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0" r:id="rId3"/>
    <p:sldId id="263" r:id="rId4"/>
    <p:sldId id="261" r:id="rId5"/>
    <p:sldId id="262" r:id="rId6"/>
    <p:sldId id="258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 smtClean="0"/>
              <a:t>Mintaszöveg szerkesztése</a:t>
            </a:r>
          </a:p>
          <a:p>
            <a:pPr lvl="1"/>
            <a:r>
              <a:rPr lang="hu-HU" altLang="hu-HU" noProof="0" smtClean="0"/>
              <a:t>Második szint</a:t>
            </a:r>
          </a:p>
          <a:p>
            <a:pPr lvl="2"/>
            <a:r>
              <a:rPr lang="hu-HU" altLang="hu-HU" noProof="0" smtClean="0"/>
              <a:t>Harmadik szint</a:t>
            </a:r>
          </a:p>
          <a:p>
            <a:pPr lvl="3"/>
            <a:r>
              <a:rPr lang="hu-HU" altLang="hu-HU" noProof="0" smtClean="0"/>
              <a:t>Negyedik szint</a:t>
            </a:r>
          </a:p>
          <a:p>
            <a:pPr lvl="4"/>
            <a:r>
              <a:rPr lang="hu-HU" altLang="hu-HU" noProof="0" smtClean="0"/>
              <a:t>Ötödik szint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3CA3EC-C7A7-4D78-ACD9-E18ED5C64F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83137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CC272-8A46-4659-9AE8-632CE5C3B02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169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0C2C5-E5B3-43D3-94EC-5AF455F1BC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407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39E4-F8E4-4744-8177-0CC0309C07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433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E1A20-3B90-44C3-A7E0-9B9848A367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764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F822C-4A99-47A6-AB13-2D5E7FC9F9E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920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49C3-C6F3-40BC-A5BA-17E5EE4F894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52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D87D-FDAA-45C1-9003-A63F981879C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829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6F89-CBFC-46B7-8943-65B5F8572D4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405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BEC1C-8D9C-4C23-BABD-17BFD444348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93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ADBF-6570-49E6-B395-93D8740F14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604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0B7C-7071-4728-ACDB-3BCAED5861D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393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96E144-DD31-4519-AA68-E1B2198B101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ista.hu/terezvaros/bibliai-szabadegyete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dventista.hu/terezvaros/bibliai-szabadegyete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3076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 Biblia nem egy könyvet, hanem könyvtárat jelent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068638"/>
            <a:ext cx="7313612" cy="32734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régi könyv tekercs volt, ami egy-egy könyvet, vagy könyvcsoportot tartalmazott.</a:t>
            </a:r>
          </a:p>
          <a:p>
            <a:pPr marL="0" indent="0" eaLnBrk="1" hangingPunct="1">
              <a:buFontTx/>
              <a:buNone/>
              <a:defRPr/>
            </a:pPr>
            <a:endParaRPr lang="hu-HU" altLang="hu-HU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Ezeket nem magán-olvasásra, hanem istentiszteleti felolvasásra szánták.</a:t>
            </a:r>
          </a:p>
        </p:txBody>
      </p:sp>
      <p:pic>
        <p:nvPicPr>
          <p:cNvPr id="12292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 Biblia nem egy könyvet, hanem könyvtárat jelent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068638"/>
            <a:ext cx="7313612" cy="32734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kéziratokat gondosan megőrizték, ha elkoptak, újra írták, a régi mintákat eltemették edénybe zárva.</a:t>
            </a:r>
          </a:p>
          <a:p>
            <a:pPr eaLnBrk="1" hangingPunct="1"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Ezt a gondosan kezelt könyvtárat hívjuk kánonnak, és a kánon kialakulását kutató tudományágat kánontörténetnek.</a:t>
            </a:r>
          </a:p>
        </p:txBody>
      </p:sp>
      <p:pic>
        <p:nvPicPr>
          <p:cNvPr id="13316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A Biblia a világirodalom filológiailag legpontosabban kutatott könyve.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32734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Biblia szövegének vizsgálata során tanulta meg az emberiség a tudományos szövegvizsgálatot.</a:t>
            </a:r>
          </a:p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szöveg hagyományozása a zsidó-keresztény gyülekezetek kollektív ellenőrzése alatt történt az évezredeken át. Az ismeretlen szöveg hiteltelen volt.</a:t>
            </a:r>
          </a:p>
        </p:txBody>
      </p:sp>
      <p:pic>
        <p:nvPicPr>
          <p:cNvPr id="14340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A Biblia a világirodalom filológiailag legpontosabban kutatott könyve.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068638"/>
            <a:ext cx="7313612" cy="32734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régészeti leletek (</a:t>
            </a:r>
            <a:r>
              <a:rPr lang="hu-HU" altLang="hu-HU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Qumran</a:t>
            </a: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stb.) azt igazolják, hogy a Biblia szövege megbízható.</a:t>
            </a:r>
          </a:p>
        </p:txBody>
      </p:sp>
      <p:pic>
        <p:nvPicPr>
          <p:cNvPr id="15364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A Biblia szövege szóban született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708275"/>
            <a:ext cx="7313612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legpontosabban a kollektív emlékezet őrzi a gondolatot.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u-HU" altLang="hu-H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emlékezés mechanizmusa: történés (szó vagy esemény) – elbeszélés – állandósuló szóbeli formák – lejegyzés – a bibliai irat megszerkesztése.</a:t>
            </a:r>
          </a:p>
        </p:txBody>
      </p:sp>
      <p:pic>
        <p:nvPicPr>
          <p:cNvPr id="16388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A Biblia szövege szóban született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429000"/>
            <a:ext cx="7313612" cy="244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Bibliában ötféle beszédmódot találunk: prófétait, elbeszélőt, rendelkezőt, bölcsességit és himnikust.</a:t>
            </a:r>
          </a:p>
        </p:txBody>
      </p:sp>
      <p:pic>
        <p:nvPicPr>
          <p:cNvPr id="17412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30257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Mit mond a Biblia önmagáról, és minek tartják az emberek a Bibliát?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4032250"/>
          </a:xfrm>
          <a:solidFill>
            <a:schemeClr val="accent1">
              <a:alpha val="5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kinyilatkoztatás azt jelenti, hogy a végtelen, mindenható Isten belép a mi téri idői világunkban, és ott szól és cselekszik. </a:t>
            </a:r>
          </a:p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Isten szavát és cselekedetét tovább mondják, hagyományozzák az emberek. Ezek prófétai, elbeszélő, rendelkező, bölcsességi és himnikus szóbeli hagyományok.</a:t>
            </a:r>
          </a:p>
        </p:txBody>
      </p:sp>
      <p:pic>
        <p:nvPicPr>
          <p:cNvPr id="18436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Mit mond a Biblia önmagáról, és minek tartják az emberek a Bibliát?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40322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idő egy pontján Istentől indított emberek lejegyzik ezeket a szóban kikristályosodott igéket. </a:t>
            </a:r>
          </a:p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lejegyzett ige a gyülekezet hitében, igehirdetésében, istentiszteletében tovább él.</a:t>
            </a:r>
          </a:p>
        </p:txBody>
      </p:sp>
      <p:pic>
        <p:nvPicPr>
          <p:cNvPr id="19460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Mit mond a Biblia önmagáról, és minek tartják az emberek a Bibliát?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40322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Eljut a mai hallgatóhoz és ott éppen olyan teremtő erejű, hitet és megváltozott életet szülő erő, mint a kinyilatkoztatás kezdetén.</a:t>
            </a:r>
          </a:p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Ezt az egész folyamatot nevezzük ihletésnek.</a:t>
            </a:r>
          </a:p>
        </p:txBody>
      </p:sp>
      <p:pic>
        <p:nvPicPr>
          <p:cNvPr id="20484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997200"/>
            <a:ext cx="7313612" cy="338455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Két nagy egységben maradt ránk a 66 könyv. A héberül (kis részben arámul) írt Ószövetség 39 könyvet tartalmaz, míg a görögül írt Újszövetség 27 könyvet.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4100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67038" y="575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16013" y="5505450"/>
            <a:ext cx="7327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5400" b="1">
                <a:solidFill>
                  <a:srgbClr val="800000"/>
                </a:solidFill>
                <a:latin typeface="Script MT Bold" pitchFamily="66" charset="0"/>
              </a:rPr>
              <a:t>Bevezetés az Ószövetségbe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2997200"/>
            <a:ext cx="7313613" cy="331152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héber Biblia könyveinek sorrendje eltér a mi Bibliánkban találhatótól. Három csoportra oszlik:</a:t>
            </a:r>
          </a:p>
          <a:p>
            <a:pPr marL="533400" indent="-533400"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 Törvényre (Tóra) – Mózes öt könyve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40322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Prófétákra, amit két részre osztottak: a korábbi prófétákra, amelyeket mi történeti könyveknek mondunk (Józsué, Bírák, Sámuel két könyve és Királyok két könyve) valamint a későbbi prófétákra (Ézsaiás, Jeremiás és Ezékiel, valamint a 12 kispróféta)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31913" y="2781300"/>
            <a:ext cx="7313612" cy="324008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Az iratokra, melynek sorrendje: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u-HU" altLang="hu-H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Zsoltárok, Jób és Példabeszédek. Majd az öt ünnepi tekercsre: </a:t>
            </a:r>
            <a:r>
              <a:rPr lang="hu-HU" altLang="hu-H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Ruth</a:t>
            </a: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Énekek éneke, Prédikátorok, Jeremiás siralmai és Eszter könyve. </a:t>
            </a:r>
          </a:p>
        </p:txBody>
      </p:sp>
      <p:pic>
        <p:nvPicPr>
          <p:cNvPr id="24580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8888" y="2924175"/>
            <a:ext cx="7313612" cy="27368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Ezt követi három olyan könyv, ami híradást ad a fogságban is hitet valló Dánielről, valamint az ország újjáépítésére törekvő </a:t>
            </a:r>
            <a:r>
              <a:rPr lang="hu-HU" altLang="hu-H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Ezsdrásról</a:t>
            </a: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és </a:t>
            </a:r>
            <a:r>
              <a:rPr lang="hu-HU" altLang="hu-H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Nehémiásról</a:t>
            </a: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A héber kánont a Krónikák két könyve zárja.</a:t>
            </a:r>
          </a:p>
        </p:txBody>
      </p:sp>
      <p:pic>
        <p:nvPicPr>
          <p:cNvPr id="25604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052513"/>
            <a:ext cx="30257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052513"/>
            <a:ext cx="30257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Miről szól a Biblia 66 könyve?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3284538"/>
            <a:ext cx="7313613" cy="3313112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Újszövetség élén négy evangélium áll, ezt az Apostolok cselekedeteiről írott könyv követi, majd Pál levelei és a hét általános levél. Az Újszövetséget a Jelenések könyve zárja.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922337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Összefoglalás</a:t>
            </a:r>
            <a:endParaRPr lang="hu-HU" altLang="hu-HU" smtClean="0">
              <a:solidFill>
                <a:srgbClr val="8000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8888" y="2420938"/>
            <a:ext cx="7313612" cy="403225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hu-HU" altLang="hu-H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Bibliát a föld kezdetéről (1Mózes 1–11) és végéről szóló látomás (Jelenések könyve) keretezi. Az Ószövetség Izrael történetét közli, az evangéliumok Jézus történetét mondják el, míg a levelek az induló egyház történetébe adnak bepillantást.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28676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11188" y="5476875"/>
            <a:ext cx="7654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4400">
                <a:solidFill>
                  <a:srgbClr val="800000"/>
                </a:solidFill>
                <a:latin typeface="Monotype Corsiva" pitchFamily="66" charset="0"/>
              </a:rPr>
              <a:t>Következő előadás Mózes első könyve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29700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042988" y="5461000"/>
            <a:ext cx="7631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hlinkClick r:id="rId3"/>
              </a:rPr>
              <a:t>http://adventista.hu/terezvaros/bibliai-szabadegyetem/</a:t>
            </a:r>
            <a:r>
              <a:rPr lang="hu-HU" altLang="hu-HU" sz="240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5124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967038" y="575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5288" y="5516563"/>
            <a:ext cx="842486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5400" b="1">
                <a:solidFill>
                  <a:srgbClr val="800000"/>
                </a:solidFill>
                <a:latin typeface="Script MT Bold" pitchFamily="66" charset="0"/>
              </a:rPr>
              <a:t>Előadó: Prof. Dr. Szigeti Jenő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6148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60350" y="5473700"/>
            <a:ext cx="8826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0000"/>
                </a:solidFill>
                <a:latin typeface="Script MT Bold" pitchFamily="66" charset="0"/>
              </a:rPr>
              <a:t>Kérjük halkítsák le vagy kapcsolják ki a mobiltelefonjaikat!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b="1">
                <a:solidFill>
                  <a:srgbClr val="FF0000"/>
                </a:solidFill>
                <a:latin typeface="Script MT Bold" pitchFamily="66" charset="0"/>
              </a:rPr>
              <a:t>KÖSZÖNJÜK!</a:t>
            </a:r>
            <a:r>
              <a:rPr lang="hu-HU" altLang="hu-HU" b="1">
                <a:latin typeface="Script MT Bold" pitchFamily="66" charset="0"/>
              </a:rPr>
              <a:t> 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617787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altLang="hu-HU" smtClean="0"/>
          </a:p>
        </p:txBody>
      </p:sp>
      <p:pic>
        <p:nvPicPr>
          <p:cNvPr id="7172" name="Picture 4" descr="Szabadegye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42988" y="5461000"/>
            <a:ext cx="763111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hlinkClick r:id="rId3"/>
              </a:rPr>
              <a:t>http://adventista.hu/terezvaros/bibliai-szabadegyetem/</a:t>
            </a:r>
            <a:r>
              <a:rPr lang="hu-HU" altLang="hu-HU" sz="240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10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7145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A Biblia az európai kultúra egyik alapja, ezért megismerése a kultúra része.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3500438"/>
            <a:ext cx="7516812" cy="2449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európai nyelvi kultúra kialakulásában döntő szerepe volt ennek a könyvnek.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u-HU" altLang="hu-HU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európai humán műveltség minden ága a Biblia történeteire, igéire épül.</a:t>
            </a:r>
            <a:r>
              <a:rPr lang="hu-HU" altLang="hu-HU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hu-HU" altLang="hu-HU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025775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7145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A Biblia az európai kultúra egyik alapja, ezért megismerése a kultúra része.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888" y="2781300"/>
            <a:ext cx="7516812" cy="3168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Közös európai etikai fogalmi rendszerünk is a Biblián épül fel.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hu-HU" altLang="hu-HU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u-HU" altLang="hu-HU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természettudományos gondolkodás alapja a Biblia jellegzetes ember-világ képe, amely szerint az ember arra rendeltetett, hogy művelje és őrizze a Földet.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 Biblia időszerű könyv, mert a 21. század nagy ismeretlenjéről, </a:t>
            </a:r>
            <a:b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emberről szól.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20938"/>
            <a:ext cx="7313612" cy="39211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Biblia a világirodalom első realista alkotása.</a:t>
            </a:r>
          </a:p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Alapkérdése: kicsoda az ember Isten és a világ kapcsolatrendszerében.</a:t>
            </a:r>
          </a:p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Benne nem mítoszokról, nem régi hősi legendákról olvasunk, hanem hús-vér emberekről, hibáikról és erényeikről.</a:t>
            </a:r>
          </a:p>
        </p:txBody>
      </p:sp>
      <p:pic>
        <p:nvPicPr>
          <p:cNvPr id="10244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4638"/>
            <a:ext cx="7372350" cy="1498600"/>
          </a:xfrm>
        </p:spPr>
        <p:txBody>
          <a:bodyPr/>
          <a:lstStyle/>
          <a:p>
            <a:pPr marL="685800" indent="-685800" algn="ctr" eaLnBrk="1" hangingPunct="1">
              <a:defRPr/>
            </a:pP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 Biblia időszerű könyv, mert a 21. század nagy ismeretlenjéről, </a:t>
            </a:r>
            <a:b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u-HU" altLang="hu-HU" sz="32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 emberről szól.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420938"/>
            <a:ext cx="7313612" cy="3921125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mai életünk nagy ismeretlenje: az ember. A másik éppen úgy, mint önmagunk.</a:t>
            </a:r>
          </a:p>
          <a:p>
            <a:pPr eaLnBrk="1" hangingPunct="1">
              <a:defRPr/>
            </a:pPr>
            <a:r>
              <a:rPr lang="hu-HU" altLang="hu-HU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Időszerű a delphi-i Apollon templom előcsarnokában található, a hét görög bölcs egyikétől származó mondás: Gnóti sze auton = ismerd meg önmagad.</a:t>
            </a:r>
          </a:p>
        </p:txBody>
      </p:sp>
      <p:pic>
        <p:nvPicPr>
          <p:cNvPr id="11268" name="Picture 4" descr="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30257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theme/theme1.xml><?xml version="1.0" encoding="utf-8"?>
<a:theme xmlns:a="http://schemas.openxmlformats.org/drawingml/2006/main" name="Kinagyított írás tervezősablon [2]">
  <a:themeElements>
    <a:clrScheme name="Kinagyított írás tervezősablon [2]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Kinagyított írás tervezősablon [2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nagyított írás tervezősablon 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agyított írás tervezősablon [2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agyított írás tervezősablon [2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agyított írás tervezősablon [2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agyított írás tervezősablon [2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nagyított írás tervezősablon [2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nagyított írás tervezősablon [2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Kinagyított írás tervezősablon [2]</Template>
  <TotalTime>313</TotalTime>
  <Words>898</Words>
  <Application>Microsoft Office PowerPoint</Application>
  <PresentationFormat>Diavetítés a képernyőre (4:3 oldalarány)</PresentationFormat>
  <Paragraphs>66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1" baseType="lpstr">
      <vt:lpstr>Arial</vt:lpstr>
      <vt:lpstr>Script MT Bold</vt:lpstr>
      <vt:lpstr>Monotype Corsiva</vt:lpstr>
      <vt:lpstr>Kinagyított írás tervezősablon [2]</vt:lpstr>
      <vt:lpstr>PowerPoint bemutató</vt:lpstr>
      <vt:lpstr>PowerPoint bemutató</vt:lpstr>
      <vt:lpstr>PowerPoint bemutató</vt:lpstr>
      <vt:lpstr>PowerPoint bemutató</vt:lpstr>
      <vt:lpstr>PowerPoint bemutató</vt:lpstr>
      <vt:lpstr>1. A Biblia az európai kultúra egyik alapja, ezért megismerése a kultúra része.</vt:lpstr>
      <vt:lpstr>1. A Biblia az európai kultúra egyik alapja, ezért megismerése a kultúra része.</vt:lpstr>
      <vt:lpstr>2. A Biblia időszerű könyv, mert a 21. század nagy ismeretlenjéről,  az emberről szól.</vt:lpstr>
      <vt:lpstr>2. A Biblia időszerű könyv, mert a 21. század nagy ismeretlenjéről,  az emberről szól.</vt:lpstr>
      <vt:lpstr>3. A Biblia nem egy könyvet, hanem könyvtárat jelent</vt:lpstr>
      <vt:lpstr>3. A Biblia nem egy könyvet, hanem könyvtárat jelent</vt:lpstr>
      <vt:lpstr>4. A Biblia a világirodalom filológiailag legpontosabban kutatott könyve.</vt:lpstr>
      <vt:lpstr>4. A Biblia a világirodalom filológiailag legpontosabban kutatott könyve.</vt:lpstr>
      <vt:lpstr>5. A Biblia szövege szóban született</vt:lpstr>
      <vt:lpstr>5. A Biblia szövege szóban született</vt:lpstr>
      <vt:lpstr>6. Mit mond a Biblia önmagáról, és minek tartják az emberek a Bibliát?</vt:lpstr>
      <vt:lpstr>6. Mit mond a Biblia önmagáról, és minek tartják az emberek a Bibliát?</vt:lpstr>
      <vt:lpstr>6. Mit mond a Biblia önmagáról, és minek tartják az emberek a Bibliát?</vt:lpstr>
      <vt:lpstr>7. Miről szól a Biblia 66 könyve?</vt:lpstr>
      <vt:lpstr>7. Miről szól a Biblia 66 könyve?</vt:lpstr>
      <vt:lpstr>7. Miről szól a Biblia 66 könyve?</vt:lpstr>
      <vt:lpstr>7. Miről szól a Biblia 66 könyve?</vt:lpstr>
      <vt:lpstr>7. Miről szól a Biblia 66 könyve?</vt:lpstr>
      <vt:lpstr>7. Miről szól a Biblia 66 könyve?</vt:lpstr>
      <vt:lpstr>Összefoglalás</vt:lpstr>
      <vt:lpstr>PowerPoint bemutató</vt:lpstr>
      <vt:lpstr>PowerPoint bemutató</vt:lpstr>
    </vt:vector>
  </TitlesOfParts>
  <Company>Hetednapi Adventista Egyház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Zarka Péter</dc:creator>
  <cp:lastModifiedBy>Zarka Péter</cp:lastModifiedBy>
  <cp:revision>15</cp:revision>
  <dcterms:created xsi:type="dcterms:W3CDTF">2006-05-19T10:32:24Z</dcterms:created>
  <dcterms:modified xsi:type="dcterms:W3CDTF">2015-01-22T16:25:56Z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TC011594371038</vt:lpwstr>
  </property>
</Properties>
</file>