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66" r:id="rId21"/>
    <p:sldId id="269" r:id="rId22"/>
    <p:sldId id="270" r:id="rId23"/>
    <p:sldId id="271" r:id="rId24"/>
    <p:sldId id="272" r:id="rId25"/>
    <p:sldId id="273" r:id="rId26"/>
    <p:sldId id="274" r:id="rId27"/>
    <p:sldId id="275" r:id="rId28"/>
    <p:sldId id="276" r:id="rId29"/>
    <p:sldId id="277" r:id="rId30"/>
    <p:sldId id="283" r:id="rId31"/>
    <p:sldId id="278"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p:restoredTop sz="85544" autoAdjust="0"/>
  </p:normalViewPr>
  <p:slideViewPr>
    <p:cSldViewPr snapToGrid="0" snapToObjects="1">
      <p:cViewPr varScale="1">
        <p:scale>
          <a:sx n="77" d="100"/>
          <a:sy n="77" d="100"/>
        </p:scale>
        <p:origin x="1086"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ychologytoday.com/blog/traversing-the-inner-terrain/201609/when-is-it-emotional-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hiteestate.org/books/pp/pp65.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gwwritings.org/en/book/128.877#89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egwwritings.org/en/book/128.45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egwwritings.org/en/book/128.48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violence_injury_prevention/violence/status_report/2014/report/report/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_report2010-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Prédikáció</a:t>
            </a:r>
          </a:p>
          <a:p>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MEGSEBZŐ SZAVAK- a lélektani bántalmazás traumája </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Írta: </a:t>
            </a:r>
            <a:r>
              <a:rPr lang="hu-HU" sz="1200" b="1" kern="1200" dirty="0" err="1">
                <a:solidFill>
                  <a:schemeClr val="tx1"/>
                </a:solidFill>
                <a:effectLst/>
                <a:latin typeface="+mn-lt"/>
                <a:ea typeface="+mn-ea"/>
                <a:cs typeface="+mn-cs"/>
              </a:rPr>
              <a:t>Katia</a:t>
            </a:r>
            <a:r>
              <a:rPr lang="hu-HU" sz="1200" b="1" kern="1200" dirty="0">
                <a:solidFill>
                  <a:schemeClr val="tx1"/>
                </a:solidFill>
                <a:effectLst/>
                <a:latin typeface="+mn-lt"/>
                <a:ea typeface="+mn-ea"/>
                <a:cs typeface="+mn-cs"/>
              </a:rPr>
              <a:t> G. Reinert a  Generálkonferencia Egészségügyi Szolgálatok Osztályának társigazgatója</a:t>
            </a:r>
            <a:endParaRPr lang="hu-H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Felolvasás a Szentírásból </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Ma délelőtt az Efézusi levél 4:29 igeversét fogjuk tanulmányozni. Nyissuk ki Bibliánkat és gondolkodjunk el ezeken a szavakon! </a:t>
            </a:r>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pPr fontAlgn="base"/>
            <a:r>
              <a:rPr lang="hu-HU" sz="1200" b="1" kern="1200" dirty="0">
                <a:solidFill>
                  <a:schemeClr val="tx1"/>
                </a:solidFill>
                <a:effectLst/>
                <a:latin typeface="+mn-lt"/>
                <a:ea typeface="+mn-ea"/>
                <a:cs typeface="+mn-cs"/>
              </a:rPr>
              <a:t>A lélektani bántalmazás meghatározása</a:t>
            </a:r>
          </a:p>
          <a:p>
            <a:pPr fontAlgn="base"/>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Érzelmi és verbális erőszaknak számít bármi, ami lealacsonyít valakit, ami lebecsüli a méltóságát, és csökkenti az önbecsülését. Más szóval, lélektani erőszak minden kontrolláló, kárt okozó, büntető vagy manipulatív beszéd, vagy viselkedésforma. Ide tartozik a sértegetés, a fenyegetés, elszigetelés, leuralás is. Gyakran az elkövetkező fizikai erőszak előjele is lehet.  </a:t>
            </a:r>
          </a:p>
          <a:p>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Az irányítás és a hatalom megtartásának indirekt módszere lehet </a:t>
            </a:r>
            <a:r>
              <a:rPr lang="hu-HU" sz="1200" u="sng" kern="1200" dirty="0">
                <a:solidFill>
                  <a:srgbClr val="0070C0"/>
                </a:solidFill>
                <a:effectLst/>
                <a:latin typeface="+mn-lt"/>
                <a:ea typeface="+mn-ea"/>
                <a:cs typeface="+mn-cs"/>
              </a:rPr>
              <a:t>a szeretet</a:t>
            </a:r>
            <a:r>
              <a:rPr lang="hu-HU" sz="1200" kern="1200" dirty="0">
                <a:solidFill>
                  <a:schemeClr val="tx1"/>
                </a:solidFill>
                <a:effectLst/>
                <a:latin typeface="+mn-lt"/>
                <a:ea typeface="+mn-ea"/>
                <a:cs typeface="+mn-cs"/>
              </a:rPr>
              <a:t>, a kommunikáció vagy a pénz </a:t>
            </a:r>
            <a:r>
              <a:rPr lang="hu-HU" sz="1200" u="sng" kern="1200" dirty="0">
                <a:solidFill>
                  <a:schemeClr val="tx1"/>
                </a:solidFill>
                <a:effectLst/>
                <a:latin typeface="+mn-lt"/>
                <a:ea typeface="+mn-ea"/>
                <a:cs typeface="+mn-cs"/>
              </a:rPr>
              <a:t>megvonása. </a:t>
            </a:r>
            <a:r>
              <a:rPr lang="hu-HU" sz="1200" u="sng" kern="1200" dirty="0">
                <a:solidFill>
                  <a:srgbClr val="0070C0"/>
                </a:solidFill>
                <a:effectLst/>
                <a:latin typeface="+mn-lt"/>
                <a:ea typeface="+mn-ea"/>
                <a:cs typeface="+mn-cs"/>
              </a:rPr>
              <a:t>A passzív-agresszív viselkedés </a:t>
            </a:r>
            <a:r>
              <a:rPr lang="hu-HU" sz="1200" kern="1200" dirty="0">
                <a:solidFill>
                  <a:schemeClr val="tx1"/>
                </a:solidFill>
                <a:effectLst/>
                <a:latin typeface="+mn-lt"/>
                <a:ea typeface="+mn-ea"/>
                <a:cs typeface="+mn-cs"/>
              </a:rPr>
              <a:t>rejtett ellenségeskedés. A passzív agresszor „báránybőrbe bújt farkas”.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bántalmazó viselkedés meghatározza, hová mehetsz, kivel beszélgethetsz, vagy mit kell gondolnod. Egy dolog ezt mondai: Ha megvesszük az új ebédlő garnitúrát, akkor nem telik nyaralásra. És megint más felaprítani a bankkártyáidat.  A kémkedés, a követés, a személyes térbe nyomulás, a személyes holmi átkutatása szintén bántalmazás, mert semmibe veszi a személyes határokat. </a:t>
            </a:r>
          </a:p>
          <a:p>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 fizikai bántalmazástól eltérően a lélektani erőszaknak nincsenek látható tünetei, és gyakran nehéz a nyomára bukkanni. Talán nem is gondolsz rá, hogy bántalmazott vagy, ha fizikailag nem sérülsz. A lélektani és a verbális erőszaknak azonban rövid távú és hosszú távú következményei is lehetnek, melyek ugyanolyan veszélyesek, mint a fizikai erőszak hatása.  </a:t>
            </a:r>
          </a:p>
          <a:p>
            <a:endParaRPr lang="hu-H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Az érzelmileg bántalmazott ember gyakran láthatatlannak és jelentéktelennek érzi magát, aminek sokkal messzebbre ható következményei lehetnek, mint a fizikai bántalmazásnak. Egy családi élet-tanácsadó (5) meghatározása szerint: - A fizikai bántalmazás üzenete: „Semmit sem érsz.”, a lélektani bántalmazás és az elhanyagolás pedig azt üzeni, hogy „Nem is létezel.”  </a:t>
            </a:r>
          </a:p>
          <a:p>
            <a:pPr fontAlgn="base"/>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(5) Karin </a:t>
            </a:r>
            <a:r>
              <a:rPr lang="hu-HU" sz="1200" kern="1200" dirty="0" err="1">
                <a:solidFill>
                  <a:schemeClr val="tx1"/>
                </a:solidFill>
                <a:effectLst/>
                <a:latin typeface="+mn-lt"/>
                <a:ea typeface="+mn-ea"/>
                <a:cs typeface="+mn-cs"/>
              </a:rPr>
              <a:t>Gregory</a:t>
            </a:r>
            <a:r>
              <a:rPr lang="hu-HU" sz="1200" kern="1200" dirty="0">
                <a:solidFill>
                  <a:schemeClr val="tx1"/>
                </a:solidFill>
                <a:effectLst/>
                <a:latin typeface="+mn-lt"/>
                <a:ea typeface="+mn-ea"/>
                <a:cs typeface="+mn-cs"/>
              </a:rPr>
              <a:t>, hivatásos tanácsadó a kanadai </a:t>
            </a:r>
            <a:r>
              <a:rPr lang="hu-HU" sz="1200" kern="1200" dirty="0" err="1">
                <a:solidFill>
                  <a:schemeClr val="tx1"/>
                </a:solidFill>
                <a:effectLst/>
                <a:latin typeface="+mn-lt"/>
                <a:ea typeface="+mn-ea"/>
                <a:cs typeface="+mn-cs"/>
              </a:rPr>
              <a:t>Focus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Family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Canada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Középppontban</a:t>
            </a:r>
            <a:r>
              <a:rPr lang="hu-HU" sz="1200" kern="1200" dirty="0">
                <a:solidFill>
                  <a:schemeClr val="tx1"/>
                </a:solidFill>
                <a:effectLst/>
                <a:latin typeface="+mn-lt"/>
                <a:ea typeface="+mn-ea"/>
                <a:cs typeface="+mn-cs"/>
              </a:rPr>
              <a:t> a család) családsegítő szolgálatnál.</a:t>
            </a: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Hogyan lehet felismerni az érzelmi visszaélést?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 bántalmazó kapcsolat felismerése érdekében fontos a visszaélés és a normál konfliktus megkülönböztetése. Házasságban és egyéb kapcsolatokban gyakran előfordulnak konfliktusok. Mindenkinek joga van a saját véleményéhez, és annak kifejezéséhez is. kulcsfontosságú azonban a kifejezés módja.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Egy szakember szerint: „Nem érzelmi bántalmazás szakítani valakivel. A partnerrel folytatott vita sem számít érzelmi visszaélésnek. Az sem érzelmi bántalmazás, ha valaki tetteink miatt megsértődik. Az emberek saját érzékelésük alapján reagálnak, ezért nem az ő visszajelzéseik határozzák meg viselkedésünket. Az sem érzelmi bántalmazás, ha nyílt őszinteséggel próbálunk hatni valakinek a lelkiismeretére. Állításainkból talán hiányzik a tapintat, ez mégsem lelki bántalmazás. Ismétlem, tehát csupán az, ha valaki megsértődik a hallottakon, nem jelenti azt, hogy érzelmi bántalmazás érte.”(6)</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Érzelmi bántalmazás esetén jellemző a szándékosság, a leuraló viselkedésmód, amit azért választ az illető, hogy hatalmában és ellenőrzése, irányítása alatt tartsa a másikat. </a:t>
            </a:r>
          </a:p>
          <a:p>
            <a:pPr fontAlgn="base"/>
            <a:endParaRPr lang="hu-HU" sz="1200" kern="1200" dirty="0">
              <a:solidFill>
                <a:schemeClr val="tx1"/>
              </a:solidFill>
              <a:effectLst/>
              <a:latin typeface="+mn-lt"/>
              <a:ea typeface="+mn-ea"/>
              <a:cs typeface="+mn-cs"/>
            </a:endParaRPr>
          </a:p>
          <a:p>
            <a:r>
              <a:rPr lang="hu-HU" sz="1200" u="sng" kern="1200" dirty="0">
                <a:solidFill>
                  <a:schemeClr val="tx1"/>
                </a:solidFill>
                <a:effectLst/>
                <a:latin typeface="+mn-lt"/>
                <a:ea typeface="+mn-ea"/>
                <a:cs typeface="+mn-cs"/>
                <a:hlinkClick r:id="rId3"/>
              </a:rPr>
              <a:t>(6) https://www.psychologytoday.com/blog/traversing-the-inner-terrain/201609/when-is-it-emotional-abuse</a:t>
            </a:r>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Előfordul, hogy fizikai jelei is vannak. A feszültségtől összeszorított fogak és heves szívdobogás. Testünk jelzi ezzel, hogy valami nincs rendben. Minden alkalom, amikor normális beszélgetést kezdeményezünk egy probléma, vagy konfliktus megoldására, személyünket érintő támadásnak tűnik.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Végezetül pedig saját viselkedésünk is bizonyítja a lélektani visszaélést. Úgy érezzük, folyton mentegetőznünk kell párunk viselkedése miatt? Úgy érezzük, nekünk kell változtatnunk, hogy megfeleljünk párunk elvárásainak? Az érzelmileg bántalmazott házastársakra általában jellemző az indokolatlan mentegetőzés és önmaguk hibáztatása.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Az áldozat így gondolkodhat: - Nekem kell megváltoznom, mert soha nem vagyok elég jó, soha nem érem el a szintet, …hogyan is javíthatnék ezen a helyzeten? </a:t>
            </a:r>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a:solidFill>
                  <a:schemeClr val="tx1"/>
                </a:solidFill>
                <a:effectLst/>
                <a:latin typeface="+mn-lt"/>
                <a:ea typeface="+mn-ea"/>
                <a:cs typeface="+mn-cs"/>
              </a:rPr>
              <a:t>Amennyiben felmerül bennünk a kérdés, hogy kapcsolatunk érzelmileg bántalmazó-e, akkor valószínűleg az is. Íme, egy teszt, amit most rögtön elvégezhetünk. Felkészültünk? Ha a párunk, vagy valaki más a környezetünkben: (7)</a:t>
            </a:r>
          </a:p>
          <a:p>
            <a:endParaRPr lang="hu-H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Állandóan tudni akarja, mit csinálsz, és folyamatosan kapcsolatban akar állni veled.</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Tudni akarja a telefonod, e-mailfiókod, közösségi profiljaid jelszavát.</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Nagyon féltékenyen viselkedik, folyton megcsalással vádol.</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Megpróbálja megakadályozni, hogy barátaiddal, vagy családtagjaiddal találkozz.</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Ki akar venni a munkából és az iskolából.</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Számodra ijesztő módon fel tud mérgesedni. </a:t>
            </a:r>
          </a:p>
          <a:p>
            <a:pPr lvl="0"/>
            <a:endParaRPr lang="hu-HU" sz="1200" kern="1200" dirty="0">
              <a:solidFill>
                <a:schemeClr val="tx1"/>
              </a:solidFill>
              <a:effectLst/>
              <a:latin typeface="+mn-lt"/>
              <a:ea typeface="+mn-ea"/>
              <a:cs typeface="+mn-cs"/>
            </a:endParaRPr>
          </a:p>
          <a:p>
            <a:r>
              <a:rPr lang="hu-HU" sz="1200" u="sng" kern="1200" dirty="0">
                <a:solidFill>
                  <a:schemeClr val="tx1"/>
                </a:solidFill>
                <a:effectLst/>
                <a:latin typeface="+mn-lt"/>
                <a:ea typeface="+mn-ea"/>
                <a:cs typeface="+mn-cs"/>
                <a:hlinkClick r:id="rId3"/>
              </a:rPr>
              <a:t>(7) </a:t>
            </a:r>
            <a:r>
              <a:rPr lang="en-US" sz="1200" u="sng" kern="1200" dirty="0">
                <a:solidFill>
                  <a:schemeClr val="tx1"/>
                </a:solidFill>
                <a:effectLst/>
                <a:latin typeface="+mn-lt"/>
                <a:ea typeface="+mn-ea"/>
                <a:cs typeface="+mn-cs"/>
                <a:hlinkClick r:id="rId3"/>
              </a:rPr>
              <a:t>https://www.womenshealth.gov/relationships-and-safety/other-types/emotional-and-verbal-abuse</a:t>
            </a:r>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Anyagilag is a hatalmában tart, ellenőrzi költéseidet.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Nem engedi, hogy orvoshoz fordulj.</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Mások előtt megaláz.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Sértő jelzőkkel illet (mint pl. hülye, gusztustalan, semmirekellő, ribanc, vagy dagadt).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Fizikai bántalmazással fenyeget téged, szeretteidet, vagy háziállatodat.</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Hatósági feljelentéssel fenyeget.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Amikor mérges rád, azzal fenyeget, hogy kárt tesz magában.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Ilyesmiket mond: Ha az enyém nem leszel, akkor senki másé sem lehetsz. </a:t>
            </a: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Döntéseket hoz helyetted, amiket pedig neked kellene eldöntened (pl., hogy mit vegyél fel, vagy mit egyél).</a:t>
            </a:r>
          </a:p>
          <a:p>
            <a:pPr fontAlgn="base"/>
            <a:r>
              <a:rPr lang="hu-HU" sz="1200" b="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pPr fontAlgn="base"/>
            <a:r>
              <a:rPr lang="hu-HU" sz="1200" b="1" kern="1200" dirty="0">
                <a:solidFill>
                  <a:schemeClr val="tx1"/>
                </a:solidFill>
                <a:effectLst/>
                <a:latin typeface="+mn-lt"/>
                <a:ea typeface="+mn-ea"/>
                <a:cs typeface="+mn-cs"/>
              </a:rPr>
              <a:t>Hogyan reagáljunk a lélektani bántalmazásra?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Nagyon fontos a bántalmazóval szembeni kedves, de határozott fellépés. Szakértő tanácsadók a következő öt módszert javasolják a lélektani bántalmazást átélőknek:</a:t>
            </a:r>
          </a:p>
          <a:p>
            <a:pPr fontAlgn="base"/>
            <a:r>
              <a:rPr lang="hu-HU" sz="1200" kern="1200" dirty="0">
                <a:solidFill>
                  <a:schemeClr val="tx1"/>
                </a:solidFill>
                <a:effectLst/>
                <a:latin typeface="+mn-lt"/>
                <a:ea typeface="+mn-ea"/>
                <a:cs typeface="+mn-cs"/>
              </a:rPr>
              <a:t> </a:t>
            </a:r>
          </a:p>
          <a:p>
            <a:pPr lvl="0" fontAlgn="base"/>
            <a:r>
              <a:rPr lang="hu-HU" sz="1200" b="1" kern="1200" dirty="0">
                <a:solidFill>
                  <a:schemeClr val="tx1"/>
                </a:solidFill>
                <a:effectLst/>
                <a:latin typeface="+mn-lt"/>
                <a:ea typeface="+mn-ea"/>
                <a:cs typeface="+mn-cs"/>
              </a:rPr>
              <a:t>Ismerjük meg az érzelmi visszaélések taktikáját és tanuljunk meg határozottak lenni! </a:t>
            </a:r>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Tudjuk, mivel állunk szemben. A manipulátorok jól tudják, mivel hathatnak ránk. Fontos megértenünk, hogy a bántalmazó célja a fölény megszerzése és nem az értelmes beszélgetés. A bántalmazás a módszere arra, hogy a hatalmában tartson. Ha a vádaskodás tartalmára figyelünk, könnyen azok visszautasításának csapdájába és magyarázkodásba eshetünk. A bántalmazónak ezen a ponton máris nyert ügye van és elhárította az érzelmi bántalmazás felelősségét. </a:t>
            </a:r>
          </a:p>
          <a:p>
            <a:pPr fontAlgn="base"/>
            <a:r>
              <a:rPr lang="en-US" sz="1100" kern="1200" dirty="0">
                <a:solidFill>
                  <a:schemeClr val="tx1"/>
                </a:solidFill>
                <a:effectLst/>
                <a:latin typeface="+mn-lt"/>
                <a:ea typeface="+mn-ea"/>
                <a:cs typeface="+mn-cs"/>
              </a:rPr>
              <a:t> </a:t>
            </a:r>
          </a:p>
          <a:p>
            <a:pPr lvl="0" fontAlgn="base"/>
            <a:r>
              <a:rPr lang="hu-HU" sz="1200" b="1" kern="1200" dirty="0">
                <a:solidFill>
                  <a:schemeClr val="tx1"/>
                </a:solidFill>
                <a:effectLst/>
                <a:latin typeface="+mn-lt"/>
                <a:ea typeface="+mn-ea"/>
                <a:cs typeface="+mn-cs"/>
              </a:rPr>
              <a:t>Állítsunk fel egészséges határokat! </a:t>
            </a:r>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Földi életében még Krisztus is érezte, hogy szüksége van határok felállítására. Nekünk is ezt kell tennünk. Saját egyedi személyiségünk van, amit Istentől kaptunk, és azzal együtt jogunk is, hogy „kerítésünkön belül” a saját dolgainkat magunk intézzük. Nem kell tehát félnünk a bántalmazással szembeszállni vagy limitálni, hogy mennyi visszaélést vagyunk hajlandók elviselni. Húzzunk határokat kapcsolatainkban. Mindig legyünk a helyzet urai és a határokat sokkal inkább magunk, mint társuk számára húzzuk meg. Például, ha a párunk dühöng vezetés közben, ne azt mondjuk neki, hogy ha nem hagyja abba, kiszállunk az autóból, hanem, hogy: - Nem tudnál egy kicsit higgadtabban vezetni? </a:t>
            </a:r>
          </a:p>
          <a:p>
            <a:pPr fontAlgn="base"/>
            <a:endParaRPr lang="en-US" sz="11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A szóbeli bántalmazást bizonyos esetekben legjobb határozott kijelentésekkel kezelni. Mint például: - „Hagyd abba!  Ne beszélj velem ilyen hangon! Ez nem viselkedés! Ne hívj ilyen sértő neveken! Ne emeld fel a hangod velem szemben! Ne beszélj ilyen hangon velem! Ne parancsolgass nekem! stb.”  Ezzel meghúzhatjuk a határt, milyen viselkedést várunk el és visszanyerhetjük az erőnket. És ha a bántalmazó ezt kérdezi: - „Vagy, mi lesz?” -, akkor mondhatjuk, hogy ilyen stílusban nem folytatjuk a beszélgetést. </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 </a:t>
            </a:r>
          </a:p>
          <a:p>
            <a:pPr lvl="0" fontAlgn="base"/>
            <a:r>
              <a:rPr lang="hu-HU" sz="1200" b="1" kern="1200" dirty="0">
                <a:solidFill>
                  <a:schemeClr val="tx1"/>
                </a:solidFill>
                <a:effectLst/>
                <a:latin typeface="+mn-lt"/>
                <a:ea typeface="+mn-ea"/>
                <a:cs typeface="+mn-cs"/>
              </a:rPr>
              <a:t>Építsünk önbizalmat és tegyük helyre önértékelésünket! </a:t>
            </a:r>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Az érzelmi bántalmazás kikezdheti az önbizalmat. Általában a bántalmazót és az áldozatot is megszégyenítették gyermekkorában és már károsodott az önbecsülésük. Ne feledjük, ez nem a mi hibánk. A Bibliában számtalan gyönyörű igehely hívja fel figyelmünket, mennyire értékesek vagyunk. „örökkévaló szeretettel szerettelek téged, azért terjesztettem reád az én irgalmasságomat. Újra felépítelek téged…” (Jeremiás 31:3-4).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Krisztus eljött volna e Földre meghalni egyedül érted is. A szeme fénye vagy. Beszéljünk hát! Tisztelettel szóljunk társunknak, de legyünk őszinték, és inkább sebezhetők, mint mindent magunkban tartva megkeseredettek, sértődéseket hordozók. Ha a tárasunk nem hajlandó visszalépni és lecsillapodni, miután kiálltunk magunkért, mondjuk meg neki, hogy tisztelnie kell bennünket, különben kénytelenek leszünk távolságot tartani tőle. </a:t>
            </a:r>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pPr lvl="0" fontAlgn="base"/>
            <a:r>
              <a:rPr lang="hu-HU" sz="1200" b="1" kern="1200" dirty="0">
                <a:solidFill>
                  <a:schemeClr val="tx1"/>
                </a:solidFill>
                <a:effectLst/>
                <a:latin typeface="+mn-lt"/>
                <a:ea typeface="+mn-ea"/>
                <a:cs typeface="+mn-cs"/>
              </a:rPr>
              <a:t>Azonnal kérjünk segítséget egy szakértő tanácsadótól!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Ha közvetlen veszélyben vagyunk, hívjuk a rendőrséget vagy a krízisvonalat. Amennyiben nincs szó életveszélyről, beszéljünk egy bizalmas barátunkkal, vagy családtagunkkal, terapeutával, vagy önkéntes segítővel, oltalmazó alapítvány, vagy bántalmazási segélyvonal munkatársával. Nehéz lehet egy bántalmazóval szembeszállni, különösen egy régóta fennálló kapcsolatban. Gyakran szükséges egy csoport, terapeuta, vagy tanácsadó segítő támogatása a bántalmazás folyamatos elviseléséhez.  Anélkül elveszíthetjük realitás-érzékünket, bűntudat gyötörhet és a megtorlástól, vagy a kapcsolat elvesztésétől félhetünk. Ha visszanyerjük erőnket és önbizalmunkat, többé nem engedjük senkinek, hogy bántalmazzon bennünket. Továbbfejlődhet a kapcsolat, ha megszűnik az érzelmi visszaélés, ám a valódi pozitív változás érdekében mindkét félnek vállalnia kell a változtatás kockázatát. Fontoljuk meg az egyéni, de lehetőség szerint inkább a párterápiás tanácsadást.  </a:t>
            </a:r>
          </a:p>
          <a:p>
            <a:pPr fontAlgn="base"/>
            <a:r>
              <a:rPr lang="hu-HU" sz="1200" u="sng" kern="1200" dirty="0">
                <a:solidFill>
                  <a:schemeClr val="tx1"/>
                </a:solidFill>
                <a:effectLst/>
                <a:latin typeface="+mn-lt"/>
                <a:ea typeface="+mn-ea"/>
                <a:cs typeface="+mn-cs"/>
              </a:rPr>
              <a:t>Figyelmeztetés: </a:t>
            </a:r>
            <a:r>
              <a:rPr lang="hu-HU" sz="1200" kern="1200" dirty="0">
                <a:solidFill>
                  <a:schemeClr val="tx1"/>
                </a:solidFill>
                <a:effectLst/>
                <a:latin typeface="+mn-lt"/>
                <a:ea typeface="+mn-ea"/>
                <a:cs typeface="+mn-cs"/>
              </a:rPr>
              <a:t>Ebben a stádiumban lehetőleg ne párterápiával kezdjünk. Az áldozat számára esetleg nem biztonságos, ha a teljes igazságot a bántalmazó fél jelenlétében mondja el a terapeutának. A bántalmazás nem az áldozat hibája, és a bántalmazónak is magában kell feldolgoznia, mielőtt párterápiára mennének. Hogyan tudja egy pár a terápián biztosságosan megvitatni a dolgokat, majd hazafelé ugyanúgy folytatni az érzelmi játszmákat (ami a terápiára vitte őket), még ha egyetlen ütés sem csattant el? Semmiféle párterápia nem lehet biztonságos és hatékony, amíg a bántalmazás tovább folytatódik. </a:t>
            </a:r>
          </a:p>
          <a:p>
            <a:pPr fontAlgn="base"/>
            <a:r>
              <a:rPr lang="hu-HU" sz="1200" kern="1200" dirty="0">
                <a:solidFill>
                  <a:schemeClr val="tx1"/>
                </a:solidFill>
                <a:effectLst/>
                <a:latin typeface="+mn-lt"/>
                <a:ea typeface="+mn-ea"/>
                <a:cs typeface="+mn-cs"/>
              </a:rPr>
              <a:t>Ha a bántalmazás elkövetője hajlandó felismerni közös szükségleteiket, még van remény. Ha azonban nem, feltehetjük magunknak a kérdést, hogy valóban vele akarunk-e élni és mi az, amit nem vagyunk hajlandók tovább elviselni. Amennyiben a bántalmazó semmilyen változást nem mutat, mi nem tehetjük meg azt helyette, és nem is akarhatjuk helyette. Neki, magának kell döntenie. Ilyen esetben a határokat meg kell erősíteni. </a:t>
            </a:r>
          </a:p>
          <a:p>
            <a:pPr fontAlgn="base"/>
            <a:r>
              <a:rPr lang="hu-HU" sz="1200" kern="1200" dirty="0">
                <a:solidFill>
                  <a:schemeClr val="tx1"/>
                </a:solidFill>
                <a:effectLst/>
                <a:latin typeface="+mn-lt"/>
                <a:ea typeface="+mn-ea"/>
                <a:cs typeface="+mn-cs"/>
              </a:rPr>
              <a:t> </a:t>
            </a:r>
          </a:p>
          <a:p>
            <a:pPr lvl="0" fontAlgn="base"/>
            <a:r>
              <a:rPr lang="hu-HU" sz="1200" b="1" kern="1200" dirty="0">
                <a:solidFill>
                  <a:schemeClr val="tx1"/>
                </a:solidFill>
                <a:effectLst/>
                <a:latin typeface="+mn-lt"/>
                <a:ea typeface="+mn-ea"/>
                <a:cs typeface="+mn-cs"/>
              </a:rPr>
              <a:t>Isten vigasztalását és gyógyítását keressük, Tőle kérjünk bölcsességet!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 Szentlélek a mi vigasztalónk, Aki bölcsességre és igazságra vezet. Isten szeretetével gyógyítóan átmelegítheti szívünket. Megtaníthat, milyen szavakat szóljunk. Jézus maga is elszenvedte a fizikai és lélektani bántalmazás minden formáját. Annyi különbséggel, hogy Ő minden bántalmazást elfogadott és nem védekezett ellene, ahogy mi általában tesszük. Az Ő fájdalma sokkal mélyebb volt, hiszen mi gyakran menekülünk a fájdalom elől, Ő pedig soha nem tette ezt.  </a:t>
            </a:r>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Ellen G. White írja a </a:t>
            </a:r>
            <a:r>
              <a:rPr lang="hu-HU" sz="1200" i="1" kern="1200" dirty="0">
                <a:solidFill>
                  <a:schemeClr val="tx1"/>
                </a:solidFill>
                <a:effectLst/>
                <a:latin typeface="+mn-lt"/>
                <a:ea typeface="+mn-ea"/>
                <a:cs typeface="+mn-cs"/>
              </a:rPr>
              <a:t>Jézus élete </a:t>
            </a:r>
            <a:r>
              <a:rPr lang="hu-HU" sz="1200" kern="1200" dirty="0">
                <a:solidFill>
                  <a:schemeClr val="tx1"/>
                </a:solidFill>
                <a:effectLst/>
                <a:latin typeface="+mn-lt"/>
                <a:ea typeface="+mn-ea"/>
                <a:cs typeface="+mn-cs"/>
              </a:rPr>
              <a:t>c. művében:</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„Jézus mondja: Ismerem könnyeiteket: én is sírtam. Ismerem a fájdalmat, mely túlságosan mély, semhogy emberi fül számára kibeszélhető lenne. Ne gondold, hogy elhagyatott, elfeledett vagy. Ha bánatodra egyetlen húr sem rezdül egyetlen emberi szívben sem, nézz rám, és élsz.” </a:t>
            </a:r>
          </a:p>
          <a:p>
            <a:pPr fontAlgn="base"/>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Ellen G. White: </a:t>
            </a:r>
            <a:r>
              <a:rPr lang="hu-HU" sz="1200" i="1" kern="1200" dirty="0">
                <a:solidFill>
                  <a:schemeClr val="tx1"/>
                </a:solidFill>
                <a:effectLst/>
                <a:latin typeface="+mn-lt"/>
                <a:ea typeface="+mn-ea"/>
                <a:cs typeface="+mn-cs"/>
              </a:rPr>
              <a:t>Jézus élete</a:t>
            </a:r>
            <a:r>
              <a:rPr lang="hu-HU" sz="1200" kern="1200" dirty="0">
                <a:solidFill>
                  <a:schemeClr val="tx1"/>
                </a:solidFill>
                <a:effectLst/>
                <a:latin typeface="+mn-lt"/>
                <a:ea typeface="+mn-ea"/>
                <a:cs typeface="+mn-cs"/>
              </a:rPr>
              <a:t> 483. o.</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BÉKÉT TEREMTŐ, vagy SEBEKET OKOZÓ SZAVAK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A Biblia szerint szavainknak hatalma van. Lehetnek hasznosak, békességet és gyógyulást hozók, vagy megsebezhetnek és egész életre szóló lelki hegeket okozhatnak.  Az Efézusi levél 4:29 igevers következő fordításainak szavait érdemes alaposan megfontolni: </a:t>
            </a:r>
          </a:p>
          <a:p>
            <a:pPr fontAlgn="base"/>
            <a:r>
              <a:rPr lang="hu-HU" sz="1200" kern="1200" dirty="0">
                <a:solidFill>
                  <a:schemeClr val="tx1"/>
                </a:solidFill>
                <a:effectLst/>
                <a:latin typeface="+mn-lt"/>
                <a:ea typeface="+mn-ea"/>
                <a:cs typeface="+mn-cs"/>
              </a:rPr>
              <a:t> </a:t>
            </a:r>
          </a:p>
          <a:p>
            <a:pPr fontAlgn="base"/>
            <a:r>
              <a:rPr lang="hu-HU" sz="1200" b="1" kern="1200" dirty="0">
                <a:solidFill>
                  <a:schemeClr val="tx1"/>
                </a:solidFill>
                <a:effectLst/>
                <a:latin typeface="+mn-lt"/>
                <a:ea typeface="+mn-ea"/>
                <a:cs typeface="+mn-cs"/>
              </a:rPr>
              <a:t>Károli Gáspár:</a:t>
            </a:r>
            <a:r>
              <a:rPr lang="hu-HU" sz="1200" kern="1200" dirty="0">
                <a:solidFill>
                  <a:schemeClr val="tx1"/>
                </a:solidFill>
                <a:effectLst/>
                <a:latin typeface="+mn-lt"/>
                <a:ea typeface="+mn-ea"/>
                <a:cs typeface="+mn-cs"/>
              </a:rPr>
              <a:t> „Semmi </a:t>
            </a:r>
            <a:r>
              <a:rPr lang="hu-HU" sz="1200" i="1" kern="1200" dirty="0">
                <a:solidFill>
                  <a:schemeClr val="tx1"/>
                </a:solidFill>
                <a:effectLst/>
                <a:latin typeface="+mn-lt"/>
                <a:ea typeface="+mn-ea"/>
                <a:cs typeface="+mn-cs"/>
              </a:rPr>
              <a:t>rothadt beszéd</a:t>
            </a:r>
            <a:r>
              <a:rPr lang="hu-HU" sz="1200" kern="1200" dirty="0">
                <a:solidFill>
                  <a:schemeClr val="tx1"/>
                </a:solidFill>
                <a:effectLst/>
                <a:latin typeface="+mn-lt"/>
                <a:ea typeface="+mn-ea"/>
                <a:cs typeface="+mn-cs"/>
              </a:rPr>
              <a:t> a ti szátokból ki ne származzék, hanem csak amely </a:t>
            </a:r>
            <a:r>
              <a:rPr lang="hu-HU" sz="1200" b="1" kern="1200" dirty="0">
                <a:solidFill>
                  <a:schemeClr val="tx1"/>
                </a:solidFill>
                <a:effectLst/>
                <a:latin typeface="+mn-lt"/>
                <a:ea typeface="+mn-ea"/>
                <a:cs typeface="+mn-cs"/>
              </a:rPr>
              <a:t>hasznos a szükséges</a:t>
            </a:r>
            <a:r>
              <a:rPr lang="hu-HU" sz="1200" kern="1200" dirty="0">
                <a:solidFill>
                  <a:schemeClr val="tx1"/>
                </a:solidFill>
                <a:effectLst/>
                <a:latin typeface="+mn-lt"/>
                <a:ea typeface="+mn-ea"/>
                <a:cs typeface="+mn-cs"/>
              </a:rPr>
              <a:t> építésre, hogy </a:t>
            </a:r>
            <a:r>
              <a:rPr lang="hu-HU" sz="1200" b="1" kern="1200" dirty="0">
                <a:solidFill>
                  <a:schemeClr val="tx1"/>
                </a:solidFill>
                <a:effectLst/>
                <a:latin typeface="+mn-lt"/>
                <a:ea typeface="+mn-ea"/>
                <a:cs typeface="+mn-cs"/>
              </a:rPr>
              <a:t>áldásos</a:t>
            </a:r>
            <a:r>
              <a:rPr lang="hu-HU" sz="1200" kern="1200" dirty="0">
                <a:solidFill>
                  <a:schemeClr val="tx1"/>
                </a:solidFill>
                <a:effectLst/>
                <a:latin typeface="+mn-lt"/>
                <a:ea typeface="+mn-ea"/>
                <a:cs typeface="+mn-cs"/>
              </a:rPr>
              <a:t> legyen a hallgatóknak.”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i="1" kern="1200" dirty="0">
                <a:solidFill>
                  <a:schemeClr val="tx1"/>
                </a:solidFill>
                <a:effectLst/>
                <a:latin typeface="+mn-lt"/>
                <a:ea typeface="+mn-ea"/>
                <a:cs typeface="+mn-cs"/>
              </a:rPr>
              <a:t>Semmi rothadt beszéd a ti szátokból ki ne származzék, hanem csak amely hasznos a szükséges építésre, hogy áldásos legyen a hallgatóknak.</a:t>
            </a:r>
            <a:endParaRPr lang="hu-HU" sz="1200" kern="1200" dirty="0">
              <a:solidFill>
                <a:schemeClr val="tx1"/>
              </a:solidFill>
              <a:effectLst/>
              <a:latin typeface="+mn-lt"/>
              <a:ea typeface="+mn-ea"/>
              <a:cs typeface="+mn-cs"/>
            </a:endParaRPr>
          </a:p>
          <a:p>
            <a:r>
              <a:rPr lang="hu-HU" sz="1200" i="1" kern="1200" dirty="0" err="1">
                <a:solidFill>
                  <a:schemeClr val="tx1"/>
                </a:solidFill>
                <a:effectLst/>
                <a:latin typeface="+mn-lt"/>
                <a:ea typeface="+mn-ea"/>
                <a:cs typeface="+mn-cs"/>
              </a:rPr>
              <a:t>Eféz</a:t>
            </a:r>
            <a:r>
              <a:rPr lang="hu-HU" sz="1200" i="1" kern="1200" dirty="0">
                <a:solidFill>
                  <a:schemeClr val="tx1"/>
                </a:solidFill>
                <a:effectLst/>
                <a:latin typeface="+mn-lt"/>
                <a:ea typeface="+mn-ea"/>
                <a:cs typeface="+mn-cs"/>
              </a:rPr>
              <a:t> 4:29 </a:t>
            </a:r>
            <a:endParaRPr lang="hu-HU"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hu-HU" sz="1200" b="1" kern="1200" dirty="0">
                <a:solidFill>
                  <a:schemeClr val="tx1"/>
                </a:solidFill>
                <a:effectLst/>
                <a:latin typeface="+mn-lt"/>
                <a:ea typeface="+mn-ea"/>
                <a:cs typeface="+mn-cs"/>
              </a:rPr>
              <a:t>BEVEZETÉS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Ezen a mai szombaton, az </a:t>
            </a:r>
            <a:r>
              <a:rPr lang="hu-HU" sz="1200" b="1" kern="1200" dirty="0" err="1">
                <a:solidFill>
                  <a:schemeClr val="tx1"/>
                </a:solidFill>
                <a:effectLst/>
                <a:latin typeface="+mn-lt"/>
                <a:ea typeface="+mn-ea"/>
                <a:cs typeface="+mn-cs"/>
              </a:rPr>
              <a:t>enditnow</a:t>
            </a:r>
            <a:r>
              <a:rPr lang="hu-HU" sz="1200" b="1" kern="1200" dirty="0">
                <a:solidFill>
                  <a:schemeClr val="tx1"/>
                </a:solidFill>
                <a:effectLst/>
                <a:latin typeface="+mn-lt"/>
                <a:ea typeface="+mn-ea"/>
                <a:cs typeface="+mn-cs"/>
                <a:sym typeface="Symbol" panose="05050102010706020507" pitchFamily="18" charset="2"/>
              </a:rPr>
              <a:t></a:t>
            </a:r>
            <a:r>
              <a:rPr lang="hu-HU" sz="1200" kern="1200" dirty="0">
                <a:solidFill>
                  <a:schemeClr val="tx1"/>
                </a:solidFill>
                <a:effectLst/>
                <a:latin typeface="+mn-lt"/>
                <a:ea typeface="+mn-ea"/>
                <a:cs typeface="+mn-cs"/>
              </a:rPr>
              <a:t> Kiemelt napon a Hetednapi Adventista Egyház tagjai világszerte azzal a céllal gyűlnek össze, hogy felhívják a figyelmet az erőszak minden formájára. Hangunkat felemelve rávilágítunk a bántalmazás formáira, melyek megalázzák a nőket, férfiakat, fiúkat, lányokat és a kiszolgáltatott felnőtteket. Miért is olyan fontos ez a mai szombati </a:t>
            </a:r>
            <a:r>
              <a:rPr lang="hu-HU" sz="1200" b="1" kern="1200" dirty="0" err="1">
                <a:solidFill>
                  <a:schemeClr val="tx1"/>
                </a:solidFill>
                <a:effectLst/>
                <a:latin typeface="+mn-lt"/>
                <a:ea typeface="+mn-ea"/>
                <a:cs typeface="+mn-cs"/>
              </a:rPr>
              <a:t>enditnow</a:t>
            </a:r>
            <a:r>
              <a:rPr lang="hu-HU" sz="1200" b="1" kern="1200" dirty="0">
                <a:solidFill>
                  <a:schemeClr val="tx1"/>
                </a:solidFill>
                <a:effectLst/>
                <a:latin typeface="+mn-lt"/>
                <a:ea typeface="+mn-ea"/>
                <a:cs typeface="+mn-cs"/>
                <a:sym typeface="Symbol" panose="05050102010706020507" pitchFamily="18" charset="2"/>
              </a:rPr>
              <a:t></a:t>
            </a:r>
            <a:r>
              <a:rPr lang="hu-HU" sz="1200" kern="1200" dirty="0">
                <a:solidFill>
                  <a:schemeClr val="tx1"/>
                </a:solidFill>
                <a:effectLst/>
                <a:latin typeface="+mn-lt"/>
                <a:ea typeface="+mn-ea"/>
                <a:cs typeface="+mn-cs"/>
              </a:rPr>
              <a:t> állásfoglalás?</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a:solidFill>
                  <a:schemeClr val="tx1"/>
                </a:solidFill>
                <a:effectLst/>
                <a:latin typeface="+mn-lt"/>
                <a:ea typeface="+mn-ea"/>
                <a:cs typeface="+mn-cs"/>
              </a:rPr>
              <a:t>Magyar Bibliatársulat új fordítású Bibliája:</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„Semmiféle </a:t>
            </a:r>
            <a:r>
              <a:rPr lang="hu-HU" sz="1200" i="1" kern="1200" dirty="0">
                <a:solidFill>
                  <a:schemeClr val="tx1"/>
                </a:solidFill>
                <a:effectLst/>
                <a:latin typeface="+mn-lt"/>
                <a:ea typeface="+mn-ea"/>
                <a:cs typeface="+mn-cs"/>
              </a:rPr>
              <a:t>bomlasztó beszéd</a:t>
            </a:r>
            <a:r>
              <a:rPr lang="hu-HU" sz="1200" kern="1200" dirty="0">
                <a:solidFill>
                  <a:schemeClr val="tx1"/>
                </a:solidFill>
                <a:effectLst/>
                <a:latin typeface="+mn-lt"/>
                <a:ea typeface="+mn-ea"/>
                <a:cs typeface="+mn-cs"/>
              </a:rPr>
              <a:t> ne jöjjön ki a szátokon, hanem csak akkor szóljatok, ha az </a:t>
            </a:r>
            <a:r>
              <a:rPr lang="hu-HU" sz="1200" b="1" kern="1200" dirty="0">
                <a:solidFill>
                  <a:schemeClr val="tx1"/>
                </a:solidFill>
                <a:effectLst/>
                <a:latin typeface="+mn-lt"/>
                <a:ea typeface="+mn-ea"/>
                <a:cs typeface="+mn-cs"/>
              </a:rPr>
              <a:t>jó a szükséges építésre</a:t>
            </a:r>
            <a:r>
              <a:rPr lang="hu-HU" sz="1200" kern="1200" dirty="0">
                <a:solidFill>
                  <a:schemeClr val="tx1"/>
                </a:solidFill>
                <a:effectLst/>
                <a:latin typeface="+mn-lt"/>
                <a:ea typeface="+mn-ea"/>
                <a:cs typeface="+mn-cs"/>
              </a:rPr>
              <a:t>, hogy </a:t>
            </a:r>
            <a:r>
              <a:rPr lang="hu-HU" sz="1200" b="1" kern="1200" dirty="0">
                <a:solidFill>
                  <a:schemeClr val="tx1"/>
                </a:solidFill>
                <a:effectLst/>
                <a:latin typeface="+mn-lt"/>
                <a:ea typeface="+mn-ea"/>
                <a:cs typeface="+mn-cs"/>
              </a:rPr>
              <a:t>áldást hozzon</a:t>
            </a:r>
            <a:r>
              <a:rPr lang="hu-HU" sz="1200" kern="1200" dirty="0">
                <a:solidFill>
                  <a:schemeClr val="tx1"/>
                </a:solidFill>
                <a:effectLst/>
                <a:latin typeface="+mn-lt"/>
                <a:ea typeface="+mn-ea"/>
                <a:cs typeface="+mn-cs"/>
              </a:rPr>
              <a:t> azokra, akik hallják.”   </a:t>
            </a:r>
          </a:p>
          <a:p>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a:p>
        </p:txBody>
      </p:sp>
    </p:spTree>
    <p:extLst>
      <p:ext uri="{BB962C8B-B14F-4D97-AF65-F5344CB8AC3E}">
        <p14:creationId xmlns:p14="http://schemas.microsoft.com/office/powerpoint/2010/main" val="423431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pPr fontAlgn="base"/>
            <a:r>
              <a:rPr lang="hu-HU" sz="1200" b="1" kern="1200" dirty="0">
                <a:solidFill>
                  <a:schemeClr val="tx1"/>
                </a:solidFill>
                <a:effectLst/>
                <a:latin typeface="+mn-lt"/>
                <a:ea typeface="+mn-ea"/>
                <a:cs typeface="+mn-cs"/>
              </a:rPr>
              <a:t>A szavak ereje</a:t>
            </a:r>
          </a:p>
          <a:p>
            <a:pPr fontAlgn="base"/>
            <a:r>
              <a:rPr lang="hu-HU" sz="1200" b="1"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Szavainknak másoknak szóló ajándéknak kell lenniük. Békességet kell teremteniük, kegyelmet tükrözniük és a többiek épülésére szolgálni. Tisztelettel kell kimondani őket, építő hangnemben az emberek épülésére, különös tekintettel szeretteinkre. </a:t>
            </a:r>
          </a:p>
          <a:p>
            <a:pPr fontAlgn="base"/>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és felesége, </a:t>
            </a:r>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története bemutatja az éles kontrasztot az építő, gyógyító és a tiszteletlen, másokat sértő szavak között. </a:t>
            </a:r>
          </a:p>
          <a:p>
            <a:pPr fontAlgn="base"/>
            <a:r>
              <a:rPr lang="hu-HU" sz="1200" b="1" kern="1200" dirty="0">
                <a:solidFill>
                  <a:schemeClr val="tx1"/>
                </a:solidFill>
                <a:effectLst/>
                <a:latin typeface="+mn-lt"/>
                <a:ea typeface="+mn-ea"/>
                <a:cs typeface="+mn-cs"/>
              </a:rPr>
              <a:t>1 Sámuel 25:2-38:</a:t>
            </a:r>
            <a:r>
              <a:rPr lang="hu-HU" sz="1200" kern="1200" dirty="0">
                <a:solidFill>
                  <a:schemeClr val="tx1"/>
                </a:solidFill>
                <a:effectLst/>
                <a:latin typeface="+mn-lt"/>
                <a:ea typeface="+mn-ea"/>
                <a:cs typeface="+mn-cs"/>
              </a:rPr>
              <a:t> „És volt egy ember </a:t>
            </a:r>
            <a:r>
              <a:rPr lang="hu-HU" sz="1200" kern="1200" dirty="0" err="1">
                <a:solidFill>
                  <a:schemeClr val="tx1"/>
                </a:solidFill>
                <a:effectLst/>
                <a:latin typeface="+mn-lt"/>
                <a:ea typeface="+mn-ea"/>
                <a:cs typeface="+mn-cs"/>
              </a:rPr>
              <a:t>Máonban</a:t>
            </a:r>
            <a:r>
              <a:rPr lang="hu-HU" sz="1200" kern="1200" dirty="0">
                <a:solidFill>
                  <a:schemeClr val="tx1"/>
                </a:solidFill>
                <a:effectLst/>
                <a:latin typeface="+mn-lt"/>
                <a:ea typeface="+mn-ea"/>
                <a:cs typeface="+mn-cs"/>
              </a:rPr>
              <a:t>, akinek jószága </a:t>
            </a:r>
            <a:r>
              <a:rPr lang="hu-HU" sz="1200" kern="1200" dirty="0" err="1">
                <a:solidFill>
                  <a:schemeClr val="tx1"/>
                </a:solidFill>
                <a:effectLst/>
                <a:latin typeface="+mn-lt"/>
                <a:ea typeface="+mn-ea"/>
                <a:cs typeface="+mn-cs"/>
              </a:rPr>
              <a:t>Kármelben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vala</a:t>
            </a:r>
            <a:r>
              <a:rPr lang="hu-HU" sz="1200" kern="1200" dirty="0">
                <a:solidFill>
                  <a:schemeClr val="tx1"/>
                </a:solidFill>
                <a:effectLst/>
                <a:latin typeface="+mn-lt"/>
                <a:ea typeface="+mn-ea"/>
                <a:cs typeface="+mn-cs"/>
              </a:rPr>
              <a:t>, és ez igen tehetős ember volt: háromezer juha és ezer kecskéje volt néki. És </a:t>
            </a:r>
            <a:r>
              <a:rPr lang="hu-HU" sz="1200" kern="1200" dirty="0" err="1">
                <a:solidFill>
                  <a:schemeClr val="tx1"/>
                </a:solidFill>
                <a:effectLst/>
                <a:latin typeface="+mn-lt"/>
                <a:ea typeface="+mn-ea"/>
                <a:cs typeface="+mn-cs"/>
              </a:rPr>
              <a:t>Kármelben</a:t>
            </a:r>
            <a:r>
              <a:rPr lang="hu-HU" sz="1200" kern="1200" dirty="0">
                <a:solidFill>
                  <a:schemeClr val="tx1"/>
                </a:solidFill>
                <a:effectLst/>
                <a:latin typeface="+mn-lt"/>
                <a:ea typeface="+mn-ea"/>
                <a:cs typeface="+mn-cs"/>
              </a:rPr>
              <a:t> éppen juhait nyírta. (Azt az embert pedig </a:t>
            </a:r>
            <a:r>
              <a:rPr lang="hu-HU" sz="1200" kern="1200" dirty="0" err="1">
                <a:solidFill>
                  <a:schemeClr val="tx1"/>
                </a:solidFill>
                <a:effectLst/>
                <a:latin typeface="+mn-lt"/>
                <a:ea typeface="+mn-ea"/>
                <a:cs typeface="+mn-cs"/>
              </a:rPr>
              <a:t>Nábálnak</a:t>
            </a:r>
            <a:r>
              <a:rPr lang="hu-HU" sz="1200" kern="1200" dirty="0">
                <a:solidFill>
                  <a:schemeClr val="tx1"/>
                </a:solidFill>
                <a:effectLst/>
                <a:latin typeface="+mn-lt"/>
                <a:ea typeface="+mn-ea"/>
                <a:cs typeface="+mn-cs"/>
              </a:rPr>
              <a:t>, és feleségét </a:t>
            </a:r>
            <a:r>
              <a:rPr lang="hu-HU" sz="1200" kern="1200" dirty="0" err="1">
                <a:solidFill>
                  <a:schemeClr val="tx1"/>
                </a:solidFill>
                <a:effectLst/>
                <a:latin typeface="+mn-lt"/>
                <a:ea typeface="+mn-ea"/>
                <a:cs typeface="+mn-cs"/>
              </a:rPr>
              <a:t>Abigailnak</a:t>
            </a:r>
            <a:r>
              <a:rPr lang="hu-HU" sz="1200" kern="1200" dirty="0">
                <a:solidFill>
                  <a:schemeClr val="tx1"/>
                </a:solidFill>
                <a:effectLst/>
                <a:latin typeface="+mn-lt"/>
                <a:ea typeface="+mn-ea"/>
                <a:cs typeface="+mn-cs"/>
              </a:rPr>
              <a:t> hívták, aki igen eszes és szép termetű asszony volt; a férfi azonban durva és rossz erkölcsű </a:t>
            </a:r>
            <a:r>
              <a:rPr lang="hu-HU" sz="1200" kern="1200" dirty="0" err="1">
                <a:solidFill>
                  <a:schemeClr val="tx1"/>
                </a:solidFill>
                <a:effectLst/>
                <a:latin typeface="+mn-lt"/>
                <a:ea typeface="+mn-ea"/>
                <a:cs typeface="+mn-cs"/>
              </a:rPr>
              <a:t>vala</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Káleb</a:t>
            </a:r>
            <a:r>
              <a:rPr lang="hu-HU" sz="1200" kern="1200" dirty="0">
                <a:solidFill>
                  <a:schemeClr val="tx1"/>
                </a:solidFill>
                <a:effectLst/>
                <a:latin typeface="+mn-lt"/>
                <a:ea typeface="+mn-ea"/>
                <a:cs typeface="+mn-cs"/>
              </a:rPr>
              <a:t> nemzetségéből való volt.) (1 Sámuel 25:2-3). </a:t>
            </a:r>
          </a:p>
          <a:p>
            <a:pPr fontAlgn="base"/>
            <a:r>
              <a:rPr lang="hu-HU" sz="1200" i="1" kern="1200" dirty="0">
                <a:solidFill>
                  <a:schemeClr val="tx1"/>
                </a:solidFill>
                <a:effectLst/>
                <a:latin typeface="+mn-lt"/>
                <a:ea typeface="+mn-ea"/>
                <a:cs typeface="+mn-cs"/>
              </a:rPr>
              <a:t>[Olvassuk el az egész igeszakaszt és figyeljük meg, milyen szavakat mondott </a:t>
            </a:r>
            <a:r>
              <a:rPr lang="hu-HU" sz="1200" i="1" kern="1200" dirty="0" err="1">
                <a:solidFill>
                  <a:schemeClr val="tx1"/>
                </a:solidFill>
                <a:effectLst/>
                <a:latin typeface="+mn-lt"/>
                <a:ea typeface="+mn-ea"/>
                <a:cs typeface="+mn-cs"/>
              </a:rPr>
              <a:t>Nábál</a:t>
            </a:r>
            <a:r>
              <a:rPr lang="hu-HU" sz="1200" i="1" kern="1200" dirty="0">
                <a:solidFill>
                  <a:schemeClr val="tx1"/>
                </a:solidFill>
                <a:effectLst/>
                <a:latin typeface="+mn-lt"/>
                <a:ea typeface="+mn-ea"/>
                <a:cs typeface="+mn-cs"/>
              </a:rPr>
              <a:t> Dávid követeinek, és hogyan válaszolt </a:t>
            </a:r>
            <a:r>
              <a:rPr lang="hu-HU" sz="1200" i="1" kern="1200" dirty="0" err="1">
                <a:solidFill>
                  <a:schemeClr val="tx1"/>
                </a:solidFill>
                <a:effectLst/>
                <a:latin typeface="+mn-lt"/>
                <a:ea typeface="+mn-ea"/>
                <a:cs typeface="+mn-cs"/>
              </a:rPr>
              <a:t>Abigail</a:t>
            </a:r>
            <a:r>
              <a:rPr lang="hu-HU" sz="1200" i="1" kern="1200" dirty="0">
                <a:solidFill>
                  <a:schemeClr val="tx1"/>
                </a:solidFill>
                <a:effectLst/>
                <a:latin typeface="+mn-lt"/>
                <a:ea typeface="+mn-ea"/>
                <a:cs typeface="+mn-cs"/>
              </a:rPr>
              <a:t> Dávidnak!]</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Biblia bolond, durva, gonosz utakon járó embernek mutatja be </a:t>
            </a:r>
            <a:r>
              <a:rPr lang="hu-HU" sz="1200" kern="1200" dirty="0" err="1">
                <a:solidFill>
                  <a:schemeClr val="tx1"/>
                </a:solidFill>
                <a:effectLst/>
                <a:latin typeface="+mn-lt"/>
                <a:ea typeface="+mn-ea"/>
                <a:cs typeface="+mn-cs"/>
              </a:rPr>
              <a:t>Nábált</a:t>
            </a:r>
            <a:r>
              <a:rPr lang="hu-HU" sz="1200" kern="1200" dirty="0">
                <a:solidFill>
                  <a:schemeClr val="tx1"/>
                </a:solidFill>
                <a:effectLst/>
                <a:latin typeface="+mn-lt"/>
                <a:ea typeface="+mn-ea"/>
                <a:cs typeface="+mn-cs"/>
              </a:rPr>
              <a:t>. Mint sokan mások, akik durva szavakkal bántalmaznak, majd később megbánják őket,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is alkohol befolyása alatt ált.  </a:t>
            </a:r>
          </a:p>
          <a:p>
            <a:r>
              <a:rPr lang="hu-HU" sz="1200" kern="1200" dirty="0">
                <a:solidFill>
                  <a:schemeClr val="tx1"/>
                </a:solidFill>
                <a:effectLst/>
                <a:latin typeface="+mn-lt"/>
                <a:ea typeface="+mn-ea"/>
                <a:cs typeface="+mn-cs"/>
              </a:rPr>
              <a:t>Dávid az embereivel együtt segített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embereinek a munkában és éjszaka is őrizték a juhait. Dávid úgy érzi, megérdemlik, hogy a többi pásztorral együtt részt vegyenek a birkanyírás utáni ünnepségen. Dávid udvarias kérésére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(akinek neve bolondot jelent) </a:t>
            </a:r>
            <a:r>
              <a:rPr lang="hu-HU" sz="1200" b="1" kern="1200" dirty="0">
                <a:solidFill>
                  <a:schemeClr val="tx1"/>
                </a:solidFill>
                <a:effectLst/>
                <a:latin typeface="+mn-lt"/>
                <a:ea typeface="+mn-ea"/>
                <a:cs typeface="+mn-cs"/>
              </a:rPr>
              <a:t>tiszteletlen</a:t>
            </a:r>
            <a:r>
              <a:rPr lang="hu-HU" sz="1200" kern="1200" dirty="0">
                <a:solidFill>
                  <a:schemeClr val="tx1"/>
                </a:solidFill>
                <a:effectLst/>
                <a:latin typeface="+mn-lt"/>
                <a:ea typeface="+mn-ea"/>
                <a:cs typeface="+mn-cs"/>
              </a:rPr>
              <a:t> szavakkal felel: „Kicsoda Dávid és kicsoda </a:t>
            </a:r>
            <a:r>
              <a:rPr lang="hu-HU" sz="1200" kern="1200" dirty="0" err="1">
                <a:solidFill>
                  <a:schemeClr val="tx1"/>
                </a:solidFill>
                <a:effectLst/>
                <a:latin typeface="+mn-lt"/>
                <a:ea typeface="+mn-ea"/>
                <a:cs typeface="+mn-cs"/>
              </a:rPr>
              <a:t>Isainak</a:t>
            </a:r>
            <a:r>
              <a:rPr lang="hu-HU" sz="1200" kern="1200" dirty="0">
                <a:solidFill>
                  <a:schemeClr val="tx1"/>
                </a:solidFill>
                <a:effectLst/>
                <a:latin typeface="+mn-lt"/>
                <a:ea typeface="+mn-ea"/>
                <a:cs typeface="+mn-cs"/>
              </a:rPr>
              <a:t> fia?” (10. v.). Ez bizony egy </a:t>
            </a:r>
            <a:r>
              <a:rPr lang="hu-HU" sz="1200" b="1" kern="1200" dirty="0">
                <a:solidFill>
                  <a:schemeClr val="tx1"/>
                </a:solidFill>
                <a:effectLst/>
                <a:latin typeface="+mn-lt"/>
                <a:ea typeface="+mn-ea"/>
                <a:cs typeface="+mn-cs"/>
              </a:rPr>
              <a:t>lekicsinylő</a:t>
            </a:r>
            <a:r>
              <a:rPr lang="hu-HU" sz="1200" kern="1200" dirty="0">
                <a:solidFill>
                  <a:schemeClr val="tx1"/>
                </a:solidFill>
                <a:effectLst/>
                <a:latin typeface="+mn-lt"/>
                <a:ea typeface="+mn-ea"/>
                <a:cs typeface="+mn-cs"/>
              </a:rPr>
              <a:t> sértés. Ráadásul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Dávid</a:t>
            </a:r>
            <a:r>
              <a:rPr lang="hu-HU" sz="1200" b="1" kern="1200" dirty="0">
                <a:solidFill>
                  <a:schemeClr val="tx1"/>
                </a:solidFill>
                <a:effectLst/>
                <a:latin typeface="+mn-lt"/>
                <a:ea typeface="+mn-ea"/>
                <a:cs typeface="+mn-cs"/>
              </a:rPr>
              <a:t> jelentéktelenségét</a:t>
            </a:r>
            <a:r>
              <a:rPr lang="hu-HU" sz="1200" kern="1200" dirty="0">
                <a:solidFill>
                  <a:schemeClr val="tx1"/>
                </a:solidFill>
                <a:effectLst/>
                <a:latin typeface="+mn-lt"/>
                <a:ea typeface="+mn-ea"/>
                <a:cs typeface="+mn-cs"/>
              </a:rPr>
              <a:t> hangsúlyozza, amikor szökött szolgaként utal az ország már felkent, leendő királyára. </a:t>
            </a:r>
          </a:p>
          <a:p>
            <a:r>
              <a:rPr lang="hu-HU" sz="1200" kern="1200" dirty="0">
                <a:solidFill>
                  <a:schemeClr val="tx1"/>
                </a:solidFill>
                <a:effectLst/>
                <a:latin typeface="+mn-lt"/>
                <a:ea typeface="+mn-ea"/>
                <a:cs typeface="+mn-cs"/>
              </a:rPr>
              <a:t>Az egyik szolga azonnal szaladt </a:t>
            </a:r>
            <a:r>
              <a:rPr lang="hu-HU" sz="1200" kern="1200" dirty="0" err="1">
                <a:solidFill>
                  <a:schemeClr val="tx1"/>
                </a:solidFill>
                <a:effectLst/>
                <a:latin typeface="+mn-lt"/>
                <a:ea typeface="+mn-ea"/>
                <a:cs typeface="+mn-cs"/>
              </a:rPr>
              <a:t>Abigailhoz</a:t>
            </a:r>
            <a:r>
              <a:rPr lang="hu-HU" sz="1200" kern="1200" dirty="0">
                <a:solidFill>
                  <a:schemeClr val="tx1"/>
                </a:solidFill>
                <a:effectLst/>
                <a:latin typeface="+mn-lt"/>
                <a:ea typeface="+mn-ea"/>
                <a:cs typeface="+mn-cs"/>
              </a:rPr>
              <a:t> az ijesztő hírrel, amint észrevették, hogy a feldühödött Dávid 400 embere élén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felé masírozik. Beszámol róla, hogy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megsértette</a:t>
            </a:r>
            <a:r>
              <a:rPr lang="hu-HU" sz="1200" kern="1200" dirty="0">
                <a:solidFill>
                  <a:schemeClr val="tx1"/>
                </a:solidFill>
                <a:effectLst/>
                <a:latin typeface="+mn-lt"/>
                <a:ea typeface="+mn-ea"/>
                <a:cs typeface="+mn-cs"/>
              </a:rPr>
              <a:t> Dávidot.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nyilván a szolgáit is gyakran </a:t>
            </a:r>
            <a:r>
              <a:rPr lang="hu-HU" sz="1200" b="1" kern="1200" dirty="0">
                <a:solidFill>
                  <a:schemeClr val="tx1"/>
                </a:solidFill>
                <a:effectLst/>
                <a:latin typeface="+mn-lt"/>
                <a:ea typeface="+mn-ea"/>
                <a:cs typeface="+mn-cs"/>
              </a:rPr>
              <a:t>szidalmazta</a:t>
            </a:r>
            <a:r>
              <a:rPr lang="hu-HU" sz="1200" kern="1200" dirty="0">
                <a:solidFill>
                  <a:schemeClr val="tx1"/>
                </a:solidFill>
                <a:effectLst/>
                <a:latin typeface="+mn-lt"/>
                <a:ea typeface="+mn-ea"/>
                <a:cs typeface="+mn-cs"/>
              </a:rPr>
              <a:t>, mert úgy beszél róla, mint kegyetlen emberről, </a:t>
            </a:r>
            <a:r>
              <a:rPr lang="hu-HU" sz="1200" b="1" kern="1200" dirty="0">
                <a:solidFill>
                  <a:schemeClr val="tx1"/>
                </a:solidFill>
                <a:effectLst/>
                <a:latin typeface="+mn-lt"/>
                <a:ea typeface="+mn-ea"/>
                <a:cs typeface="+mn-cs"/>
              </a:rPr>
              <a:t>akihez senki sem mer szólni.</a:t>
            </a:r>
            <a:r>
              <a:rPr lang="hu-HU" sz="1200" kern="1200" dirty="0">
                <a:solidFill>
                  <a:schemeClr val="tx1"/>
                </a:solidFill>
                <a:effectLst/>
                <a:latin typeface="+mn-lt"/>
                <a:ea typeface="+mn-ea"/>
                <a:cs typeface="+mn-cs"/>
              </a:rPr>
              <a:t>  Úgy tűnik, egyáltalán nem szokatlan, hogy a szolgák a megértő asszonyhoz fordulnak, a kedves és bölcs </a:t>
            </a:r>
            <a:r>
              <a:rPr lang="hu-HU" sz="1200" kern="1200" dirty="0" err="1">
                <a:solidFill>
                  <a:schemeClr val="tx1"/>
                </a:solidFill>
                <a:effectLst/>
                <a:latin typeface="+mn-lt"/>
                <a:ea typeface="+mn-ea"/>
                <a:cs typeface="+mn-cs"/>
              </a:rPr>
              <a:t>Abigailhoz</a:t>
            </a:r>
            <a:r>
              <a:rPr lang="hu-HU" sz="1200" kern="1200" dirty="0">
                <a:solidFill>
                  <a:schemeClr val="tx1"/>
                </a:solidFill>
                <a:effectLst/>
                <a:latin typeface="+mn-lt"/>
                <a:ea typeface="+mn-ea"/>
                <a:cs typeface="+mn-cs"/>
              </a:rPr>
              <a:t>. A szolga tisztelettel szól hozzá, mint a háztartás és az üzlet valódi urához, és könyörög neki, tegyen valamit. </a:t>
            </a:r>
          </a:p>
          <a:p>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azonnal eldönti, mit fog tenni, nem tanácskozik férjével. Talán el akarja kerülni a veszekedést. Nagyon valószínű, hogy </a:t>
            </a:r>
            <a:r>
              <a:rPr lang="hu-HU" sz="1200" kern="1200" dirty="0" err="1">
                <a:solidFill>
                  <a:schemeClr val="tx1"/>
                </a:solidFill>
                <a:effectLst/>
                <a:latin typeface="+mn-lt"/>
                <a:ea typeface="+mn-ea"/>
                <a:cs typeface="+mn-cs"/>
              </a:rPr>
              <a:t>Nábál</a:t>
            </a:r>
            <a:r>
              <a:rPr lang="hu-HU" sz="1200" kern="1200" dirty="0">
                <a:solidFill>
                  <a:schemeClr val="tx1"/>
                </a:solidFill>
                <a:effectLst/>
                <a:latin typeface="+mn-lt"/>
                <a:ea typeface="+mn-ea"/>
                <a:cs typeface="+mn-cs"/>
              </a:rPr>
              <a:t> nem csak a szolgákkal </a:t>
            </a:r>
            <a:r>
              <a:rPr lang="hu-HU" sz="1200" b="1" kern="1200" dirty="0">
                <a:solidFill>
                  <a:schemeClr val="tx1"/>
                </a:solidFill>
                <a:effectLst/>
                <a:latin typeface="+mn-lt"/>
                <a:ea typeface="+mn-ea"/>
                <a:cs typeface="+mn-cs"/>
              </a:rPr>
              <a:t>bánik durva szavakkal</a:t>
            </a:r>
            <a:r>
              <a:rPr lang="hu-HU" sz="1200" kern="1200" dirty="0">
                <a:solidFill>
                  <a:schemeClr val="tx1"/>
                </a:solidFill>
                <a:effectLst/>
                <a:latin typeface="+mn-lt"/>
                <a:ea typeface="+mn-ea"/>
                <a:cs typeface="+mn-cs"/>
              </a:rPr>
              <a:t>, hanem a feleségével és háznépével is. Úgy látszik hozzászoktak már, hogy bántalmazó szavainak elkerülése érdekében maguk hozzanak döntéseket és cselekedjenek az ő bevonása nélkül. Később </a:t>
            </a:r>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magára vállalja a felelősséget</a:t>
            </a:r>
            <a:r>
              <a:rPr lang="hu-HU" sz="1200" kern="1200" dirty="0">
                <a:solidFill>
                  <a:schemeClr val="tx1"/>
                </a:solidFill>
                <a:effectLst/>
                <a:latin typeface="+mn-lt"/>
                <a:ea typeface="+mn-ea"/>
                <a:cs typeface="+mn-cs"/>
              </a:rPr>
              <a:t> és </a:t>
            </a:r>
            <a:r>
              <a:rPr lang="hu-HU" sz="1200" b="1" kern="1200" dirty="0">
                <a:solidFill>
                  <a:schemeClr val="tx1"/>
                </a:solidFill>
                <a:effectLst/>
                <a:latin typeface="+mn-lt"/>
                <a:ea typeface="+mn-ea"/>
                <a:cs typeface="+mn-cs"/>
              </a:rPr>
              <a:t>hosszasan mentegetőzik</a:t>
            </a:r>
            <a:r>
              <a:rPr lang="hu-HU" sz="1200" kern="1200" dirty="0">
                <a:solidFill>
                  <a:schemeClr val="tx1"/>
                </a:solidFill>
                <a:effectLst/>
                <a:latin typeface="+mn-lt"/>
                <a:ea typeface="+mn-ea"/>
                <a:cs typeface="+mn-cs"/>
              </a:rPr>
              <a:t> Dávid előtt férje bolondsága miatt, ahogyan valószínűleg általában szokott, a férje </a:t>
            </a:r>
            <a:r>
              <a:rPr lang="hu-HU" sz="1200" b="1" kern="1200" dirty="0">
                <a:solidFill>
                  <a:schemeClr val="tx1"/>
                </a:solidFill>
                <a:effectLst/>
                <a:latin typeface="+mn-lt"/>
                <a:ea typeface="+mn-ea"/>
                <a:cs typeface="+mn-cs"/>
              </a:rPr>
              <a:t>durva kirohanásai</a:t>
            </a:r>
            <a:r>
              <a:rPr lang="hu-HU" sz="1200" kern="1200" dirty="0">
                <a:solidFill>
                  <a:schemeClr val="tx1"/>
                </a:solidFill>
                <a:effectLst/>
                <a:latin typeface="+mn-lt"/>
                <a:ea typeface="+mn-ea"/>
                <a:cs typeface="+mn-cs"/>
              </a:rPr>
              <a:t> által felborzolt idegzetű emberek </a:t>
            </a:r>
            <a:r>
              <a:rPr lang="hu-HU" sz="1200" b="1" kern="1200" dirty="0">
                <a:solidFill>
                  <a:schemeClr val="tx1"/>
                </a:solidFill>
                <a:effectLst/>
                <a:latin typeface="+mn-lt"/>
                <a:ea typeface="+mn-ea"/>
                <a:cs typeface="+mn-cs"/>
              </a:rPr>
              <a:t>megnyugtatására.</a:t>
            </a:r>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err="1">
                <a:solidFill>
                  <a:schemeClr val="tx1"/>
                </a:solidFill>
                <a:effectLst/>
                <a:latin typeface="+mn-lt"/>
                <a:ea typeface="+mn-ea"/>
                <a:cs typeface="+mn-cs"/>
              </a:rPr>
              <a:t>Abigail</a:t>
            </a:r>
            <a:r>
              <a:rPr lang="hu-HU" sz="1200" b="1" kern="1200" dirty="0">
                <a:solidFill>
                  <a:schemeClr val="tx1"/>
                </a:solidFill>
                <a:effectLst/>
                <a:latin typeface="+mn-lt"/>
                <a:ea typeface="+mn-ea"/>
                <a:cs typeface="+mn-cs"/>
              </a:rPr>
              <a:t> szavainak ereje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Isten Lelkétől vezérelve </a:t>
            </a:r>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kedves szavakkal és élelmiszer ajándékkal köszönti Dávidot. Legértékesebb ajándéka nem az ennivaló, hanem bölcs tanácsot adó szavai, melyek békességet teremtenek, kegyelmet tükröznek, bátorítják és építik hallgatóját, amikre éppen szüksége van. Dávid maga is elismeri ezt (33. v.). A prófétaság Lelke írása is megerősíti ezt: </a:t>
            </a:r>
          </a:p>
          <a:p>
            <a:r>
              <a:rPr lang="hu-HU" sz="1200" kern="1200" dirty="0">
                <a:solidFill>
                  <a:schemeClr val="tx1"/>
                </a:solidFill>
                <a:effectLst/>
                <a:latin typeface="+mn-lt"/>
                <a:ea typeface="+mn-ea"/>
                <a:cs typeface="+mn-cs"/>
              </a:rPr>
              <a:t>Ellen G. White írja a </a:t>
            </a:r>
            <a:r>
              <a:rPr lang="hu-HU" sz="1200" i="1" kern="1200" dirty="0">
                <a:solidFill>
                  <a:schemeClr val="tx1"/>
                </a:solidFill>
                <a:effectLst/>
                <a:latin typeface="+mn-lt"/>
                <a:ea typeface="+mn-ea"/>
                <a:cs typeface="+mn-cs"/>
              </a:rPr>
              <a:t>Pátriárkák és próféták </a:t>
            </a:r>
            <a:r>
              <a:rPr lang="hu-HU" sz="1200" kern="1200" dirty="0">
                <a:solidFill>
                  <a:schemeClr val="tx1"/>
                </a:solidFill>
                <a:effectLst/>
                <a:latin typeface="+mn-lt"/>
                <a:ea typeface="+mn-ea"/>
                <a:cs typeface="+mn-cs"/>
              </a:rPr>
              <a:t>című könyv</a:t>
            </a:r>
            <a:r>
              <a:rPr lang="hu-HU" sz="1200" i="1"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667. oldalán:</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„E szavak csak olyan valakinek az ajkáról hangozhattak el, aki részesült a felülről származó bölcsességből. </a:t>
            </a:r>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kegyessége virágillatként öntudatlanul megmutatkozott arca kifejezésében, szavaiban és mozdulataiban. Isten Fiának lelkülete lakozott benne. Szavai, amelyek teljesek voltak kegyelemmel, jósággal és békességgel, mennyei befolyást árasztottak. Jobb belátásra bírta Dávidot és reszketett, mikor arra gondolt, mi lehetett volna a következménye meggondolatlan szándékának… Dávid szenvedélyének lángja kialudt befolyásának és érvelésének hatására.” </a:t>
            </a:r>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jól irányított bölcsességgel lecsillapította a leendő király felkorbácsolt érzelmeit.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Ellen G. White: </a:t>
            </a:r>
            <a:r>
              <a:rPr lang="hu-HU" sz="1200" i="1" kern="1200" dirty="0">
                <a:solidFill>
                  <a:schemeClr val="tx1"/>
                </a:solidFill>
                <a:effectLst/>
                <a:latin typeface="+mn-lt"/>
                <a:ea typeface="+mn-ea"/>
                <a:cs typeface="+mn-cs"/>
              </a:rPr>
              <a:t>Pátriárkák és próféták </a:t>
            </a:r>
            <a:r>
              <a:rPr lang="hu-HU" sz="1200" kern="1200" dirty="0">
                <a:solidFill>
                  <a:schemeClr val="tx1"/>
                </a:solidFill>
                <a:effectLst/>
                <a:latin typeface="+mn-lt"/>
                <a:ea typeface="+mn-ea"/>
                <a:cs typeface="+mn-cs"/>
              </a:rPr>
              <a:t> 667.o. (</a:t>
            </a:r>
            <a:r>
              <a:rPr lang="hu-HU" sz="1200" u="sng" kern="1200" dirty="0">
                <a:solidFill>
                  <a:schemeClr val="tx1"/>
                </a:solidFill>
                <a:effectLst/>
                <a:latin typeface="+mn-lt"/>
                <a:ea typeface="+mn-ea"/>
                <a:cs typeface="+mn-cs"/>
                <a:hlinkClick r:id="rId3"/>
              </a:rPr>
              <a:t>http://www.whiteestate.org/books/pp/pp65.html</a:t>
            </a:r>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A gyengéd, tapintatos szavak ereje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Ellen G. White írja </a:t>
            </a:r>
            <a:r>
              <a:rPr lang="hu-HU" sz="1200" i="1" kern="1200" dirty="0">
                <a:solidFill>
                  <a:schemeClr val="tx1"/>
                </a:solidFill>
                <a:effectLst/>
                <a:latin typeface="+mn-lt"/>
                <a:ea typeface="+mn-ea"/>
                <a:cs typeface="+mn-cs"/>
              </a:rPr>
              <a:t>Az idők jelei c. </a:t>
            </a:r>
            <a:r>
              <a:rPr lang="hu-HU" sz="1200" kern="1200" dirty="0">
                <a:solidFill>
                  <a:schemeClr val="tx1"/>
                </a:solidFill>
                <a:effectLst/>
                <a:latin typeface="+mn-lt"/>
                <a:ea typeface="+mn-ea"/>
                <a:cs typeface="+mn-cs"/>
              </a:rPr>
              <a:t>folyóiratban (1892. November 14.):</a:t>
            </a:r>
          </a:p>
          <a:p>
            <a:pPr fontAlgn="base"/>
            <a:r>
              <a:rPr lang="hu-HU" sz="1200" kern="1200" dirty="0">
                <a:solidFill>
                  <a:schemeClr val="tx1"/>
                </a:solidFill>
                <a:effectLst/>
                <a:latin typeface="+mn-lt"/>
                <a:ea typeface="+mn-ea"/>
                <a:cs typeface="+mn-cs"/>
              </a:rPr>
              <a:t>„Sok családban nagyon hiányzik az érzelmek egymás iránti szeretetteli kifejezése. Bár szentimentalizmusra egyáltalán nincs szükség, a szeretet és </a:t>
            </a:r>
            <a:r>
              <a:rPr lang="hu-HU" sz="1200" b="1" kern="1200" dirty="0">
                <a:solidFill>
                  <a:schemeClr val="tx1"/>
                </a:solidFill>
                <a:effectLst/>
                <a:latin typeface="+mn-lt"/>
                <a:ea typeface="+mn-ea"/>
                <a:cs typeface="+mn-cs"/>
              </a:rPr>
              <a:t>gyengédség</a:t>
            </a:r>
            <a:r>
              <a:rPr lang="hu-HU" sz="1200" kern="1200" dirty="0">
                <a:solidFill>
                  <a:schemeClr val="tx1"/>
                </a:solidFill>
                <a:effectLst/>
                <a:latin typeface="+mn-lt"/>
                <a:ea typeface="+mn-ea"/>
                <a:cs typeface="+mn-cs"/>
              </a:rPr>
              <a:t> tiszteletteljes, tiszta, méltóságteljes kifejezésére igenis van. Sokan ápolják magukban a keményszívűséget, szóban és tettekben sátáni jellemvonásokat mutatva. Folyamatosan ápolni kell a </a:t>
            </a:r>
            <a:r>
              <a:rPr lang="hu-HU" sz="1200" b="1" kern="1200" dirty="0">
                <a:solidFill>
                  <a:schemeClr val="tx1"/>
                </a:solidFill>
                <a:effectLst/>
                <a:latin typeface="+mn-lt"/>
                <a:ea typeface="+mn-ea"/>
                <a:cs typeface="+mn-cs"/>
              </a:rPr>
              <a:t>gyengéd szeretetet…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…férj és feleség, szülők és gyermekek, fivérek és nővérek között. Meg kell fékezni minden elhamarkodott kijelentést, és még csak nyomokban sem jelenhet meg az egymás iránti szeretetlenség kifejeződése. A családban mindenkinek kötelessége kellemes modorban, </a:t>
            </a:r>
            <a:r>
              <a:rPr lang="hu-HU" sz="1200" b="1" kern="1200" dirty="0">
                <a:solidFill>
                  <a:schemeClr val="tx1"/>
                </a:solidFill>
                <a:effectLst/>
                <a:latin typeface="+mn-lt"/>
                <a:ea typeface="+mn-ea"/>
                <a:cs typeface="+mn-cs"/>
              </a:rPr>
              <a:t>kedvesen</a:t>
            </a:r>
            <a:r>
              <a:rPr lang="hu-HU" sz="1200" kern="1200" dirty="0">
                <a:solidFill>
                  <a:schemeClr val="tx1"/>
                </a:solidFill>
                <a:effectLst/>
                <a:latin typeface="+mn-lt"/>
                <a:ea typeface="+mn-ea"/>
                <a:cs typeface="+mn-cs"/>
              </a:rPr>
              <a:t> beszélni.”</a:t>
            </a:r>
          </a:p>
          <a:p>
            <a:pPr fontAlgn="base"/>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Uo. </a:t>
            </a:r>
            <a:r>
              <a:rPr lang="hu-HU" sz="1200" i="1" kern="1200" dirty="0">
                <a:solidFill>
                  <a:schemeClr val="tx1"/>
                </a:solidFill>
                <a:effectLst/>
                <a:latin typeface="+mn-lt"/>
                <a:ea typeface="+mn-ea"/>
                <a:cs typeface="+mn-cs"/>
              </a:rPr>
              <a:t>Az idők jelei </a:t>
            </a:r>
            <a:r>
              <a:rPr lang="hu-HU" sz="1200" kern="1200" dirty="0">
                <a:solidFill>
                  <a:schemeClr val="tx1"/>
                </a:solidFill>
                <a:effectLst/>
                <a:latin typeface="+mn-lt"/>
                <a:ea typeface="+mn-ea"/>
                <a:cs typeface="+mn-cs"/>
              </a:rPr>
              <a:t>1892. Nov. 14. AH 198.2 </a:t>
            </a:r>
            <a:r>
              <a:rPr lang="hu-HU" sz="1200" u="sng" kern="1200" dirty="0">
                <a:solidFill>
                  <a:schemeClr val="tx1"/>
                </a:solidFill>
                <a:effectLst/>
                <a:latin typeface="+mn-lt"/>
                <a:ea typeface="+mn-ea"/>
                <a:cs typeface="+mn-cs"/>
                <a:hlinkClick r:id="rId3"/>
              </a:rPr>
              <a:t>https://m.egwwritings.org/en/book/128.877#896</a:t>
            </a:r>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A tisztelet teli szavak ereje</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Ellen G. White írja a </a:t>
            </a:r>
            <a:r>
              <a:rPr lang="hu-HU" sz="1200" i="1" kern="1200" dirty="0">
                <a:solidFill>
                  <a:schemeClr val="tx1"/>
                </a:solidFill>
                <a:effectLst/>
                <a:latin typeface="+mn-lt"/>
                <a:ea typeface="+mn-ea"/>
                <a:cs typeface="+mn-cs"/>
              </a:rPr>
              <a:t>Boldog otthon </a:t>
            </a:r>
            <a:r>
              <a:rPr lang="hu-HU" sz="1200" kern="1200" dirty="0">
                <a:solidFill>
                  <a:schemeClr val="tx1"/>
                </a:solidFill>
                <a:effectLst/>
                <a:latin typeface="+mn-lt"/>
                <a:ea typeface="+mn-ea"/>
                <a:cs typeface="+mn-cs"/>
              </a:rPr>
              <a:t>c. könyve 106. oldalán: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„Se a férj, se a feleség ne keressen érvet az egymás feletti </a:t>
            </a:r>
            <a:r>
              <a:rPr lang="hu-HU" sz="1200" b="1" kern="1200" dirty="0">
                <a:solidFill>
                  <a:schemeClr val="tx1"/>
                </a:solidFill>
                <a:effectLst/>
                <a:latin typeface="+mn-lt"/>
                <a:ea typeface="+mn-ea"/>
                <a:cs typeface="+mn-cs"/>
              </a:rPr>
              <a:t>uralkodásra</a:t>
            </a:r>
            <a:r>
              <a:rPr lang="hu-HU" sz="1200" kern="1200" dirty="0">
                <a:solidFill>
                  <a:schemeClr val="tx1"/>
                </a:solidFill>
                <a:effectLst/>
                <a:latin typeface="+mn-lt"/>
                <a:ea typeface="+mn-ea"/>
                <a:cs typeface="+mn-cs"/>
              </a:rPr>
              <a:t>. Az Úr lefektette azt az alapelvet, amelynek vezetnie kell e dologban. A férjnek úgy kell szeretnie feleségét, amint Krisztus szereti az egyházat. A feleségnek </a:t>
            </a:r>
            <a:r>
              <a:rPr lang="hu-HU" sz="1200" b="1" kern="1200" dirty="0">
                <a:solidFill>
                  <a:schemeClr val="tx1"/>
                </a:solidFill>
                <a:effectLst/>
                <a:latin typeface="+mn-lt"/>
                <a:ea typeface="+mn-ea"/>
                <a:cs typeface="+mn-cs"/>
              </a:rPr>
              <a:t>tisztelnie</a:t>
            </a:r>
            <a:r>
              <a:rPr lang="hu-HU" sz="1200" kern="1200" dirty="0">
                <a:solidFill>
                  <a:schemeClr val="tx1"/>
                </a:solidFill>
                <a:effectLst/>
                <a:latin typeface="+mn-lt"/>
                <a:ea typeface="+mn-ea"/>
                <a:cs typeface="+mn-cs"/>
              </a:rPr>
              <a:t> és szeretnie kell férjét. Mindkettőnek gyakorolnia kell a kedvesség lelkületét, mivel elhatározták, hogy sohasem szomorítják és bántják meg egymást….  </a:t>
            </a:r>
            <a:r>
              <a:rPr lang="hu-HU" sz="1200" b="1" kern="1200" dirty="0">
                <a:solidFill>
                  <a:schemeClr val="tx1"/>
                </a:solidFill>
                <a:effectLst/>
                <a:latin typeface="+mn-lt"/>
                <a:ea typeface="+mn-ea"/>
                <a:cs typeface="+mn-cs"/>
              </a:rPr>
              <a:t>Egyik fél se kényszerítse a másikat,</a:t>
            </a:r>
            <a:r>
              <a:rPr lang="hu-HU" sz="1200" kern="1200" dirty="0">
                <a:solidFill>
                  <a:schemeClr val="tx1"/>
                </a:solidFill>
                <a:effectLst/>
                <a:latin typeface="+mn-lt"/>
                <a:ea typeface="+mn-ea"/>
                <a:cs typeface="+mn-cs"/>
              </a:rPr>
              <a:t> hogy úgy cselekedjen, ahogyan ő akarja. </a:t>
            </a:r>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Ezt nem tehetitek meg, hanem tartsátok meg egymás szeretetét. Az önfejűség megnyilatkozása megsemmisíti az otthon békéjét és boldogságát. Ne engedjétek, hogy házasságotok állandó civakodás legyen. Ha így tesztek, mindketten boldogtalanná lesztek</a:t>
            </a:r>
            <a:r>
              <a:rPr lang="hu-HU" sz="1200" b="1" kern="1200" dirty="0">
                <a:solidFill>
                  <a:schemeClr val="tx1"/>
                </a:solidFill>
                <a:effectLst/>
                <a:latin typeface="+mn-lt"/>
                <a:ea typeface="+mn-ea"/>
                <a:cs typeface="+mn-cs"/>
              </a:rPr>
              <a:t>. Legyetek kedvesek a beszédben, gyengédek </a:t>
            </a:r>
            <a:r>
              <a:rPr lang="hu-HU" sz="1200" kern="1200" dirty="0">
                <a:solidFill>
                  <a:schemeClr val="tx1"/>
                </a:solidFill>
                <a:effectLst/>
                <a:latin typeface="+mn-lt"/>
                <a:ea typeface="+mn-ea"/>
                <a:cs typeface="+mn-cs"/>
              </a:rPr>
              <a:t>a tettben és </a:t>
            </a:r>
            <a:r>
              <a:rPr lang="hu-HU" sz="1200" b="1" kern="1200" dirty="0">
                <a:solidFill>
                  <a:schemeClr val="tx1"/>
                </a:solidFill>
                <a:effectLst/>
                <a:latin typeface="+mn-lt"/>
                <a:ea typeface="+mn-ea"/>
                <a:cs typeface="+mn-cs"/>
              </a:rPr>
              <a:t>adjátok fel saját kívánságotokat!</a:t>
            </a:r>
            <a:r>
              <a:rPr lang="hu-HU" sz="1200" kern="1200" dirty="0">
                <a:solidFill>
                  <a:schemeClr val="tx1"/>
                </a:solidFill>
                <a:effectLst/>
                <a:latin typeface="+mn-lt"/>
                <a:ea typeface="+mn-ea"/>
                <a:cs typeface="+mn-cs"/>
              </a:rPr>
              <a:t> Vigyázzatok szavaitokra, mert azok nagy befolyást gyakorolnak a jóra vagy a rosszra! </a:t>
            </a:r>
            <a:r>
              <a:rPr lang="hu-HU" sz="1200" b="1" kern="1200" dirty="0">
                <a:solidFill>
                  <a:schemeClr val="tx1"/>
                </a:solidFill>
                <a:effectLst/>
                <a:latin typeface="+mn-lt"/>
                <a:ea typeface="+mn-ea"/>
                <a:cs typeface="+mn-cs"/>
              </a:rPr>
              <a:t>Ne engedjétek, hogy hangotok éles legyen!”</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Ez a kötelességünk! Hogy otthonunk a Menny kicsiny mása legyen, ahol Isten és az angyalok is jelen lehetnek. De van egy jó hírem is! Még ha a kapcsolat nem is volt egészséges és a lélektani bántalmazás változataival terhelt, akkor is van remény!  </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Uo. </a:t>
            </a:r>
            <a:r>
              <a:rPr lang="hu-HU" sz="1200" i="1" kern="1200" dirty="0">
                <a:solidFill>
                  <a:schemeClr val="tx1"/>
                </a:solidFill>
                <a:effectLst/>
                <a:latin typeface="+mn-lt"/>
                <a:ea typeface="+mn-ea"/>
                <a:cs typeface="+mn-cs"/>
              </a:rPr>
              <a:t>Boldog otthon </a:t>
            </a:r>
            <a:r>
              <a:rPr lang="hu-HU" sz="1200" kern="1200" dirty="0">
                <a:solidFill>
                  <a:schemeClr val="tx1"/>
                </a:solidFill>
                <a:effectLst/>
                <a:latin typeface="+mn-lt"/>
                <a:ea typeface="+mn-ea"/>
                <a:cs typeface="+mn-cs"/>
              </a:rPr>
              <a:t> AH 106.4 </a:t>
            </a:r>
            <a:r>
              <a:rPr lang="hu-HU" sz="1200" u="sng" kern="1200" dirty="0">
                <a:solidFill>
                  <a:schemeClr val="tx1"/>
                </a:solidFill>
                <a:effectLst/>
                <a:latin typeface="+mn-lt"/>
                <a:ea typeface="+mn-ea"/>
                <a:cs typeface="+mn-cs"/>
                <a:hlinkClick r:id="rId3"/>
              </a:rPr>
              <a:t>https://m.egwwritings.org/en/book/128.459</a:t>
            </a:r>
            <a:r>
              <a:rPr lang="hu-HU"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A megadó és egyesítő szavak ereje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Ellen G. White írja </a:t>
            </a:r>
            <a:r>
              <a:rPr lang="hu-HU" sz="1200" i="1" kern="1200" dirty="0">
                <a:solidFill>
                  <a:schemeClr val="tx1"/>
                </a:solidFill>
                <a:effectLst/>
                <a:latin typeface="+mn-lt"/>
                <a:ea typeface="+mn-ea"/>
                <a:cs typeface="+mn-cs"/>
              </a:rPr>
              <a:t>A nagy orvos lábnyomában</a:t>
            </a:r>
            <a:r>
              <a:rPr lang="hu-HU" sz="1200" kern="1200" dirty="0">
                <a:solidFill>
                  <a:schemeClr val="tx1"/>
                </a:solidFill>
                <a:effectLst/>
                <a:latin typeface="+mn-lt"/>
                <a:ea typeface="+mn-ea"/>
                <a:cs typeface="+mn-cs"/>
              </a:rPr>
              <a:t> c. könyv 362. oldalán:</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t>
            </a:r>
            <a:r>
              <a:rPr lang="hu-HU" sz="1200" b="1" kern="1200" dirty="0">
                <a:solidFill>
                  <a:schemeClr val="tx1"/>
                </a:solidFill>
                <a:effectLst/>
                <a:latin typeface="+mn-lt"/>
                <a:ea typeface="+mn-ea"/>
                <a:cs typeface="+mn-cs"/>
              </a:rPr>
              <a:t>Krisztus segítségével</a:t>
            </a:r>
            <a:r>
              <a:rPr lang="hu-HU" sz="1200" kern="1200" dirty="0">
                <a:solidFill>
                  <a:schemeClr val="tx1"/>
                </a:solidFill>
                <a:effectLst/>
                <a:latin typeface="+mn-lt"/>
                <a:ea typeface="+mn-ea"/>
                <a:cs typeface="+mn-cs"/>
              </a:rPr>
              <a:t> az ember elérheti a mennyei ideált. Amire emberi bölcsesség nem képes, azt </a:t>
            </a:r>
            <a:r>
              <a:rPr lang="hu-HU" sz="1200" b="1" kern="1200" dirty="0">
                <a:solidFill>
                  <a:schemeClr val="tx1"/>
                </a:solidFill>
                <a:effectLst/>
                <a:latin typeface="+mn-lt"/>
                <a:ea typeface="+mn-ea"/>
                <a:cs typeface="+mn-cs"/>
              </a:rPr>
              <a:t>elvégzi Isten kegyelme</a:t>
            </a:r>
            <a:r>
              <a:rPr lang="hu-HU" sz="1200" kern="1200" dirty="0">
                <a:solidFill>
                  <a:schemeClr val="tx1"/>
                </a:solidFill>
                <a:effectLst/>
                <a:latin typeface="+mn-lt"/>
                <a:ea typeface="+mn-ea"/>
                <a:cs typeface="+mn-cs"/>
              </a:rPr>
              <a:t> azokért, akik bizalommal és szeretettel átadják magukat neki. A gondviselő </a:t>
            </a:r>
            <a:r>
              <a:rPr lang="hu-HU" sz="1200" b="1" kern="1200" dirty="0">
                <a:solidFill>
                  <a:schemeClr val="tx1"/>
                </a:solidFill>
                <a:effectLst/>
                <a:latin typeface="+mn-lt"/>
                <a:ea typeface="+mn-ea"/>
                <a:cs typeface="+mn-cs"/>
              </a:rPr>
              <a:t>Isten össze tud kapcsolni szíveket</a:t>
            </a:r>
            <a:r>
              <a:rPr lang="hu-HU" sz="1200" kern="1200" dirty="0">
                <a:solidFill>
                  <a:schemeClr val="tx1"/>
                </a:solidFill>
                <a:effectLst/>
                <a:latin typeface="+mn-lt"/>
                <a:ea typeface="+mn-ea"/>
                <a:cs typeface="+mn-cs"/>
              </a:rPr>
              <a:t> mennyből származó kötelékekkel. </a:t>
            </a:r>
            <a:r>
              <a:rPr lang="hu-HU" sz="1200" b="1" kern="1200" dirty="0">
                <a:solidFill>
                  <a:schemeClr val="tx1"/>
                </a:solidFill>
                <a:effectLst/>
                <a:latin typeface="+mn-lt"/>
                <a:ea typeface="+mn-ea"/>
                <a:cs typeface="+mn-cs"/>
              </a:rPr>
              <a:t>A szeretet</a:t>
            </a:r>
            <a:r>
              <a:rPr lang="hu-HU" sz="1200" kern="1200" dirty="0">
                <a:solidFill>
                  <a:schemeClr val="tx1"/>
                </a:solidFill>
                <a:effectLst/>
                <a:latin typeface="+mn-lt"/>
                <a:ea typeface="+mn-ea"/>
                <a:cs typeface="+mn-cs"/>
              </a:rPr>
              <a:t> nem csupán becéző, hízelgő szavakból áll. </a:t>
            </a:r>
            <a:r>
              <a:rPr lang="en-US"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A mennyei szövőszéken szőtt szálak finomabbak, mégis </a:t>
            </a:r>
            <a:r>
              <a:rPr lang="hu-HU" sz="1200" b="1" kern="1200" dirty="0">
                <a:solidFill>
                  <a:schemeClr val="tx1"/>
                </a:solidFill>
                <a:effectLst/>
                <a:latin typeface="+mn-lt"/>
                <a:ea typeface="+mn-ea"/>
                <a:cs typeface="+mn-cs"/>
              </a:rPr>
              <a:t>erősebbek</a:t>
            </a:r>
            <a:r>
              <a:rPr lang="hu-HU" sz="1200" kern="1200" dirty="0">
                <a:solidFill>
                  <a:schemeClr val="tx1"/>
                </a:solidFill>
                <a:effectLst/>
                <a:latin typeface="+mn-lt"/>
                <a:ea typeface="+mn-ea"/>
                <a:cs typeface="+mn-cs"/>
              </a:rPr>
              <a:t>, mint a földi szövőszéken szőhetők. És </a:t>
            </a:r>
            <a:r>
              <a:rPr lang="hu-HU" sz="1200" b="1" kern="1200" dirty="0">
                <a:solidFill>
                  <a:schemeClr val="tx1"/>
                </a:solidFill>
                <a:effectLst/>
                <a:latin typeface="+mn-lt"/>
                <a:ea typeface="+mn-ea"/>
                <a:cs typeface="+mn-cs"/>
              </a:rPr>
              <a:t>az eredmény</a:t>
            </a:r>
            <a:r>
              <a:rPr lang="hu-HU" sz="1200" kern="1200" dirty="0">
                <a:solidFill>
                  <a:schemeClr val="tx1"/>
                </a:solidFill>
                <a:effectLst/>
                <a:latin typeface="+mn-lt"/>
                <a:ea typeface="+mn-ea"/>
                <a:cs typeface="+mn-cs"/>
              </a:rPr>
              <a:t> nem hitvány kelme, hanem </a:t>
            </a:r>
            <a:r>
              <a:rPr lang="hu-HU" sz="1200" b="1" kern="1200" dirty="0">
                <a:solidFill>
                  <a:schemeClr val="tx1"/>
                </a:solidFill>
                <a:effectLst/>
                <a:latin typeface="+mn-lt"/>
                <a:ea typeface="+mn-ea"/>
                <a:cs typeface="+mn-cs"/>
              </a:rPr>
              <a:t>minden igénybevételt és próbát kibíró szövet.</a:t>
            </a:r>
            <a:r>
              <a:rPr lang="hu-HU" sz="1200" kern="1200" dirty="0">
                <a:solidFill>
                  <a:schemeClr val="tx1"/>
                </a:solidFill>
                <a:effectLst/>
                <a:latin typeface="+mn-lt"/>
                <a:ea typeface="+mn-ea"/>
                <a:cs typeface="+mn-cs"/>
              </a:rPr>
              <a:t> Szívet a szívvel </a:t>
            </a:r>
            <a:r>
              <a:rPr lang="hu-HU" sz="1200" b="1" kern="1200" dirty="0">
                <a:solidFill>
                  <a:schemeClr val="tx1"/>
                </a:solidFill>
                <a:effectLst/>
                <a:latin typeface="+mn-lt"/>
                <a:ea typeface="+mn-ea"/>
                <a:cs typeface="+mn-cs"/>
              </a:rPr>
              <a:t>a szeretet aranyszálai kötik össze,</a:t>
            </a:r>
            <a:r>
              <a:rPr lang="hu-HU" sz="1200" kern="1200" dirty="0">
                <a:solidFill>
                  <a:schemeClr val="tx1"/>
                </a:solidFill>
                <a:effectLst/>
                <a:latin typeface="+mn-lt"/>
                <a:ea typeface="+mn-ea"/>
                <a:cs typeface="+mn-cs"/>
              </a:rPr>
              <a:t> és ez a kötelék eltéphetetlen.”</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Uo. </a:t>
            </a:r>
            <a:r>
              <a:rPr lang="hu-HU" sz="1200" i="1" kern="1200" dirty="0">
                <a:solidFill>
                  <a:schemeClr val="tx1"/>
                </a:solidFill>
                <a:effectLst/>
                <a:latin typeface="+mn-lt"/>
                <a:ea typeface="+mn-ea"/>
                <a:cs typeface="+mn-cs"/>
              </a:rPr>
              <a:t>A nagy orvos lábnyomában </a:t>
            </a:r>
            <a:r>
              <a:rPr lang="hu-HU" sz="1200" kern="1200" dirty="0">
                <a:solidFill>
                  <a:schemeClr val="tx1"/>
                </a:solidFill>
                <a:effectLst/>
                <a:latin typeface="+mn-lt"/>
                <a:ea typeface="+mn-ea"/>
                <a:cs typeface="+mn-cs"/>
              </a:rPr>
              <a:t>362.o.  AH 112.4 </a:t>
            </a:r>
            <a:r>
              <a:rPr lang="hu-HU" sz="1200" u="sng" kern="1200" dirty="0">
                <a:solidFill>
                  <a:schemeClr val="tx1"/>
                </a:solidFill>
                <a:effectLst/>
                <a:latin typeface="+mn-lt"/>
                <a:ea typeface="+mn-ea"/>
                <a:cs typeface="+mn-cs"/>
                <a:hlinkClick r:id="rId3"/>
              </a:rPr>
              <a:t>https://m.egwwritings.org/en/book/128.488</a:t>
            </a:r>
            <a:r>
              <a:rPr lang="hu-H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Isten igéjének ereje számunkra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Ha felismerjük, hogy rosszul működő, bántalmazó kapcsolatban élünk, jusson eszünkbe, hogy a bibliai igazságok összefüggéseinek tükrében tekintsünk magunkra. Lehet, hogy senkivel sem tudunk erről beszélni. Ez rendben is van. De ne higgyük el, amit bántalmazónk állít rólunk, hanem inkább arra figyeljünk, amit Isten igéje mond rólunk: „…</a:t>
            </a:r>
            <a:r>
              <a:rPr lang="hu-HU" sz="1200" b="1" kern="1200" dirty="0">
                <a:solidFill>
                  <a:schemeClr val="tx1"/>
                </a:solidFill>
                <a:effectLst/>
                <a:latin typeface="+mn-lt"/>
                <a:ea typeface="+mn-ea"/>
                <a:cs typeface="+mn-cs"/>
              </a:rPr>
              <a:t> neveden hívtalak téged, enyém</a:t>
            </a:r>
            <a:r>
              <a:rPr lang="hu-HU" sz="1200" kern="1200" dirty="0">
                <a:solidFill>
                  <a:schemeClr val="tx1"/>
                </a:solidFill>
                <a:effectLst/>
                <a:latin typeface="+mn-lt"/>
                <a:ea typeface="+mn-ea"/>
                <a:cs typeface="+mn-cs"/>
              </a:rPr>
              <a:t> vagy!” (Ézsaiás 43:1).  Íme, néhány gyönyörű bibliai igazság rólunk: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1.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Az első ok, amiért az erőszak minden formája ellen fel kell szólalnunk, az, hogy Isten gyermekei közül világszerte sokan szenvednek, sőt haldoklanak a bántalmazástól, vagy egészségüket és jólétüket veszélyezteti az bántalmazás és az erőszak.  </a:t>
            </a:r>
          </a:p>
          <a:p>
            <a:pPr fontAlgn="base"/>
            <a:r>
              <a:rPr lang="hu-HU" sz="1200" kern="1200" dirty="0">
                <a:solidFill>
                  <a:schemeClr val="tx1"/>
                </a:solidFill>
                <a:effectLst/>
                <a:latin typeface="+mn-lt"/>
                <a:ea typeface="+mn-ea"/>
                <a:cs typeface="+mn-cs"/>
              </a:rPr>
              <a:t>Az egészségügyi hatóságok jelentése szerint világszerte 1,3 millió ember leli halálát évente a bántalmazás valamely formájának következtében: tömegesen (háborúk, vagy bandaháborúk során), önkezűleg (öngyilkosságok), emberek közötti erőszak miatt (családon belüli bántalmazás).  Ezek az összes haláleset 2,5%-át teszik ki évente. A XXI. század első 15 esztendejében mintegy 6 millió ember vesztette életét csak az interperszonális erőszak miatt. </a:t>
            </a:r>
          </a:p>
          <a:p>
            <a:pPr fontAlgn="base"/>
            <a:r>
              <a:rPr lang="hu-HU" sz="1200" kern="1200" dirty="0">
                <a:solidFill>
                  <a:schemeClr val="tx1"/>
                </a:solidFill>
                <a:effectLst/>
                <a:latin typeface="+mn-lt"/>
                <a:ea typeface="+mn-ea"/>
                <a:cs typeface="+mn-cs"/>
              </a:rPr>
              <a:t>A halálos áldozatok mellett nagyon sokan szenvednek el nap, mint nap kevésbé végzetes bántalmazást. Ők az emberek közötti erőszak túlélői (fizikai, szexuális és lélektani bántalmazás vagy elhanyagolás). A nem végzetes interperszonális bántalmazás sokkal gyakoribb, mint a gyilkosság, és veszélyes, élethosszig tartó egészségügyi és társadalmi következményei vannak. Az emberi erőszak sebei bár láthatatlanok maradhatnak, mélyen bevésődnek és hosszú távra megnyomorító következményeik lehetnek. </a:t>
            </a:r>
          </a:p>
          <a:p>
            <a:r>
              <a:rPr lang="hu-HU" sz="1200" kern="1200" dirty="0">
                <a:solidFill>
                  <a:schemeClr val="tx1"/>
                </a:solidFill>
                <a:effectLst/>
                <a:latin typeface="+mn-lt"/>
                <a:ea typeface="+mn-ea"/>
                <a:cs typeface="+mn-cs"/>
              </a:rPr>
              <a:t>WHO Jelentés: „Az erőszak megelőzéséről szóló globális jelentés” 2014. </a:t>
            </a:r>
          </a:p>
          <a:p>
            <a:endParaRPr lang="hu-HU" sz="1200" kern="1200" dirty="0">
              <a:solidFill>
                <a:schemeClr val="tx1"/>
              </a:solidFill>
              <a:effectLst/>
              <a:latin typeface="+mn-lt"/>
              <a:ea typeface="+mn-ea"/>
              <a:cs typeface="+mn-cs"/>
            </a:endParaRPr>
          </a:p>
          <a:p>
            <a:r>
              <a:rPr lang="hu-HU" sz="1200" u="sng" kern="1200" dirty="0" err="1">
                <a:solidFill>
                  <a:schemeClr val="tx1"/>
                </a:solidFill>
                <a:effectLst/>
                <a:latin typeface="+mn-lt"/>
                <a:ea typeface="+mn-ea"/>
                <a:cs typeface="+mn-cs"/>
                <a:hlinkClick r:id="rId3"/>
              </a:rPr>
              <a:t>www.who.int</a:t>
            </a:r>
            <a:r>
              <a:rPr lang="hu-HU" sz="1200" u="sng" kern="1200" dirty="0">
                <a:solidFill>
                  <a:schemeClr val="tx1"/>
                </a:solidFill>
                <a:effectLst/>
                <a:latin typeface="+mn-lt"/>
                <a:ea typeface="+mn-ea"/>
                <a:cs typeface="+mn-cs"/>
                <a:hlinkClick r:id="rId3"/>
              </a:rPr>
              <a:t>/</a:t>
            </a:r>
            <a:r>
              <a:rPr lang="hu-HU" sz="1200" u="sng" kern="1200" dirty="0" err="1">
                <a:solidFill>
                  <a:schemeClr val="tx1"/>
                </a:solidFill>
                <a:effectLst/>
                <a:latin typeface="+mn-lt"/>
                <a:ea typeface="+mn-ea"/>
                <a:cs typeface="+mn-cs"/>
                <a:hlinkClick r:id="rId3"/>
              </a:rPr>
              <a:t>violence</a:t>
            </a:r>
            <a:r>
              <a:rPr lang="hu-HU" sz="1200" u="sng" kern="1200" dirty="0">
                <a:solidFill>
                  <a:schemeClr val="tx1"/>
                </a:solidFill>
                <a:effectLst/>
                <a:latin typeface="+mn-lt"/>
                <a:ea typeface="+mn-ea"/>
                <a:cs typeface="+mn-cs"/>
                <a:hlinkClick r:id="rId3"/>
              </a:rPr>
              <a:t>_</a:t>
            </a:r>
            <a:r>
              <a:rPr lang="hu-HU" sz="1200" u="sng" kern="1200" dirty="0" err="1">
                <a:solidFill>
                  <a:schemeClr val="tx1"/>
                </a:solidFill>
                <a:effectLst/>
                <a:latin typeface="+mn-lt"/>
                <a:ea typeface="+mn-ea"/>
                <a:cs typeface="+mn-cs"/>
                <a:hlinkClick r:id="rId3"/>
              </a:rPr>
              <a:t>injury</a:t>
            </a:r>
            <a:r>
              <a:rPr lang="hu-HU" sz="1200" u="sng" kern="1200" dirty="0">
                <a:solidFill>
                  <a:schemeClr val="tx1"/>
                </a:solidFill>
                <a:effectLst/>
                <a:latin typeface="+mn-lt"/>
                <a:ea typeface="+mn-ea"/>
                <a:cs typeface="+mn-cs"/>
                <a:hlinkClick r:id="rId3"/>
              </a:rPr>
              <a:t>_</a:t>
            </a:r>
            <a:r>
              <a:rPr lang="hu-HU" sz="1200" u="sng" kern="1200" dirty="0" err="1">
                <a:solidFill>
                  <a:schemeClr val="tx1"/>
                </a:solidFill>
                <a:effectLst/>
                <a:latin typeface="+mn-lt"/>
                <a:ea typeface="+mn-ea"/>
                <a:cs typeface="+mn-cs"/>
                <a:hlinkClick r:id="rId3"/>
              </a:rPr>
              <a:t>prevention</a:t>
            </a:r>
            <a:r>
              <a:rPr lang="hu-HU" sz="1200" u="sng" kern="1200" dirty="0">
                <a:solidFill>
                  <a:schemeClr val="tx1"/>
                </a:solidFill>
                <a:effectLst/>
                <a:latin typeface="+mn-lt"/>
                <a:ea typeface="+mn-ea"/>
                <a:cs typeface="+mn-cs"/>
                <a:hlinkClick r:id="rId3"/>
              </a:rPr>
              <a:t>/</a:t>
            </a:r>
            <a:r>
              <a:rPr lang="hu-HU" sz="1200" u="sng" kern="1200" dirty="0" err="1">
                <a:solidFill>
                  <a:schemeClr val="tx1"/>
                </a:solidFill>
                <a:effectLst/>
                <a:latin typeface="+mn-lt"/>
                <a:ea typeface="+mn-ea"/>
                <a:cs typeface="+mn-cs"/>
                <a:hlinkClick r:id="rId3"/>
              </a:rPr>
              <a:t>violence</a:t>
            </a:r>
            <a:r>
              <a:rPr lang="hu-HU" sz="1200" u="sng" kern="1200" dirty="0">
                <a:solidFill>
                  <a:schemeClr val="tx1"/>
                </a:solidFill>
                <a:effectLst/>
                <a:latin typeface="+mn-lt"/>
                <a:ea typeface="+mn-ea"/>
                <a:cs typeface="+mn-cs"/>
                <a:hlinkClick r:id="rId3"/>
              </a:rPr>
              <a:t>/status_</a:t>
            </a:r>
            <a:r>
              <a:rPr lang="hu-HU" sz="1200" u="sng" kern="1200" dirty="0" err="1">
                <a:solidFill>
                  <a:schemeClr val="tx1"/>
                </a:solidFill>
                <a:effectLst/>
                <a:latin typeface="+mn-lt"/>
                <a:ea typeface="+mn-ea"/>
                <a:cs typeface="+mn-cs"/>
                <a:hlinkClick r:id="rId3"/>
              </a:rPr>
              <a:t>report</a:t>
            </a:r>
            <a:r>
              <a:rPr lang="hu-HU" sz="1200" u="sng" kern="1200" dirty="0">
                <a:solidFill>
                  <a:schemeClr val="tx1"/>
                </a:solidFill>
                <a:effectLst/>
                <a:latin typeface="+mn-lt"/>
                <a:ea typeface="+mn-ea"/>
                <a:cs typeface="+mn-cs"/>
                <a:hlinkClick r:id="rId3"/>
              </a:rPr>
              <a:t>/2014/</a:t>
            </a:r>
            <a:r>
              <a:rPr lang="hu-HU" sz="1200" u="sng" kern="1200" dirty="0" err="1">
                <a:solidFill>
                  <a:schemeClr val="tx1"/>
                </a:solidFill>
                <a:effectLst/>
                <a:latin typeface="+mn-lt"/>
                <a:ea typeface="+mn-ea"/>
                <a:cs typeface="+mn-cs"/>
                <a:hlinkClick r:id="rId3"/>
              </a:rPr>
              <a:t>report</a:t>
            </a:r>
            <a:r>
              <a:rPr lang="hu-HU" sz="1200" u="sng" kern="1200" dirty="0">
                <a:solidFill>
                  <a:schemeClr val="tx1"/>
                </a:solidFill>
                <a:effectLst/>
                <a:latin typeface="+mn-lt"/>
                <a:ea typeface="+mn-ea"/>
                <a:cs typeface="+mn-cs"/>
                <a:hlinkClick r:id="rId3"/>
              </a:rPr>
              <a:t>/</a:t>
            </a:r>
            <a:r>
              <a:rPr lang="hu-HU" sz="1200" u="sng" kern="1200" dirty="0" err="1">
                <a:solidFill>
                  <a:schemeClr val="tx1"/>
                </a:solidFill>
                <a:effectLst/>
                <a:latin typeface="+mn-lt"/>
                <a:ea typeface="+mn-ea"/>
                <a:cs typeface="+mn-cs"/>
                <a:hlinkClick r:id="rId3"/>
              </a:rPr>
              <a:t>report</a:t>
            </a:r>
            <a:r>
              <a:rPr lang="hu-HU" sz="1200" u="sng" kern="1200" dirty="0">
                <a:solidFill>
                  <a:schemeClr val="tx1"/>
                </a:solidFill>
                <a:effectLst/>
                <a:latin typeface="+mn-lt"/>
                <a:ea typeface="+mn-ea"/>
                <a:cs typeface="+mn-cs"/>
                <a:hlinkClick r:id="rId3"/>
              </a:rPr>
              <a:t>/en/</a:t>
            </a:r>
            <a:r>
              <a:rPr lang="hu-H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Zsoltár 39:13-14:</a:t>
            </a:r>
          </a:p>
          <a:p>
            <a:pPr fontAlgn="base"/>
            <a:endParaRPr lang="hu-HU" sz="1200" b="1"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„Bizony te alkottad veséimet, te takargattál engem anyám méhében. Magasztallak, hogy csodálatosan megkülönböztettél. Csodálatosak a te cselekedeteid! És jól tudja ezt az én lelkem.” </a:t>
            </a:r>
          </a:p>
          <a:p>
            <a:pPr fontAlgn="base"/>
            <a:r>
              <a:rPr lang="hu-H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Efézusi levél 2:10:</a:t>
            </a:r>
          </a:p>
          <a:p>
            <a:pPr fontAlgn="base"/>
            <a:endParaRPr lang="hu-HU" sz="1200" b="1"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„Mert az Ő alkotása vagyunk, teremtetvén Általa a Krisztus Jézusban jó cselekedetekre, amelyeket előre elkészített az Isten, hogy azokban járjunk.”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Jeremiás 29:11:</a:t>
            </a:r>
            <a:r>
              <a:rPr lang="hu-HU" sz="1200" kern="1200" dirty="0">
                <a:solidFill>
                  <a:schemeClr val="tx1"/>
                </a:solidFill>
                <a:effectLst/>
                <a:latin typeface="+mn-lt"/>
                <a:ea typeface="+mn-ea"/>
                <a:cs typeface="+mn-cs"/>
              </a:rPr>
              <a:t> </a:t>
            </a:r>
          </a:p>
          <a:p>
            <a:pPr fontAlgn="base"/>
            <a:endParaRPr lang="hu-HU" sz="1200" kern="1200" dirty="0">
              <a:solidFill>
                <a:schemeClr val="tx1"/>
              </a:solidFill>
              <a:effectLst/>
              <a:latin typeface="+mn-lt"/>
              <a:ea typeface="+mn-ea"/>
              <a:cs typeface="+mn-cs"/>
            </a:endParaRPr>
          </a:p>
          <a:p>
            <a:pPr fontAlgn="base"/>
            <a:r>
              <a:rPr lang="hu-HU" sz="1200" i="0" kern="1200" dirty="0">
                <a:solidFill>
                  <a:schemeClr val="tx1"/>
                </a:solidFill>
                <a:effectLst/>
                <a:latin typeface="+mn-lt"/>
                <a:ea typeface="+mn-ea"/>
                <a:cs typeface="+mn-cs"/>
              </a:rPr>
              <a:t>„Mert én tudom az én gondolatimat, amelyeket én felőletek gondolok, azt mondja az Úr; békességnek és nem háborúságnak gondolata, hogy kívánatos véget adjak néktek.” </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Bármilyen bántalmazott helyzetben jusson eszünkbe, hogy nem a mi hibánk! </a:t>
            </a:r>
          </a:p>
          <a:p>
            <a:pPr fontAlgn="base"/>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FELHÍVÁS </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Bárcsak mi mindnyájan, férfiak és nők, fiatalok és idősek Isten bölcsességét keresnénk!  </a:t>
            </a:r>
          </a:p>
          <a:p>
            <a:r>
              <a:rPr lang="hu-HU" sz="1200" kern="1200" dirty="0">
                <a:solidFill>
                  <a:schemeClr val="tx1"/>
                </a:solidFill>
                <a:effectLst/>
                <a:latin typeface="+mn-lt"/>
                <a:ea typeface="+mn-ea"/>
                <a:cs typeface="+mn-cs"/>
              </a:rPr>
              <a:t>Bárcsak úgy viselkednénk, mint </a:t>
            </a:r>
            <a:r>
              <a:rPr lang="hu-HU" sz="1200" kern="1200" dirty="0" err="1">
                <a:solidFill>
                  <a:schemeClr val="tx1"/>
                </a:solidFill>
                <a:effectLst/>
                <a:latin typeface="+mn-lt"/>
                <a:ea typeface="+mn-ea"/>
                <a:cs typeface="+mn-cs"/>
              </a:rPr>
              <a:t>Abigail</a:t>
            </a:r>
            <a:r>
              <a:rPr lang="hu-HU" sz="1200" kern="1200" dirty="0">
                <a:solidFill>
                  <a:schemeClr val="tx1"/>
                </a:solidFill>
                <a:effectLst/>
                <a:latin typeface="+mn-lt"/>
                <a:ea typeface="+mn-ea"/>
                <a:cs typeface="+mn-cs"/>
              </a:rPr>
              <a:t> és Dávid, és </a:t>
            </a:r>
            <a:r>
              <a:rPr lang="hu-HU" sz="1200" i="1" kern="1200" dirty="0">
                <a:solidFill>
                  <a:schemeClr val="tx1"/>
                </a:solidFill>
                <a:effectLst/>
                <a:latin typeface="+mn-lt"/>
                <a:ea typeface="+mn-ea"/>
                <a:cs typeface="+mn-cs"/>
              </a:rPr>
              <a:t>alázatosan </a:t>
            </a:r>
            <a:r>
              <a:rPr lang="hu-HU" sz="1200" kern="1200" dirty="0">
                <a:solidFill>
                  <a:schemeClr val="tx1"/>
                </a:solidFill>
                <a:effectLst/>
                <a:latin typeface="+mn-lt"/>
                <a:ea typeface="+mn-ea"/>
                <a:cs typeface="+mn-cs"/>
              </a:rPr>
              <a:t>engednénk Istennek, hogy megtanítson, miként viszonyuljunk egymáshoz neki tetsző módon, amivel az Ő jellemét tükrözhetjük vissza. </a:t>
            </a:r>
          </a:p>
          <a:p>
            <a:r>
              <a:rPr lang="hu-HU" sz="1200" kern="1200" dirty="0">
                <a:solidFill>
                  <a:schemeClr val="tx1"/>
                </a:solidFill>
                <a:effectLst/>
                <a:latin typeface="+mn-lt"/>
                <a:ea typeface="+mn-ea"/>
                <a:cs typeface="+mn-cs"/>
              </a:rPr>
              <a:t>Még fontosabb, hogy a szánkat elhagyó szavak és szívből jövő cselekedeteink Őt dicsőítsék, </a:t>
            </a:r>
            <a:r>
              <a:rPr lang="hu-HU" sz="1200" i="1" kern="1200" dirty="0">
                <a:solidFill>
                  <a:schemeClr val="tx1"/>
                </a:solidFill>
                <a:effectLst/>
                <a:latin typeface="+mn-lt"/>
                <a:ea typeface="+mn-ea"/>
                <a:cs typeface="+mn-cs"/>
              </a:rPr>
              <a:t>amint </a:t>
            </a:r>
            <a:r>
              <a:rPr lang="hu-HU" sz="1200" i="1" u="sng" kern="1200" dirty="0">
                <a:solidFill>
                  <a:schemeClr val="tx1"/>
                </a:solidFill>
                <a:effectLst/>
                <a:latin typeface="+mn-lt"/>
                <a:ea typeface="+mn-ea"/>
                <a:cs typeface="+mn-cs"/>
              </a:rPr>
              <a:t>megosztjuk egymással az Ő szeretetét.</a:t>
            </a:r>
            <a:r>
              <a:rPr lang="hu-HU" sz="1200" kern="1200" dirty="0">
                <a:solidFill>
                  <a:schemeClr val="tx1"/>
                </a:solidFill>
                <a:effectLst/>
                <a:latin typeface="+mn-lt"/>
                <a:ea typeface="+mn-ea"/>
                <a:cs typeface="+mn-cs"/>
              </a:rPr>
              <a:t>  Mert ebből tudhatja meg a világ, hogy Jézus Krisztus tanítványai vagyunk.  </a:t>
            </a:r>
          </a:p>
          <a:p>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ZÁRÓ IMÁDSÁG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32</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2.</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A második ok, amiért az erőszak minden formája ellen szót kell emelnünk, az hogy mi vagyunk Isten kezei és lábai ezen a világon, mi képviseljük az Ő szeretetét és gyógyító erejét.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Maga, Jézus szólít fel bennünket, hogy szeretettel és tisztelettel bánjunk egymással, amikor a következőket mondja: </a:t>
            </a:r>
            <a:r>
              <a:rPr lang="hu-HU" sz="1200" i="1" kern="1200" dirty="0">
                <a:solidFill>
                  <a:schemeClr val="tx1"/>
                </a:solidFill>
                <a:effectLst/>
                <a:latin typeface="+mn-lt"/>
                <a:ea typeface="+mn-ea"/>
                <a:cs typeface="+mn-cs"/>
              </a:rPr>
              <a:t>„Új parancsolatot adok néktek, hogy egymást szeressétek; amint én szerettelek titeket, úgy szeressétek ti is egymást. Erről ismeri meg mindenki, hogy az én tanítványaim vagytok, ha egymást szeretni fogjátok.”</a:t>
            </a:r>
            <a:r>
              <a:rPr lang="hu-HU" sz="1200" kern="1200" dirty="0">
                <a:solidFill>
                  <a:schemeClr val="tx1"/>
                </a:solidFill>
                <a:effectLst/>
                <a:latin typeface="+mn-lt"/>
                <a:ea typeface="+mn-ea"/>
                <a:cs typeface="+mn-cs"/>
              </a:rPr>
              <a:t> (János 13:34-35)</a:t>
            </a:r>
          </a:p>
          <a:p>
            <a:pPr fontAlgn="base"/>
            <a:r>
              <a:rPr lang="hu-HU" sz="1200" kern="1200" dirty="0">
                <a:solidFill>
                  <a:schemeClr val="tx1"/>
                </a:solidFill>
                <a:effectLst/>
                <a:latin typeface="+mn-lt"/>
                <a:ea typeface="+mn-ea"/>
                <a:cs typeface="+mn-cs"/>
              </a:rPr>
              <a:t>Jézus arra is felszólít bennünket, hogy gyógyítói és támogatói legyünk egymásnak: </a:t>
            </a:r>
            <a:r>
              <a:rPr lang="hu-HU" sz="1200" i="1" kern="1200" dirty="0">
                <a:solidFill>
                  <a:schemeClr val="tx1"/>
                </a:solidFill>
                <a:effectLst/>
                <a:latin typeface="+mn-lt"/>
                <a:ea typeface="+mn-ea"/>
                <a:cs typeface="+mn-cs"/>
              </a:rPr>
              <a:t>„Végezetre mindnyájan legyetek egyértelműek, rokonérzelműek, </a:t>
            </a:r>
            <a:r>
              <a:rPr lang="hu-HU" sz="1200" i="1" kern="1200" dirty="0" err="1">
                <a:solidFill>
                  <a:schemeClr val="tx1"/>
                </a:solidFill>
                <a:effectLst/>
                <a:latin typeface="+mn-lt"/>
                <a:ea typeface="+mn-ea"/>
                <a:cs typeface="+mn-cs"/>
              </a:rPr>
              <a:t>atyafiszeretők</a:t>
            </a:r>
            <a:r>
              <a:rPr lang="hu-HU" sz="1200" i="1" kern="1200" dirty="0">
                <a:solidFill>
                  <a:schemeClr val="tx1"/>
                </a:solidFill>
                <a:effectLst/>
                <a:latin typeface="+mn-lt"/>
                <a:ea typeface="+mn-ea"/>
                <a:cs typeface="+mn-cs"/>
              </a:rPr>
              <a:t>, irgalmasak, kegyesek”</a:t>
            </a:r>
            <a:r>
              <a:rPr lang="hu-HU" sz="1200" kern="1200" dirty="0">
                <a:solidFill>
                  <a:schemeClr val="tx1"/>
                </a:solidFill>
                <a:effectLst/>
                <a:latin typeface="+mn-lt"/>
                <a:ea typeface="+mn-ea"/>
                <a:cs typeface="+mn-cs"/>
              </a:rPr>
              <a:t> (1Péter 3:8) </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Ezért kötelességünk együttérzéssel bánni az erőszak túlélőivel, és minden tőlünk telhetőt megtenni a zaklatás, a bántalmazás és az erőszak bármely formájának megelőzése érdekében.  </a:t>
            </a:r>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pPr fontAlgn="base"/>
            <a:r>
              <a:rPr lang="hu-HU" sz="1200" b="1" kern="1200" dirty="0">
                <a:solidFill>
                  <a:schemeClr val="tx1"/>
                </a:solidFill>
                <a:effectLst/>
                <a:latin typeface="+mn-lt"/>
                <a:ea typeface="+mn-ea"/>
                <a:cs typeface="+mn-cs"/>
              </a:rPr>
              <a:t>AZ ERŐSZAK MINDENKIT ÉRINT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Bár az erőszak mindenkire hatással van, úgy tűnik, hogy a nem végzetes bántalmazást túlélő nők, gyermekek és idősebb emberek eltűrik a fizikai, szexuális és lelki bántalmazást. (2)</a:t>
            </a:r>
          </a:p>
          <a:p>
            <a:pPr lvl="0" fontAlgn="base"/>
            <a:r>
              <a:rPr lang="hu-HU" sz="1200" kern="1200" dirty="0">
                <a:solidFill>
                  <a:schemeClr val="tx1"/>
                </a:solidFill>
                <a:effectLst/>
                <a:latin typeface="+mn-lt"/>
                <a:ea typeface="+mn-ea"/>
                <a:cs typeface="+mn-cs"/>
              </a:rPr>
              <a:t>Minden negyedik felnőtt számol be gyermekkori fizikai bántalmazásról.</a:t>
            </a:r>
          </a:p>
          <a:p>
            <a:pPr lvl="0" fontAlgn="base"/>
            <a:r>
              <a:rPr lang="hu-HU" sz="1200" kern="1200" dirty="0">
                <a:solidFill>
                  <a:schemeClr val="tx1"/>
                </a:solidFill>
                <a:effectLst/>
                <a:latin typeface="+mn-lt"/>
                <a:ea typeface="+mn-ea"/>
                <a:cs typeface="+mn-cs"/>
              </a:rPr>
              <a:t>Minden ötödik nőt molesztáltak szexuálisan gyermekkorában.</a:t>
            </a:r>
          </a:p>
          <a:p>
            <a:pPr lvl="0" fontAlgn="base"/>
            <a:r>
              <a:rPr lang="hu-HU" sz="1200" kern="1200" dirty="0">
                <a:solidFill>
                  <a:schemeClr val="tx1"/>
                </a:solidFill>
                <a:effectLst/>
                <a:latin typeface="+mn-lt"/>
                <a:ea typeface="+mn-ea"/>
                <a:cs typeface="+mn-cs"/>
              </a:rPr>
              <a:t>Minden harmadik nőt közeli partnere bántalmazta fizikailag, vagy szexuálisan életének egy szakaszában. </a:t>
            </a:r>
          </a:p>
          <a:p>
            <a:pPr lvl="0" fontAlgn="base"/>
            <a:r>
              <a:rPr lang="hu-HU" sz="1200" kern="1200" dirty="0">
                <a:solidFill>
                  <a:schemeClr val="tx1"/>
                </a:solidFill>
                <a:effectLst/>
                <a:latin typeface="+mn-lt"/>
                <a:ea typeface="+mn-ea"/>
                <a:cs typeface="+mn-cs"/>
              </a:rPr>
              <a:t>Minden tizenhetedik idős ember számolt be az elmúlt hónap során őt ért bántalmazásról.</a:t>
            </a:r>
          </a:p>
          <a:p>
            <a:pPr lvl="0" fontAlgn="base"/>
            <a:r>
              <a:rPr lang="hu-HU" sz="1200" kern="1200" dirty="0">
                <a:solidFill>
                  <a:schemeClr val="tx1"/>
                </a:solidFill>
                <a:effectLst/>
                <a:latin typeface="+mn-lt"/>
                <a:ea typeface="+mn-ea"/>
                <a:cs typeface="+mn-cs"/>
              </a:rPr>
              <a:t>A nők nagyobb arányban számolnak be életük során őket ért szexuális és fizikai erőszakról, zaklatásról, mint a férfiak.  </a:t>
            </a:r>
          </a:p>
          <a:p>
            <a:pPr fontAlgn="base"/>
            <a:r>
              <a:rPr lang="hu-HU" sz="1200" kern="1200" dirty="0">
                <a:solidFill>
                  <a:schemeClr val="tx1"/>
                </a:solidFill>
                <a:effectLst/>
                <a:latin typeface="+mn-lt"/>
                <a:ea typeface="+mn-ea"/>
                <a:cs typeface="+mn-cs"/>
              </a:rPr>
              <a:t>Azzal együtt, hogy a szexuális és fizikai bántalmazás ártalmai valóságosak, az erőszak egyik formájáról, a lélektani bántalmazásról jóval kevesebb szó esik. Mondhatná valaki: „De hiszen soha nem ütött meg. Mégis, tényleg bántalmazó a viselkedése?” Nos, igen, az!  </a:t>
            </a:r>
          </a:p>
          <a:p>
            <a:pPr fontAlgn="base"/>
            <a:r>
              <a:rPr lang="hu-HU" sz="1200" kern="1200" dirty="0">
                <a:solidFill>
                  <a:schemeClr val="tx1"/>
                </a:solidFill>
                <a:effectLst/>
                <a:latin typeface="+mn-lt"/>
                <a:ea typeface="+mn-ea"/>
                <a:cs typeface="+mn-cs"/>
              </a:rPr>
              <a:t>A lélektani bántalmazás valóságos és messze ható következményei vannak.  A fizikai bántalmazás sebei begyógyulhatnak, ám a lelki erőszak láthatatlan sebei sokkal lassabban hegednek be. A lélektani bántalmazás lerombolhatja az önbizalmat, szégyenkezést és alacsony önértékelést válthat ki. </a:t>
            </a:r>
          </a:p>
          <a:p>
            <a:r>
              <a:rPr lang="hu-HU" sz="1200" kern="1200" dirty="0">
                <a:solidFill>
                  <a:schemeClr val="tx1"/>
                </a:solidFill>
                <a:effectLst/>
                <a:latin typeface="+mn-lt"/>
                <a:ea typeface="+mn-ea"/>
                <a:cs typeface="+mn-cs"/>
              </a:rPr>
              <a:t>(2)Uo. </a:t>
            </a:r>
          </a:p>
          <a:p>
            <a:pPr fontAlgn="base"/>
            <a:endParaRPr lang="en-US"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Mai </a:t>
            </a:r>
            <a:r>
              <a:rPr lang="hu-HU" sz="1200" b="1" kern="1200" dirty="0" err="1">
                <a:solidFill>
                  <a:schemeClr val="tx1"/>
                </a:solidFill>
                <a:effectLst/>
                <a:latin typeface="+mn-lt"/>
                <a:ea typeface="+mn-ea"/>
                <a:cs typeface="+mn-cs"/>
              </a:rPr>
              <a:t>enditnow</a:t>
            </a:r>
            <a:r>
              <a:rPr lang="hu-HU" sz="1200" b="1" kern="1200" dirty="0">
                <a:solidFill>
                  <a:schemeClr val="tx1"/>
                </a:solidFill>
                <a:effectLst/>
                <a:latin typeface="+mn-lt"/>
                <a:ea typeface="+mn-ea"/>
                <a:cs typeface="+mn-cs"/>
                <a:sym typeface="Symbol" panose="05050102010706020507" pitchFamily="18" charset="2"/>
              </a:rPr>
              <a:t></a:t>
            </a:r>
            <a:r>
              <a:rPr lang="hu-HU" sz="1200" kern="1200" dirty="0">
                <a:solidFill>
                  <a:schemeClr val="tx1"/>
                </a:solidFill>
                <a:effectLst/>
                <a:latin typeface="+mn-lt"/>
                <a:ea typeface="+mn-ea"/>
                <a:cs typeface="+mn-cs"/>
              </a:rPr>
              <a:t> szombatunkon a fizikai és lélektani bántalmazással foglalkozunk. A lelki erőszak legelterjedtebb formája a szóbeli bántalmazás. </a:t>
            </a:r>
          </a:p>
          <a:p>
            <a:pPr fontAlgn="base"/>
            <a:r>
              <a:rPr lang="hu-H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pPr fontAlgn="base"/>
            <a:r>
              <a:rPr lang="hu-HU" sz="1200" b="1" kern="1200" dirty="0">
                <a:solidFill>
                  <a:schemeClr val="tx1"/>
                </a:solidFill>
                <a:effectLst/>
                <a:latin typeface="+mn-lt"/>
                <a:ea typeface="+mn-ea"/>
                <a:cs typeface="+mn-cs"/>
              </a:rPr>
              <a:t>Mária története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Mária tudta, hogy el kell mondania, de össze kellett szednie a bátorságát, hogy a férjével, Jánossal beszélni tudjon. Végül elmondta neki, hogy szeretne visszamenni az iskolába és továbbtanulni. </a:t>
            </a:r>
          </a:p>
          <a:p>
            <a:pPr fontAlgn="base"/>
            <a:r>
              <a:rPr lang="hu-HU" sz="1200" kern="1200" dirty="0">
                <a:solidFill>
                  <a:schemeClr val="tx1"/>
                </a:solidFill>
                <a:effectLst/>
                <a:latin typeface="+mn-lt"/>
                <a:ea typeface="+mn-ea"/>
                <a:cs typeface="+mn-cs"/>
              </a:rPr>
              <a:t>- Egyáltalán hogy képzeled ezt? –üvöltötte János. – Legutóbb is megbuktál a vizsgán, nyilván most sem fog sikerülni. Buta vagy! Soha nem fogod tudni elvégezni, és nem pazaroljuk erre a pénzünket! </a:t>
            </a:r>
          </a:p>
          <a:p>
            <a:pPr fontAlgn="base"/>
            <a:r>
              <a:rPr lang="hu-HU" sz="1200" kern="1200" dirty="0">
                <a:solidFill>
                  <a:schemeClr val="tx1"/>
                </a:solidFill>
                <a:effectLst/>
                <a:latin typeface="+mn-lt"/>
                <a:ea typeface="+mn-ea"/>
                <a:cs typeface="+mn-cs"/>
              </a:rPr>
              <a:t>Nem csattant el ütés a beszélgetés során, mégis mély sebek keletkeztek. Ez nem egyedi példa, hanem a házasságon belüli lelki bántalmazás klasszikus esete. A szomorú az, hogy a Máriához hasonló házastársak nincsenek is tudatában, hogy bántalmazó kapcsolatban élnek, problémájuk megoldásával magukra hagyatva.   </a:t>
            </a:r>
          </a:p>
          <a:p>
            <a:pPr fontAlgn="base"/>
            <a:r>
              <a:rPr lang="hu-HU" sz="1200" kern="1200" dirty="0">
                <a:solidFill>
                  <a:schemeClr val="tx1"/>
                </a:solidFill>
                <a:effectLst/>
                <a:latin typeface="+mn-lt"/>
                <a:ea typeface="+mn-ea"/>
                <a:cs typeface="+mn-cs"/>
              </a:rPr>
              <a:t> </a:t>
            </a:r>
          </a:p>
          <a:p>
            <a:pPr fontAlgn="base"/>
            <a:r>
              <a:rPr lang="hu-HU" sz="1200" b="1" kern="1200" dirty="0">
                <a:solidFill>
                  <a:schemeClr val="tx1"/>
                </a:solidFill>
                <a:effectLst/>
                <a:latin typeface="+mn-lt"/>
                <a:ea typeface="+mn-ea"/>
                <a:cs typeface="+mn-cs"/>
              </a:rPr>
              <a:t>Megfontolandó kérdések:</a:t>
            </a:r>
            <a:endParaRPr lang="hu-HU"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hu-HU" sz="1200" kern="1200" dirty="0">
                <a:solidFill>
                  <a:schemeClr val="tx1"/>
                </a:solidFill>
                <a:effectLst/>
                <a:latin typeface="+mn-lt"/>
                <a:ea typeface="+mn-ea"/>
                <a:cs typeface="+mn-cs"/>
              </a:rPr>
              <a:t>A helyében mi felismernénk-e a lélektani bántalmazást?  </a:t>
            </a:r>
          </a:p>
          <a:p>
            <a:pPr marL="171450" lvl="0" indent="-171450" fontAlgn="base">
              <a:buFont typeface="Arial" panose="020B0604020202020204" pitchFamily="34" charset="0"/>
              <a:buChar char="•"/>
            </a:pPr>
            <a:r>
              <a:rPr lang="hu-HU" sz="1200" kern="1200" dirty="0">
                <a:solidFill>
                  <a:schemeClr val="tx1"/>
                </a:solidFill>
                <a:effectLst/>
                <a:latin typeface="+mn-lt"/>
                <a:ea typeface="+mn-ea"/>
                <a:cs typeface="+mn-cs"/>
              </a:rPr>
              <a:t>Hogyan reagálnánk a lélektani bántalmazásra?  </a:t>
            </a:r>
          </a:p>
          <a:p>
            <a:pPr marL="171450" lvl="0" indent="-171450" fontAlgn="base">
              <a:buFont typeface="Arial" panose="020B0604020202020204" pitchFamily="34" charset="0"/>
              <a:buChar char="•"/>
            </a:pPr>
            <a:r>
              <a:rPr lang="hu-HU" sz="1200" kern="1200" dirty="0">
                <a:solidFill>
                  <a:schemeClr val="tx1"/>
                </a:solidFill>
                <a:effectLst/>
                <a:latin typeface="+mn-lt"/>
                <a:ea typeface="+mn-ea"/>
                <a:cs typeface="+mn-cs"/>
              </a:rPr>
              <a:t>Mit mond erről a Biblia és a prófétaság ihletett lelke?</a:t>
            </a:r>
          </a:p>
          <a:p>
            <a:pPr marL="171450" lvl="0" indent="-171450" fontAlgn="base">
              <a:buFont typeface="Arial" panose="020B0604020202020204" pitchFamily="34" charset="0"/>
              <a:buChar char="•"/>
            </a:pP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E kérdésekkel kapcsolatban azt is tisztáznunk kell, hogy bár a nők nagyobb arányban szenvednek el szexuális és fizikai erőszakot, mint a férfiak, az Egyesült Államokban végzett kutatások eredménye szerint a lélektani bántalmazás aránya mindkét nemnél azonos.  </a:t>
            </a:r>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pPr fontAlgn="base"/>
            <a:r>
              <a:rPr lang="hu-HU" sz="1200" b="1" kern="1200" dirty="0">
                <a:solidFill>
                  <a:schemeClr val="tx1"/>
                </a:solidFill>
                <a:effectLst/>
                <a:latin typeface="+mn-lt"/>
                <a:ea typeface="+mn-ea"/>
                <a:cs typeface="+mn-cs"/>
              </a:rPr>
              <a:t>A LÉLEKTANI ERŐSZAK </a:t>
            </a:r>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Az USA-ban nemrégiben végzett kutatás(3) során 8079 férfi és 9970 nő válaszát dolgozták fel az elmúlt 12 hónapban, illetve egész életükben őket ért erőszakról. Mindkét nemből a megkérdezetteknek szinte a fele (48% fölött) számolt be élete során elszenvedett lélektani bántalmazás különböző formáiról, a nyílt erőszaktól kezdve a kényszerítő irányítás különböző módszereinek megjelenéséig. </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Különbségek a lélektani erőszak megjelenési formáiban mutatkoztak. Közeli társától több nőt ért érzelmi bántalmazás, mint férfit, ám mindkét nem képviselő 10-ből négy arányban tapasztaltak kontrolláló visszaéléseket.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Igazság szerint úgy a férfiak, mint a nők igen nagy arányban bántalmazzák verbálisan partnerüket.</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(3)CDC National </a:t>
            </a:r>
            <a:r>
              <a:rPr lang="hu-HU" sz="1200" kern="1200" dirty="0" err="1">
                <a:solidFill>
                  <a:schemeClr val="tx1"/>
                </a:solidFill>
                <a:effectLst/>
                <a:latin typeface="+mn-lt"/>
                <a:ea typeface="+mn-ea"/>
                <a:cs typeface="+mn-cs"/>
              </a:rPr>
              <a:t>Intimate</a:t>
            </a:r>
            <a:r>
              <a:rPr lang="hu-HU" sz="1200" kern="1200" dirty="0">
                <a:solidFill>
                  <a:schemeClr val="tx1"/>
                </a:solidFill>
                <a:effectLst/>
                <a:latin typeface="+mn-lt"/>
                <a:ea typeface="+mn-ea"/>
                <a:cs typeface="+mn-cs"/>
              </a:rPr>
              <a:t> Partner and </a:t>
            </a:r>
            <a:r>
              <a:rPr lang="hu-HU" sz="1200" kern="1200" dirty="0" err="1">
                <a:solidFill>
                  <a:schemeClr val="tx1"/>
                </a:solidFill>
                <a:effectLst/>
                <a:latin typeface="+mn-lt"/>
                <a:ea typeface="+mn-ea"/>
                <a:cs typeface="+mn-cs"/>
              </a:rPr>
              <a:t>Sexual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Violence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Survey</a:t>
            </a:r>
            <a:r>
              <a:rPr lang="hu-HU" sz="1200" kern="1200" dirty="0">
                <a:solidFill>
                  <a:schemeClr val="tx1"/>
                </a:solidFill>
                <a:effectLst/>
                <a:latin typeface="+mn-lt"/>
                <a:ea typeface="+mn-ea"/>
                <a:cs typeface="+mn-cs"/>
              </a:rPr>
              <a:t> 2010 Összefoglaló jelentés. Letöltve: 2018.Márc. 2.-án. </a:t>
            </a:r>
            <a:r>
              <a:rPr lang="hu-HU" sz="1200" u="sng" kern="1200" dirty="0">
                <a:solidFill>
                  <a:schemeClr val="tx1"/>
                </a:solidFill>
                <a:effectLst/>
                <a:latin typeface="+mn-lt"/>
                <a:ea typeface="+mn-ea"/>
                <a:cs typeface="+mn-cs"/>
                <a:hlinkClick r:id="rId3"/>
              </a:rPr>
              <a:t>https://www.cdc.gov/violenceprevention/pdf/nisvs_report2010-a.pdf</a:t>
            </a:r>
            <a:r>
              <a:rPr lang="hu-HU" sz="1200" kern="1200" dirty="0">
                <a:solidFill>
                  <a:schemeClr val="tx1"/>
                </a:solidFill>
                <a:effectLst/>
                <a:latin typeface="+mn-lt"/>
                <a:ea typeface="+mn-ea"/>
                <a:cs typeface="+mn-cs"/>
              </a:rPr>
              <a:t> . A 2010-ben készült felmérésben az USA 50 tagállamában, 18 049 ember (9 970 nő és 8079 férfi) válaszolt meg különféle kérdéseket az elmúlt 12 hónapban, valamint egész életük során őket ért bántalmazásokról. A tanulmány szerint a nők 48,4%-a és a férfiak 48,8% (majdnem fele) számolt be az élete során őt ért  lélektani bántalmazásról (nyílt, vagy korlátozó erőszakról). Különbségek az erőszak módjában mutatkoztak. Kevesebb férfi (32% vagy 10-ből 3) számolt be a partnerétől elszenvedett nyílt erőszakról, mint nő (40% vagy 10-ből 4), de a korlátozó ellenőrzés mindkét nemnél azonos arányban fordult elő (42,5% a férfiaknál és 41,1% a nőknél – mintegy 10-ből 4). </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kern="1200" dirty="0">
                <a:solidFill>
                  <a:schemeClr val="tx1"/>
                </a:solidFill>
                <a:effectLst/>
                <a:latin typeface="+mn-lt"/>
                <a:ea typeface="+mn-ea"/>
                <a:cs typeface="+mn-cs"/>
              </a:rPr>
              <a:t>A tanulmány a lélektani bántalmazás formáit is feltárta, ahogyan otthon beszélnek egymással. A nyílt bántalmazás legáltalánosabb kifejezései, amikor a másikat csúnyának, kövérnek, bolondnak nevezik, vagy egyenesen lehülyézik, valamint megalázzák, sértegetik és kigúnyolják. A lélektani erőszak mindkét nem által legáltalánosabban használt módszere az állandó ellenőrzés igénye. Amikor folyton tudni akarják, éppen hol tartózkodik, és mit csinál a párjuk. </a:t>
            </a:r>
          </a:p>
          <a:p>
            <a:pPr fontAlgn="base"/>
            <a:r>
              <a:rPr lang="hu-HU" sz="1200" kern="1200" dirty="0">
                <a:solidFill>
                  <a:schemeClr val="tx1"/>
                </a:solidFill>
                <a:effectLst/>
                <a:latin typeface="+mn-lt"/>
                <a:ea typeface="+mn-ea"/>
                <a:cs typeface="+mn-cs"/>
              </a:rPr>
              <a:t> </a:t>
            </a:r>
          </a:p>
          <a:p>
            <a:pPr fontAlgn="base"/>
            <a:r>
              <a:rPr lang="hu-HU" sz="1200" kern="1200" dirty="0">
                <a:solidFill>
                  <a:schemeClr val="tx1"/>
                </a:solidFill>
                <a:effectLst/>
                <a:latin typeface="+mn-lt"/>
                <a:ea typeface="+mn-ea"/>
                <a:cs typeface="+mn-cs"/>
              </a:rPr>
              <a:t>Különbségek mutatkoznak abban, hogy a nőknek gyakrabban kell társuknak a tartózkodási helyükről beszámolniuk, a férfiakat viszont gyakrabban sértegetik. Arról is beszámoltak, hogy gyakran tapasztalták társukat már veszélyesnek tűnő szinten haragra gerjedni.  </a:t>
            </a:r>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u-HU" sz="1200" b="1" kern="1200" dirty="0">
                <a:solidFill>
                  <a:schemeClr val="tx1"/>
                </a:solidFill>
                <a:effectLst/>
                <a:latin typeface="+mn-lt"/>
                <a:ea typeface="+mn-ea"/>
                <a:cs typeface="+mn-cs"/>
              </a:rPr>
              <a:t>Az érzelmi visszaélés gyakorisága az adventisták között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És mi a helyzet az adventistákkal? Ismerősen hangzanak a fenti viselkedésformák? Előfordulnak otthonunkban, családi, vagy baráti körünkben? </a:t>
            </a:r>
          </a:p>
          <a:p>
            <a:pPr fontAlgn="base"/>
            <a:endParaRPr lang="hu-HU" sz="1200" kern="1200" dirty="0">
              <a:solidFill>
                <a:schemeClr val="tx1"/>
              </a:solidFill>
              <a:effectLst/>
              <a:latin typeface="+mn-lt"/>
              <a:ea typeface="+mn-ea"/>
              <a:cs typeface="+mn-cs"/>
            </a:endParaRPr>
          </a:p>
          <a:p>
            <a:pPr fontAlgn="base"/>
            <a:r>
              <a:rPr lang="hu-HU" sz="1200" kern="1200" dirty="0">
                <a:solidFill>
                  <a:schemeClr val="tx1"/>
                </a:solidFill>
                <a:effectLst/>
                <a:latin typeface="+mn-lt"/>
                <a:ea typeface="+mn-ea"/>
                <a:cs typeface="+mn-cs"/>
              </a:rPr>
              <a:t>Bár friss adatok nem állnak rendelkezésünkre az adventista felnőttek körében a közeli társaktól elszenvedett lélektani bántalmazást illetően, Dr. </a:t>
            </a:r>
            <a:r>
              <a:rPr lang="hu-HU" sz="1200" kern="1200" dirty="0" err="1">
                <a:solidFill>
                  <a:schemeClr val="tx1"/>
                </a:solidFill>
                <a:effectLst/>
                <a:latin typeface="+mn-lt"/>
                <a:ea typeface="+mn-ea"/>
                <a:cs typeface="+mn-cs"/>
              </a:rPr>
              <a:t>Katia</a:t>
            </a:r>
            <a:r>
              <a:rPr lang="hu-HU" sz="1200" kern="1200" dirty="0">
                <a:solidFill>
                  <a:schemeClr val="tx1"/>
                </a:solidFill>
                <a:effectLst/>
                <a:latin typeface="+mn-lt"/>
                <a:ea typeface="+mn-ea"/>
                <a:cs typeface="+mn-cs"/>
              </a:rPr>
              <a:t> Reinert a „Tanulmány az adventisták egészségügyi állapotáról”</a:t>
            </a:r>
            <a:r>
              <a:rPr lang="hu-HU" sz="1200" kern="1200" baseline="30000" dirty="0">
                <a:solidFill>
                  <a:schemeClr val="tx1"/>
                </a:solidFill>
                <a:effectLst/>
                <a:latin typeface="+mn-lt"/>
                <a:ea typeface="+mn-ea"/>
                <a:cs typeface="+mn-cs"/>
              </a:rPr>
              <a:t>4</a:t>
            </a:r>
            <a:r>
              <a:rPr lang="hu-HU" sz="1200" kern="1200" dirty="0">
                <a:solidFill>
                  <a:schemeClr val="tx1"/>
                </a:solidFill>
                <a:effectLst/>
                <a:latin typeface="+mn-lt"/>
                <a:ea typeface="+mn-ea"/>
                <a:cs typeface="+mn-cs"/>
              </a:rPr>
              <a:t> című munkájához 10 283 észak-amerikai Hetednapi adventista felnőtt részvételével felmérést végzett az őket gyermekkorukban ért lélektani visszaélésekről. A tanulmányban a nők 39%-a és a férfiak 35%-a számolt be a szüleitől (apától, vagy anyától) 18 éves kora előtt elszenvedett lélektani bántalmazásról. Ezek a visszaélések kortól, nemtől, társadalmi helyzettől és jövedelemtől függetlenül, mindnyájuk fizikai és lelki egészségére negatív hatással voltak. Ez aggodalomra ad okot és kérdéseket vet fel a hosszú távon esetleg károsan ható szülői gyakorlatokkal kapcsolatban. </a:t>
            </a:r>
          </a:p>
          <a:p>
            <a:pPr fontAlgn="base">
              <a:spcAft>
                <a:spcPts val="0"/>
              </a:spcAft>
            </a:pPr>
            <a:r>
              <a:rPr lang="hu-HU" sz="1200" baseline="30000" dirty="0">
                <a:effectLst/>
                <a:latin typeface="Calibri" panose="020F0502020204030204" pitchFamily="34" charset="0"/>
                <a:ea typeface="Times New Roman" panose="02020603050405020304" pitchFamily="18" charset="0"/>
                <a:cs typeface="Calibri" panose="020F0502020204030204" pitchFamily="34" charset="0"/>
              </a:rPr>
              <a:t>(4)</a:t>
            </a:r>
            <a:r>
              <a:rPr lang="hu-HU" sz="1200" baseline="0" dirty="0">
                <a:effectLst/>
                <a:latin typeface="Calibri" panose="020F0502020204030204" pitchFamily="34" charset="0"/>
                <a:ea typeface="Times New Roman" panose="02020603050405020304" pitchFamily="18" charset="0"/>
                <a:cs typeface="Calibri" panose="020F0502020204030204" pitchFamily="34" charset="0"/>
              </a:rPr>
              <a:t> </a:t>
            </a:r>
            <a:r>
              <a:rPr lang="hu-HU" sz="1200" baseline="30000" dirty="0">
                <a:effectLst/>
                <a:latin typeface="Calibri" panose="020F0502020204030204" pitchFamily="34" charset="0"/>
                <a:ea typeface="Times New Roman" panose="02020603050405020304" pitchFamily="18" charset="0"/>
                <a:cs typeface="Calibri" panose="020F0502020204030204" pitchFamily="34" charset="0"/>
              </a:rPr>
              <a:t>A </a:t>
            </a:r>
            <a:r>
              <a:rPr lang="hu-HU" sz="12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Fraser</a:t>
            </a:r>
            <a:r>
              <a:rPr lang="hu-HU"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Health </a:t>
            </a:r>
            <a:r>
              <a:rPr lang="hu-HU" sz="12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Authority</a:t>
            </a:r>
            <a:r>
              <a:rPr lang="hu-HU"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12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eü.hatóság</a:t>
            </a:r>
            <a:r>
              <a:rPr lang="hu-HU"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szerint lélektani erőszaknak számít, ha „Valakit a közeli partnere verbálisan bántalmaz, sérteget, rákiabál, megfélemlít, vagy megaláz.” A kanadai Vancouver </a:t>
            </a:r>
            <a:r>
              <a:rPr lang="hu-HU" sz="12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Coastal</a:t>
            </a:r>
            <a:r>
              <a:rPr lang="hu-HU"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Health </a:t>
            </a:r>
            <a:r>
              <a:rPr lang="hu-HU" sz="12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Authority</a:t>
            </a:r>
            <a:r>
              <a:rPr lang="hu-HU"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1200" baseline="30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eü.hatóság</a:t>
            </a:r>
            <a:r>
              <a:rPr lang="hu-HU" sz="12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meghatározása a lélektani bántalmazásra: „Bármely olyan bánásmód, ami lealacsonyítja a személyiséget, a méltóságot és csökkenti az önértékelést.” </a:t>
            </a:r>
            <a:endParaRPr lang="hu-HU" sz="1800" baseline="30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endParaRPr lang="hu-H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2BD2-BF53-6D47-ABA0-EC7190FAB824}"/>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5" name="Footer Placeholder 4">
            <a:extLst>
              <a:ext uri="{FF2B5EF4-FFF2-40B4-BE49-F238E27FC236}">
                <a16:creationId xmlns:a16="http://schemas.microsoft.com/office/drawing/2014/main"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AD640-B488-9B48-B3C2-D324E02695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8C71-0197-BC48-B459-9B6D112A96F1}"/>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5" name="Footer Placeholder 4">
            <a:extLst>
              <a:ext uri="{FF2B5EF4-FFF2-40B4-BE49-F238E27FC236}">
                <a16:creationId xmlns:a16="http://schemas.microsoft.com/office/drawing/2014/main"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15B62-4ACE-C84E-99E5-526F9AD03E88}"/>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B75A-821F-DE4C-8203-DE15CB4D011C}"/>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5" name="Footer Placeholder 4">
            <a:extLst>
              <a:ext uri="{FF2B5EF4-FFF2-40B4-BE49-F238E27FC236}">
                <a16:creationId xmlns:a16="http://schemas.microsoft.com/office/drawing/2014/main"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46CE-4879-7946-B537-26F96E5D8500}"/>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94383-42E2-5B46-8A08-A401D73E0D78}"/>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5" name="Footer Placeholder 4">
            <a:extLst>
              <a:ext uri="{FF2B5EF4-FFF2-40B4-BE49-F238E27FC236}">
                <a16:creationId xmlns:a16="http://schemas.microsoft.com/office/drawing/2014/main"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88D88-63BD-9A4E-9B56-3186B7EBAB5A}"/>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7EC42-2AFB-B444-949C-8D7B92CF15AF}"/>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5" name="Footer Placeholder 4">
            <a:extLst>
              <a:ext uri="{FF2B5EF4-FFF2-40B4-BE49-F238E27FC236}">
                <a16:creationId xmlns:a16="http://schemas.microsoft.com/office/drawing/2014/main"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94EE7-9109-0148-AE07-22B573F4B38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F92AE-619D-7242-9E4A-4A824D39BD1C}"/>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6" name="Footer Placeholder 5">
            <a:extLst>
              <a:ext uri="{FF2B5EF4-FFF2-40B4-BE49-F238E27FC236}">
                <a16:creationId xmlns:a16="http://schemas.microsoft.com/office/drawing/2014/main"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2BA3-816D-4C4B-A003-52B0CD70235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71E81-F46D-6B4E-B619-00F09CE478A5}"/>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8" name="Footer Placeholder 7">
            <a:extLst>
              <a:ext uri="{FF2B5EF4-FFF2-40B4-BE49-F238E27FC236}">
                <a16:creationId xmlns:a16="http://schemas.microsoft.com/office/drawing/2014/main"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29DAB-912F-214C-9DD0-738F232CF51F}"/>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4763-029D-7B41-BA89-ABD4B1D32517}"/>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4" name="Footer Placeholder 3">
            <a:extLst>
              <a:ext uri="{FF2B5EF4-FFF2-40B4-BE49-F238E27FC236}">
                <a16:creationId xmlns:a16="http://schemas.microsoft.com/office/drawing/2014/main"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B970A-C9C4-3F48-A658-6B19030809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1906-05FC-114A-AB2B-2EB550C9B433}"/>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3" name="Footer Placeholder 2">
            <a:extLst>
              <a:ext uri="{FF2B5EF4-FFF2-40B4-BE49-F238E27FC236}">
                <a16:creationId xmlns:a16="http://schemas.microsoft.com/office/drawing/2014/main"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CAD8E-1296-DE42-9500-8504082D1001}"/>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AE799-CEA4-1346-9936-ECEE2C9594AD}"/>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6" name="Footer Placeholder 5">
            <a:extLst>
              <a:ext uri="{FF2B5EF4-FFF2-40B4-BE49-F238E27FC236}">
                <a16:creationId xmlns:a16="http://schemas.microsoft.com/office/drawing/2014/main"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8A8EC-B695-9743-B8E0-C9AEF2F306E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CDA52-E73B-2B47-B4A8-A834542D9C52}"/>
              </a:ext>
            </a:extLst>
          </p:cNvPr>
          <p:cNvSpPr>
            <a:spLocks noGrp="1"/>
          </p:cNvSpPr>
          <p:nvPr>
            <p:ph type="dt" sz="half" idx="10"/>
          </p:nvPr>
        </p:nvSpPr>
        <p:spPr/>
        <p:txBody>
          <a:bodyPr/>
          <a:lstStyle/>
          <a:p>
            <a:fld id="{21228708-8A7A-324C-AF89-DED6CBA5AADD}" type="datetimeFigureOut">
              <a:rPr lang="en-US" smtClean="0"/>
              <a:t>10/19/2018</a:t>
            </a:fld>
            <a:endParaRPr lang="en-US"/>
          </a:p>
        </p:txBody>
      </p:sp>
      <p:sp>
        <p:nvSpPr>
          <p:cNvPr id="6" name="Footer Placeholder 5">
            <a:extLst>
              <a:ext uri="{FF2B5EF4-FFF2-40B4-BE49-F238E27FC236}">
                <a16:creationId xmlns:a16="http://schemas.microsoft.com/office/drawing/2014/main"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8876F-7493-DF43-B636-3F1DBA5DFF8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10/19/2018</a:t>
            </a:fld>
            <a:endParaRPr lang="en-US"/>
          </a:p>
        </p:txBody>
      </p:sp>
      <p:sp>
        <p:nvSpPr>
          <p:cNvPr id="5" name="Footer Placeholder 4">
            <a:extLst>
              <a:ext uri="{FF2B5EF4-FFF2-40B4-BE49-F238E27FC236}">
                <a16:creationId xmlns:a16="http://schemas.microsoft.com/office/drawing/2014/main"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id="{4819BD8A-810F-BB41-9884-BDBA1836BBB6}"/>
              </a:ext>
            </a:extLst>
          </p:cNvPr>
          <p:cNvSpPr>
            <a:spLocks noGrp="1"/>
          </p:cNvSpPr>
          <p:nvPr>
            <p:ph type="ctrTitle"/>
          </p:nvPr>
        </p:nvSpPr>
        <p:spPr>
          <a:xfrm>
            <a:off x="4857748" y="1465262"/>
            <a:ext cx="5286383" cy="2387600"/>
          </a:xfrm>
        </p:spPr>
        <p:txBody>
          <a:bodyPr>
            <a:normAutofit/>
          </a:bodyPr>
          <a:lstStyle/>
          <a:p>
            <a:r>
              <a:rPr lang="hu-HU" sz="4800" b="1" dirty="0">
                <a:latin typeface="Avenir Next" panose="020B0503020202020204" pitchFamily="34" charset="0"/>
              </a:rPr>
              <a:t>MEGSEBZŐ</a:t>
            </a:r>
            <a:br>
              <a:rPr lang="en-US" sz="4800" b="1" dirty="0">
                <a:latin typeface="Avenir Next" panose="020B0503020202020204" pitchFamily="34" charset="0"/>
              </a:rPr>
            </a:br>
            <a:r>
              <a:rPr lang="hu-HU" sz="4800" dirty="0">
                <a:solidFill>
                  <a:srgbClr val="FF0000"/>
                </a:solidFill>
                <a:latin typeface="SignPainter HouseScript" panose="02000006070000020004" pitchFamily="2" charset="0"/>
              </a:rPr>
              <a:t>szavak</a:t>
            </a:r>
            <a:r>
              <a:rPr lang="en-US" sz="4800" dirty="0">
                <a:solidFill>
                  <a:srgbClr val="FF0000"/>
                </a:solidFill>
                <a:latin typeface="SignPainter HouseScript" panose="02000006070000020004" pitchFamily="2" charset="0"/>
              </a:rPr>
              <a:t>  </a:t>
            </a:r>
            <a:br>
              <a:rPr lang="en-US" sz="4800" dirty="0">
                <a:solidFill>
                  <a:srgbClr val="FF0000"/>
                </a:solidFill>
                <a:latin typeface="Avenir Next" panose="020B0503020202020204" pitchFamily="34" charset="0"/>
              </a:rPr>
            </a:br>
            <a:endParaRPr lang="en-US" sz="4800" b="1" dirty="0">
              <a:latin typeface="Avenir Next" panose="020B0503020202020204" pitchFamily="34" charset="0"/>
            </a:endParaRPr>
          </a:p>
        </p:txBody>
      </p:sp>
      <p:sp>
        <p:nvSpPr>
          <p:cNvPr id="3" name="Subtitle 2">
            <a:extLst>
              <a:ext uri="{FF2B5EF4-FFF2-40B4-BE49-F238E27FC236}">
                <a16:creationId xmlns:a16="http://schemas.microsoft.com/office/drawing/2014/main" id="{A85AB1B6-A9F0-0642-89DA-7133A5982FE4}"/>
              </a:ext>
            </a:extLst>
          </p:cNvPr>
          <p:cNvSpPr>
            <a:spLocks noGrp="1"/>
          </p:cNvSpPr>
          <p:nvPr>
            <p:ph type="subTitle" idx="1"/>
          </p:nvPr>
        </p:nvSpPr>
        <p:spPr>
          <a:xfrm>
            <a:off x="4914894" y="3887794"/>
            <a:ext cx="5253037" cy="884237"/>
          </a:xfrm>
        </p:spPr>
        <p:txBody>
          <a:bodyPr>
            <a:normAutofit/>
          </a:bodyPr>
          <a:lstStyle/>
          <a:p>
            <a:r>
              <a:rPr lang="hu-HU" sz="1800" b="1" dirty="0">
                <a:latin typeface="Avenir Roman" panose="02000503020000020003" pitchFamily="2" charset="0"/>
              </a:rPr>
              <a:t>AZ ÉRZELMI BÁNTALMAZÁS TRAUMÁJA</a:t>
            </a:r>
            <a:endParaRPr lang="en-US" sz="1800" b="1" dirty="0">
              <a:latin typeface="Avenir Roman" panose="02000503020000020003" pitchFamily="2" charset="0"/>
            </a:endParaRPr>
          </a:p>
        </p:txBody>
      </p:sp>
      <p:sp>
        <p:nvSpPr>
          <p:cNvPr id="6" name="Subtitle 2">
            <a:extLst>
              <a:ext uri="{FF2B5EF4-FFF2-40B4-BE49-F238E27FC236}">
                <a16:creationId xmlns:a16="http://schemas.microsoft.com/office/drawing/2014/main" id="{296395DA-F171-0A4B-B49C-58AC02F5827A}"/>
              </a:ext>
            </a:extLst>
          </p:cNvPr>
          <p:cNvSpPr txBox="1">
            <a:spLocks/>
          </p:cNvSpPr>
          <p:nvPr/>
        </p:nvSpPr>
        <p:spPr>
          <a:xfrm>
            <a:off x="5237649" y="4306377"/>
            <a:ext cx="474807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latin typeface="Avenir Next" panose="020B0503020202020204" pitchFamily="34" charset="0"/>
              </a:rPr>
              <a:t>B</a:t>
            </a:r>
            <a:r>
              <a:rPr lang="hu-HU" sz="1100" dirty="0">
                <a:latin typeface="Avenir Next" panose="020B0503020202020204" pitchFamily="34" charset="0"/>
              </a:rPr>
              <a:t>ÍRTA: </a:t>
            </a:r>
            <a:r>
              <a:rPr lang="en-US" sz="1100" dirty="0">
                <a:latin typeface="Avenir Next" panose="020B0503020202020204" pitchFamily="34" charset="0"/>
              </a:rPr>
              <a:t> DR KATIA REINERT |</a:t>
            </a:r>
            <a:r>
              <a:rPr lang="hu-HU" sz="1100" dirty="0">
                <a:latin typeface="Avenir Next" panose="020B0503020202020204" pitchFamily="34" charset="0"/>
              </a:rPr>
              <a:t>AZ EÜ SZOLGÁLATOK OSZTÁLYÁNAK TÁRSIGAZGATÓJA</a:t>
            </a:r>
            <a:endParaRPr lang="en-US" sz="1100" dirty="0">
              <a:latin typeface="Avenir Next" panose="020B0503020202020204" pitchFamily="34" charset="0"/>
            </a:endParaRPr>
          </a:p>
          <a:p>
            <a:endParaRPr lang="en-US" sz="1800" dirty="0"/>
          </a:p>
        </p:txBody>
      </p:sp>
      <p:pic>
        <p:nvPicPr>
          <p:cNvPr id="8" name="Picture 7">
            <a:extLst>
              <a:ext uri="{FF2B5EF4-FFF2-40B4-BE49-F238E27FC236}">
                <a16:creationId xmlns:a16="http://schemas.microsoft.com/office/drawing/2014/main" id="{8A38FADE-FCAB-E247-9BA3-349F1456695A}"/>
              </a:ext>
            </a:extLst>
          </p:cNvPr>
          <p:cNvPicPr/>
          <p:nvPr/>
        </p:nvPicPr>
        <p:blipFill>
          <a:blip r:embed="rId4" cstate="email">
            <a:extLst>
              <a:ext uri="{28A0092B-C50C-407E-A947-70E740481C1C}">
                <a14:useLocalDpi xmlns:a14="http://schemas.microsoft.com/office/drawing/2010/main"/>
              </a:ext>
            </a:extLst>
          </a:blip>
          <a:stretch>
            <a:fillRect/>
          </a:stretch>
        </p:blipFill>
        <p:spPr>
          <a:xfrm>
            <a:off x="6709244" y="5318124"/>
            <a:ext cx="1664335" cy="445135"/>
          </a:xfrm>
          <a:prstGeom prst="rect">
            <a:avLst/>
          </a:prstGeom>
        </p:spPr>
      </p:pic>
      <p:sp>
        <p:nvSpPr>
          <p:cNvPr id="11" name="TextBox 10">
            <a:extLst>
              <a:ext uri="{FF2B5EF4-FFF2-40B4-BE49-F238E27FC236}">
                <a16:creationId xmlns:a16="http://schemas.microsoft.com/office/drawing/2014/main" id="{7F0351A0-D98F-B848-9338-342A0041A1AA}"/>
              </a:ext>
            </a:extLst>
          </p:cNvPr>
          <p:cNvSpPr txBox="1"/>
          <p:nvPr/>
        </p:nvSpPr>
        <p:spPr>
          <a:xfrm>
            <a:off x="6025819" y="5796824"/>
            <a:ext cx="3031183" cy="338554"/>
          </a:xfrm>
          <a:prstGeom prst="rect">
            <a:avLst/>
          </a:prstGeom>
          <a:noFill/>
        </p:spPr>
        <p:txBody>
          <a:bodyPr wrap="square" rtlCol="0">
            <a:spAutoFit/>
          </a:bodyPr>
          <a:lstStyle/>
          <a:p>
            <a:pPr algn="ctr"/>
            <a:r>
              <a:rPr lang="en-US" sz="1600" b="1" spc="300" dirty="0">
                <a:latin typeface="Avenir Next" panose="020B0503020202020204" pitchFamily="34" charset="0"/>
              </a:rPr>
              <a:t>2018 </a:t>
            </a:r>
            <a:r>
              <a:rPr lang="hu-HU" sz="1600" b="1" spc="300" dirty="0">
                <a:latin typeface="Avenir Next" panose="020B0503020202020204" pitchFamily="34" charset="0"/>
              </a:rPr>
              <a:t>KIEMELT NAP</a:t>
            </a:r>
            <a:r>
              <a:rPr lang="en-US" sz="1600" b="1" spc="300" dirty="0">
                <a:latin typeface="Avenir Next" panose="020B0503020202020204" pitchFamily="34" charset="0"/>
              </a:rPr>
              <a:t> </a:t>
            </a:r>
          </a:p>
        </p:txBody>
      </p:sp>
      <p:pic>
        <p:nvPicPr>
          <p:cNvPr id="5" name="Picture 4">
            <a:extLst>
              <a:ext uri="{FF2B5EF4-FFF2-40B4-BE49-F238E27FC236}">
                <a16:creationId xmlns:a16="http://schemas.microsoft.com/office/drawing/2014/main" id="{47C28364-6C02-2E4E-98BB-B029FC5B217A}"/>
              </a:ext>
            </a:extLst>
          </p:cNvPr>
          <p:cNvPicPr>
            <a:picLocks noChangeAspect="1"/>
          </p:cNvPicPr>
          <p:nvPr/>
        </p:nvPicPr>
        <p:blipFill>
          <a:blip r:embed="rId5"/>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A1F2A-136A-184D-A9E0-BAF1FB497BE7}"/>
              </a:ext>
            </a:extLst>
          </p:cNvPr>
          <p:cNvPicPr>
            <a:picLocks noChangeAspect="1"/>
          </p:cNvPicPr>
          <p:nvPr/>
        </p:nvPicPr>
        <p:blipFill>
          <a:blip r:embed="rId3"/>
          <a:stretch>
            <a:fillRect/>
          </a:stretch>
        </p:blipFill>
        <p:spPr>
          <a:xfrm>
            <a:off x="0" y="0"/>
            <a:ext cx="12179300" cy="6858000"/>
          </a:xfrm>
          <a:prstGeom prst="rect">
            <a:avLst/>
          </a:prstGeom>
        </p:spPr>
      </p:pic>
      <p:sp>
        <p:nvSpPr>
          <p:cNvPr id="9" name="Title 8">
            <a:extLst>
              <a:ext uri="{FF2B5EF4-FFF2-40B4-BE49-F238E27FC236}">
                <a16:creationId xmlns:a16="http://schemas.microsoft.com/office/drawing/2014/main" id="{D323B386-472D-A045-868F-166EEAB86034}"/>
              </a:ext>
            </a:extLst>
          </p:cNvPr>
          <p:cNvSpPr>
            <a:spLocks noGrp="1"/>
          </p:cNvSpPr>
          <p:nvPr>
            <p:ph type="title"/>
          </p:nvPr>
        </p:nvSpPr>
        <p:spPr>
          <a:xfrm>
            <a:off x="580294" y="494078"/>
            <a:ext cx="7321060" cy="1325563"/>
          </a:xfrm>
        </p:spPr>
        <p:txBody>
          <a:bodyPr>
            <a:normAutofit/>
          </a:bodyPr>
          <a:lstStyle/>
          <a:p>
            <a:r>
              <a:rPr lang="hu-HU" sz="3600" dirty="0">
                <a:latin typeface="Avenir Next" panose="020B0503020202020204" pitchFamily="34" charset="0"/>
              </a:rPr>
              <a:t>A </a:t>
            </a:r>
            <a:r>
              <a:rPr lang="hu-HU" sz="3600" b="1" dirty="0">
                <a:latin typeface="Avenir Next" panose="020B0503020202020204" pitchFamily="34" charset="0"/>
              </a:rPr>
              <a:t>LÉLEKTANI BÁNTALMAZÁS </a:t>
            </a:r>
            <a:r>
              <a:rPr lang="hu-HU" sz="3600" dirty="0">
                <a:latin typeface="Avenir Next" panose="020B0503020202020204" pitchFamily="34" charset="0"/>
              </a:rPr>
              <a:t>MEGHATÁROZÁSA</a:t>
            </a:r>
            <a:endParaRPr lang="en-US" sz="3600" dirty="0">
              <a:latin typeface="Avenir Next" panose="020B0503020202020204" pitchFamily="34" charset="0"/>
            </a:endParaRPr>
          </a:p>
        </p:txBody>
      </p:sp>
      <p:sp>
        <p:nvSpPr>
          <p:cNvPr id="10" name="Content Placeholder 9">
            <a:extLst>
              <a:ext uri="{FF2B5EF4-FFF2-40B4-BE49-F238E27FC236}">
                <a16:creationId xmlns:a16="http://schemas.microsoft.com/office/drawing/2014/main" id="{4EDBAB8B-C352-2E46-9443-C75AF9AD98C2}"/>
              </a:ext>
            </a:extLst>
          </p:cNvPr>
          <p:cNvSpPr>
            <a:spLocks noGrp="1"/>
          </p:cNvSpPr>
          <p:nvPr>
            <p:ph idx="1"/>
          </p:nvPr>
        </p:nvSpPr>
        <p:spPr>
          <a:xfrm>
            <a:off x="603740" y="1743564"/>
            <a:ext cx="5914291" cy="4926866"/>
          </a:xfrm>
        </p:spPr>
        <p:txBody>
          <a:bodyPr>
            <a:normAutofit fontScale="92500" lnSpcReduction="10000"/>
          </a:bodyPr>
          <a:lstStyle/>
          <a:p>
            <a:r>
              <a:rPr lang="hu-HU" sz="2400" dirty="0"/>
              <a:t>Szóban és/vagy  tettekben</a:t>
            </a:r>
            <a:r>
              <a:rPr lang="en-US" sz="2400" dirty="0"/>
              <a:t>:</a:t>
            </a:r>
          </a:p>
          <a:p>
            <a:pPr lvl="1"/>
            <a:r>
              <a:rPr lang="hu-HU" sz="2000" b="1" dirty="0"/>
              <a:t>Ellenőrzés, irányítás, </a:t>
            </a:r>
            <a:r>
              <a:rPr lang="hu-HU" sz="2000" dirty="0"/>
              <a:t>lebecsülés</a:t>
            </a:r>
            <a:r>
              <a:rPr lang="en-US" sz="2000" dirty="0"/>
              <a:t>, </a:t>
            </a:r>
            <a:r>
              <a:rPr lang="hu-HU" sz="2000" dirty="0"/>
              <a:t>büntetés, manipuláció.</a:t>
            </a:r>
            <a:endParaRPr lang="en-US" sz="2000" dirty="0"/>
          </a:p>
          <a:p>
            <a:pPr lvl="1"/>
            <a:r>
              <a:rPr lang="hu-HU" sz="2000" b="1" dirty="0"/>
              <a:t>Sértegetés </a:t>
            </a:r>
            <a:r>
              <a:rPr lang="hu-HU" sz="2000" dirty="0"/>
              <a:t>és megfélemlítés, elszigetelés,  vagy ellenőrzés. </a:t>
            </a:r>
            <a:endParaRPr lang="en-US" sz="2000" dirty="0"/>
          </a:p>
          <a:p>
            <a:r>
              <a:rPr lang="hu-HU" sz="2400" dirty="0"/>
              <a:t>Az irányítás, ellenőrzés indirekt módszerei</a:t>
            </a:r>
            <a:r>
              <a:rPr lang="en-US" sz="2400" dirty="0"/>
              <a:t>:</a:t>
            </a:r>
          </a:p>
          <a:p>
            <a:pPr lvl="1"/>
            <a:r>
              <a:rPr lang="hu-HU" sz="2000" dirty="0"/>
              <a:t>A szeretet, a kommunikáció</a:t>
            </a:r>
            <a:r>
              <a:rPr lang="en-US" sz="2000" dirty="0"/>
              <a:t>,</a:t>
            </a:r>
            <a:r>
              <a:rPr lang="hu-HU" sz="2000" dirty="0"/>
              <a:t> a támogatás vagy a pénz </a:t>
            </a:r>
            <a:r>
              <a:rPr lang="hu-HU" sz="2000" b="1" dirty="0"/>
              <a:t>megvonása.</a:t>
            </a:r>
            <a:r>
              <a:rPr lang="en-US" sz="2000" b="1" dirty="0"/>
              <a:t> </a:t>
            </a:r>
            <a:endParaRPr lang="en-US" sz="2000" dirty="0"/>
          </a:p>
          <a:p>
            <a:pPr lvl="1"/>
            <a:r>
              <a:rPr lang="hu-HU" sz="2000" dirty="0"/>
              <a:t>A passzív-agresszív viselkedés </a:t>
            </a:r>
            <a:r>
              <a:rPr lang="hu-HU" sz="2000" b="1" dirty="0"/>
              <a:t>rejtett ellenségeskedés.</a:t>
            </a:r>
            <a:endParaRPr lang="en-US" sz="2000" b="1" dirty="0"/>
          </a:p>
          <a:p>
            <a:r>
              <a:rPr lang="hu-HU" sz="2400" dirty="0"/>
              <a:t>A hatalom fenntartásának direkt módszerei: </a:t>
            </a:r>
            <a:endParaRPr lang="en-US" sz="2400" dirty="0"/>
          </a:p>
          <a:p>
            <a:pPr lvl="1"/>
            <a:r>
              <a:rPr lang="hu-HU" sz="2000" b="1" dirty="0"/>
              <a:t>Előírja </a:t>
            </a:r>
            <a:r>
              <a:rPr lang="hu-HU" sz="2000" dirty="0"/>
              <a:t>társának,hová mehet, kivel beszélhet, kémkedik után, titokban követi. </a:t>
            </a:r>
            <a:endParaRPr lang="en-US" sz="2000" dirty="0"/>
          </a:p>
          <a:p>
            <a:pPr lvl="1"/>
            <a:r>
              <a:rPr lang="hu-HU" sz="2000" dirty="0"/>
              <a:t>Társa személyiségébe </a:t>
            </a:r>
            <a:r>
              <a:rPr lang="hu-HU" sz="2000" b="1" dirty="0"/>
              <a:t> gázol, nem tartja tiszteletben személyes </a:t>
            </a:r>
            <a:r>
              <a:rPr lang="hu-HU" sz="2000" dirty="0"/>
              <a:t>terét és holmiját, semmibe veszi a személyes határokat. </a:t>
            </a:r>
            <a:endParaRPr lang="en-US" sz="2000" dirty="0"/>
          </a:p>
        </p:txBody>
      </p:sp>
    </p:spTree>
    <p:extLst>
      <p:ext uri="{BB962C8B-B14F-4D97-AF65-F5344CB8AC3E}">
        <p14:creationId xmlns:p14="http://schemas.microsoft.com/office/powerpoint/2010/main" val="29721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id="{C265B5D4-CEB5-5647-AE1A-CCFFFA7A8495}"/>
              </a:ext>
            </a:extLst>
          </p:cNvPr>
          <p:cNvSpPr>
            <a:spLocks noGrp="1"/>
          </p:cNvSpPr>
          <p:nvPr>
            <p:ph type="title"/>
          </p:nvPr>
        </p:nvSpPr>
        <p:spPr>
          <a:xfrm>
            <a:off x="293077" y="388571"/>
            <a:ext cx="11060723" cy="1325563"/>
          </a:xfrm>
        </p:spPr>
        <p:txBody>
          <a:bodyPr>
            <a:normAutofit/>
          </a:bodyPr>
          <a:lstStyle/>
          <a:p>
            <a:r>
              <a:rPr lang="hu-HU" sz="3600" dirty="0">
                <a:latin typeface="Avenir Next" panose="020B0503020202020204" pitchFamily="34" charset="0"/>
              </a:rPr>
              <a:t>AZ ÉRZELMI BÁNTALMAZÁS </a:t>
            </a:r>
            <a:r>
              <a:rPr lang="hu-HU" sz="3600" b="1" dirty="0">
                <a:latin typeface="Avenir Next" panose="020B0503020202020204" pitchFamily="34" charset="0"/>
              </a:rPr>
              <a:t>OLYAN ÉRZÉST KELT</a:t>
            </a:r>
            <a:r>
              <a:rPr lang="en-US" sz="3600" b="1" dirty="0">
                <a:latin typeface="Avenir Next" panose="020B0503020202020204" pitchFamily="34" charset="0"/>
              </a:rPr>
              <a:t>. . .</a:t>
            </a:r>
          </a:p>
        </p:txBody>
      </p:sp>
      <p:sp>
        <p:nvSpPr>
          <p:cNvPr id="3" name="Content Placeholder 2">
            <a:extLst>
              <a:ext uri="{FF2B5EF4-FFF2-40B4-BE49-F238E27FC236}">
                <a16:creationId xmlns:a16="http://schemas.microsoft.com/office/drawing/2014/main" id="{75518D99-F3F0-5941-80ED-750272D14F7D}"/>
              </a:ext>
            </a:extLst>
          </p:cNvPr>
          <p:cNvSpPr>
            <a:spLocks noGrp="1"/>
          </p:cNvSpPr>
          <p:nvPr>
            <p:ph idx="1"/>
          </p:nvPr>
        </p:nvSpPr>
        <p:spPr>
          <a:xfrm>
            <a:off x="592017" y="1825625"/>
            <a:ext cx="6324600" cy="4351338"/>
          </a:xfrm>
        </p:spPr>
        <p:txBody>
          <a:bodyPr>
            <a:normAutofit/>
          </a:bodyPr>
          <a:lstStyle/>
          <a:p>
            <a:pPr marL="0" indent="0" algn="ctr">
              <a:buNone/>
            </a:pPr>
            <a:r>
              <a:rPr lang="hu-HU" sz="2400" dirty="0"/>
              <a:t>Az érzelmileg bántalmazott ember gyakran</a:t>
            </a:r>
            <a:endParaRPr lang="en-US" sz="2400" dirty="0"/>
          </a:p>
          <a:p>
            <a:pPr marL="0" indent="0" algn="ctr">
              <a:buNone/>
            </a:pPr>
            <a:r>
              <a:rPr lang="hu-HU" sz="2400" b="1" i="1" dirty="0">
                <a:solidFill>
                  <a:srgbClr val="C00000"/>
                </a:solidFill>
              </a:rPr>
              <a:t>jelentéktelennek </a:t>
            </a:r>
            <a:r>
              <a:rPr lang="hu-HU" sz="2400" dirty="0"/>
              <a:t>és </a:t>
            </a:r>
            <a:r>
              <a:rPr lang="hu-HU" sz="2400" b="1" i="1" dirty="0">
                <a:solidFill>
                  <a:srgbClr val="C00000"/>
                </a:solidFill>
              </a:rPr>
              <a:t>láthatatlannak </a:t>
            </a:r>
          </a:p>
          <a:p>
            <a:pPr marL="0" indent="0" algn="ctr">
              <a:buNone/>
            </a:pPr>
            <a:r>
              <a:rPr lang="hu-HU" sz="2400" dirty="0"/>
              <a:t>érzi magát,</a:t>
            </a:r>
            <a:r>
              <a:rPr lang="en-US" sz="2400" dirty="0"/>
              <a:t> </a:t>
            </a:r>
          </a:p>
          <a:p>
            <a:pPr marL="0" indent="0" algn="ctr">
              <a:buNone/>
            </a:pPr>
            <a:r>
              <a:rPr lang="hu-HU" sz="2400" dirty="0"/>
              <a:t>Aminek sokkal messzebbre ható következményei </a:t>
            </a:r>
          </a:p>
          <a:p>
            <a:pPr marL="0" indent="0" algn="ctr">
              <a:buNone/>
            </a:pPr>
            <a:r>
              <a:rPr lang="hu-HU" sz="2400" dirty="0"/>
              <a:t>Lehetnek, mint a fizikai bántalmazásnak.</a:t>
            </a:r>
            <a:endParaRPr lang="en-US" sz="2400" dirty="0"/>
          </a:p>
          <a:p>
            <a:pPr marL="0" indent="0" algn="ctr">
              <a:buNone/>
            </a:pPr>
            <a:endParaRPr lang="en-US" sz="2400" dirty="0"/>
          </a:p>
          <a:p>
            <a:pPr lvl="1"/>
            <a:r>
              <a:rPr lang="hu-HU" dirty="0"/>
              <a:t>A fizikai bántalmazás üzenete: „</a:t>
            </a:r>
            <a:r>
              <a:rPr lang="hu-HU" b="1" dirty="0"/>
              <a:t>Semmit sem érsz.” </a:t>
            </a:r>
            <a:r>
              <a:rPr lang="hu-HU" i="1" dirty="0"/>
              <a:t>(jelentéktelen vagy) </a:t>
            </a:r>
            <a:endParaRPr lang="en-US" i="1" dirty="0"/>
          </a:p>
          <a:p>
            <a:pPr lvl="1"/>
            <a:r>
              <a:rPr lang="hu-HU" dirty="0"/>
              <a:t>A lélektani bántalmazás üzenete: „Még csak </a:t>
            </a:r>
            <a:r>
              <a:rPr lang="hu-HU" b="1" dirty="0"/>
              <a:t>nem is létezel</a:t>
            </a:r>
            <a:r>
              <a:rPr lang="hu-HU" dirty="0"/>
              <a:t>” </a:t>
            </a:r>
            <a:r>
              <a:rPr lang="hu-HU" i="1" dirty="0"/>
              <a:t>(láthatatlan vagy) </a:t>
            </a:r>
            <a:endParaRPr lang="en-US" i="1" dirty="0"/>
          </a:p>
        </p:txBody>
      </p:sp>
    </p:spTree>
    <p:extLst>
      <p:ext uri="{BB962C8B-B14F-4D97-AF65-F5344CB8AC3E}">
        <p14:creationId xmlns:p14="http://schemas.microsoft.com/office/powerpoint/2010/main" val="20525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994C1-A9DD-4846-B08F-BA7FF6DCF55F}"/>
              </a:ext>
            </a:extLst>
          </p:cNvPr>
          <p:cNvPicPr>
            <a:picLocks noChangeAspect="1"/>
          </p:cNvPicPr>
          <p:nvPr/>
        </p:nvPicPr>
        <p:blipFill>
          <a:blip r:embed="rId3"/>
          <a:stretch>
            <a:fillRect/>
          </a:stretch>
        </p:blipFill>
        <p:spPr>
          <a:xfrm>
            <a:off x="-128588" y="-281354"/>
            <a:ext cx="12429340" cy="7310804"/>
          </a:xfrm>
          <a:prstGeom prst="rect">
            <a:avLst/>
          </a:prstGeom>
        </p:spPr>
      </p:pic>
      <p:sp>
        <p:nvSpPr>
          <p:cNvPr id="2" name="Title 1">
            <a:extLst>
              <a:ext uri="{FF2B5EF4-FFF2-40B4-BE49-F238E27FC236}">
                <a16:creationId xmlns:a16="http://schemas.microsoft.com/office/drawing/2014/main" id="{682267EC-0185-7341-B22D-1965E0539C01}"/>
              </a:ext>
            </a:extLst>
          </p:cNvPr>
          <p:cNvSpPr>
            <a:spLocks noGrp="1"/>
          </p:cNvSpPr>
          <p:nvPr>
            <p:ph type="title"/>
          </p:nvPr>
        </p:nvSpPr>
        <p:spPr>
          <a:xfrm>
            <a:off x="-70188" y="365125"/>
            <a:ext cx="8669215" cy="1325563"/>
          </a:xfrm>
        </p:spPr>
        <p:txBody>
          <a:bodyPr>
            <a:normAutofit/>
          </a:bodyPr>
          <a:lstStyle/>
          <a:p>
            <a:pPr algn="ctr"/>
            <a:r>
              <a:rPr lang="hu-HU" sz="3600" dirty="0">
                <a:latin typeface="Avenir Next" panose="020B0503020202020204" pitchFamily="34" charset="0"/>
              </a:rPr>
              <a:t>MI IS A </a:t>
            </a:r>
            <a:r>
              <a:rPr lang="hu-HU" sz="3600" b="1" dirty="0">
                <a:latin typeface="Avenir Next" panose="020B0503020202020204" pitchFamily="34" charset="0"/>
              </a:rPr>
              <a:t>LÉLEKTANI BÁNTALMAZÁS?</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3CA1B76-8FD2-5444-8042-FFA9D1D020F6}"/>
              </a:ext>
            </a:extLst>
          </p:cNvPr>
          <p:cNvSpPr>
            <a:spLocks noGrp="1"/>
          </p:cNvSpPr>
          <p:nvPr>
            <p:ph idx="1"/>
          </p:nvPr>
        </p:nvSpPr>
        <p:spPr>
          <a:xfrm>
            <a:off x="803476" y="1721452"/>
            <a:ext cx="5967714" cy="4351338"/>
          </a:xfrm>
        </p:spPr>
        <p:txBody>
          <a:bodyPr>
            <a:normAutofit/>
          </a:bodyPr>
          <a:lstStyle/>
          <a:p>
            <a:r>
              <a:rPr lang="hu-HU" dirty="0"/>
              <a:t>AMI </a:t>
            </a:r>
            <a:r>
              <a:rPr lang="hu-HU" b="1" dirty="0">
                <a:solidFill>
                  <a:srgbClr val="C00000"/>
                </a:solidFill>
              </a:rPr>
              <a:t>NEM</a:t>
            </a:r>
            <a:r>
              <a:rPr lang="en-US" b="1" dirty="0">
                <a:solidFill>
                  <a:srgbClr val="C00000"/>
                </a:solidFill>
              </a:rPr>
              <a:t>: </a:t>
            </a:r>
          </a:p>
          <a:p>
            <a:pPr marL="457200" lvl="1" indent="0">
              <a:buNone/>
            </a:pPr>
            <a:r>
              <a:rPr lang="hu-HU" sz="2800" dirty="0"/>
              <a:t>A két ember közötti normális konfliktus.</a:t>
            </a:r>
            <a:r>
              <a:rPr lang="en-US" sz="2800" dirty="0"/>
              <a:t> </a:t>
            </a:r>
            <a:r>
              <a:rPr lang="hu-HU" sz="2800" dirty="0"/>
              <a:t>Mindenkinek joga van </a:t>
            </a:r>
            <a:r>
              <a:rPr lang="hu-HU" sz="2800" b="1" dirty="0"/>
              <a:t>a saját véleményéhez, és annak kifejezéséhez is. </a:t>
            </a:r>
            <a:endParaRPr lang="en-US" sz="2800" dirty="0"/>
          </a:p>
          <a:p>
            <a:endParaRPr lang="en-US" dirty="0"/>
          </a:p>
          <a:p>
            <a:r>
              <a:rPr lang="hu-HU" dirty="0"/>
              <a:t>AMI </a:t>
            </a:r>
            <a:r>
              <a:rPr lang="hu-HU" b="1" dirty="0">
                <a:solidFill>
                  <a:srgbClr val="C00000"/>
                </a:solidFill>
              </a:rPr>
              <a:t>IGEN</a:t>
            </a:r>
            <a:r>
              <a:rPr lang="en-US" b="1" dirty="0">
                <a:solidFill>
                  <a:srgbClr val="C00000"/>
                </a:solidFill>
              </a:rPr>
              <a:t>:</a:t>
            </a:r>
          </a:p>
          <a:p>
            <a:pPr marL="457200" lvl="1" indent="0">
              <a:buNone/>
            </a:pPr>
            <a:r>
              <a:rPr lang="hu-HU" sz="2800" dirty="0"/>
              <a:t>A </a:t>
            </a:r>
            <a:r>
              <a:rPr lang="hu-HU" sz="2800" b="1" dirty="0"/>
              <a:t>szándékos </a:t>
            </a:r>
            <a:r>
              <a:rPr lang="hu-HU" sz="2800" dirty="0"/>
              <a:t>leuraló viselkedés, aminek célja a másik ember </a:t>
            </a:r>
            <a:r>
              <a:rPr lang="hu-HU" sz="2800" b="1" dirty="0"/>
              <a:t>feletti hatalom </a:t>
            </a:r>
            <a:r>
              <a:rPr lang="hu-HU" sz="2800" dirty="0"/>
              <a:t>ellenőrzés és </a:t>
            </a:r>
            <a:r>
              <a:rPr lang="hu-HU" sz="2800" b="1" dirty="0"/>
              <a:t>irányítás</a:t>
            </a:r>
            <a:r>
              <a:rPr lang="hu-HU" sz="2800" dirty="0"/>
              <a:t>. </a:t>
            </a:r>
            <a:endParaRPr lang="en-US" sz="2800" dirty="0"/>
          </a:p>
        </p:txBody>
      </p:sp>
    </p:spTree>
    <p:extLst>
      <p:ext uri="{BB962C8B-B14F-4D97-AF65-F5344CB8AC3E}">
        <p14:creationId xmlns:p14="http://schemas.microsoft.com/office/powerpoint/2010/main" val="348325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B40A894-A07A-D64D-A001-6BC7A5E89A2E}"/>
              </a:ext>
            </a:extLst>
          </p:cNvPr>
          <p:cNvSpPr>
            <a:spLocks noGrp="1"/>
          </p:cNvSpPr>
          <p:nvPr>
            <p:ph type="title"/>
          </p:nvPr>
        </p:nvSpPr>
        <p:spPr>
          <a:xfrm>
            <a:off x="2511706" y="862839"/>
            <a:ext cx="7638328" cy="1325563"/>
          </a:xfrm>
        </p:spPr>
        <p:txBody>
          <a:bodyPr>
            <a:normAutofit/>
          </a:bodyPr>
          <a:lstStyle/>
          <a:p>
            <a:pPr algn="ctr"/>
            <a:r>
              <a:rPr lang="hu-HU" sz="3600" dirty="0">
                <a:latin typeface="Avenir Next" panose="020B0503020202020204" pitchFamily="34" charset="0"/>
              </a:rPr>
              <a:t>A LÉLEKTANI BÁNTALMAZÁS </a:t>
            </a:r>
            <a:r>
              <a:rPr lang="hu-HU" sz="3600" b="1" dirty="0">
                <a:latin typeface="Avenir Next" panose="020B0503020202020204" pitchFamily="34" charset="0"/>
              </a:rPr>
              <a:t>JELEI</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8E3D4F9-65CB-EB48-AF34-46783ECC0879}"/>
              </a:ext>
            </a:extLst>
          </p:cNvPr>
          <p:cNvSpPr>
            <a:spLocks noGrp="1"/>
          </p:cNvSpPr>
          <p:nvPr>
            <p:ph idx="1"/>
          </p:nvPr>
        </p:nvSpPr>
        <p:spPr>
          <a:xfrm>
            <a:off x="1509531" y="2300187"/>
            <a:ext cx="8653041" cy="4351338"/>
          </a:xfrm>
        </p:spPr>
        <p:txBody>
          <a:bodyPr/>
          <a:lstStyle/>
          <a:p>
            <a:r>
              <a:rPr lang="hu-HU" sz="2000" b="1" dirty="0">
                <a:solidFill>
                  <a:srgbClr val="C00000"/>
                </a:solidFill>
              </a:rPr>
              <a:t>AZ ÁLDOZATON JELENTKEZŐ FIZIKAI JELEK LEHETNEK</a:t>
            </a:r>
            <a:r>
              <a:rPr lang="en-US" sz="2000" b="1" dirty="0">
                <a:solidFill>
                  <a:srgbClr val="C00000"/>
                </a:solidFill>
              </a:rPr>
              <a:t>:</a:t>
            </a:r>
          </a:p>
          <a:p>
            <a:pPr lvl="1"/>
            <a:r>
              <a:rPr lang="hu-HU" dirty="0"/>
              <a:t>összeszorított fogak</a:t>
            </a:r>
            <a:endParaRPr lang="en-US" dirty="0"/>
          </a:p>
          <a:p>
            <a:pPr lvl="1"/>
            <a:r>
              <a:rPr lang="hu-HU" dirty="0"/>
              <a:t>heves szívdobogás</a:t>
            </a:r>
            <a:endParaRPr lang="en-US" dirty="0"/>
          </a:p>
          <a:p>
            <a:pPr lvl="1"/>
            <a:r>
              <a:rPr lang="hu-HU" dirty="0"/>
              <a:t>egy egyszerű beszélgetés is a személye elleni támadásnak tűnik </a:t>
            </a:r>
            <a:endParaRPr lang="en-US" dirty="0"/>
          </a:p>
          <a:p>
            <a:r>
              <a:rPr lang="hu-HU" sz="2000" b="1" dirty="0">
                <a:solidFill>
                  <a:srgbClr val="C00000"/>
                </a:solidFill>
              </a:rPr>
              <a:t>AZ ÁLDOZATOKRA JELLEMZŐ VISELKEDÉS LEHET</a:t>
            </a:r>
            <a:r>
              <a:rPr lang="en-US" sz="2000" b="1" dirty="0">
                <a:solidFill>
                  <a:srgbClr val="C00000"/>
                </a:solidFill>
              </a:rPr>
              <a:t>:</a:t>
            </a:r>
          </a:p>
          <a:p>
            <a:pPr lvl="1"/>
            <a:r>
              <a:rPr lang="en-US" dirty="0"/>
              <a:t>folyamatos</a:t>
            </a:r>
            <a:r>
              <a:rPr lang="hu-HU" dirty="0"/>
              <a:t> mentegetőzés a társ viselkedése miatt </a:t>
            </a:r>
            <a:r>
              <a:rPr lang="en-US" b="1" dirty="0"/>
              <a:t>(</a:t>
            </a:r>
            <a:r>
              <a:rPr lang="hu-HU" b="1" dirty="0"/>
              <a:t>indokolatlan bocsánatkérés</a:t>
            </a:r>
            <a:r>
              <a:rPr lang="en-US" b="1" dirty="0"/>
              <a:t>)</a:t>
            </a:r>
            <a:endParaRPr lang="en-US" dirty="0"/>
          </a:p>
          <a:p>
            <a:pPr lvl="1"/>
            <a:r>
              <a:rPr lang="hu-HU" dirty="0"/>
              <a:t>állandó kényszer, hogy a másiknak való megfelelés érdekében önmagán változtasson </a:t>
            </a:r>
            <a:r>
              <a:rPr lang="en-US" b="1" dirty="0"/>
              <a:t>(</a:t>
            </a:r>
            <a:r>
              <a:rPr lang="hu-HU" b="1" dirty="0"/>
              <a:t>önvád</a:t>
            </a:r>
            <a:r>
              <a:rPr lang="en-US" b="1" dirty="0"/>
              <a:t>)</a:t>
            </a:r>
            <a:endParaRPr lang="en-US" dirty="0"/>
          </a:p>
          <a:p>
            <a:pPr lvl="1"/>
            <a:endParaRPr lang="en-US" dirty="0"/>
          </a:p>
          <a:p>
            <a:endParaRPr lang="en-US" dirty="0"/>
          </a:p>
        </p:txBody>
      </p:sp>
    </p:spTree>
    <p:extLst>
      <p:ext uri="{BB962C8B-B14F-4D97-AF65-F5344CB8AC3E}">
        <p14:creationId xmlns:p14="http://schemas.microsoft.com/office/powerpoint/2010/main" val="21298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07529BE6-80C0-E64F-8DC5-0C54974DB11D}"/>
              </a:ext>
            </a:extLst>
          </p:cNvPr>
          <p:cNvSpPr>
            <a:spLocks noGrp="1"/>
          </p:cNvSpPr>
          <p:nvPr>
            <p:ph type="title"/>
          </p:nvPr>
        </p:nvSpPr>
        <p:spPr>
          <a:xfrm>
            <a:off x="1891494" y="543697"/>
            <a:ext cx="9043415" cy="1598405"/>
          </a:xfrm>
        </p:spPr>
        <p:txBody>
          <a:bodyPr>
            <a:normAutofit/>
          </a:bodyPr>
          <a:lstStyle/>
          <a:p>
            <a:pPr algn="ctr"/>
            <a:r>
              <a:rPr lang="hu-HU" sz="3600" dirty="0">
                <a:latin typeface="Avenir Next" panose="020B0503020202020204" pitchFamily="34" charset="0"/>
              </a:rPr>
              <a:t>ÉRZELMI BÁNTALMAZÁS - </a:t>
            </a:r>
            <a:r>
              <a:rPr lang="hu-HU" sz="3600" b="1" dirty="0">
                <a:latin typeface="Avenir Next" panose="020B0503020202020204" pitchFamily="34" charset="0"/>
              </a:rPr>
              <a:t>TESZT</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C3FB45E-FFF7-9F4F-9034-57E245A0FE14}"/>
              </a:ext>
            </a:extLst>
          </p:cNvPr>
          <p:cNvSpPr>
            <a:spLocks noGrp="1"/>
          </p:cNvSpPr>
          <p:nvPr>
            <p:ph idx="1"/>
          </p:nvPr>
        </p:nvSpPr>
        <p:spPr>
          <a:xfrm>
            <a:off x="838200" y="2840169"/>
            <a:ext cx="8884534" cy="3976016"/>
          </a:xfrm>
        </p:spPr>
        <p:txBody>
          <a:bodyPr>
            <a:normAutofit/>
          </a:bodyPr>
          <a:lstStyle/>
          <a:p>
            <a:pPr marL="171450" lvl="0" indent="-171450"/>
            <a:r>
              <a:rPr lang="hu-HU" sz="2400" dirty="0"/>
              <a:t>Állandóan tudni akarja, </a:t>
            </a:r>
            <a:r>
              <a:rPr lang="hu-HU" sz="2400" b="1" dirty="0"/>
              <a:t>mit csinálsz</a:t>
            </a:r>
            <a:r>
              <a:rPr lang="hu-HU" sz="2400" dirty="0"/>
              <a:t>, és folyamatosan kapcsolatban akar állni veled.</a:t>
            </a:r>
          </a:p>
          <a:p>
            <a:pPr marL="171450" lvl="0" indent="-171450"/>
            <a:r>
              <a:rPr lang="hu-HU" sz="2400" b="1" dirty="0"/>
              <a:t>Tudni akarja </a:t>
            </a:r>
            <a:r>
              <a:rPr lang="hu-HU" sz="2400" dirty="0"/>
              <a:t>a telefonod, e-mailfiókod, közösségi profiljaid </a:t>
            </a:r>
            <a:r>
              <a:rPr lang="hu-HU" sz="2400" b="1" dirty="0"/>
              <a:t>jelszavát.</a:t>
            </a:r>
          </a:p>
          <a:p>
            <a:pPr marL="171450" lvl="0" indent="-171450"/>
            <a:r>
              <a:rPr lang="hu-HU" sz="2400" b="1" dirty="0"/>
              <a:t>Nagyon féltékenyen viselkedik</a:t>
            </a:r>
            <a:r>
              <a:rPr lang="hu-HU" sz="2400" dirty="0"/>
              <a:t>, folyton megcsalással vádol.</a:t>
            </a:r>
          </a:p>
          <a:p>
            <a:pPr marL="171450" lvl="0" indent="-171450"/>
            <a:r>
              <a:rPr lang="hu-HU" sz="2400" dirty="0"/>
              <a:t>Megpróbálja </a:t>
            </a:r>
            <a:r>
              <a:rPr lang="hu-HU" sz="2400" b="1" dirty="0"/>
              <a:t>megakadályozni,</a:t>
            </a:r>
            <a:r>
              <a:rPr lang="hu-HU" sz="2400" dirty="0"/>
              <a:t> hogy barátaiddal, vagy családtagjaiddal találkozz.</a:t>
            </a:r>
          </a:p>
          <a:p>
            <a:pPr marL="171450" lvl="0" indent="-171450"/>
            <a:r>
              <a:rPr lang="hu-HU" sz="2400" b="1" dirty="0"/>
              <a:t>Ki akar venni </a:t>
            </a:r>
            <a:r>
              <a:rPr lang="hu-HU" sz="2400" dirty="0"/>
              <a:t>a munkából és az iskolából.</a:t>
            </a:r>
          </a:p>
          <a:p>
            <a:pPr marL="171450" lvl="0" indent="-171450"/>
            <a:r>
              <a:rPr lang="hu-HU" sz="2400" dirty="0"/>
              <a:t>Számodra ijesztő módon </a:t>
            </a:r>
            <a:r>
              <a:rPr lang="hu-HU" sz="2400" b="1" dirty="0"/>
              <a:t>fel tud mérgesedni</a:t>
            </a:r>
            <a:r>
              <a:rPr lang="hu-HU" sz="2400" dirty="0"/>
              <a:t>. </a:t>
            </a:r>
            <a:endParaRPr lang="en-US" sz="2400" dirty="0"/>
          </a:p>
        </p:txBody>
      </p:sp>
      <p:sp>
        <p:nvSpPr>
          <p:cNvPr id="4" name="TextBox 3">
            <a:extLst>
              <a:ext uri="{FF2B5EF4-FFF2-40B4-BE49-F238E27FC236}">
                <a16:creationId xmlns:a16="http://schemas.microsoft.com/office/drawing/2014/main" id="{B18A953B-8802-E142-BA6F-8EE43CDE748D}"/>
              </a:ext>
            </a:extLst>
          </p:cNvPr>
          <p:cNvSpPr txBox="1"/>
          <p:nvPr/>
        </p:nvSpPr>
        <p:spPr>
          <a:xfrm>
            <a:off x="1023396" y="2222562"/>
            <a:ext cx="9865217" cy="400110"/>
          </a:xfrm>
          <a:prstGeom prst="rect">
            <a:avLst/>
          </a:prstGeom>
          <a:noFill/>
        </p:spPr>
        <p:txBody>
          <a:bodyPr wrap="square" rtlCol="0">
            <a:spAutoFit/>
          </a:bodyPr>
          <a:lstStyle/>
          <a:p>
            <a:r>
              <a:rPr lang="hu-HU" sz="2000" b="1" dirty="0">
                <a:solidFill>
                  <a:srgbClr val="C00000"/>
                </a:solidFill>
              </a:rPr>
              <a:t>ÍGY VISELKEDIK A PÁRUNK, VAGY VALAKI MÁS A KÖRNYEZETÜNKBEN</a:t>
            </a:r>
            <a:r>
              <a:rPr lang="en-US" sz="2000" b="1" dirty="0">
                <a:solidFill>
                  <a:srgbClr val="C00000"/>
                </a:solidFill>
              </a:rPr>
              <a:t>?</a:t>
            </a:r>
          </a:p>
        </p:txBody>
      </p:sp>
    </p:spTree>
    <p:extLst>
      <p:ext uri="{BB962C8B-B14F-4D97-AF65-F5344CB8AC3E}">
        <p14:creationId xmlns:p14="http://schemas.microsoft.com/office/powerpoint/2010/main" val="32548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id="{41D9BE51-8CE4-6E4E-9A62-E05CC3AE489C}"/>
              </a:ext>
            </a:extLst>
          </p:cNvPr>
          <p:cNvSpPr>
            <a:spLocks noGrp="1"/>
          </p:cNvSpPr>
          <p:nvPr>
            <p:ph idx="1"/>
          </p:nvPr>
        </p:nvSpPr>
        <p:spPr>
          <a:xfrm>
            <a:off x="722452" y="2037314"/>
            <a:ext cx="9451694" cy="5640945"/>
          </a:xfrm>
        </p:spPr>
        <p:txBody>
          <a:bodyPr>
            <a:normAutofit/>
          </a:bodyPr>
          <a:lstStyle/>
          <a:p>
            <a:pPr marL="171450" lvl="0" indent="-171450"/>
            <a:r>
              <a:rPr lang="hu-HU" sz="2400" b="1" dirty="0"/>
              <a:t>Anyagilag is a hatalmában tart</a:t>
            </a:r>
            <a:r>
              <a:rPr lang="hu-HU" sz="2400" dirty="0"/>
              <a:t>, ellenőrzi költéseidet. </a:t>
            </a:r>
          </a:p>
          <a:p>
            <a:pPr marL="171450" lvl="0" indent="-171450"/>
            <a:r>
              <a:rPr lang="hu-HU" sz="2400" b="1" dirty="0"/>
              <a:t>Nem engedi, hogy orvoshoz fordulj.</a:t>
            </a:r>
          </a:p>
          <a:p>
            <a:pPr marL="171450" lvl="0" indent="-171450"/>
            <a:r>
              <a:rPr lang="hu-HU" sz="2400" dirty="0"/>
              <a:t>Mások előtt </a:t>
            </a:r>
            <a:r>
              <a:rPr lang="hu-HU" sz="2400" b="1" dirty="0"/>
              <a:t>megaláz. </a:t>
            </a:r>
          </a:p>
          <a:p>
            <a:pPr marL="171450" lvl="0" indent="-171450"/>
            <a:r>
              <a:rPr lang="hu-HU" sz="2400" b="1" dirty="0"/>
              <a:t>Sértő jelzőkkel illet </a:t>
            </a:r>
            <a:r>
              <a:rPr lang="hu-HU" sz="2400" dirty="0"/>
              <a:t>(mint pl. hülye, gusztustalan, semmirekellő, ribanc, vagy dagadt). </a:t>
            </a:r>
          </a:p>
          <a:p>
            <a:pPr marL="171450" lvl="0" indent="-171450"/>
            <a:r>
              <a:rPr lang="hu-HU" sz="2400" b="1" dirty="0"/>
              <a:t>Fizikai bántalmazással fenyeget </a:t>
            </a:r>
            <a:r>
              <a:rPr lang="hu-HU" sz="2400" dirty="0"/>
              <a:t>téged, szeretteidet, vagy háziállatodat.</a:t>
            </a:r>
          </a:p>
          <a:p>
            <a:pPr marL="171450" lvl="0" indent="-171450"/>
            <a:r>
              <a:rPr lang="hu-HU" sz="2400" b="1" dirty="0"/>
              <a:t>Hatósági feljelentéssel fenyeget</a:t>
            </a:r>
            <a:r>
              <a:rPr lang="hu-HU" sz="2400" dirty="0"/>
              <a:t>. </a:t>
            </a:r>
          </a:p>
          <a:p>
            <a:pPr marL="171450" lvl="0" indent="-171450"/>
            <a:r>
              <a:rPr lang="hu-HU" sz="2400" dirty="0"/>
              <a:t>Amikor mérges rád, azzal </a:t>
            </a:r>
            <a:r>
              <a:rPr lang="hu-HU" sz="2400" b="1" dirty="0"/>
              <a:t>fenyeget, hogy kárt tesz magában. </a:t>
            </a:r>
          </a:p>
          <a:p>
            <a:pPr marL="171450" lvl="0" indent="-171450"/>
            <a:r>
              <a:rPr lang="hu-HU" sz="2400" b="1" dirty="0"/>
              <a:t>Ilyesmiket mond: </a:t>
            </a:r>
            <a:r>
              <a:rPr lang="hu-HU" sz="2400" dirty="0"/>
              <a:t>Ha az enyém nem leszel, akkor senki másé sem lehetsz. </a:t>
            </a:r>
          </a:p>
          <a:p>
            <a:pPr marL="171450" lvl="0" indent="-171450"/>
            <a:r>
              <a:rPr lang="hu-HU" sz="2400" b="1" dirty="0"/>
              <a:t>Döntéseket hoz helyetted, amiket pedig neked kellene eldöntened </a:t>
            </a:r>
            <a:r>
              <a:rPr lang="hu-HU" sz="2400" dirty="0"/>
              <a:t>(pl., hogy mit vegyél fel, vagy mit egyél).</a:t>
            </a:r>
            <a:r>
              <a:rPr lang="en-US" sz="2400" b="1" dirty="0"/>
              <a:t> </a:t>
            </a:r>
            <a:endParaRPr lang="en-US" sz="2400" dirty="0"/>
          </a:p>
        </p:txBody>
      </p:sp>
      <p:sp>
        <p:nvSpPr>
          <p:cNvPr id="2" name="Szövegdoboz 1"/>
          <p:cNvSpPr txBox="1"/>
          <p:nvPr/>
        </p:nvSpPr>
        <p:spPr>
          <a:xfrm>
            <a:off x="3484606" y="345989"/>
            <a:ext cx="8068962" cy="1200329"/>
          </a:xfrm>
          <a:prstGeom prst="rect">
            <a:avLst/>
          </a:prstGeom>
          <a:noFill/>
        </p:spPr>
        <p:txBody>
          <a:bodyPr wrap="square" rtlCol="0">
            <a:spAutoFit/>
          </a:bodyPr>
          <a:lstStyle/>
          <a:p>
            <a:endParaRPr lang="hu-HU" sz="3600" dirty="0">
              <a:latin typeface="Avenir Next" panose="020B0503020202020204" pitchFamily="34" charset="0"/>
            </a:endParaRPr>
          </a:p>
          <a:p>
            <a:r>
              <a:rPr lang="hu-HU" sz="3600" dirty="0">
                <a:latin typeface="Avenir Next" panose="020B0503020202020204" pitchFamily="34" charset="0"/>
              </a:rPr>
              <a:t>ÉRZELMI BÁNTALMAZÁS - </a:t>
            </a:r>
            <a:r>
              <a:rPr lang="hu-HU" sz="3600" b="1" dirty="0">
                <a:latin typeface="Avenir Next" panose="020B0503020202020204" pitchFamily="34" charset="0"/>
              </a:rPr>
              <a:t>TESZT</a:t>
            </a:r>
            <a:endParaRPr lang="hu-HU" sz="3600" dirty="0"/>
          </a:p>
        </p:txBody>
      </p:sp>
    </p:spTree>
    <p:extLst>
      <p:ext uri="{BB962C8B-B14F-4D97-AF65-F5344CB8AC3E}">
        <p14:creationId xmlns:p14="http://schemas.microsoft.com/office/powerpoint/2010/main" val="53035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2279A29F-36B1-EC4D-835F-683F89044E85}"/>
              </a:ext>
            </a:extLst>
          </p:cNvPr>
          <p:cNvSpPr>
            <a:spLocks noGrp="1"/>
          </p:cNvSpPr>
          <p:nvPr>
            <p:ph type="title"/>
          </p:nvPr>
        </p:nvSpPr>
        <p:spPr>
          <a:xfrm>
            <a:off x="1011823" y="631346"/>
            <a:ext cx="10250347" cy="1325563"/>
          </a:xfrm>
        </p:spPr>
        <p:txBody>
          <a:bodyPr>
            <a:normAutofit/>
          </a:bodyPr>
          <a:lstStyle/>
          <a:p>
            <a:pPr algn="ctr"/>
            <a:r>
              <a:rPr lang="hu-HU" sz="3600" b="1" dirty="0">
                <a:latin typeface="Avenir Next" panose="020B0503020202020204" pitchFamily="34" charset="0"/>
              </a:rPr>
              <a:t>HOGYAN REAGÁLJUNK </a:t>
            </a:r>
            <a:r>
              <a:rPr lang="en-US" sz="3600" b="1" dirty="0">
                <a:latin typeface="Avenir Next" panose="020B0503020202020204" pitchFamily="34" charset="0"/>
              </a:rPr>
              <a:t> </a:t>
            </a:r>
            <a:br>
              <a:rPr lang="en-US" sz="3600" dirty="0">
                <a:latin typeface="Avenir Next" panose="020B0503020202020204" pitchFamily="34" charset="0"/>
              </a:rPr>
            </a:br>
            <a:r>
              <a:rPr lang="hu-HU" sz="3600" dirty="0">
                <a:latin typeface="Avenir Next" panose="020B0503020202020204" pitchFamily="34" charset="0"/>
              </a:rPr>
              <a:t>A LÉLEKTANI BÁNTALMAZÁSRA?</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hu-HU" b="1" dirty="0"/>
              <a:t>Ismerjük meg </a:t>
            </a:r>
            <a:r>
              <a:rPr lang="hu-HU" dirty="0"/>
              <a:t>a bántalmazók </a:t>
            </a:r>
            <a:r>
              <a:rPr lang="hu-HU" b="1" dirty="0"/>
              <a:t>módszereit</a:t>
            </a:r>
            <a:r>
              <a:rPr lang="hu-HU" dirty="0"/>
              <a:t> és tanuljunk meg határozottak lenni! </a:t>
            </a:r>
            <a:endParaRPr lang="en-US" dirty="0"/>
          </a:p>
          <a:p>
            <a:pPr marL="514350" indent="-514350">
              <a:lnSpc>
                <a:spcPct val="100000"/>
              </a:lnSpc>
              <a:buFont typeface="+mj-lt"/>
              <a:buAutoNum type="arabicPeriod"/>
            </a:pPr>
            <a:r>
              <a:rPr lang="hu-HU" b="1" dirty="0"/>
              <a:t>Állítsunk fel egészséges határokat!</a:t>
            </a:r>
            <a:endParaRPr lang="en-US" b="1" dirty="0"/>
          </a:p>
          <a:p>
            <a:pPr marL="514350" indent="-514350" fontAlgn="base">
              <a:buFont typeface="+mj-lt"/>
              <a:buAutoNum type="arabicPeriod"/>
            </a:pPr>
            <a:r>
              <a:rPr lang="hu-HU" b="1" dirty="0"/>
              <a:t>Építsünk önbizalmat és tegyük helyre önértékelésünket! </a:t>
            </a:r>
            <a:r>
              <a:rPr lang="hu-HU" dirty="0"/>
              <a:t> „…örökkévaló szeretettel szerettelek téged, azért terjesztettem reád az én irgalmasságomat. Újra felépítelek téged…” (Jeremiás 31:3-4). </a:t>
            </a:r>
          </a:p>
        </p:txBody>
      </p:sp>
    </p:spTree>
    <p:extLst>
      <p:ext uri="{BB962C8B-B14F-4D97-AF65-F5344CB8AC3E}">
        <p14:creationId xmlns:p14="http://schemas.microsoft.com/office/powerpoint/2010/main" val="82990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DCC203-67FC-1641-9DDF-E4343BE9279C}"/>
              </a:ext>
            </a:extLst>
          </p:cNvPr>
          <p:cNvPicPr>
            <a:picLocks noChangeAspect="1"/>
          </p:cNvPicPr>
          <p:nvPr/>
        </p:nvPicPr>
        <p:blipFill>
          <a:blip r:embed="rId3"/>
          <a:stretch>
            <a:fillRect/>
          </a:stretch>
        </p:blipFill>
        <p:spPr>
          <a:xfrm>
            <a:off x="0" y="0"/>
            <a:ext cx="12179300" cy="6858000"/>
          </a:xfrm>
          <a:prstGeom prst="rect">
            <a:avLst/>
          </a:prstGeom>
        </p:spPr>
      </p:pic>
      <p:sp>
        <p:nvSpPr>
          <p:cNvPr id="5" name="Title 1">
            <a:extLst>
              <a:ext uri="{FF2B5EF4-FFF2-40B4-BE49-F238E27FC236}">
                <a16:creationId xmlns:a16="http://schemas.microsoft.com/office/drawing/2014/main" id="{490EA650-0994-3545-84A2-0DDBB951FA72}"/>
              </a:ext>
            </a:extLst>
          </p:cNvPr>
          <p:cNvSpPr txBox="1">
            <a:spLocks/>
          </p:cNvSpPr>
          <p:nvPr/>
        </p:nvSpPr>
        <p:spPr>
          <a:xfrm>
            <a:off x="1131743" y="601366"/>
            <a:ext cx="10250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600" b="1" dirty="0">
                <a:latin typeface="Avenir Next" panose="020B0503020202020204" pitchFamily="34" charset="0"/>
              </a:rPr>
              <a:t>HOGYAN REAGÁLJUNK </a:t>
            </a:r>
            <a:r>
              <a:rPr lang="en-US" sz="3600" b="1" dirty="0">
                <a:latin typeface="Avenir Next" panose="020B0503020202020204" pitchFamily="34" charset="0"/>
              </a:rPr>
              <a:t> </a:t>
            </a:r>
            <a:br>
              <a:rPr lang="en-US" sz="3600" dirty="0">
                <a:latin typeface="Avenir Next" panose="020B0503020202020204" pitchFamily="34" charset="0"/>
              </a:rPr>
            </a:br>
            <a:r>
              <a:rPr lang="hu-HU" sz="3600" dirty="0">
                <a:latin typeface="Avenir Next" panose="020B0503020202020204" pitchFamily="34" charset="0"/>
              </a:rPr>
              <a:t>A LÉLEKTANI BÁNTALMAZÁSRA?</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8B35620-09A1-FD43-B5E6-A4C4903FC021}"/>
              </a:ext>
            </a:extLst>
          </p:cNvPr>
          <p:cNvSpPr>
            <a:spLocks noGrp="1"/>
          </p:cNvSpPr>
          <p:nvPr>
            <p:ph idx="1"/>
          </p:nvPr>
        </p:nvSpPr>
        <p:spPr>
          <a:xfrm>
            <a:off x="1527743" y="2710042"/>
            <a:ext cx="8860436" cy="2101800"/>
          </a:xfrm>
        </p:spPr>
        <p:txBody>
          <a:bodyPr/>
          <a:lstStyle/>
          <a:p>
            <a:pPr marL="514350" indent="-514350">
              <a:lnSpc>
                <a:spcPct val="100000"/>
              </a:lnSpc>
              <a:buFont typeface="+mj-lt"/>
              <a:buAutoNum type="arabicPeriod" startAt="4"/>
            </a:pPr>
            <a:r>
              <a:rPr lang="hu-HU" b="1" dirty="0"/>
              <a:t>Azonnal kérjünk segítséget egy szakértő tanácsadótól!  </a:t>
            </a:r>
            <a:endParaRPr lang="en-US" b="1" dirty="0"/>
          </a:p>
          <a:p>
            <a:pPr marL="514350" indent="-514350">
              <a:lnSpc>
                <a:spcPct val="100000"/>
              </a:lnSpc>
              <a:buFont typeface="+mj-lt"/>
              <a:buAutoNum type="arabicPeriod" startAt="4"/>
            </a:pPr>
            <a:r>
              <a:rPr lang="hu-HU" b="1" dirty="0"/>
              <a:t>Isten vigasztalását és gyógyítását keressük, Tőle kérjünk bölcsességet! </a:t>
            </a:r>
            <a:r>
              <a:rPr lang="en-US" dirty="0"/>
              <a:t> </a:t>
            </a:r>
            <a:endParaRPr lang="en-US" b="1" dirty="0"/>
          </a:p>
          <a:p>
            <a:pPr marL="514350" indent="-514350">
              <a:lnSpc>
                <a:spcPct val="100000"/>
              </a:lnSpc>
              <a:buFont typeface="+mj-lt"/>
              <a:buAutoNum type="arabicPeriod" startAt="4"/>
            </a:pPr>
            <a:endParaRPr lang="en-US" dirty="0"/>
          </a:p>
        </p:txBody>
      </p:sp>
    </p:spTree>
    <p:extLst>
      <p:ext uri="{BB962C8B-B14F-4D97-AF65-F5344CB8AC3E}">
        <p14:creationId xmlns:p14="http://schemas.microsoft.com/office/powerpoint/2010/main" val="1784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5FDB5-8002-D345-B878-CACDFABB2E4C}"/>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FFC60CC-C3C8-5849-AB1F-9423DBD284FA}"/>
              </a:ext>
            </a:extLst>
          </p:cNvPr>
          <p:cNvSpPr>
            <a:spLocks noGrp="1"/>
          </p:cNvSpPr>
          <p:nvPr>
            <p:ph type="title"/>
          </p:nvPr>
        </p:nvSpPr>
        <p:spPr>
          <a:xfrm>
            <a:off x="2187614" y="1001735"/>
            <a:ext cx="8009681" cy="1325563"/>
          </a:xfrm>
        </p:spPr>
        <p:txBody>
          <a:bodyPr>
            <a:normAutofit/>
          </a:bodyPr>
          <a:lstStyle/>
          <a:p>
            <a:pPr algn="ctr"/>
            <a:r>
              <a:rPr lang="hu-HU" sz="3600" dirty="0">
                <a:latin typeface="Avenir Next" panose="020B0503020202020204" pitchFamily="34" charset="0"/>
              </a:rPr>
              <a:t>ISTEN </a:t>
            </a:r>
            <a:r>
              <a:rPr lang="hu-HU" sz="3600" b="1" dirty="0">
                <a:latin typeface="Avenir Next" panose="020B0503020202020204" pitchFamily="34" charset="0"/>
              </a:rPr>
              <a:t>GYÓGYÍTÁSÁSÁT KERESSÜK! </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9968C4F0-E87E-5248-9878-9B5E9924F0D5}"/>
              </a:ext>
            </a:extLst>
          </p:cNvPr>
          <p:cNvSpPr>
            <a:spLocks noGrp="1"/>
          </p:cNvSpPr>
          <p:nvPr>
            <p:ph idx="1"/>
          </p:nvPr>
        </p:nvSpPr>
        <p:spPr>
          <a:xfrm>
            <a:off x="2916195" y="2162433"/>
            <a:ext cx="7281100" cy="4512244"/>
          </a:xfrm>
        </p:spPr>
        <p:txBody>
          <a:bodyPr/>
          <a:lstStyle/>
          <a:p>
            <a:pPr marL="0" indent="0" algn="ctr" fontAlgn="base">
              <a:buNone/>
            </a:pPr>
            <a:endParaRPr lang="hu-HU" dirty="0"/>
          </a:p>
          <a:p>
            <a:pPr marL="0" indent="0" algn="ctr" fontAlgn="base">
              <a:buNone/>
            </a:pPr>
            <a:r>
              <a:rPr lang="hu-HU" dirty="0"/>
              <a:t>„Ismerem könnyeiteket: én is sírtam. Ismerem a fájdalmat, mely túlságosan mély, semhogy emberi fül számára kibeszélhető lenne. Ne gondold, hogy elhagyatott, elfeledett vagy. Ha bánatodra egyetlen húr sem rezdül egyetlen emberi szívben sem, nézz rám, és élsz.” </a:t>
            </a:r>
          </a:p>
          <a:p>
            <a:pPr marL="0" indent="0" algn="ctr" fontAlgn="base">
              <a:buNone/>
            </a:pPr>
            <a:endParaRPr lang="hu-HU" dirty="0"/>
          </a:p>
          <a:p>
            <a:pPr marL="0" indent="0" algn="ctr">
              <a:buNone/>
            </a:pPr>
            <a:r>
              <a:rPr lang="hu-HU" sz="1800" dirty="0"/>
              <a:t>Ellen G. White: </a:t>
            </a:r>
            <a:r>
              <a:rPr lang="hu-HU" sz="1800" i="1" dirty="0"/>
              <a:t>Jézus élete</a:t>
            </a:r>
            <a:r>
              <a:rPr lang="hu-HU" sz="1800" dirty="0"/>
              <a:t> 483. o.</a:t>
            </a:r>
          </a:p>
        </p:txBody>
      </p:sp>
    </p:spTree>
    <p:extLst>
      <p:ext uri="{BB962C8B-B14F-4D97-AF65-F5344CB8AC3E}">
        <p14:creationId xmlns:p14="http://schemas.microsoft.com/office/powerpoint/2010/main" val="337998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2870521" y="1001734"/>
            <a:ext cx="6400800" cy="1325563"/>
          </a:xfrm>
        </p:spPr>
        <p:txBody>
          <a:bodyPr>
            <a:normAutofit/>
          </a:bodyPr>
          <a:lstStyle/>
          <a:p>
            <a:pPr algn="ctr"/>
            <a:r>
              <a:rPr lang="hu-HU" sz="3200" dirty="0">
                <a:latin typeface="Avenir Next" panose="020B0503020202020204" pitchFamily="34" charset="0"/>
              </a:rPr>
              <a:t>KÁROLI GÁSPÁR FORDÍRÁSA</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2248930" y="1848774"/>
            <a:ext cx="9104870" cy="4351338"/>
          </a:xfrm>
        </p:spPr>
        <p:txBody>
          <a:bodyPr>
            <a:normAutofit/>
          </a:bodyPr>
          <a:lstStyle/>
          <a:p>
            <a:pPr marL="0" indent="0" algn="ctr">
              <a:buNone/>
            </a:pPr>
            <a:endParaRPr lang="en-US" dirty="0"/>
          </a:p>
          <a:p>
            <a:pPr marL="0" indent="0" algn="ctr" fontAlgn="base">
              <a:buNone/>
            </a:pPr>
            <a:r>
              <a:rPr lang="hu-HU" dirty="0"/>
              <a:t>„Semmi </a:t>
            </a:r>
            <a:r>
              <a:rPr lang="hu-HU" i="1" dirty="0"/>
              <a:t>rothadt beszéd</a:t>
            </a:r>
            <a:r>
              <a:rPr lang="hu-HU" dirty="0"/>
              <a:t> </a:t>
            </a:r>
          </a:p>
          <a:p>
            <a:pPr marL="0" indent="0" algn="ctr" fontAlgn="base">
              <a:buNone/>
            </a:pPr>
            <a:r>
              <a:rPr lang="hu-HU" dirty="0"/>
              <a:t>a ti szátokból ki ne származzék, </a:t>
            </a:r>
          </a:p>
          <a:p>
            <a:pPr marL="0" indent="0" algn="ctr" fontAlgn="base">
              <a:buNone/>
            </a:pPr>
            <a:r>
              <a:rPr lang="hu-HU" dirty="0"/>
              <a:t>hanem csak amely </a:t>
            </a:r>
            <a:r>
              <a:rPr lang="hu-HU" b="1" dirty="0"/>
              <a:t>hasznos a szükséges</a:t>
            </a:r>
            <a:r>
              <a:rPr lang="hu-HU" dirty="0"/>
              <a:t> építésre, </a:t>
            </a:r>
          </a:p>
          <a:p>
            <a:pPr marL="0" indent="0" algn="ctr" fontAlgn="base">
              <a:buNone/>
            </a:pPr>
            <a:r>
              <a:rPr lang="hu-HU" dirty="0"/>
              <a:t>hogy </a:t>
            </a:r>
            <a:r>
              <a:rPr lang="hu-HU" b="1" dirty="0"/>
              <a:t>áldásos</a:t>
            </a:r>
            <a:r>
              <a:rPr lang="hu-HU" dirty="0"/>
              <a:t> legyen a hallgatóknak.” </a:t>
            </a:r>
          </a:p>
          <a:p>
            <a:pPr marL="0" indent="0" algn="ctr">
              <a:buNone/>
            </a:pPr>
            <a:endParaRPr lang="en-US" dirty="0"/>
          </a:p>
          <a:p>
            <a:pPr marL="0" indent="0" algn="ctr">
              <a:buNone/>
            </a:pPr>
            <a:r>
              <a:rPr lang="hu-HU" sz="1800" dirty="0"/>
              <a:t>Efézusi levél </a:t>
            </a:r>
            <a:r>
              <a:rPr lang="en-US" sz="1800" dirty="0"/>
              <a:t>4:29</a:t>
            </a:r>
          </a:p>
        </p:txBody>
      </p:sp>
    </p:spTree>
    <p:extLst>
      <p:ext uri="{BB962C8B-B14F-4D97-AF65-F5344CB8AC3E}">
        <p14:creationId xmlns:p14="http://schemas.microsoft.com/office/powerpoint/2010/main" val="31596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C6F16-E7CF-604C-937E-C3307057C434}"/>
              </a:ext>
            </a:extLst>
          </p:cNvPr>
          <p:cNvPicPr>
            <a:picLocks noChangeAspect="1"/>
          </p:cNvPicPr>
          <p:nvPr/>
        </p:nvPicPr>
        <p:blipFill>
          <a:blip r:embed="rId3"/>
          <a:stretch>
            <a:fillRect/>
          </a:stretch>
        </p:blipFill>
        <p:spPr>
          <a:xfrm>
            <a:off x="-1" y="0"/>
            <a:ext cx="12280739" cy="6858000"/>
          </a:xfrm>
          <a:prstGeom prst="rect">
            <a:avLst/>
          </a:prstGeom>
        </p:spPr>
      </p:pic>
      <p:sp>
        <p:nvSpPr>
          <p:cNvPr id="3" name="Content Placeholder 2">
            <a:extLst>
              <a:ext uri="{FF2B5EF4-FFF2-40B4-BE49-F238E27FC236}">
                <a16:creationId xmlns:a16="http://schemas.microsoft.com/office/drawing/2014/main" id="{CE8BC0ED-E0D8-9944-882A-ED3E6E4DC020}"/>
              </a:ext>
            </a:extLst>
          </p:cNvPr>
          <p:cNvSpPr>
            <a:spLocks noGrp="1"/>
          </p:cNvSpPr>
          <p:nvPr>
            <p:ph idx="1"/>
          </p:nvPr>
        </p:nvSpPr>
        <p:spPr>
          <a:xfrm>
            <a:off x="2297721" y="1825625"/>
            <a:ext cx="9208477" cy="4351338"/>
          </a:xfrm>
        </p:spPr>
        <p:txBody>
          <a:bodyPr/>
          <a:lstStyle/>
          <a:p>
            <a:pPr marL="0" indent="0" algn="ctr">
              <a:spcAft>
                <a:spcPts val="0"/>
              </a:spcAft>
              <a:buNone/>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„Semmi </a:t>
            </a:r>
            <a:r>
              <a:rPr lang="hu-HU" b="1" dirty="0">
                <a:latin typeface="Helvetica" panose="020B0604020202020204" pitchFamily="34" charset="0"/>
                <a:ea typeface="Times New Roman" panose="02020603050405020304" pitchFamily="18" charset="0"/>
                <a:cs typeface="Calibri" panose="020F0502020204030204" pitchFamily="34" charset="0"/>
              </a:rPr>
              <a:t>rothadt beszéd </a:t>
            </a:r>
          </a:p>
          <a:p>
            <a:pPr marL="0" indent="0" algn="ctr">
              <a:spcAft>
                <a:spcPts val="0"/>
              </a:spcAft>
              <a:buNone/>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a ti szátokból ki ne származzék, </a:t>
            </a:r>
          </a:p>
          <a:p>
            <a:pPr marL="0" indent="0" algn="ctr">
              <a:spcAft>
                <a:spcPts val="0"/>
              </a:spcAft>
              <a:buNone/>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hanem </a:t>
            </a:r>
            <a:r>
              <a:rPr lang="hu-HU" b="1" dirty="0">
                <a:latin typeface="Helvetica" panose="020B0604020202020204" pitchFamily="34" charset="0"/>
                <a:ea typeface="Times New Roman" panose="02020603050405020304" pitchFamily="18" charset="0"/>
                <a:cs typeface="Calibri" panose="020F0502020204030204" pitchFamily="34" charset="0"/>
              </a:rPr>
              <a:t>csak amely hasznos a szükséges</a:t>
            </a:r>
          </a:p>
          <a:p>
            <a:pPr marL="0" indent="0" algn="ctr">
              <a:spcAft>
                <a:spcPts val="0"/>
              </a:spcAft>
              <a:buNone/>
            </a:pPr>
            <a:r>
              <a:rPr lang="hu-HU" b="1" dirty="0">
                <a:latin typeface="Helvetica" panose="020B0604020202020204" pitchFamily="34" charset="0"/>
                <a:ea typeface="Times New Roman" panose="02020603050405020304" pitchFamily="18" charset="0"/>
                <a:cs typeface="Calibri" panose="020F0502020204030204" pitchFamily="34" charset="0"/>
              </a:rPr>
              <a:t> építésre</a:t>
            </a: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a:t>
            </a:r>
          </a:p>
          <a:p>
            <a:pPr marL="0" indent="0" algn="ctr">
              <a:spcAft>
                <a:spcPts val="0"/>
              </a:spcAft>
              <a:buNone/>
            </a:pP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 hogy </a:t>
            </a:r>
            <a:r>
              <a:rPr lang="hu-HU" b="1" dirty="0">
                <a:latin typeface="Helvetica" panose="020B0604020202020204" pitchFamily="34" charset="0"/>
                <a:ea typeface="Times New Roman" panose="02020603050405020304" pitchFamily="18" charset="0"/>
                <a:cs typeface="Calibri" panose="020F0502020204030204" pitchFamily="34" charset="0"/>
              </a:rPr>
              <a:t>áldásos legyen </a:t>
            </a:r>
            <a:r>
              <a:rPr lang="hu-HU" dirty="0">
                <a:solidFill>
                  <a:srgbClr val="000000"/>
                </a:solidFill>
                <a:latin typeface="Helvetica" panose="020B0604020202020204" pitchFamily="34" charset="0"/>
                <a:ea typeface="Times New Roman" panose="02020603050405020304" pitchFamily="18" charset="0"/>
                <a:cs typeface="Calibri" panose="020F0502020204030204" pitchFamily="34" charset="0"/>
              </a:rPr>
              <a:t>a hallgatóknak.</a:t>
            </a:r>
          </a:p>
          <a:p>
            <a:pPr marL="0" indent="0" algn="ctr">
              <a:spcAft>
                <a:spcPts val="0"/>
              </a:spcAft>
              <a:buNone/>
            </a:pPr>
            <a:endParaRPr lang="hu-HU" sz="32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spcAft>
                <a:spcPts val="0"/>
              </a:spcAft>
              <a:buNone/>
            </a:pPr>
            <a:r>
              <a:rPr lang="hu-HU" sz="2400" dirty="0">
                <a:solidFill>
                  <a:srgbClr val="000000"/>
                </a:solidFill>
                <a:latin typeface="Helvetica" panose="020B0604020202020204" pitchFamily="34" charset="0"/>
                <a:ea typeface="Times New Roman" panose="02020603050405020304" pitchFamily="18" charset="0"/>
                <a:cs typeface="Calibri" panose="020F0502020204030204" pitchFamily="34" charset="0"/>
              </a:rPr>
              <a:t>Efézus 4:29 </a:t>
            </a:r>
            <a:endParaRPr lang="hu-H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9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B06B7-9F9E-8B4C-BC70-A7915A38D2E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2335426" y="1036453"/>
            <a:ext cx="8196571" cy="1325563"/>
          </a:xfrm>
        </p:spPr>
        <p:txBody>
          <a:bodyPr>
            <a:normAutofit/>
          </a:bodyPr>
          <a:lstStyle/>
          <a:p>
            <a:pPr algn="ctr"/>
            <a:r>
              <a:rPr lang="hu-HU" sz="3200" b="1" dirty="0"/>
              <a:t>MAGYAR BIBLIATÁRSULAT ÚJ FORDÍTÁSÚ BIBLIÁJA</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2780270" y="1825625"/>
            <a:ext cx="7451125" cy="4351338"/>
          </a:xfrm>
        </p:spPr>
        <p:txBody>
          <a:bodyPr>
            <a:normAutofit/>
          </a:bodyPr>
          <a:lstStyle/>
          <a:p>
            <a:pPr marL="0" indent="0" algn="ctr">
              <a:buNone/>
            </a:pPr>
            <a:endParaRPr lang="hu-HU" dirty="0"/>
          </a:p>
          <a:p>
            <a:pPr marL="0" indent="0" algn="ctr">
              <a:buNone/>
            </a:pPr>
            <a:endParaRPr lang="en-US" dirty="0"/>
          </a:p>
          <a:p>
            <a:pPr marL="0" indent="0" algn="ctr">
              <a:buNone/>
            </a:pPr>
            <a:r>
              <a:rPr lang="hu-HU" dirty="0"/>
              <a:t>„Semmiféle </a:t>
            </a:r>
            <a:r>
              <a:rPr lang="hu-HU" i="1" dirty="0"/>
              <a:t>bomlasztó beszéd</a:t>
            </a:r>
            <a:r>
              <a:rPr lang="hu-HU" dirty="0"/>
              <a:t> ne jöjjön ki a szátokon, hanem csak akkor szóljatok, ha az </a:t>
            </a:r>
            <a:r>
              <a:rPr lang="hu-HU" b="1" dirty="0"/>
              <a:t>jó a szükséges építésre</a:t>
            </a:r>
            <a:r>
              <a:rPr lang="hu-HU" dirty="0"/>
              <a:t>, hogy </a:t>
            </a:r>
            <a:r>
              <a:rPr lang="hu-HU" b="1" dirty="0"/>
              <a:t>áldást hozzon</a:t>
            </a:r>
            <a:r>
              <a:rPr lang="hu-HU" dirty="0"/>
              <a:t> azokra, akik hallják.”   </a:t>
            </a:r>
          </a:p>
          <a:p>
            <a:pPr marL="0" indent="0" algn="ctr">
              <a:buNone/>
            </a:pPr>
            <a:r>
              <a:rPr lang="hu-HU" dirty="0"/>
              <a:t> </a:t>
            </a:r>
          </a:p>
          <a:p>
            <a:pPr marL="0" indent="0" algn="ctr">
              <a:buNone/>
            </a:pPr>
            <a:r>
              <a:rPr lang="hu-HU" sz="1800" dirty="0"/>
              <a:t>Efézusi levél </a:t>
            </a:r>
            <a:r>
              <a:rPr lang="en-US" sz="1800" dirty="0"/>
              <a:t>4:29</a:t>
            </a:r>
          </a:p>
        </p:txBody>
      </p:sp>
    </p:spTree>
    <p:extLst>
      <p:ext uri="{BB962C8B-B14F-4D97-AF65-F5344CB8AC3E}">
        <p14:creationId xmlns:p14="http://schemas.microsoft.com/office/powerpoint/2010/main" val="242369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DCA6-D6EF-7545-9EF3-DEA4618ABE71}"/>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EA388C68-CDA1-F841-B7F9-4E40373BCB7F}"/>
              </a:ext>
            </a:extLst>
          </p:cNvPr>
          <p:cNvSpPr>
            <a:spLocks noGrp="1"/>
          </p:cNvSpPr>
          <p:nvPr>
            <p:ph type="title"/>
          </p:nvPr>
        </p:nvSpPr>
        <p:spPr>
          <a:xfrm>
            <a:off x="700891" y="839687"/>
            <a:ext cx="10515600" cy="1325563"/>
          </a:xfrm>
        </p:spPr>
        <p:txBody>
          <a:bodyPr>
            <a:normAutofit/>
          </a:bodyPr>
          <a:lstStyle/>
          <a:p>
            <a:pPr algn="ctr"/>
            <a:r>
              <a:rPr lang="hu-HU" sz="3600" dirty="0">
                <a:latin typeface="Avenir Next" panose="020B0503020202020204" pitchFamily="34" charset="0"/>
              </a:rPr>
              <a:t>A SZAVAK </a:t>
            </a:r>
            <a:r>
              <a:rPr lang="hu-HU" sz="3600" b="1" dirty="0">
                <a:latin typeface="Avenir Next" panose="020B0503020202020204" pitchFamily="34" charset="0"/>
              </a:rPr>
              <a:t>EREJE</a:t>
            </a:r>
            <a:endParaRPr lang="en-US" sz="3600" b="1" dirty="0">
              <a:latin typeface="Avenir Next" panose="020B0503020202020204" pitchFamily="34" charset="0"/>
            </a:endParaRPr>
          </a:p>
        </p:txBody>
      </p:sp>
      <p:sp>
        <p:nvSpPr>
          <p:cNvPr id="3" name="Text Placeholder 2">
            <a:extLst>
              <a:ext uri="{FF2B5EF4-FFF2-40B4-BE49-F238E27FC236}">
                <a16:creationId xmlns:a16="http://schemas.microsoft.com/office/drawing/2014/main" id="{6AB9610A-CB69-4548-BFB8-6AE0166BD4C5}"/>
              </a:ext>
            </a:extLst>
          </p:cNvPr>
          <p:cNvSpPr>
            <a:spLocks noGrp="1"/>
          </p:cNvSpPr>
          <p:nvPr>
            <p:ph type="body" idx="1"/>
          </p:nvPr>
        </p:nvSpPr>
        <p:spPr>
          <a:xfrm>
            <a:off x="1985675" y="1681163"/>
            <a:ext cx="5157787" cy="823912"/>
          </a:xfrm>
        </p:spPr>
        <p:txBody>
          <a:bodyPr>
            <a:normAutofit/>
          </a:bodyPr>
          <a:lstStyle/>
          <a:p>
            <a:r>
              <a:rPr lang="hu-HU" sz="2000" dirty="0">
                <a:solidFill>
                  <a:srgbClr val="C00000"/>
                </a:solidFill>
              </a:rPr>
              <a:t>NÁBÁL SZAVAI SÉRTŐEK </a:t>
            </a:r>
            <a:endParaRPr lang="en-US" sz="2000" dirty="0">
              <a:solidFill>
                <a:srgbClr val="C00000"/>
              </a:solidFill>
            </a:endParaRPr>
          </a:p>
        </p:txBody>
      </p:sp>
      <p:sp>
        <p:nvSpPr>
          <p:cNvPr id="4" name="Content Placeholder 3">
            <a:extLst>
              <a:ext uri="{FF2B5EF4-FFF2-40B4-BE49-F238E27FC236}">
                <a16:creationId xmlns:a16="http://schemas.microsoft.com/office/drawing/2014/main" id="{F7EA2C74-8740-144B-80C8-9F06F29E5260}"/>
              </a:ext>
            </a:extLst>
          </p:cNvPr>
          <p:cNvSpPr>
            <a:spLocks noGrp="1"/>
          </p:cNvSpPr>
          <p:nvPr>
            <p:ph sz="half" idx="2"/>
          </p:nvPr>
        </p:nvSpPr>
        <p:spPr>
          <a:xfrm>
            <a:off x="1661592" y="2643970"/>
            <a:ext cx="4155105" cy="4179061"/>
          </a:xfrm>
        </p:spPr>
        <p:txBody>
          <a:bodyPr>
            <a:normAutofit/>
          </a:bodyPr>
          <a:lstStyle/>
          <a:p>
            <a:r>
              <a:rPr lang="hu-HU" sz="2400" dirty="0"/>
              <a:t>Durva, gonosz úton járó embernek jellemzik.</a:t>
            </a:r>
            <a:endParaRPr lang="en-US" sz="2400" dirty="0"/>
          </a:p>
          <a:p>
            <a:r>
              <a:rPr lang="hu-HU" sz="2400" dirty="0"/>
              <a:t>Lebecsülő szavakkal illeti Dávidot. </a:t>
            </a:r>
            <a:r>
              <a:rPr lang="en-US" sz="2400" dirty="0"/>
              <a:t>(</a:t>
            </a:r>
            <a:r>
              <a:rPr lang="hu-HU" sz="2400" dirty="0"/>
              <a:t>Valójában nem is létezel.</a:t>
            </a:r>
            <a:r>
              <a:rPr lang="en-US" sz="2400" dirty="0"/>
              <a:t>)</a:t>
            </a:r>
          </a:p>
          <a:p>
            <a:r>
              <a:rPr lang="hu-HU" sz="2400" dirty="0"/>
              <a:t>Láthatóan gonoszul bánik szolgáival. Feleségét is nagy valószínűséggel bántalmazza.</a:t>
            </a:r>
            <a:endParaRPr lang="en-US" sz="2400" dirty="0"/>
          </a:p>
          <a:p>
            <a:r>
              <a:rPr lang="hu-HU" sz="2400" dirty="0"/>
              <a:t>Mérgező alkohol hatására követi el bántalmazásait. </a:t>
            </a:r>
            <a:endParaRPr lang="en-US" sz="2400" dirty="0"/>
          </a:p>
          <a:p>
            <a:endParaRPr lang="en-US" sz="2400" dirty="0"/>
          </a:p>
        </p:txBody>
      </p:sp>
      <p:sp>
        <p:nvSpPr>
          <p:cNvPr id="5" name="Text Placeholder 4">
            <a:extLst>
              <a:ext uri="{FF2B5EF4-FFF2-40B4-BE49-F238E27FC236}">
                <a16:creationId xmlns:a16="http://schemas.microsoft.com/office/drawing/2014/main" id="{2F160EC5-6023-C74B-A778-06B673535AD1}"/>
              </a:ext>
            </a:extLst>
          </p:cNvPr>
          <p:cNvSpPr>
            <a:spLocks noGrp="1"/>
          </p:cNvSpPr>
          <p:nvPr>
            <p:ph type="body" sz="quarter" idx="3"/>
          </p:nvPr>
        </p:nvSpPr>
        <p:spPr>
          <a:xfrm>
            <a:off x="6021729" y="1681163"/>
            <a:ext cx="5183188" cy="823912"/>
          </a:xfrm>
        </p:spPr>
        <p:txBody>
          <a:bodyPr>
            <a:normAutofit/>
          </a:bodyPr>
          <a:lstStyle/>
          <a:p>
            <a:r>
              <a:rPr lang="hu-HU" sz="2000" dirty="0">
                <a:solidFill>
                  <a:srgbClr val="C00000"/>
                </a:solidFill>
              </a:rPr>
              <a:t>ABIGAIL SZAVAI GYÓGYÍTANAK </a:t>
            </a:r>
            <a:endParaRPr lang="en-US" sz="2000" dirty="0">
              <a:solidFill>
                <a:srgbClr val="C00000"/>
              </a:solidFill>
            </a:endParaRPr>
          </a:p>
        </p:txBody>
      </p:sp>
      <p:sp>
        <p:nvSpPr>
          <p:cNvPr id="6" name="Content Placeholder 5">
            <a:extLst>
              <a:ext uri="{FF2B5EF4-FFF2-40B4-BE49-F238E27FC236}">
                <a16:creationId xmlns:a16="http://schemas.microsoft.com/office/drawing/2014/main" id="{2B73ADC3-5936-464C-9845-3C48995F5514}"/>
              </a:ext>
            </a:extLst>
          </p:cNvPr>
          <p:cNvSpPr>
            <a:spLocks noGrp="1"/>
          </p:cNvSpPr>
          <p:nvPr>
            <p:ph sz="quarter" idx="4"/>
          </p:nvPr>
        </p:nvSpPr>
        <p:spPr>
          <a:xfrm>
            <a:off x="5813381" y="2643971"/>
            <a:ext cx="4175567" cy="3942165"/>
          </a:xfrm>
        </p:spPr>
        <p:txBody>
          <a:bodyPr>
            <a:normAutofit/>
          </a:bodyPr>
          <a:lstStyle/>
          <a:p>
            <a:r>
              <a:rPr lang="hu-HU" sz="2400" dirty="0"/>
              <a:t>Megértő, bölcs asszonynak jellemzi őt a biblia. </a:t>
            </a:r>
            <a:endParaRPr lang="en-US" sz="2400" dirty="0"/>
          </a:p>
          <a:p>
            <a:r>
              <a:rPr lang="hu-HU" sz="2400" dirty="0"/>
              <a:t>Tiszteletteljesen ajándékokat visz Dávidnak.</a:t>
            </a:r>
            <a:endParaRPr lang="en-US" sz="2400" dirty="0"/>
          </a:p>
          <a:p>
            <a:r>
              <a:rPr lang="hu-HU" sz="2400" dirty="0"/>
              <a:t>Mentegetőző, megnyugtató, kedves szavakkal szól mindenkihez. </a:t>
            </a:r>
            <a:endParaRPr lang="en-US" sz="2400" dirty="0"/>
          </a:p>
          <a:p>
            <a:r>
              <a:rPr lang="hu-HU" sz="2400" dirty="0"/>
              <a:t>A Szentlélek befolyása alatt bölcsen szól és jó tanácsokat ad.</a:t>
            </a:r>
            <a:endParaRPr lang="en-US" sz="2400" dirty="0"/>
          </a:p>
        </p:txBody>
      </p:sp>
    </p:spTree>
    <p:extLst>
      <p:ext uri="{BB962C8B-B14F-4D97-AF65-F5344CB8AC3E}">
        <p14:creationId xmlns:p14="http://schemas.microsoft.com/office/powerpoint/2010/main" val="1415003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B2799421-5477-5643-B2A3-5CB80BB71AF9}"/>
              </a:ext>
            </a:extLst>
          </p:cNvPr>
          <p:cNvSpPr>
            <a:spLocks noGrp="1"/>
          </p:cNvSpPr>
          <p:nvPr>
            <p:ph type="title"/>
          </p:nvPr>
        </p:nvSpPr>
        <p:spPr>
          <a:xfrm>
            <a:off x="3495552" y="608196"/>
            <a:ext cx="7037407" cy="1325563"/>
          </a:xfrm>
        </p:spPr>
        <p:txBody>
          <a:bodyPr>
            <a:normAutofit/>
          </a:bodyPr>
          <a:lstStyle/>
          <a:p>
            <a:pPr algn="ctr"/>
            <a:r>
              <a:rPr lang="hu-HU" sz="3600" dirty="0">
                <a:latin typeface="Avenir Next" panose="020B0503020202020204" pitchFamily="34" charset="0"/>
              </a:rPr>
              <a:t>ABIGAIL </a:t>
            </a:r>
            <a:br>
              <a:rPr lang="hu-HU" sz="3600" dirty="0">
                <a:latin typeface="Avenir Next" panose="020B0503020202020204" pitchFamily="34" charset="0"/>
              </a:rPr>
            </a:br>
            <a:r>
              <a:rPr lang="hu-HU" sz="3600" b="1" dirty="0">
                <a:latin typeface="Avenir Next" panose="020B0503020202020204" pitchFamily="34" charset="0"/>
              </a:rPr>
              <a:t>SZAVAINAK EREJE</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223E824-9534-0445-9CE8-BC10145B4D9D}"/>
              </a:ext>
            </a:extLst>
          </p:cNvPr>
          <p:cNvSpPr>
            <a:spLocks noGrp="1"/>
          </p:cNvSpPr>
          <p:nvPr>
            <p:ph idx="1"/>
          </p:nvPr>
        </p:nvSpPr>
        <p:spPr>
          <a:xfrm>
            <a:off x="4658497" y="2057120"/>
            <a:ext cx="5733535" cy="4820401"/>
          </a:xfrm>
        </p:spPr>
        <p:txBody>
          <a:bodyPr>
            <a:normAutofit/>
          </a:bodyPr>
          <a:lstStyle/>
          <a:p>
            <a:pPr marL="0" indent="0" algn="ctr">
              <a:lnSpc>
                <a:spcPct val="100000"/>
              </a:lnSpc>
              <a:buNone/>
            </a:pPr>
            <a:r>
              <a:rPr lang="hu-HU" sz="2400" dirty="0" err="1"/>
              <a:t>Abigail</a:t>
            </a:r>
            <a:r>
              <a:rPr lang="hu-HU" sz="2400" dirty="0"/>
              <a:t> szavai „csak olyan valakinek az ajkáról hangozhattak el, aki részesült a felülről származó bölcsességből… </a:t>
            </a:r>
            <a:endParaRPr lang="en-US" sz="2400" dirty="0"/>
          </a:p>
          <a:p>
            <a:pPr marL="0" indent="0" algn="ctr">
              <a:lnSpc>
                <a:spcPct val="100000"/>
              </a:lnSpc>
              <a:buNone/>
            </a:pPr>
            <a:r>
              <a:rPr lang="hu-HU" sz="2400" dirty="0"/>
              <a:t>Isten Fiának lelkülete lakozott benne. Szavai, amelyek teljesek voltak kegyelemmel, jósággal és békességgel, mennyei befolyást árasztottak. Jobb belátásra bírta Dávidot…</a:t>
            </a:r>
            <a:endParaRPr lang="en-US" sz="2400" dirty="0"/>
          </a:p>
          <a:p>
            <a:pPr marL="0" indent="0" algn="ctr">
              <a:lnSpc>
                <a:spcPct val="100000"/>
              </a:lnSpc>
              <a:buNone/>
            </a:pPr>
            <a:r>
              <a:rPr lang="hu-HU" sz="2400" dirty="0"/>
              <a:t>Dávid szenvedélyének lángja kialudt befolyásának és érvelésének hatására.”</a:t>
            </a:r>
            <a:endParaRPr lang="en-US" sz="2400" dirty="0"/>
          </a:p>
          <a:p>
            <a:pPr marL="0" indent="0" algn="ctr">
              <a:lnSpc>
                <a:spcPct val="100000"/>
              </a:lnSpc>
              <a:buNone/>
            </a:pPr>
            <a:r>
              <a:rPr lang="hu-HU" sz="1600" dirty="0"/>
              <a:t>Ellen G. White: </a:t>
            </a:r>
            <a:r>
              <a:rPr lang="hu-HU" sz="1600" i="1" dirty="0"/>
              <a:t>Pátriárkák és próféták </a:t>
            </a:r>
            <a:r>
              <a:rPr lang="hu-HU" sz="1600" dirty="0"/>
              <a:t> 667.o</a:t>
            </a:r>
            <a:endParaRPr lang="en-US" sz="1600" dirty="0"/>
          </a:p>
        </p:txBody>
      </p:sp>
    </p:spTree>
    <p:extLst>
      <p:ext uri="{BB962C8B-B14F-4D97-AF65-F5344CB8AC3E}">
        <p14:creationId xmlns:p14="http://schemas.microsoft.com/office/powerpoint/2010/main" val="372884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FD68BDA-715A-7A4E-BE9A-23F12A9740E1}"/>
              </a:ext>
            </a:extLst>
          </p:cNvPr>
          <p:cNvSpPr>
            <a:spLocks noGrp="1"/>
          </p:cNvSpPr>
          <p:nvPr>
            <p:ph type="title"/>
          </p:nvPr>
        </p:nvSpPr>
        <p:spPr>
          <a:xfrm>
            <a:off x="1539433" y="631343"/>
            <a:ext cx="9166184" cy="1325563"/>
          </a:xfrm>
        </p:spPr>
        <p:txBody>
          <a:bodyPr>
            <a:normAutofit/>
          </a:bodyPr>
          <a:lstStyle/>
          <a:p>
            <a:pPr algn="ctr"/>
            <a:r>
              <a:rPr lang="hu-HU" sz="3600" b="1" dirty="0">
                <a:latin typeface="Avenir Next" panose="020B0503020202020204" pitchFamily="34" charset="0"/>
              </a:rPr>
              <a:t>A GYENGÉD, TAPINTATOS SZAVAK </a:t>
            </a:r>
            <a:r>
              <a:rPr lang="hu-HU" sz="3600" dirty="0">
                <a:latin typeface="Avenir Next" panose="020B0503020202020204" pitchFamily="34" charset="0"/>
              </a:rPr>
              <a:t>EREJE</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874411C-F20A-6146-A8E6-58A2B0442C5C}"/>
              </a:ext>
            </a:extLst>
          </p:cNvPr>
          <p:cNvSpPr>
            <a:spLocks noGrp="1"/>
          </p:cNvSpPr>
          <p:nvPr>
            <p:ph idx="1"/>
          </p:nvPr>
        </p:nvSpPr>
        <p:spPr>
          <a:xfrm>
            <a:off x="3194613" y="2114989"/>
            <a:ext cx="6703149" cy="4891291"/>
          </a:xfrm>
        </p:spPr>
        <p:txBody>
          <a:bodyPr>
            <a:normAutofit/>
          </a:bodyPr>
          <a:lstStyle/>
          <a:p>
            <a:pPr marL="0" indent="0" algn="ctr" fontAlgn="base">
              <a:buNone/>
            </a:pPr>
            <a:r>
              <a:rPr lang="hu-HU" sz="2400" dirty="0"/>
              <a:t>„Sok családban nagyon hiányzik az érzelmek egymás iránti szeretetteli kifejezése. Bár szentimentalizmusra egyáltalán nincs szükség, a szeretet és </a:t>
            </a:r>
            <a:r>
              <a:rPr lang="hu-HU" sz="2400" b="1" dirty="0"/>
              <a:t>gyengédség</a:t>
            </a:r>
            <a:r>
              <a:rPr lang="hu-HU" sz="2400" dirty="0"/>
              <a:t> tiszteletteljes, tiszta, méltóságteljes kifejezésére igenis van. Sokan ápolják magukban a keményszívűséget, szóban és tettekben sátáni jellemvonásokat mutatva. Folyamatosan ápolni kell a </a:t>
            </a:r>
            <a:r>
              <a:rPr lang="hu-HU" sz="2400" b="1" dirty="0"/>
              <a:t>gyengéd szeretetet…</a:t>
            </a:r>
            <a:endParaRPr lang="hu-HU" sz="2400" dirty="0"/>
          </a:p>
        </p:txBody>
      </p:sp>
    </p:spTree>
    <p:extLst>
      <p:ext uri="{BB962C8B-B14F-4D97-AF65-F5344CB8AC3E}">
        <p14:creationId xmlns:p14="http://schemas.microsoft.com/office/powerpoint/2010/main" val="2280707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562CE995-2809-074E-84CE-FB8AB2D4F4DF}"/>
              </a:ext>
            </a:extLst>
          </p:cNvPr>
          <p:cNvSpPr>
            <a:spLocks noGrp="1"/>
          </p:cNvSpPr>
          <p:nvPr>
            <p:ph idx="1"/>
          </p:nvPr>
        </p:nvSpPr>
        <p:spPr>
          <a:xfrm>
            <a:off x="3275638" y="2103414"/>
            <a:ext cx="6099858" cy="4351338"/>
          </a:xfrm>
        </p:spPr>
        <p:txBody>
          <a:bodyPr>
            <a:normAutofit/>
          </a:bodyPr>
          <a:lstStyle/>
          <a:p>
            <a:pPr marL="0" indent="0" algn="ctr" fontAlgn="base">
              <a:buNone/>
            </a:pPr>
            <a:r>
              <a:rPr lang="hu-HU" dirty="0"/>
              <a:t>…férj és feleség, szülők és gyermekek, fivérek és nővérek között. Meg kell fékezni minden elhamarkodott kijelentést, és még csak nyomokban sem jelenhet meg az egymás iránti szeretetlenség kifejeződése. A családban mindenkinek kötelessége kellemes modorban, </a:t>
            </a:r>
            <a:r>
              <a:rPr lang="hu-HU" b="1" dirty="0"/>
              <a:t>kedvesen</a:t>
            </a:r>
            <a:r>
              <a:rPr lang="hu-HU" dirty="0"/>
              <a:t> beszélni.”</a:t>
            </a:r>
          </a:p>
          <a:p>
            <a:pPr marL="0" indent="0" algn="ctr">
              <a:buNone/>
            </a:pPr>
            <a:r>
              <a:rPr lang="en-US" sz="1600" dirty="0"/>
              <a:t>Ellen G. White</a:t>
            </a:r>
            <a:r>
              <a:rPr lang="hu-HU" sz="1600" dirty="0"/>
              <a:t>: </a:t>
            </a:r>
            <a:r>
              <a:rPr lang="hu-HU" sz="1600" i="1" dirty="0"/>
              <a:t>Az idők jelei </a:t>
            </a:r>
            <a:r>
              <a:rPr lang="hu-HU" sz="1600" dirty="0"/>
              <a:t>1892. Nov. 14. </a:t>
            </a:r>
            <a:endParaRPr lang="en-US" sz="1600" dirty="0"/>
          </a:p>
        </p:txBody>
      </p:sp>
      <p:sp>
        <p:nvSpPr>
          <p:cNvPr id="8" name="Title 1">
            <a:extLst>
              <a:ext uri="{FF2B5EF4-FFF2-40B4-BE49-F238E27FC236}">
                <a16:creationId xmlns:a16="http://schemas.microsoft.com/office/drawing/2014/main" id="{B76F1E90-0B59-354D-B4EA-DDEA44B48D95}"/>
              </a:ext>
            </a:extLst>
          </p:cNvPr>
          <p:cNvSpPr>
            <a:spLocks noGrp="1"/>
          </p:cNvSpPr>
          <p:nvPr>
            <p:ph type="title"/>
          </p:nvPr>
        </p:nvSpPr>
        <p:spPr>
          <a:xfrm>
            <a:off x="1932975" y="677643"/>
            <a:ext cx="9166184" cy="1325563"/>
          </a:xfrm>
        </p:spPr>
        <p:txBody>
          <a:bodyPr>
            <a:normAutofit/>
          </a:bodyPr>
          <a:lstStyle/>
          <a:p>
            <a:pPr algn="ctr"/>
            <a:r>
              <a:rPr lang="hu-HU" sz="3200" b="1" dirty="0">
                <a:latin typeface="Avenir Next" panose="020B0503020202020204" pitchFamily="34" charset="0"/>
              </a:rPr>
              <a:t>A GYENGÉD, TAPINTATOS SZAVAK </a:t>
            </a:r>
            <a:r>
              <a:rPr lang="hu-HU" sz="3200" dirty="0">
                <a:latin typeface="Avenir Next" panose="020B0503020202020204" pitchFamily="34" charset="0"/>
              </a:rPr>
              <a:t>EREJE</a:t>
            </a:r>
            <a:endParaRPr lang="en-US" sz="3200" b="1" dirty="0">
              <a:latin typeface="Avenir Next" panose="020B0503020202020204" pitchFamily="34" charset="0"/>
            </a:endParaRPr>
          </a:p>
        </p:txBody>
      </p:sp>
    </p:spTree>
    <p:extLst>
      <p:ext uri="{BB962C8B-B14F-4D97-AF65-F5344CB8AC3E}">
        <p14:creationId xmlns:p14="http://schemas.microsoft.com/office/powerpoint/2010/main" val="34474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28B779DF-89FB-A749-B9BF-01D13EDC3F5B}"/>
              </a:ext>
            </a:extLst>
          </p:cNvPr>
          <p:cNvSpPr>
            <a:spLocks noGrp="1"/>
          </p:cNvSpPr>
          <p:nvPr>
            <p:ph type="title"/>
          </p:nvPr>
        </p:nvSpPr>
        <p:spPr>
          <a:xfrm>
            <a:off x="838200" y="723941"/>
            <a:ext cx="10515600" cy="1325563"/>
          </a:xfrm>
        </p:spPr>
        <p:txBody>
          <a:bodyPr>
            <a:normAutofit/>
          </a:bodyPr>
          <a:lstStyle/>
          <a:p>
            <a:pPr algn="ctr"/>
            <a:r>
              <a:rPr lang="hu-HU" sz="3600" b="1" dirty="0">
                <a:latin typeface="Avenir Next" panose="020B0503020202020204" pitchFamily="34" charset="0"/>
              </a:rPr>
              <a:t>A TISZTELETTELI SZAVAK </a:t>
            </a:r>
            <a:r>
              <a:rPr lang="hu-HU" sz="3600" dirty="0">
                <a:latin typeface="Avenir Next" panose="020B0503020202020204" pitchFamily="34" charset="0"/>
              </a:rPr>
              <a:t>EREJE </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ED00EDD-E4D7-2F46-8C39-7F6A9585BE82}"/>
              </a:ext>
            </a:extLst>
          </p:cNvPr>
          <p:cNvSpPr>
            <a:spLocks noGrp="1"/>
          </p:cNvSpPr>
          <p:nvPr>
            <p:ph idx="1"/>
          </p:nvPr>
        </p:nvSpPr>
        <p:spPr>
          <a:xfrm>
            <a:off x="3002692" y="2049503"/>
            <a:ext cx="7129849" cy="5043275"/>
          </a:xfrm>
        </p:spPr>
        <p:txBody>
          <a:bodyPr>
            <a:normAutofit/>
          </a:bodyPr>
          <a:lstStyle/>
          <a:p>
            <a:pPr marL="0" indent="0" algn="ctr">
              <a:buNone/>
            </a:pPr>
            <a:r>
              <a:rPr lang="hu-HU" dirty="0"/>
              <a:t>„Se a férj, se a feleség ne keressen érvet az egymás feletti </a:t>
            </a:r>
            <a:r>
              <a:rPr lang="hu-HU" b="1" dirty="0"/>
              <a:t>uralkodásra</a:t>
            </a:r>
            <a:r>
              <a:rPr lang="hu-HU" dirty="0"/>
              <a:t>. Az Úr lefektette azt az alapelvet, amelynek vezetnie kell e dologban. A férjnek úgy kell szeretnie feleségét, amint Krisztus szereti az egyházat. A feleségnek </a:t>
            </a:r>
            <a:r>
              <a:rPr lang="hu-HU" b="1" dirty="0"/>
              <a:t>tisztelnie</a:t>
            </a:r>
            <a:r>
              <a:rPr lang="hu-HU" dirty="0"/>
              <a:t> és szeretnie kell férjét. Mindkettőnek gyakorolnia kell a kedvesség lelkületét, mivel elhatározták, hogy sohasem szomorítják és bántják meg egymást….  </a:t>
            </a:r>
            <a:r>
              <a:rPr lang="hu-HU" b="1" dirty="0"/>
              <a:t>Egyik fél se kényszerítse a másikat,</a:t>
            </a:r>
            <a:r>
              <a:rPr lang="hu-HU" dirty="0"/>
              <a:t> hogy úgy cselekedjen, ahogyan ő akarja. </a:t>
            </a:r>
            <a:endParaRPr lang="en-US" dirty="0"/>
          </a:p>
        </p:txBody>
      </p:sp>
    </p:spTree>
    <p:extLst>
      <p:ext uri="{BB962C8B-B14F-4D97-AF65-F5344CB8AC3E}">
        <p14:creationId xmlns:p14="http://schemas.microsoft.com/office/powerpoint/2010/main" val="367545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E04ED997-A18B-E84B-BE43-AEE5F8B25F38}"/>
              </a:ext>
            </a:extLst>
          </p:cNvPr>
          <p:cNvSpPr>
            <a:spLocks noGrp="1"/>
          </p:cNvSpPr>
          <p:nvPr>
            <p:ph idx="1"/>
          </p:nvPr>
        </p:nvSpPr>
        <p:spPr>
          <a:xfrm>
            <a:off x="2974697" y="2049503"/>
            <a:ext cx="6817487" cy="5532437"/>
          </a:xfrm>
        </p:spPr>
        <p:txBody>
          <a:bodyPr>
            <a:normAutofit/>
          </a:bodyPr>
          <a:lstStyle/>
          <a:p>
            <a:pPr marL="0" indent="0" algn="ctr" fontAlgn="base">
              <a:buNone/>
            </a:pPr>
            <a:r>
              <a:rPr lang="hu-HU" dirty="0"/>
              <a:t>Ezt nem tehetitek meg, hanem tartsátok meg egymás szeretetét. Az önfejűség megnyilatkozása megsemmisíti az otthon békéjét és boldogságát. Ne engedjétek, hogy házasságotok állandó civakodás legyen. Ha így tesztek, mindketten boldogtalanná lesztek</a:t>
            </a:r>
            <a:r>
              <a:rPr lang="hu-HU" b="1" dirty="0"/>
              <a:t>. Legyetek kedvesek a beszédben, gyengédek </a:t>
            </a:r>
            <a:r>
              <a:rPr lang="hu-HU" dirty="0"/>
              <a:t>a tettben és </a:t>
            </a:r>
            <a:r>
              <a:rPr lang="hu-HU" b="1" dirty="0"/>
              <a:t>adjátok fel saját kívánságotokat!</a:t>
            </a:r>
            <a:r>
              <a:rPr lang="hu-HU" dirty="0"/>
              <a:t> Vigyázzatok szavaitokra, mert azok nagy befolyást gyakorolnak a jóra vagy a rosszra! </a:t>
            </a:r>
            <a:r>
              <a:rPr lang="hu-HU" b="1" dirty="0"/>
              <a:t>Ne engedjétek, hogy hangotok éles legyen!”</a:t>
            </a:r>
            <a:r>
              <a:rPr lang="en-US" dirty="0"/>
              <a:t> </a:t>
            </a:r>
            <a:endParaRPr lang="hu-HU" dirty="0"/>
          </a:p>
          <a:p>
            <a:pPr marL="0" indent="0" algn="ctr" fontAlgn="base">
              <a:buNone/>
            </a:pPr>
            <a:r>
              <a:rPr lang="hu-HU" sz="1600" dirty="0"/>
              <a:t>Ellen </a:t>
            </a:r>
            <a:r>
              <a:rPr lang="en-US" sz="1600" dirty="0"/>
              <a:t>G. White</a:t>
            </a:r>
            <a:r>
              <a:rPr lang="hu-HU" sz="1600" dirty="0"/>
              <a:t>: </a:t>
            </a:r>
            <a:r>
              <a:rPr lang="en-US" sz="1600" dirty="0"/>
              <a:t> </a:t>
            </a:r>
            <a:r>
              <a:rPr lang="hu-HU" sz="1600" i="1" dirty="0"/>
              <a:t>Boldog otthon </a:t>
            </a:r>
            <a:r>
              <a:rPr lang="en-US" sz="1600" dirty="0"/>
              <a:t>106</a:t>
            </a:r>
            <a:r>
              <a:rPr lang="hu-HU" sz="1600" dirty="0"/>
              <a:t>. o.</a:t>
            </a:r>
            <a:endParaRPr lang="en-US" sz="1600" dirty="0"/>
          </a:p>
        </p:txBody>
      </p:sp>
      <p:sp>
        <p:nvSpPr>
          <p:cNvPr id="8" name="Title 1">
            <a:extLst>
              <a:ext uri="{FF2B5EF4-FFF2-40B4-BE49-F238E27FC236}">
                <a16:creationId xmlns:a16="http://schemas.microsoft.com/office/drawing/2014/main" id="{32B5BB30-2FB8-564F-A0E7-C21080355977}"/>
              </a:ext>
            </a:extLst>
          </p:cNvPr>
          <p:cNvSpPr>
            <a:spLocks noGrp="1"/>
          </p:cNvSpPr>
          <p:nvPr>
            <p:ph type="title"/>
          </p:nvPr>
        </p:nvSpPr>
        <p:spPr>
          <a:xfrm>
            <a:off x="919225" y="723941"/>
            <a:ext cx="10515600" cy="1325563"/>
          </a:xfrm>
        </p:spPr>
        <p:txBody>
          <a:bodyPr>
            <a:normAutofit/>
          </a:bodyPr>
          <a:lstStyle/>
          <a:p>
            <a:pPr algn="ctr"/>
            <a:r>
              <a:rPr lang="hu-HU" sz="2800" b="1" dirty="0">
                <a:latin typeface="Avenir Next" panose="020B0503020202020204" pitchFamily="34" charset="0"/>
              </a:rPr>
              <a:t>A TISZTELETTELI SZAVAK </a:t>
            </a:r>
            <a:r>
              <a:rPr lang="hu-HU" sz="2800" dirty="0">
                <a:latin typeface="Avenir Next" panose="020B0503020202020204" pitchFamily="34" charset="0"/>
              </a:rPr>
              <a:t>EREJE </a:t>
            </a:r>
            <a:endParaRPr lang="en-US" sz="2800" b="1" dirty="0">
              <a:latin typeface="Avenir Next" panose="020B0503020202020204" pitchFamily="34" charset="0"/>
            </a:endParaRPr>
          </a:p>
        </p:txBody>
      </p:sp>
    </p:spTree>
    <p:extLst>
      <p:ext uri="{BB962C8B-B14F-4D97-AF65-F5344CB8AC3E}">
        <p14:creationId xmlns:p14="http://schemas.microsoft.com/office/powerpoint/2010/main" val="2674232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8FC2D5F-C82F-544D-97EA-F0099A8F8E66}"/>
              </a:ext>
            </a:extLst>
          </p:cNvPr>
          <p:cNvSpPr>
            <a:spLocks noGrp="1"/>
          </p:cNvSpPr>
          <p:nvPr>
            <p:ph type="title"/>
          </p:nvPr>
        </p:nvSpPr>
        <p:spPr>
          <a:xfrm>
            <a:off x="1331094" y="700795"/>
            <a:ext cx="10207906" cy="1325563"/>
          </a:xfrm>
        </p:spPr>
        <p:txBody>
          <a:bodyPr>
            <a:normAutofit/>
          </a:bodyPr>
          <a:lstStyle/>
          <a:p>
            <a:pPr algn="ctr"/>
            <a:r>
              <a:rPr lang="hu-HU" sz="3600" b="1" dirty="0">
                <a:latin typeface="Avenir Next" panose="020B0503020202020204" pitchFamily="34" charset="0"/>
              </a:rPr>
              <a:t>A MEGADÓ ÉS EGYESÍTŐ SZAVAK </a:t>
            </a:r>
            <a:r>
              <a:rPr lang="hu-HU" sz="3600" dirty="0">
                <a:latin typeface="Avenir Next" panose="020B0503020202020204" pitchFamily="34" charset="0"/>
              </a:rPr>
              <a:t>EREJE </a:t>
            </a:r>
          </a:p>
        </p:txBody>
      </p:sp>
      <p:sp>
        <p:nvSpPr>
          <p:cNvPr id="3" name="Content Placeholder 2">
            <a:extLst>
              <a:ext uri="{FF2B5EF4-FFF2-40B4-BE49-F238E27FC236}">
                <a16:creationId xmlns:a16="http://schemas.microsoft.com/office/drawing/2014/main" id="{3C807285-E2AF-9544-98EB-201E80537CC5}"/>
              </a:ext>
            </a:extLst>
          </p:cNvPr>
          <p:cNvSpPr>
            <a:spLocks noGrp="1"/>
          </p:cNvSpPr>
          <p:nvPr>
            <p:ph idx="1"/>
          </p:nvPr>
        </p:nvSpPr>
        <p:spPr>
          <a:xfrm>
            <a:off x="3361038" y="2207590"/>
            <a:ext cx="6672648" cy="5351205"/>
          </a:xfrm>
        </p:spPr>
        <p:txBody>
          <a:bodyPr>
            <a:normAutofit/>
          </a:bodyPr>
          <a:lstStyle/>
          <a:p>
            <a:pPr marL="0" indent="0" algn="ctr" fontAlgn="base">
              <a:buNone/>
            </a:pPr>
            <a:r>
              <a:rPr lang="hu-HU" dirty="0"/>
              <a:t>„</a:t>
            </a:r>
            <a:r>
              <a:rPr lang="hu-HU" b="1" dirty="0"/>
              <a:t>Krisztus segítségével</a:t>
            </a:r>
            <a:r>
              <a:rPr lang="hu-HU" dirty="0"/>
              <a:t> az ember elérheti a mennyei ideált. Amire emberi bölcsesség nem képes, azt </a:t>
            </a:r>
            <a:r>
              <a:rPr lang="hu-HU" b="1" dirty="0"/>
              <a:t>elvégzi Isten kegyelme</a:t>
            </a:r>
            <a:r>
              <a:rPr lang="hu-HU" dirty="0"/>
              <a:t> azokért, akik bizalommal és szeretettel átadják magukat neki. A gondviselő </a:t>
            </a:r>
            <a:r>
              <a:rPr lang="hu-HU" b="1" dirty="0"/>
              <a:t>Isten össze tud kapcsolni szíveket</a:t>
            </a:r>
            <a:r>
              <a:rPr lang="hu-HU" dirty="0"/>
              <a:t> mennyből származó kötelékekkel. </a:t>
            </a:r>
            <a:r>
              <a:rPr lang="hu-HU" b="1" dirty="0"/>
              <a:t>A szeretet</a:t>
            </a:r>
            <a:r>
              <a:rPr lang="hu-HU" dirty="0"/>
              <a:t> nem csupán becéző, hízelgő szavakból áll. </a:t>
            </a:r>
            <a:r>
              <a:rPr lang="en-US" dirty="0"/>
              <a:t> </a:t>
            </a:r>
            <a:endParaRPr lang="hu-HU" dirty="0"/>
          </a:p>
        </p:txBody>
      </p:sp>
    </p:spTree>
    <p:extLst>
      <p:ext uri="{BB962C8B-B14F-4D97-AF65-F5344CB8AC3E}">
        <p14:creationId xmlns:p14="http://schemas.microsoft.com/office/powerpoint/2010/main" val="3669172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83A63C47-292C-804D-A867-1F1F87C37CC3}"/>
              </a:ext>
            </a:extLst>
          </p:cNvPr>
          <p:cNvSpPr>
            <a:spLocks noGrp="1"/>
          </p:cNvSpPr>
          <p:nvPr>
            <p:ph idx="1"/>
          </p:nvPr>
        </p:nvSpPr>
        <p:spPr>
          <a:xfrm>
            <a:off x="2891481" y="2187146"/>
            <a:ext cx="7241060" cy="3623344"/>
          </a:xfrm>
        </p:spPr>
        <p:txBody>
          <a:bodyPr>
            <a:normAutofit fontScale="92500" lnSpcReduction="10000"/>
          </a:bodyPr>
          <a:lstStyle/>
          <a:p>
            <a:pPr marL="0" indent="0" algn="ctr" fontAlgn="base">
              <a:buNone/>
            </a:pPr>
            <a:r>
              <a:rPr lang="hu-HU" sz="3200" dirty="0"/>
              <a:t>A mennyei szövőszéken szőtt szálak finomabbak, mégis </a:t>
            </a:r>
            <a:r>
              <a:rPr lang="hu-HU" sz="3200" b="1" dirty="0"/>
              <a:t>erősebbek</a:t>
            </a:r>
            <a:r>
              <a:rPr lang="hu-HU" sz="3200" dirty="0"/>
              <a:t>, mint a földi szövőszéken szőhetők. És </a:t>
            </a:r>
            <a:r>
              <a:rPr lang="hu-HU" sz="3200" b="1" dirty="0"/>
              <a:t>az eredmény</a:t>
            </a:r>
            <a:r>
              <a:rPr lang="hu-HU" sz="3200" dirty="0"/>
              <a:t> nem hitvány kelme, hanem </a:t>
            </a:r>
            <a:r>
              <a:rPr lang="hu-HU" sz="3200" b="1" dirty="0"/>
              <a:t>minden igénybevételt és próbát kibíró szövet.</a:t>
            </a:r>
            <a:r>
              <a:rPr lang="hu-HU" sz="3200" dirty="0"/>
              <a:t> Szívet a szívvel </a:t>
            </a:r>
            <a:r>
              <a:rPr lang="hu-HU" sz="3200" b="1" dirty="0"/>
              <a:t>a szeretet aranyszálai kötik össze,</a:t>
            </a:r>
            <a:r>
              <a:rPr lang="hu-HU" sz="3200" dirty="0"/>
              <a:t> és ez a kötelék eltéphetetlen.”</a:t>
            </a:r>
          </a:p>
          <a:p>
            <a:pPr marL="0" indent="0" algn="ctr" fontAlgn="base">
              <a:buNone/>
            </a:pPr>
            <a:endParaRPr lang="hu-HU" sz="2400" dirty="0"/>
          </a:p>
          <a:p>
            <a:pPr marL="0" indent="0" algn="ctr" fontAlgn="base">
              <a:buNone/>
            </a:pPr>
            <a:r>
              <a:rPr lang="hu-HU" sz="2400" dirty="0"/>
              <a:t>Uo. </a:t>
            </a:r>
            <a:r>
              <a:rPr lang="hu-HU" sz="2400" i="1" dirty="0"/>
              <a:t>A nagy orvos lábnyomában </a:t>
            </a:r>
            <a:r>
              <a:rPr lang="hu-HU" sz="2400" dirty="0"/>
              <a:t>362.o.  </a:t>
            </a:r>
          </a:p>
        </p:txBody>
      </p:sp>
      <p:sp>
        <p:nvSpPr>
          <p:cNvPr id="8" name="Title 1">
            <a:extLst>
              <a:ext uri="{FF2B5EF4-FFF2-40B4-BE49-F238E27FC236}">
                <a16:creationId xmlns:a16="http://schemas.microsoft.com/office/drawing/2014/main" id="{A2460EF8-40BC-9249-9407-DDD15ADE3DA3}"/>
              </a:ext>
            </a:extLst>
          </p:cNvPr>
          <p:cNvSpPr>
            <a:spLocks noGrp="1"/>
          </p:cNvSpPr>
          <p:nvPr>
            <p:ph type="title"/>
          </p:nvPr>
        </p:nvSpPr>
        <p:spPr>
          <a:xfrm>
            <a:off x="1331094" y="700795"/>
            <a:ext cx="10207906" cy="1325563"/>
          </a:xfrm>
        </p:spPr>
        <p:txBody>
          <a:bodyPr>
            <a:normAutofit/>
          </a:bodyPr>
          <a:lstStyle/>
          <a:p>
            <a:pPr algn="ctr"/>
            <a:r>
              <a:rPr lang="hu-HU" sz="2800" b="1" dirty="0">
                <a:latin typeface="Avenir Next" panose="020B0503020202020204" pitchFamily="34" charset="0"/>
              </a:rPr>
              <a:t>A MEGADÓ ÉS EGYESÍTŐ SZAVAK </a:t>
            </a:r>
            <a:r>
              <a:rPr lang="hu-HU" sz="2800" dirty="0">
                <a:latin typeface="Avenir Next" panose="020B0503020202020204" pitchFamily="34" charset="0"/>
              </a:rPr>
              <a:t>EREJE </a:t>
            </a:r>
            <a:endParaRPr lang="en-US" sz="2800" b="1" dirty="0">
              <a:latin typeface="Avenir Next" panose="020B0503020202020204" pitchFamily="34" charset="0"/>
            </a:endParaRPr>
          </a:p>
        </p:txBody>
      </p:sp>
    </p:spTree>
    <p:extLst>
      <p:ext uri="{BB962C8B-B14F-4D97-AF65-F5344CB8AC3E}">
        <p14:creationId xmlns:p14="http://schemas.microsoft.com/office/powerpoint/2010/main" val="325696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4A3C3CE-4D19-9C45-BED5-C07FF31B2F18}"/>
              </a:ext>
            </a:extLst>
          </p:cNvPr>
          <p:cNvSpPr>
            <a:spLocks noGrp="1"/>
          </p:cNvSpPr>
          <p:nvPr>
            <p:ph type="title"/>
          </p:nvPr>
        </p:nvSpPr>
        <p:spPr>
          <a:xfrm>
            <a:off x="1932975" y="793389"/>
            <a:ext cx="9987987" cy="1325563"/>
          </a:xfrm>
        </p:spPr>
        <p:txBody>
          <a:bodyPr>
            <a:normAutofit fontScale="90000"/>
          </a:bodyPr>
          <a:lstStyle/>
          <a:p>
            <a:pPr algn="ctr"/>
            <a:r>
              <a:rPr lang="hu-HU" sz="3600" b="1" dirty="0">
                <a:latin typeface="Avenir Next" panose="020B0503020202020204" pitchFamily="34" charset="0"/>
              </a:rPr>
              <a:t>ISTEN IGÉJÉNEK</a:t>
            </a:r>
            <a:br>
              <a:rPr lang="hu-HU" sz="3600" b="1" dirty="0">
                <a:latin typeface="Avenir Next" panose="020B0503020202020204" pitchFamily="34" charset="0"/>
              </a:rPr>
            </a:br>
            <a:r>
              <a:rPr lang="hu-HU" sz="3600" dirty="0">
                <a:latin typeface="Avenir Next" panose="020B0503020202020204" pitchFamily="34" charset="0"/>
              </a:rPr>
              <a:t>EREJE </a:t>
            </a:r>
            <a:br>
              <a:rPr lang="hu-HU" sz="3600" dirty="0">
                <a:latin typeface="Avenir Next" panose="020B0503020202020204" pitchFamily="34" charset="0"/>
              </a:rPr>
            </a:br>
            <a:r>
              <a:rPr lang="hu-HU" sz="3600" b="1" dirty="0">
                <a:latin typeface="Avenir Next" panose="020B0503020202020204" pitchFamily="34" charset="0"/>
              </a:rPr>
              <a:t>SZÁMUNKRA</a:t>
            </a:r>
            <a:br>
              <a:rPr lang="hu-HU" sz="3600" b="1" dirty="0">
                <a:latin typeface="Avenir Next" panose="020B0503020202020204" pitchFamily="34" charset="0"/>
              </a:rPr>
            </a:b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152893" y="1802475"/>
            <a:ext cx="9443977" cy="4351338"/>
          </a:xfrm>
        </p:spPr>
        <p:txBody>
          <a:bodyPr/>
          <a:lstStyle/>
          <a:p>
            <a:pPr marL="0" indent="0" algn="ctr">
              <a:buNone/>
            </a:pPr>
            <a:endParaRPr lang="en-US" dirty="0"/>
          </a:p>
          <a:p>
            <a:pPr marL="0" indent="0" algn="ctr">
              <a:buNone/>
            </a:pPr>
            <a:endParaRPr lang="en-US" dirty="0"/>
          </a:p>
          <a:p>
            <a:pPr marL="0" indent="0" algn="ctr">
              <a:buNone/>
            </a:pPr>
            <a:r>
              <a:rPr lang="hu-HU" dirty="0"/>
              <a:t> „…</a:t>
            </a:r>
            <a:r>
              <a:rPr lang="hu-HU" b="1" dirty="0"/>
              <a:t> neveden hívtalak téged, </a:t>
            </a:r>
          </a:p>
          <a:p>
            <a:pPr marL="0" indent="0" algn="ctr">
              <a:buNone/>
            </a:pPr>
            <a:r>
              <a:rPr lang="hu-HU" b="1" dirty="0"/>
              <a:t>enyém</a:t>
            </a:r>
            <a:r>
              <a:rPr lang="hu-HU" dirty="0"/>
              <a:t> vagy!” </a:t>
            </a:r>
          </a:p>
          <a:p>
            <a:pPr marL="0" indent="0" algn="ctr">
              <a:buNone/>
            </a:pPr>
            <a:endParaRPr lang="en-US" dirty="0"/>
          </a:p>
          <a:p>
            <a:pPr marL="0" indent="0" algn="ctr">
              <a:buNone/>
            </a:pPr>
            <a:r>
              <a:rPr lang="hu-HU" sz="1800" dirty="0"/>
              <a:t>Ézsaiás </a:t>
            </a:r>
            <a:r>
              <a:rPr lang="en-US" sz="1800" dirty="0"/>
              <a:t>43:1</a:t>
            </a:r>
            <a:r>
              <a:rPr lang="hu-HU" sz="1800" dirty="0"/>
              <a:t> </a:t>
            </a:r>
            <a:endParaRPr lang="en-US" sz="1800" dirty="0"/>
          </a:p>
          <a:p>
            <a:pPr marL="0" indent="0">
              <a:buNone/>
            </a:pPr>
            <a:endParaRPr lang="en-US" dirty="0"/>
          </a:p>
        </p:txBody>
      </p:sp>
    </p:spTree>
    <p:extLst>
      <p:ext uri="{BB962C8B-B14F-4D97-AF65-F5344CB8AC3E}">
        <p14:creationId xmlns:p14="http://schemas.microsoft.com/office/powerpoint/2010/main" val="239921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id="{C3E72385-85AA-044A-A47D-28C83B073FCF}"/>
              </a:ext>
            </a:extLst>
          </p:cNvPr>
          <p:cNvSpPr>
            <a:spLocks noGrp="1"/>
          </p:cNvSpPr>
          <p:nvPr>
            <p:ph type="title"/>
          </p:nvPr>
        </p:nvSpPr>
        <p:spPr>
          <a:xfrm>
            <a:off x="1345223" y="288530"/>
            <a:ext cx="9161585" cy="922458"/>
          </a:xfrm>
        </p:spPr>
        <p:txBody>
          <a:bodyPr>
            <a:normAutofit fontScale="90000"/>
          </a:bodyPr>
          <a:lstStyle/>
          <a:p>
            <a:pPr algn="ctr"/>
            <a:r>
              <a:rPr lang="hu-HU" sz="2800" b="1" dirty="0"/>
              <a:t>Az</a:t>
            </a:r>
            <a:r>
              <a:rPr lang="hu-HU" b="1" dirty="0"/>
              <a:t> </a:t>
            </a:r>
            <a:r>
              <a:rPr lang="en-US" b="1" dirty="0" err="1"/>
              <a:t>end</a:t>
            </a:r>
            <a:r>
              <a:rPr lang="en-US" b="1" dirty="0" err="1">
                <a:solidFill>
                  <a:srgbClr val="C00000"/>
                </a:solidFill>
              </a:rPr>
              <a:t>it</a:t>
            </a:r>
            <a:r>
              <a:rPr lang="en-US" b="1" dirty="0" err="1"/>
              <a:t>now</a:t>
            </a:r>
            <a:r>
              <a:rPr lang="en-US" b="1" dirty="0"/>
              <a:t>®️</a:t>
            </a:r>
            <a:r>
              <a:rPr lang="en-US" dirty="0"/>
              <a:t> </a:t>
            </a:r>
            <a:br>
              <a:rPr lang="en-US" dirty="0"/>
            </a:br>
            <a:r>
              <a:rPr lang="hu-HU" sz="3200" dirty="0">
                <a:latin typeface="Avenir Next" panose="020B0503020202020204" pitchFamily="34" charset="0"/>
              </a:rPr>
              <a:t>KIEMELT NAP A KÖVETKEZŐKRE HÍVJA FEL FIGYELMÜNKET</a:t>
            </a:r>
            <a:r>
              <a:rPr lang="en-US" sz="3600" dirty="0">
                <a:latin typeface="Avenir Next" panose="020B0503020202020204" pitchFamily="34" charset="0"/>
              </a:rPr>
              <a:t>:</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29B2BFF-ACC4-4A4E-87C4-7F0597BEB111}"/>
              </a:ext>
            </a:extLst>
          </p:cNvPr>
          <p:cNvSpPr>
            <a:spLocks noGrp="1"/>
          </p:cNvSpPr>
          <p:nvPr>
            <p:ph sz="half" idx="1"/>
          </p:nvPr>
        </p:nvSpPr>
        <p:spPr>
          <a:xfrm>
            <a:off x="744416" y="2282822"/>
            <a:ext cx="5181600" cy="4351338"/>
          </a:xfrm>
        </p:spPr>
        <p:txBody>
          <a:bodyPr>
            <a:normAutofit fontScale="92500" lnSpcReduction="10000"/>
          </a:bodyPr>
          <a:lstStyle/>
          <a:p>
            <a:pPr marL="0" indent="0">
              <a:buNone/>
            </a:pPr>
            <a:r>
              <a:rPr lang="hu-HU" sz="2400" b="1" dirty="0"/>
              <a:t>Erőszakos halálnemek</a:t>
            </a:r>
            <a:r>
              <a:rPr lang="en-US" sz="2400" b="1" dirty="0"/>
              <a:t>:</a:t>
            </a:r>
          </a:p>
          <a:p>
            <a:r>
              <a:rPr lang="hu-HU" sz="2400" dirty="0"/>
              <a:t>Tömeges </a:t>
            </a:r>
            <a:r>
              <a:rPr lang="en-US" sz="2400" dirty="0"/>
              <a:t>(</a:t>
            </a:r>
            <a:r>
              <a:rPr lang="hu-HU" sz="2400" dirty="0"/>
              <a:t>háborúk, bandaháborúk</a:t>
            </a:r>
            <a:r>
              <a:rPr lang="en-US" sz="2400" dirty="0"/>
              <a:t>)</a:t>
            </a:r>
          </a:p>
          <a:p>
            <a:r>
              <a:rPr lang="hu-HU" sz="2400" dirty="0"/>
              <a:t>Önkezűleg </a:t>
            </a:r>
            <a:r>
              <a:rPr lang="en-US" sz="2400" dirty="0"/>
              <a:t>(</a:t>
            </a:r>
            <a:r>
              <a:rPr lang="hu-HU" sz="2400" dirty="0"/>
              <a:t>öngyilkosság</a:t>
            </a:r>
            <a:r>
              <a:rPr lang="en-US" sz="2400" dirty="0"/>
              <a:t>)</a:t>
            </a:r>
          </a:p>
          <a:p>
            <a:r>
              <a:rPr lang="hu-HU" sz="2400" dirty="0"/>
              <a:t>Interperszonális </a:t>
            </a:r>
            <a:r>
              <a:rPr lang="en-US" sz="2400" dirty="0"/>
              <a:t>(</a:t>
            </a:r>
            <a:r>
              <a:rPr lang="hu-HU" sz="2400" dirty="0"/>
              <a:t>családon belüli erőszak</a:t>
            </a:r>
            <a:r>
              <a:rPr lang="en-US" sz="2400" dirty="0"/>
              <a:t>) </a:t>
            </a:r>
          </a:p>
          <a:p>
            <a:pPr marL="0" indent="0">
              <a:buNone/>
            </a:pPr>
            <a:endParaRPr lang="en-US" sz="2400" dirty="0"/>
          </a:p>
          <a:p>
            <a:pPr marL="0" indent="0">
              <a:buNone/>
            </a:pPr>
            <a:r>
              <a:rPr lang="hu-HU" sz="2400" dirty="0"/>
              <a:t>Az emberek közötti erőszak következtében</a:t>
            </a:r>
            <a:r>
              <a:rPr lang="en-US" sz="2400" dirty="0"/>
              <a:t>: </a:t>
            </a:r>
            <a:r>
              <a:rPr lang="en-US" sz="2400" b="1" dirty="0"/>
              <a:t>1</a:t>
            </a:r>
            <a:r>
              <a:rPr lang="hu-HU" sz="2400" b="1" dirty="0"/>
              <a:t>,</a:t>
            </a:r>
            <a:r>
              <a:rPr lang="en-US" sz="2400" b="1" dirty="0"/>
              <a:t>3 </a:t>
            </a:r>
            <a:r>
              <a:rPr lang="en-US" sz="2400" b="1" dirty="0" err="1"/>
              <a:t>milli</a:t>
            </a:r>
            <a:r>
              <a:rPr lang="hu-HU" sz="2400" b="1" dirty="0"/>
              <a:t>ó </a:t>
            </a:r>
            <a:r>
              <a:rPr lang="hu-HU" sz="2400" dirty="0"/>
              <a:t>ember veszíti életét </a:t>
            </a:r>
            <a:r>
              <a:rPr lang="hu-HU" sz="2400" b="1" dirty="0"/>
              <a:t>évente</a:t>
            </a:r>
            <a:endParaRPr lang="en-US" sz="2400" dirty="0"/>
          </a:p>
          <a:p>
            <a:pPr marL="0" indent="0">
              <a:buNone/>
            </a:pPr>
            <a:r>
              <a:rPr lang="hu-HU" sz="2400" dirty="0"/>
              <a:t>Ez az összes haláleset </a:t>
            </a:r>
            <a:r>
              <a:rPr lang="en-US" sz="2400" dirty="0"/>
              <a:t>2</a:t>
            </a:r>
            <a:r>
              <a:rPr lang="hu-HU" sz="2400" dirty="0"/>
              <a:t>,</a:t>
            </a:r>
            <a:r>
              <a:rPr lang="en-US" sz="2400" dirty="0"/>
              <a:t>5% </a:t>
            </a:r>
            <a:r>
              <a:rPr lang="hu-HU" sz="2400" dirty="0" err="1"/>
              <a:t>-át</a:t>
            </a:r>
            <a:r>
              <a:rPr lang="hu-HU" sz="2400" dirty="0"/>
              <a:t> teszi ki évente. </a:t>
            </a:r>
            <a:endParaRPr lang="en-US" sz="2400" dirty="0"/>
          </a:p>
          <a:p>
            <a:pPr marL="0" indent="0">
              <a:buNone/>
            </a:pPr>
            <a:endParaRPr lang="en-US" sz="2400" dirty="0"/>
          </a:p>
        </p:txBody>
      </p:sp>
      <p:sp>
        <p:nvSpPr>
          <p:cNvPr id="4" name="Content Placeholder 3">
            <a:extLst>
              <a:ext uri="{FF2B5EF4-FFF2-40B4-BE49-F238E27FC236}">
                <a16:creationId xmlns:a16="http://schemas.microsoft.com/office/drawing/2014/main" id="{863266B1-81F3-4F4F-A2A0-B496B754594D}"/>
              </a:ext>
            </a:extLst>
          </p:cNvPr>
          <p:cNvSpPr>
            <a:spLocks noGrp="1"/>
          </p:cNvSpPr>
          <p:nvPr>
            <p:ph sz="half" idx="2"/>
          </p:nvPr>
        </p:nvSpPr>
        <p:spPr>
          <a:xfrm>
            <a:off x="5914294" y="2247653"/>
            <a:ext cx="4097215" cy="4351338"/>
          </a:xfrm>
        </p:spPr>
        <p:txBody>
          <a:bodyPr>
            <a:normAutofit fontScale="92500" lnSpcReduction="10000"/>
          </a:bodyPr>
          <a:lstStyle/>
          <a:p>
            <a:pPr marL="0" indent="0">
              <a:buNone/>
            </a:pPr>
            <a:r>
              <a:rPr lang="hu-HU" sz="2400" b="1" dirty="0"/>
              <a:t>Az interperszonális erőszak formái</a:t>
            </a:r>
            <a:r>
              <a:rPr lang="en-US" sz="2400" b="1" dirty="0"/>
              <a:t>:</a:t>
            </a:r>
          </a:p>
          <a:p>
            <a:r>
              <a:rPr lang="hu-HU" sz="2400" dirty="0"/>
              <a:t>Fizikai</a:t>
            </a:r>
            <a:endParaRPr lang="en-US" sz="2400" dirty="0"/>
          </a:p>
          <a:p>
            <a:r>
              <a:rPr lang="hu-HU" sz="2400" dirty="0"/>
              <a:t>Szexuális</a:t>
            </a:r>
            <a:endParaRPr lang="en-US" sz="2400" dirty="0"/>
          </a:p>
          <a:p>
            <a:r>
              <a:rPr lang="hu-HU" sz="2400" dirty="0"/>
              <a:t>Lélektani</a:t>
            </a:r>
            <a:endParaRPr lang="en-US" sz="2400" dirty="0"/>
          </a:p>
          <a:p>
            <a:r>
              <a:rPr lang="hu-HU" sz="2400" dirty="0"/>
              <a:t>Elhanyagolás</a:t>
            </a:r>
            <a:endParaRPr lang="en-US" sz="2400" dirty="0"/>
          </a:p>
          <a:p>
            <a:pPr marL="0" indent="0">
              <a:buNone/>
            </a:pPr>
            <a:r>
              <a:rPr lang="hu-HU" sz="2400" dirty="0"/>
              <a:t>A nem végzetes interperszonális bántalmazás </a:t>
            </a:r>
            <a:r>
              <a:rPr lang="hu-HU" sz="2400" b="1" dirty="0"/>
              <a:t>sokkal gyakoribb, mint a gyilkosság.</a:t>
            </a:r>
          </a:p>
          <a:p>
            <a:pPr marL="0" indent="0">
              <a:buNone/>
            </a:pPr>
            <a:r>
              <a:rPr lang="hu-HU" sz="2400" dirty="0"/>
              <a:t>Megszámlálhatatlan túlélő szenved a megnyomorító következményektől. </a:t>
            </a:r>
            <a:endParaRPr lang="en-US" sz="2400" dirty="0"/>
          </a:p>
        </p:txBody>
      </p:sp>
    </p:spTree>
    <p:extLst>
      <p:ext uri="{BB962C8B-B14F-4D97-AF65-F5344CB8AC3E}">
        <p14:creationId xmlns:p14="http://schemas.microsoft.com/office/powerpoint/2010/main" val="384290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842054" y="2347785"/>
            <a:ext cx="7228703" cy="4287794"/>
          </a:xfrm>
        </p:spPr>
        <p:txBody>
          <a:bodyPr>
            <a:normAutofit lnSpcReduction="10000"/>
          </a:bodyPr>
          <a:lstStyle/>
          <a:p>
            <a:pPr marL="0" indent="0" algn="ctr">
              <a:lnSpc>
                <a:spcPct val="100000"/>
              </a:lnSpc>
              <a:buNone/>
            </a:pPr>
            <a:r>
              <a:rPr lang="en-US" sz="3200" dirty="0"/>
              <a:t>„</a:t>
            </a:r>
            <a:r>
              <a:rPr lang="hu-HU" sz="3200" dirty="0"/>
              <a:t>Bizony te alkottad veséimet, te takargattál engem anyám méhében. Magasztallak, hogy </a:t>
            </a:r>
            <a:r>
              <a:rPr lang="hu-HU" sz="3200" b="1" dirty="0"/>
              <a:t>csodálatosan megkülönböztettél.</a:t>
            </a:r>
            <a:r>
              <a:rPr lang="hu-HU" sz="3200" dirty="0"/>
              <a:t> Csodálatosak a te cselekedeteid! És jól tudja ezt az én lelkem.” </a:t>
            </a:r>
          </a:p>
          <a:p>
            <a:pPr marL="0" indent="0" algn="ctr">
              <a:lnSpc>
                <a:spcPct val="100000"/>
              </a:lnSpc>
              <a:buNone/>
            </a:pPr>
            <a:r>
              <a:rPr lang="en-US" dirty="0"/>
              <a:t> </a:t>
            </a:r>
          </a:p>
          <a:p>
            <a:pPr marL="0" indent="0" algn="ctr">
              <a:lnSpc>
                <a:spcPct val="100000"/>
              </a:lnSpc>
              <a:buNone/>
            </a:pPr>
            <a:endParaRPr lang="en-US" dirty="0"/>
          </a:p>
          <a:p>
            <a:pPr marL="0" indent="0" algn="ctr">
              <a:lnSpc>
                <a:spcPct val="100000"/>
              </a:lnSpc>
              <a:buNone/>
            </a:pPr>
            <a:r>
              <a:rPr lang="hu-HU" sz="1800" dirty="0"/>
              <a:t>Zsoltár 1</a:t>
            </a:r>
            <a:r>
              <a:rPr lang="en-US" sz="1800" dirty="0"/>
              <a:t>39:13</a:t>
            </a:r>
            <a:r>
              <a:rPr lang="hu-HU" sz="1800" dirty="0"/>
              <a:t> </a:t>
            </a:r>
            <a:endParaRPr lang="en-US" dirty="0"/>
          </a:p>
        </p:txBody>
      </p:sp>
      <p:sp>
        <p:nvSpPr>
          <p:cNvPr id="8" name="Title 1">
            <a:extLst>
              <a:ext uri="{FF2B5EF4-FFF2-40B4-BE49-F238E27FC236}">
                <a16:creationId xmlns:a16="http://schemas.microsoft.com/office/drawing/2014/main" id="{5D179152-FE70-D448-BDED-9B8C2EE99D3F}"/>
              </a:ext>
            </a:extLst>
          </p:cNvPr>
          <p:cNvSpPr>
            <a:spLocks noGrp="1"/>
          </p:cNvSpPr>
          <p:nvPr>
            <p:ph type="title"/>
          </p:nvPr>
        </p:nvSpPr>
        <p:spPr>
          <a:xfrm>
            <a:off x="2100650" y="358347"/>
            <a:ext cx="9316994" cy="1760606"/>
          </a:xfrm>
        </p:spPr>
        <p:txBody>
          <a:bodyPr>
            <a:normAutofit fontScale="90000"/>
          </a:bodyPr>
          <a:lstStyle/>
          <a:p>
            <a:pPr algn="ctr"/>
            <a:r>
              <a:rPr lang="hu-HU" sz="3600" b="1" dirty="0">
                <a:latin typeface="Avenir Next" panose="020B0503020202020204" pitchFamily="34" charset="0"/>
              </a:rPr>
              <a:t>ISTEN IGÉJÉNEK</a:t>
            </a:r>
            <a:br>
              <a:rPr lang="hu-HU" sz="3600" b="1" dirty="0">
                <a:latin typeface="Avenir Next" panose="020B0503020202020204" pitchFamily="34" charset="0"/>
              </a:rPr>
            </a:br>
            <a:r>
              <a:rPr lang="hu-HU" sz="3600" dirty="0">
                <a:latin typeface="Avenir Next" panose="020B0503020202020204" pitchFamily="34" charset="0"/>
              </a:rPr>
              <a:t>EREJE </a:t>
            </a:r>
            <a:br>
              <a:rPr lang="hu-HU" sz="3600" dirty="0">
                <a:latin typeface="Avenir Next" panose="020B0503020202020204" pitchFamily="34" charset="0"/>
              </a:rPr>
            </a:br>
            <a:r>
              <a:rPr lang="hu-HU" sz="3600" b="1" dirty="0">
                <a:latin typeface="Avenir Next" panose="020B0503020202020204" pitchFamily="34" charset="0"/>
              </a:rPr>
              <a:t>SZÁMUNKRA</a:t>
            </a:r>
            <a:br>
              <a:rPr lang="hu-HU" sz="3600" b="1" dirty="0">
                <a:latin typeface="Avenir Next" panose="020B0503020202020204" pitchFamily="34" charset="0"/>
              </a:rPr>
            </a:br>
            <a:endParaRPr lang="en-US" sz="3600" b="1" dirty="0">
              <a:latin typeface="Avenir Next" panose="020B0503020202020204" pitchFamily="34" charset="0"/>
            </a:endParaRPr>
          </a:p>
        </p:txBody>
      </p:sp>
    </p:spTree>
    <p:extLst>
      <p:ext uri="{BB962C8B-B14F-4D97-AF65-F5344CB8AC3E}">
        <p14:creationId xmlns:p14="http://schemas.microsoft.com/office/powerpoint/2010/main" val="2442710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70BE2C03-6D65-4047-8A11-BDD88D1C3203}"/>
              </a:ext>
            </a:extLst>
          </p:cNvPr>
          <p:cNvSpPr>
            <a:spLocks noGrp="1"/>
          </p:cNvSpPr>
          <p:nvPr>
            <p:ph idx="1"/>
          </p:nvPr>
        </p:nvSpPr>
        <p:spPr>
          <a:xfrm>
            <a:off x="2372497" y="2644346"/>
            <a:ext cx="8476736" cy="4250245"/>
          </a:xfrm>
        </p:spPr>
        <p:txBody>
          <a:bodyPr/>
          <a:lstStyle/>
          <a:p>
            <a:pPr marL="0" indent="0" algn="ctr">
              <a:buNone/>
            </a:pPr>
            <a:r>
              <a:rPr lang="hu-HU" dirty="0"/>
              <a:t>„Mert </a:t>
            </a:r>
            <a:r>
              <a:rPr lang="hu-HU" b="1" dirty="0"/>
              <a:t>az Ő alkotása vagyunk</a:t>
            </a:r>
            <a:r>
              <a:rPr lang="hu-HU" dirty="0"/>
              <a:t>, teremtetvén Általa </a:t>
            </a:r>
          </a:p>
          <a:p>
            <a:pPr marL="0" indent="0" algn="ctr">
              <a:buNone/>
            </a:pPr>
            <a:r>
              <a:rPr lang="hu-HU" dirty="0"/>
              <a:t>a Krisztus Jézusban jó cselekedetekre, amelyeket </a:t>
            </a:r>
          </a:p>
          <a:p>
            <a:pPr marL="0" indent="0" algn="ctr">
              <a:buNone/>
            </a:pPr>
            <a:r>
              <a:rPr lang="hu-HU" b="1" dirty="0"/>
              <a:t>előre elkészített az Isten</a:t>
            </a:r>
            <a:r>
              <a:rPr lang="hu-HU" dirty="0"/>
              <a:t>, hogy azokban járjunk.” </a:t>
            </a:r>
          </a:p>
          <a:p>
            <a:pPr marL="0" indent="0" algn="ctr">
              <a:buNone/>
            </a:pPr>
            <a:endParaRPr lang="en-US" dirty="0"/>
          </a:p>
          <a:p>
            <a:pPr marL="0" indent="0" algn="ctr">
              <a:buNone/>
            </a:pPr>
            <a:r>
              <a:rPr lang="hu-HU" sz="1800" dirty="0"/>
              <a:t>Efézusi levél </a:t>
            </a:r>
            <a:r>
              <a:rPr lang="en-US" sz="1800" dirty="0"/>
              <a:t>2:10</a:t>
            </a:r>
            <a:r>
              <a:rPr lang="hu-HU" sz="1800" dirty="0"/>
              <a:t> </a:t>
            </a:r>
            <a:endParaRPr lang="en-US" sz="1800" dirty="0"/>
          </a:p>
        </p:txBody>
      </p:sp>
      <p:sp>
        <p:nvSpPr>
          <p:cNvPr id="8" name="Title 1">
            <a:extLst>
              <a:ext uri="{FF2B5EF4-FFF2-40B4-BE49-F238E27FC236}">
                <a16:creationId xmlns:a16="http://schemas.microsoft.com/office/drawing/2014/main" id="{1334647E-B70C-FE48-93DC-474D663FB615}"/>
              </a:ext>
            </a:extLst>
          </p:cNvPr>
          <p:cNvSpPr>
            <a:spLocks noGrp="1"/>
          </p:cNvSpPr>
          <p:nvPr>
            <p:ph type="title"/>
          </p:nvPr>
        </p:nvSpPr>
        <p:spPr>
          <a:xfrm>
            <a:off x="2162432" y="642551"/>
            <a:ext cx="9601200" cy="1705233"/>
          </a:xfrm>
        </p:spPr>
        <p:txBody>
          <a:bodyPr>
            <a:normAutofit fontScale="90000"/>
          </a:bodyPr>
          <a:lstStyle/>
          <a:p>
            <a:pPr algn="ctr"/>
            <a:r>
              <a:rPr lang="hu-HU" sz="3600" b="1" dirty="0">
                <a:latin typeface="Avenir Next" panose="020B0503020202020204" pitchFamily="34" charset="0"/>
              </a:rPr>
              <a:t>ISTEN IGÉJÉNEK</a:t>
            </a:r>
            <a:br>
              <a:rPr lang="hu-HU" sz="3600" b="1" dirty="0">
                <a:latin typeface="Avenir Next" panose="020B0503020202020204" pitchFamily="34" charset="0"/>
              </a:rPr>
            </a:br>
            <a:r>
              <a:rPr lang="hu-HU" sz="3600" dirty="0">
                <a:latin typeface="Avenir Next" panose="020B0503020202020204" pitchFamily="34" charset="0"/>
              </a:rPr>
              <a:t>EREJE </a:t>
            </a:r>
            <a:br>
              <a:rPr lang="hu-HU" sz="3600" dirty="0">
                <a:latin typeface="Avenir Next" panose="020B0503020202020204" pitchFamily="34" charset="0"/>
              </a:rPr>
            </a:br>
            <a:r>
              <a:rPr lang="hu-HU" sz="3600" b="1" dirty="0">
                <a:latin typeface="Avenir Next" panose="020B0503020202020204" pitchFamily="34" charset="0"/>
              </a:rPr>
              <a:t>SZÁMUNKRA</a:t>
            </a:r>
            <a:br>
              <a:rPr lang="hu-HU" sz="3600" b="1" dirty="0">
                <a:latin typeface="Avenir Next" panose="020B0503020202020204" pitchFamily="34" charset="0"/>
              </a:rPr>
            </a:br>
            <a:endParaRPr lang="en-US" sz="3600" b="1" dirty="0">
              <a:latin typeface="Avenir Next" panose="020B0503020202020204" pitchFamily="34" charset="0"/>
            </a:endParaRPr>
          </a:p>
        </p:txBody>
      </p:sp>
    </p:spTree>
    <p:extLst>
      <p:ext uri="{BB962C8B-B14F-4D97-AF65-F5344CB8AC3E}">
        <p14:creationId xmlns:p14="http://schemas.microsoft.com/office/powerpoint/2010/main" val="191399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1567406" y="2566404"/>
            <a:ext cx="10515600" cy="4351338"/>
          </a:xfrm>
        </p:spPr>
        <p:txBody>
          <a:bodyPr/>
          <a:lstStyle/>
          <a:p>
            <a:pPr marL="0" indent="0" algn="ctr" fontAlgn="base">
              <a:buNone/>
            </a:pPr>
            <a:r>
              <a:rPr lang="hu-HU" dirty="0"/>
              <a:t>„Mert én tudom az én gondolatimat, </a:t>
            </a:r>
          </a:p>
          <a:p>
            <a:pPr marL="0" indent="0" algn="ctr" fontAlgn="base">
              <a:buNone/>
            </a:pPr>
            <a:r>
              <a:rPr lang="hu-HU" b="1" dirty="0"/>
              <a:t>amelyeket én felőletek gondolok</a:t>
            </a:r>
            <a:r>
              <a:rPr lang="hu-HU" dirty="0"/>
              <a:t>,</a:t>
            </a:r>
          </a:p>
          <a:p>
            <a:pPr marL="0" indent="0" algn="ctr" fontAlgn="base">
              <a:buNone/>
            </a:pPr>
            <a:r>
              <a:rPr lang="hu-HU" dirty="0"/>
              <a:t> azt mondja az Úr; </a:t>
            </a:r>
          </a:p>
          <a:p>
            <a:pPr marL="0" indent="0" algn="ctr" fontAlgn="base">
              <a:buNone/>
            </a:pPr>
            <a:r>
              <a:rPr lang="hu-HU" dirty="0"/>
              <a:t>békességnek és nem háborúságnak gondolata, </a:t>
            </a:r>
          </a:p>
          <a:p>
            <a:pPr marL="0" indent="0" algn="ctr" fontAlgn="base">
              <a:buNone/>
            </a:pPr>
            <a:r>
              <a:rPr lang="hu-HU" dirty="0"/>
              <a:t>hogy </a:t>
            </a:r>
            <a:r>
              <a:rPr lang="hu-HU" b="1" dirty="0"/>
              <a:t>kívánatos véget adjak néktek</a:t>
            </a:r>
            <a:r>
              <a:rPr lang="hu-HU" dirty="0"/>
              <a:t>.” </a:t>
            </a:r>
          </a:p>
          <a:p>
            <a:pPr marL="0" indent="0" algn="ctr">
              <a:buNone/>
            </a:pPr>
            <a:endParaRPr lang="en-US" dirty="0"/>
          </a:p>
          <a:p>
            <a:pPr marL="0" indent="0" algn="ctr">
              <a:buNone/>
            </a:pPr>
            <a:r>
              <a:rPr lang="hu-HU" sz="1800" dirty="0"/>
              <a:t>Jeremiás </a:t>
            </a:r>
            <a:r>
              <a:rPr lang="en-US" sz="1800" dirty="0"/>
              <a:t>29:11</a:t>
            </a:r>
            <a:r>
              <a:rPr lang="hu-HU" sz="1800" dirty="0"/>
              <a:t> </a:t>
            </a:r>
            <a:endParaRPr lang="en-US" sz="1800" dirty="0"/>
          </a:p>
          <a:p>
            <a:pPr marL="0" indent="0">
              <a:buNone/>
            </a:pPr>
            <a:endParaRPr lang="en-US" dirty="0"/>
          </a:p>
        </p:txBody>
      </p:sp>
      <p:sp>
        <p:nvSpPr>
          <p:cNvPr id="8" name="Title 1">
            <a:extLst>
              <a:ext uri="{FF2B5EF4-FFF2-40B4-BE49-F238E27FC236}">
                <a16:creationId xmlns:a16="http://schemas.microsoft.com/office/drawing/2014/main" id="{3BEEB564-B31D-9248-9715-E4E8ABD2E088}"/>
              </a:ext>
            </a:extLst>
          </p:cNvPr>
          <p:cNvSpPr>
            <a:spLocks noGrp="1"/>
          </p:cNvSpPr>
          <p:nvPr>
            <p:ph type="title"/>
          </p:nvPr>
        </p:nvSpPr>
        <p:spPr>
          <a:xfrm>
            <a:off x="1932975" y="793389"/>
            <a:ext cx="9987987" cy="1325563"/>
          </a:xfrm>
        </p:spPr>
        <p:txBody>
          <a:bodyPr>
            <a:normAutofit fontScale="90000"/>
          </a:bodyPr>
          <a:lstStyle/>
          <a:p>
            <a:pPr algn="ctr"/>
            <a:br>
              <a:rPr lang="en-US" sz="3600" dirty="0">
                <a:latin typeface="Avenir Next" panose="020B0503020202020204" pitchFamily="34" charset="0"/>
              </a:rPr>
            </a:br>
            <a:r>
              <a:rPr lang="hu-HU" sz="3600" b="1" dirty="0">
                <a:latin typeface="Avenir Next" panose="020B0503020202020204" pitchFamily="34" charset="0"/>
              </a:rPr>
              <a:t>ISTEN IGÉJÉNEK</a:t>
            </a:r>
            <a:br>
              <a:rPr lang="hu-HU" sz="3600" b="1" dirty="0">
                <a:latin typeface="Avenir Next" panose="020B0503020202020204" pitchFamily="34" charset="0"/>
              </a:rPr>
            </a:br>
            <a:r>
              <a:rPr lang="hu-HU" sz="3600" dirty="0">
                <a:latin typeface="Avenir Next" panose="020B0503020202020204" pitchFamily="34" charset="0"/>
              </a:rPr>
              <a:t>EREJE </a:t>
            </a:r>
            <a:br>
              <a:rPr lang="hu-HU" sz="3600" dirty="0">
                <a:latin typeface="Avenir Next" panose="020B0503020202020204" pitchFamily="34" charset="0"/>
              </a:rPr>
            </a:br>
            <a:r>
              <a:rPr lang="hu-HU" sz="3600" b="1" dirty="0">
                <a:latin typeface="Avenir Next" panose="020B0503020202020204" pitchFamily="34" charset="0"/>
              </a:rPr>
              <a:t>SZÁMUNKRA</a:t>
            </a:r>
            <a:br>
              <a:rPr lang="hu-HU" sz="3600" b="1" dirty="0">
                <a:latin typeface="Avenir Next" panose="020B0503020202020204" pitchFamily="34" charset="0"/>
              </a:rPr>
            </a:br>
            <a:endParaRPr lang="en-US" sz="3600" b="1" dirty="0">
              <a:latin typeface="Avenir Next" panose="020B0503020202020204" pitchFamily="34" charset="0"/>
            </a:endParaRPr>
          </a:p>
        </p:txBody>
      </p:sp>
    </p:spTree>
    <p:extLst>
      <p:ext uri="{BB962C8B-B14F-4D97-AF65-F5344CB8AC3E}">
        <p14:creationId xmlns:p14="http://schemas.microsoft.com/office/powerpoint/2010/main" val="409690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id="{5845CD46-C5CA-3C40-9572-BFD7295061E0}"/>
              </a:ext>
            </a:extLst>
          </p:cNvPr>
          <p:cNvSpPr>
            <a:spLocks noGrp="1"/>
          </p:cNvSpPr>
          <p:nvPr>
            <p:ph idx="1"/>
          </p:nvPr>
        </p:nvSpPr>
        <p:spPr>
          <a:xfrm>
            <a:off x="1628256" y="2111585"/>
            <a:ext cx="9102969" cy="4953470"/>
          </a:xfrm>
        </p:spPr>
        <p:txBody>
          <a:bodyPr>
            <a:normAutofit/>
          </a:bodyPr>
          <a:lstStyle/>
          <a:p>
            <a:pPr marL="0" indent="0">
              <a:lnSpc>
                <a:spcPct val="100000"/>
              </a:lnSpc>
              <a:buNone/>
            </a:pPr>
            <a:r>
              <a:rPr lang="hu-HU" sz="2400" dirty="0"/>
              <a:t>Mi vagyunk Isten </a:t>
            </a:r>
            <a:r>
              <a:rPr lang="hu-HU" sz="2400" b="1" dirty="0"/>
              <a:t>kezei és lábai </a:t>
            </a:r>
            <a:r>
              <a:rPr lang="hu-HU" sz="2400" dirty="0"/>
              <a:t>ezen a világon.</a:t>
            </a:r>
            <a:endParaRPr lang="en-US" sz="2400" dirty="0"/>
          </a:p>
          <a:p>
            <a:pPr marL="0" indent="0">
              <a:lnSpc>
                <a:spcPct val="100000"/>
              </a:lnSpc>
              <a:buNone/>
            </a:pPr>
            <a:r>
              <a:rPr lang="hu-HU" sz="2400" dirty="0"/>
              <a:t>Mi képviseljük az Ő </a:t>
            </a:r>
            <a:r>
              <a:rPr lang="hu-HU" sz="2400" b="1" dirty="0"/>
              <a:t>szeretetét és gyógyító erejét.</a:t>
            </a:r>
            <a:endParaRPr lang="en-US" sz="2400" dirty="0"/>
          </a:p>
          <a:p>
            <a:pPr marL="0" indent="0">
              <a:lnSpc>
                <a:spcPct val="100000"/>
              </a:lnSpc>
              <a:buNone/>
            </a:pPr>
            <a:endParaRPr lang="en-US" sz="2400" dirty="0"/>
          </a:p>
          <a:p>
            <a:pPr marL="0" indent="0">
              <a:lnSpc>
                <a:spcPct val="100000"/>
              </a:lnSpc>
              <a:buNone/>
            </a:pPr>
            <a:r>
              <a:rPr lang="hu-HU" sz="2400" dirty="0"/>
              <a:t>Elhívatásunk szeretettel és tisztelettel </a:t>
            </a:r>
            <a:r>
              <a:rPr lang="hu-HU" sz="2400" b="1" dirty="0"/>
              <a:t>bánni egymással.</a:t>
            </a:r>
            <a:r>
              <a:rPr lang="en-US" sz="2400" b="1" dirty="0"/>
              <a:t> </a:t>
            </a:r>
            <a:endParaRPr lang="en-US" sz="2400" dirty="0"/>
          </a:p>
          <a:p>
            <a:pPr marL="914400" lvl="2" indent="0">
              <a:lnSpc>
                <a:spcPct val="100000"/>
              </a:lnSpc>
              <a:buNone/>
            </a:pPr>
            <a:r>
              <a:rPr lang="hu-HU" sz="1800" dirty="0">
                <a:solidFill>
                  <a:srgbClr val="000000"/>
                </a:solidFill>
                <a:latin typeface="Helvetica" panose="020B0604020202020204" pitchFamily="34" charset="0"/>
                <a:ea typeface="Times New Roman" panose="02020603050405020304" pitchFamily="18" charset="0"/>
                <a:cs typeface="Calibri" panose="020F0502020204030204" pitchFamily="34" charset="0"/>
              </a:rPr>
              <a:t>„Erről ismeri meg mindenki, hogy az én tanítványaim vagytok, ha egymást szeretni fogjátok.” (János 13:35)</a:t>
            </a:r>
            <a:endParaRPr lang="en-US" sz="1800" dirty="0"/>
          </a:p>
          <a:p>
            <a:pPr marL="0" indent="0">
              <a:lnSpc>
                <a:spcPct val="100000"/>
              </a:lnSpc>
              <a:buNone/>
            </a:pPr>
            <a:r>
              <a:rPr lang="hu-HU" sz="2400" dirty="0"/>
              <a:t>Elhívatásunk szerint a gyógyítás és támogatás </a:t>
            </a:r>
            <a:r>
              <a:rPr lang="hu-HU" sz="2400" b="1" dirty="0"/>
              <a:t>követeinek</a:t>
            </a:r>
            <a:r>
              <a:rPr lang="hu-HU" sz="2400" dirty="0"/>
              <a:t> kell lennünk.</a:t>
            </a:r>
            <a:endParaRPr lang="en-US" sz="2400" dirty="0"/>
          </a:p>
          <a:p>
            <a:pPr marL="914400" lvl="2" indent="0">
              <a:lnSpc>
                <a:spcPct val="100000"/>
              </a:lnSpc>
              <a:buNone/>
            </a:pPr>
            <a:r>
              <a:rPr lang="hu-HU" dirty="0"/>
              <a:t>„Végezetre mindnyájan legyetek egyértelműek, rokonérzelműek, </a:t>
            </a:r>
            <a:r>
              <a:rPr lang="hu-HU" dirty="0" err="1"/>
              <a:t>atyafiszeretők</a:t>
            </a:r>
            <a:r>
              <a:rPr lang="hu-HU" dirty="0"/>
              <a:t>, irgalmasak, kegyesek” (1Péter 3:8) </a:t>
            </a:r>
            <a:endParaRPr lang="en-US" sz="2400" dirty="0"/>
          </a:p>
        </p:txBody>
      </p:sp>
      <p:sp>
        <p:nvSpPr>
          <p:cNvPr id="8" name="Title 1">
            <a:extLst>
              <a:ext uri="{FF2B5EF4-FFF2-40B4-BE49-F238E27FC236}">
                <a16:creationId xmlns:a16="http://schemas.microsoft.com/office/drawing/2014/main" id="{82CAFE83-36A2-B646-987D-B007CE1E4702}"/>
              </a:ext>
            </a:extLst>
          </p:cNvPr>
          <p:cNvSpPr>
            <a:spLocks noGrp="1"/>
          </p:cNvSpPr>
          <p:nvPr>
            <p:ph type="title"/>
          </p:nvPr>
        </p:nvSpPr>
        <p:spPr>
          <a:xfrm>
            <a:off x="1474176" y="209352"/>
            <a:ext cx="9161585" cy="1325563"/>
          </a:xfrm>
        </p:spPr>
        <p:txBody>
          <a:bodyPr>
            <a:normAutofit fontScale="90000"/>
          </a:bodyPr>
          <a:lstStyle/>
          <a:p>
            <a:pPr algn="ctr"/>
            <a:r>
              <a:rPr lang="hu-HU" sz="3200" b="1" dirty="0"/>
              <a:t>Az </a:t>
            </a:r>
            <a:r>
              <a:rPr lang="en-US" sz="3200" b="1" dirty="0" err="1"/>
              <a:t>end</a:t>
            </a:r>
            <a:r>
              <a:rPr lang="en-US" sz="3200" b="1" dirty="0" err="1">
                <a:solidFill>
                  <a:srgbClr val="C00000"/>
                </a:solidFill>
              </a:rPr>
              <a:t>it</a:t>
            </a:r>
            <a:r>
              <a:rPr lang="en-US" sz="3200" b="1" dirty="0" err="1"/>
              <a:t>now</a:t>
            </a:r>
            <a:r>
              <a:rPr lang="en-US" sz="3200" dirty="0"/>
              <a:t>®️ </a:t>
            </a:r>
            <a:br>
              <a:rPr lang="en-US" sz="3200" dirty="0"/>
            </a:br>
            <a:r>
              <a:rPr lang="hu-HU" sz="3200" dirty="0">
                <a:latin typeface="Avenir Next" panose="020B0503020202020204" pitchFamily="34" charset="0"/>
              </a:rPr>
              <a:t>KIEMELT NAP A KÖVETKEZŐKRE HÍVJA FEL FIGYELMÜNKET</a:t>
            </a:r>
            <a:r>
              <a:rPr lang="en-US" sz="3200" dirty="0">
                <a:latin typeface="Avenir Next" panose="020B0503020202020204" pitchFamily="34" charset="0"/>
              </a:rPr>
              <a:t>:</a:t>
            </a:r>
          </a:p>
        </p:txBody>
      </p:sp>
    </p:spTree>
    <p:extLst>
      <p:ext uri="{BB962C8B-B14F-4D97-AF65-F5344CB8AC3E}">
        <p14:creationId xmlns:p14="http://schemas.microsoft.com/office/powerpoint/2010/main" val="209221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9E758F50-4329-DD43-8E19-91BA6BDFC8B9}"/>
              </a:ext>
            </a:extLst>
          </p:cNvPr>
          <p:cNvSpPr>
            <a:spLocks noGrp="1"/>
          </p:cNvSpPr>
          <p:nvPr>
            <p:ph type="title"/>
          </p:nvPr>
        </p:nvSpPr>
        <p:spPr>
          <a:xfrm>
            <a:off x="3252867" y="1470454"/>
            <a:ext cx="7756161" cy="1618735"/>
          </a:xfrm>
        </p:spPr>
        <p:txBody>
          <a:bodyPr>
            <a:normAutofit fontScale="90000"/>
          </a:bodyPr>
          <a:lstStyle/>
          <a:p>
            <a:pPr algn="ctr" fontAlgn="base"/>
            <a:r>
              <a:rPr lang="hu-HU" dirty="0">
                <a:latin typeface="Avenir Next" panose="020B0503020202020204" pitchFamily="34" charset="0"/>
              </a:rPr>
              <a:t>AZ ERŐSZAK </a:t>
            </a:r>
            <a:r>
              <a:rPr lang="hu-HU" b="1" dirty="0">
                <a:latin typeface="Avenir Next" panose="020B0503020202020204" pitchFamily="34" charset="0"/>
              </a:rPr>
              <a:t>MINDENKIT </a:t>
            </a:r>
            <a:r>
              <a:rPr lang="hu-HU" dirty="0">
                <a:latin typeface="Avenir Next" panose="020B0503020202020204" pitchFamily="34" charset="0"/>
              </a:rPr>
              <a:t>ÉRINT</a:t>
            </a:r>
            <a:br>
              <a:rPr lang="en-US" dirty="0">
                <a:latin typeface="Avenir Next" panose="020B0503020202020204" pitchFamily="34" charset="0"/>
              </a:rPr>
            </a:br>
            <a:r>
              <a:rPr lang="en-US" b="1"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151BF6C-5749-0349-840B-2521CFF9325A}"/>
              </a:ext>
            </a:extLst>
          </p:cNvPr>
          <p:cNvSpPr>
            <a:spLocks noGrp="1"/>
          </p:cNvSpPr>
          <p:nvPr>
            <p:ph idx="1"/>
          </p:nvPr>
        </p:nvSpPr>
        <p:spPr>
          <a:xfrm>
            <a:off x="4137280" y="2560139"/>
            <a:ext cx="6175951" cy="3525864"/>
          </a:xfrm>
        </p:spPr>
        <p:txBody>
          <a:bodyPr>
            <a:normAutofit lnSpcReduction="10000"/>
          </a:bodyPr>
          <a:lstStyle/>
          <a:p>
            <a:pPr marL="0" indent="0" algn="ctr" fontAlgn="base">
              <a:buNone/>
            </a:pPr>
            <a:r>
              <a:rPr lang="hu-HU" dirty="0"/>
              <a:t>A lélektani bántalmazás valóságos, és messze ható következményei vannak.  A fizikai bántalmazás sebei begyógyulhatnak, ám a lelki erőszak láthatatlan sebei sokkal lassabban hegednek be. A lélektani bántalmazás lerombolhatja az önbizalmat, szégyenkezést és alacsony önértékelést válthat ki. </a:t>
            </a:r>
          </a:p>
          <a:p>
            <a:pPr marL="0" indent="0" algn="ctr">
              <a:lnSpc>
                <a:spcPct val="100000"/>
              </a:lnSpc>
              <a:buNone/>
            </a:pPr>
            <a:endParaRPr lang="en-US" dirty="0"/>
          </a:p>
        </p:txBody>
      </p:sp>
    </p:spTree>
    <p:extLst>
      <p:ext uri="{BB962C8B-B14F-4D97-AF65-F5344CB8AC3E}">
        <p14:creationId xmlns:p14="http://schemas.microsoft.com/office/powerpoint/2010/main" val="35632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5E2D87F1-C878-9747-AAB1-60246A875D9F}"/>
              </a:ext>
            </a:extLst>
          </p:cNvPr>
          <p:cNvSpPr>
            <a:spLocks noGrp="1"/>
          </p:cNvSpPr>
          <p:nvPr>
            <p:ph type="title"/>
          </p:nvPr>
        </p:nvSpPr>
        <p:spPr>
          <a:xfrm>
            <a:off x="688300" y="1114633"/>
            <a:ext cx="7211517" cy="1325563"/>
          </a:xfrm>
        </p:spPr>
        <p:txBody>
          <a:bodyPr>
            <a:normAutofit/>
          </a:bodyPr>
          <a:lstStyle/>
          <a:p>
            <a:r>
              <a:rPr lang="hu-HU" sz="3600" dirty="0">
                <a:latin typeface="Avenir Next" panose="020B0503020202020204" pitchFamily="34" charset="0"/>
              </a:rPr>
              <a:t>MEGFONTOLANDÓ </a:t>
            </a:r>
            <a:r>
              <a:rPr lang="hu-HU" sz="3600" b="1" dirty="0">
                <a:latin typeface="Avenir Next" panose="020B0503020202020204" pitchFamily="34" charset="0"/>
              </a:rPr>
              <a:t>KÉRDÉSEK</a:t>
            </a:r>
            <a:r>
              <a:rPr lang="en-US" sz="3600" b="1" dirty="0">
                <a:latin typeface="Avenir Next" panose="020B0503020202020204" pitchFamily="34" charset="0"/>
              </a:rPr>
              <a:t>:</a:t>
            </a:r>
            <a:br>
              <a:rPr lang="en-US" sz="3600" b="1" dirty="0">
                <a:latin typeface="Avenir Next" panose="020B0503020202020204" pitchFamily="34" charset="0"/>
              </a:rPr>
            </a:b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4AD6C5E-CCD0-8741-9696-8571FBE844BF}"/>
              </a:ext>
            </a:extLst>
          </p:cNvPr>
          <p:cNvSpPr>
            <a:spLocks noGrp="1"/>
          </p:cNvSpPr>
          <p:nvPr>
            <p:ph idx="1"/>
          </p:nvPr>
        </p:nvSpPr>
        <p:spPr>
          <a:xfrm>
            <a:off x="748260" y="2305311"/>
            <a:ext cx="6072266" cy="3645786"/>
          </a:xfrm>
        </p:spPr>
        <p:txBody>
          <a:bodyPr>
            <a:normAutofit/>
          </a:bodyPr>
          <a:lstStyle/>
          <a:p>
            <a:pPr marL="171450" lvl="0" indent="-171450" fontAlgn="base"/>
            <a:r>
              <a:rPr lang="hu-HU" dirty="0"/>
              <a:t>A helyében mi felismernénk-e a lélektani bántalmazást?  </a:t>
            </a:r>
          </a:p>
          <a:p>
            <a:pPr marL="171450" lvl="0" indent="-171450" fontAlgn="base"/>
            <a:r>
              <a:rPr lang="hu-HU" dirty="0"/>
              <a:t>Hogyan reagálnánk a lélektani bántalmazásra?  </a:t>
            </a:r>
          </a:p>
          <a:p>
            <a:pPr marL="171450" lvl="0" indent="-171450" fontAlgn="base"/>
            <a:r>
              <a:rPr lang="hu-HU" dirty="0"/>
              <a:t>Mit mond erről a Biblia és a prófétaság ihletett lelke?</a:t>
            </a:r>
          </a:p>
          <a:p>
            <a:pPr>
              <a:lnSpc>
                <a:spcPct val="100000"/>
              </a:lnSpc>
            </a:pPr>
            <a:endParaRPr lang="en-US" dirty="0"/>
          </a:p>
        </p:txBody>
      </p:sp>
    </p:spTree>
    <p:extLst>
      <p:ext uri="{BB962C8B-B14F-4D97-AF65-F5344CB8AC3E}">
        <p14:creationId xmlns:p14="http://schemas.microsoft.com/office/powerpoint/2010/main" val="22709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041DCC-EA83-9940-9431-A039F27EFFF1}"/>
              </a:ext>
            </a:extLst>
          </p:cNvPr>
          <p:cNvPicPr>
            <a:picLocks noChangeAspect="1"/>
          </p:cNvPicPr>
          <p:nvPr/>
        </p:nvPicPr>
        <p:blipFill>
          <a:blip r:embed="rId3"/>
          <a:stretch>
            <a:fillRect/>
          </a:stretch>
        </p:blipFill>
        <p:spPr>
          <a:xfrm>
            <a:off x="0" y="18655"/>
            <a:ext cx="12179300" cy="6858000"/>
          </a:xfrm>
          <a:prstGeom prst="rect">
            <a:avLst/>
          </a:prstGeom>
        </p:spPr>
      </p:pic>
      <p:sp>
        <p:nvSpPr>
          <p:cNvPr id="2" name="Title 1">
            <a:extLst>
              <a:ext uri="{FF2B5EF4-FFF2-40B4-BE49-F238E27FC236}">
                <a16:creationId xmlns:a16="http://schemas.microsoft.com/office/drawing/2014/main" id="{0D3F6C9A-7230-F54A-AF2F-590371720C98}"/>
              </a:ext>
            </a:extLst>
          </p:cNvPr>
          <p:cNvSpPr>
            <a:spLocks noGrp="1"/>
          </p:cNvSpPr>
          <p:nvPr>
            <p:ph type="title"/>
          </p:nvPr>
        </p:nvSpPr>
        <p:spPr>
          <a:xfrm>
            <a:off x="2860431" y="857491"/>
            <a:ext cx="8436342" cy="1325563"/>
          </a:xfrm>
        </p:spPr>
        <p:txBody>
          <a:bodyPr>
            <a:normAutofit/>
          </a:bodyPr>
          <a:lstStyle/>
          <a:p>
            <a:r>
              <a:rPr lang="hu-HU" sz="3600" b="1" dirty="0">
                <a:latin typeface="Avenir Next" panose="020B0503020202020204" pitchFamily="34" charset="0"/>
              </a:rPr>
              <a:t>LÉLEKTANI </a:t>
            </a:r>
            <a:r>
              <a:rPr lang="hu-HU" sz="3600" dirty="0">
                <a:latin typeface="Avenir Next" panose="020B0503020202020204" pitchFamily="34" charset="0"/>
              </a:rPr>
              <a:t>ERŐSZAK</a:t>
            </a:r>
            <a:endParaRPr lang="en-US" sz="3600" dirty="0">
              <a:latin typeface="Avenir Next" panose="020B0503020202020204" pitchFamily="34" charset="0"/>
            </a:endParaRPr>
          </a:p>
        </p:txBody>
      </p:sp>
      <p:sp>
        <p:nvSpPr>
          <p:cNvPr id="6" name="Text Placeholder 5">
            <a:extLst>
              <a:ext uri="{FF2B5EF4-FFF2-40B4-BE49-F238E27FC236}">
                <a16:creationId xmlns:a16="http://schemas.microsoft.com/office/drawing/2014/main" id="{CF863F91-B4F9-694F-BB49-EE5277C5B10F}"/>
              </a:ext>
            </a:extLst>
          </p:cNvPr>
          <p:cNvSpPr>
            <a:spLocks noGrp="1"/>
          </p:cNvSpPr>
          <p:nvPr>
            <p:ph type="body" idx="1"/>
          </p:nvPr>
        </p:nvSpPr>
        <p:spPr>
          <a:xfrm>
            <a:off x="534990" y="2152196"/>
            <a:ext cx="5157787" cy="823912"/>
          </a:xfrm>
        </p:spPr>
        <p:txBody>
          <a:bodyPr>
            <a:normAutofit/>
          </a:bodyPr>
          <a:lstStyle/>
          <a:p>
            <a:pPr algn="ctr">
              <a:lnSpc>
                <a:spcPct val="100000"/>
              </a:lnSpc>
            </a:pPr>
            <a:r>
              <a:rPr lang="hu-HU" sz="1600" dirty="0">
                <a:latin typeface="Avenir Next" panose="020B0503020202020204" pitchFamily="34" charset="0"/>
              </a:rPr>
              <a:t>MINDKÉT NEM NAGY ARÁNYBAN KÖVET EL</a:t>
            </a:r>
            <a:r>
              <a:rPr lang="en-US" sz="1600" dirty="0">
                <a:latin typeface="Avenir Next" panose="020B0503020202020204" pitchFamily="34" charset="0"/>
              </a:rPr>
              <a:t> </a:t>
            </a:r>
            <a:endParaRPr lang="hu-HU" sz="1600" dirty="0">
              <a:latin typeface="Avenir Next" panose="020B0503020202020204" pitchFamily="34" charset="0"/>
            </a:endParaRPr>
          </a:p>
          <a:p>
            <a:pPr algn="ctr">
              <a:lnSpc>
                <a:spcPct val="100000"/>
              </a:lnSpc>
            </a:pPr>
            <a:r>
              <a:rPr lang="hu-HU" sz="1600" dirty="0">
                <a:solidFill>
                  <a:srgbClr val="C00000"/>
                </a:solidFill>
                <a:latin typeface="Avenir Next" panose="020B0503020202020204" pitchFamily="34" charset="0"/>
              </a:rPr>
              <a:t>LÉLEKTANI BÁNTALMAZÁST</a:t>
            </a:r>
            <a:endParaRPr lang="en-US" sz="16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D55C7C17-7F17-B448-8D2E-257DB6BDAE4E}"/>
              </a:ext>
            </a:extLst>
          </p:cNvPr>
          <p:cNvSpPr>
            <a:spLocks noGrp="1"/>
          </p:cNvSpPr>
          <p:nvPr>
            <p:ph sz="half" idx="2"/>
          </p:nvPr>
        </p:nvSpPr>
        <p:spPr>
          <a:xfrm>
            <a:off x="769450" y="3128507"/>
            <a:ext cx="5157787" cy="3972998"/>
          </a:xfrm>
        </p:spPr>
        <p:txBody>
          <a:bodyPr>
            <a:normAutofit/>
          </a:bodyPr>
          <a:lstStyle/>
          <a:p>
            <a:r>
              <a:rPr lang="hu-HU" sz="2000" dirty="0"/>
              <a:t>Mindkét nem beszámolt az élete során őt ért </a:t>
            </a:r>
            <a:r>
              <a:rPr lang="hu-HU" sz="2000" b="1" dirty="0">
                <a:solidFill>
                  <a:srgbClr val="C00000"/>
                </a:solidFill>
              </a:rPr>
              <a:t>bántalmazásról.</a:t>
            </a:r>
            <a:endParaRPr lang="en-US" sz="2000" dirty="0">
              <a:solidFill>
                <a:srgbClr val="FF0000"/>
              </a:solidFill>
            </a:endParaRPr>
          </a:p>
          <a:p>
            <a:r>
              <a:rPr lang="hu-HU" sz="2000" dirty="0"/>
              <a:t>A nők és férfiak által elszenvedett </a:t>
            </a:r>
            <a:r>
              <a:rPr lang="hu-HU" sz="2000" b="1" dirty="0">
                <a:solidFill>
                  <a:srgbClr val="C00000"/>
                </a:solidFill>
              </a:rPr>
              <a:t>lélektani erőszak </a:t>
            </a:r>
            <a:r>
              <a:rPr lang="hu-HU" sz="2000" dirty="0"/>
              <a:t>aránya szinte teljesen megegyező:</a:t>
            </a:r>
            <a:endParaRPr lang="en-US" sz="2000" dirty="0"/>
          </a:p>
          <a:p>
            <a:pPr lvl="1"/>
            <a:r>
              <a:rPr lang="hu-HU" sz="1800" dirty="0"/>
              <a:t>Férfiak:</a:t>
            </a:r>
            <a:r>
              <a:rPr lang="en-US" sz="1800" dirty="0"/>
              <a:t> 48.8% (</a:t>
            </a:r>
            <a:r>
              <a:rPr lang="hu-HU" sz="1800" dirty="0"/>
              <a:t>majdnem a fele</a:t>
            </a:r>
            <a:r>
              <a:rPr lang="en-US" sz="1800" dirty="0"/>
              <a:t>)</a:t>
            </a:r>
          </a:p>
          <a:p>
            <a:pPr lvl="1"/>
            <a:r>
              <a:rPr lang="hu-HU" sz="1800" dirty="0"/>
              <a:t>Nők:     </a:t>
            </a:r>
            <a:r>
              <a:rPr lang="en-US" sz="1800" dirty="0"/>
              <a:t> 48.4% (</a:t>
            </a:r>
            <a:r>
              <a:rPr lang="hu-HU" sz="1800" dirty="0"/>
              <a:t>majdnem a fele</a:t>
            </a:r>
            <a:r>
              <a:rPr lang="en-US" sz="1800" dirty="0"/>
              <a:t>)</a:t>
            </a:r>
          </a:p>
        </p:txBody>
      </p:sp>
      <p:sp>
        <p:nvSpPr>
          <p:cNvPr id="7" name="Text Placeholder 6">
            <a:extLst>
              <a:ext uri="{FF2B5EF4-FFF2-40B4-BE49-F238E27FC236}">
                <a16:creationId xmlns:a16="http://schemas.microsoft.com/office/drawing/2014/main" id="{0A69FF14-0CC5-B741-BB87-23F14D1354CF}"/>
              </a:ext>
            </a:extLst>
          </p:cNvPr>
          <p:cNvSpPr>
            <a:spLocks noGrp="1"/>
          </p:cNvSpPr>
          <p:nvPr>
            <p:ph type="body" sz="quarter" idx="3"/>
          </p:nvPr>
        </p:nvSpPr>
        <p:spPr>
          <a:xfrm>
            <a:off x="5427785" y="2152195"/>
            <a:ext cx="5224223" cy="788743"/>
          </a:xfrm>
        </p:spPr>
        <p:txBody>
          <a:bodyPr>
            <a:normAutofit/>
          </a:bodyPr>
          <a:lstStyle/>
          <a:p>
            <a:pPr algn="ctr">
              <a:lnSpc>
                <a:spcPct val="100000"/>
              </a:lnSpc>
            </a:pPr>
            <a:r>
              <a:rPr lang="hu-HU" sz="1600" dirty="0">
                <a:latin typeface="Avenir Next" panose="020B0503020202020204" pitchFamily="34" charset="0"/>
              </a:rPr>
              <a:t>KÜLÖNBÉGEK A </a:t>
            </a:r>
            <a:r>
              <a:rPr lang="hu-HU" sz="1600" dirty="0">
                <a:solidFill>
                  <a:srgbClr val="C00000"/>
                </a:solidFill>
                <a:latin typeface="Avenir Next" panose="020B0503020202020204" pitchFamily="34" charset="0"/>
              </a:rPr>
              <a:t>LÉLEKTANI BÁNTALMAZÁS</a:t>
            </a:r>
          </a:p>
          <a:p>
            <a:pPr algn="ctr">
              <a:lnSpc>
                <a:spcPct val="100000"/>
              </a:lnSpc>
            </a:pPr>
            <a:r>
              <a:rPr lang="hu-HU" sz="1600" dirty="0">
                <a:solidFill>
                  <a:srgbClr val="C00000"/>
                </a:solidFill>
                <a:latin typeface="Avenir Next" panose="020B0503020202020204" pitchFamily="34" charset="0"/>
              </a:rPr>
              <a:t> </a:t>
            </a:r>
            <a:r>
              <a:rPr lang="hu-HU" sz="1600" dirty="0">
                <a:latin typeface="Avenir Next" panose="020B0503020202020204" pitchFamily="34" charset="0"/>
              </a:rPr>
              <a:t>FORMÁIBAN VANNAK</a:t>
            </a:r>
            <a:endParaRPr lang="en-US" sz="1600" dirty="0">
              <a:latin typeface="Avenir Next" panose="020B0503020202020204" pitchFamily="34" charset="0"/>
            </a:endParaRPr>
          </a:p>
        </p:txBody>
      </p:sp>
      <p:sp>
        <p:nvSpPr>
          <p:cNvPr id="4" name="Content Placeholder 3">
            <a:extLst>
              <a:ext uri="{FF2B5EF4-FFF2-40B4-BE49-F238E27FC236}">
                <a16:creationId xmlns:a16="http://schemas.microsoft.com/office/drawing/2014/main" id="{C3FFBB05-D8DF-FD46-870E-70873BCC38EF}"/>
              </a:ext>
            </a:extLst>
          </p:cNvPr>
          <p:cNvSpPr>
            <a:spLocks noGrp="1"/>
          </p:cNvSpPr>
          <p:nvPr>
            <p:ph sz="quarter" idx="4"/>
          </p:nvPr>
        </p:nvSpPr>
        <p:spPr>
          <a:xfrm>
            <a:off x="6101862" y="3128507"/>
            <a:ext cx="4425461" cy="3972998"/>
          </a:xfrm>
        </p:spPr>
        <p:txBody>
          <a:bodyPr>
            <a:normAutofit/>
          </a:bodyPr>
          <a:lstStyle/>
          <a:p>
            <a:r>
              <a:rPr lang="hu-HU" sz="2000" dirty="0"/>
              <a:t>A házastárstól elszenvedett </a:t>
            </a:r>
            <a:r>
              <a:rPr lang="hu-HU" sz="2000" b="1" dirty="0">
                <a:solidFill>
                  <a:srgbClr val="C00000"/>
                </a:solidFill>
              </a:rPr>
              <a:t>nyílt erőszak </a:t>
            </a:r>
            <a:r>
              <a:rPr lang="hu-HU" sz="2000" dirty="0"/>
              <a:t>arányai:</a:t>
            </a:r>
            <a:endParaRPr lang="en-US" sz="2000" dirty="0"/>
          </a:p>
          <a:p>
            <a:pPr lvl="1"/>
            <a:r>
              <a:rPr lang="hu-HU" sz="1800" dirty="0"/>
              <a:t>Férfiak: </a:t>
            </a:r>
            <a:r>
              <a:rPr lang="en-US" sz="1800" dirty="0"/>
              <a:t>32% (</a:t>
            </a:r>
            <a:r>
              <a:rPr lang="hu-HU" sz="1800" dirty="0"/>
              <a:t>10-ből 3</a:t>
            </a:r>
            <a:r>
              <a:rPr lang="en-US" sz="1800" dirty="0"/>
              <a:t>)</a:t>
            </a:r>
          </a:p>
          <a:p>
            <a:pPr lvl="1"/>
            <a:r>
              <a:rPr lang="hu-HU" sz="1800" dirty="0"/>
              <a:t>Nők:     </a:t>
            </a:r>
            <a:r>
              <a:rPr lang="en-US" sz="1800" dirty="0"/>
              <a:t> 40% (</a:t>
            </a:r>
            <a:r>
              <a:rPr lang="hu-HU" sz="1800" dirty="0"/>
              <a:t>10-ből 4)</a:t>
            </a:r>
            <a:endParaRPr lang="en-US" sz="1800" dirty="0"/>
          </a:p>
          <a:p>
            <a:r>
              <a:rPr lang="hu-HU" sz="2000" dirty="0"/>
              <a:t>A házastárstól elszenvedett </a:t>
            </a:r>
            <a:r>
              <a:rPr lang="hu-HU" sz="2000" b="1" dirty="0">
                <a:solidFill>
                  <a:srgbClr val="C00000"/>
                </a:solidFill>
              </a:rPr>
              <a:t>uralkodó felügyelet </a:t>
            </a:r>
            <a:r>
              <a:rPr lang="hu-HU" sz="2000" dirty="0"/>
              <a:t>arányai:</a:t>
            </a:r>
            <a:endParaRPr lang="en-US" sz="2000" dirty="0"/>
          </a:p>
          <a:p>
            <a:pPr lvl="1"/>
            <a:r>
              <a:rPr lang="hu-HU" sz="1800" dirty="0"/>
              <a:t>Férfiak:</a:t>
            </a:r>
            <a:r>
              <a:rPr lang="en-US" sz="1800" dirty="0"/>
              <a:t> 42.5% (</a:t>
            </a:r>
            <a:r>
              <a:rPr lang="hu-HU" sz="1800" dirty="0"/>
              <a:t>10-ből 4</a:t>
            </a:r>
            <a:r>
              <a:rPr lang="en-US" sz="1800" dirty="0"/>
              <a:t>)</a:t>
            </a:r>
          </a:p>
          <a:p>
            <a:pPr lvl="1"/>
            <a:r>
              <a:rPr lang="hu-HU" sz="1800" dirty="0"/>
              <a:t>Nők:     </a:t>
            </a:r>
            <a:r>
              <a:rPr lang="en-US" sz="1800" dirty="0"/>
              <a:t> 41.1% (</a:t>
            </a:r>
            <a:r>
              <a:rPr lang="hu-HU" sz="1800" dirty="0"/>
              <a:t>10-ből 4)</a:t>
            </a:r>
            <a:endParaRPr lang="en-US" sz="1800" dirty="0"/>
          </a:p>
        </p:txBody>
      </p:sp>
      <p:sp>
        <p:nvSpPr>
          <p:cNvPr id="8" name="TextBox 7">
            <a:extLst>
              <a:ext uri="{FF2B5EF4-FFF2-40B4-BE49-F238E27FC236}">
                <a16:creationId xmlns:a16="http://schemas.microsoft.com/office/drawing/2014/main" id="{9474E439-66BD-C747-ADE5-456600459605}"/>
              </a:ext>
            </a:extLst>
          </p:cNvPr>
          <p:cNvSpPr txBox="1"/>
          <p:nvPr/>
        </p:nvSpPr>
        <p:spPr>
          <a:xfrm>
            <a:off x="-1" y="5868968"/>
            <a:ext cx="11022227" cy="707886"/>
          </a:xfrm>
          <a:prstGeom prst="rect">
            <a:avLst/>
          </a:prstGeom>
          <a:noFill/>
        </p:spPr>
        <p:txBody>
          <a:bodyPr wrap="square" rtlCol="0">
            <a:spAutoFit/>
          </a:bodyPr>
          <a:lstStyle/>
          <a:p>
            <a:pPr fontAlgn="base"/>
            <a:r>
              <a:rPr lang="hu-HU" sz="2000" i="1" dirty="0"/>
              <a:t>Igazság szerint úgy a férfiak, mint a nők igen nagy arányban bántalmazzák verbálisan partnerüket.</a:t>
            </a:r>
          </a:p>
          <a:p>
            <a:pPr fontAlgn="base"/>
            <a:r>
              <a:rPr lang="hu-HU" sz="2000" dirty="0"/>
              <a:t>  </a:t>
            </a:r>
          </a:p>
        </p:txBody>
      </p:sp>
    </p:spTree>
    <p:extLst>
      <p:ext uri="{BB962C8B-B14F-4D97-AF65-F5344CB8AC3E}">
        <p14:creationId xmlns:p14="http://schemas.microsoft.com/office/powerpoint/2010/main" val="633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id="{762770FE-57ED-964E-A98A-6FADD93A2BA2}"/>
              </a:ext>
            </a:extLst>
          </p:cNvPr>
          <p:cNvSpPr>
            <a:spLocks noGrp="1"/>
          </p:cNvSpPr>
          <p:nvPr>
            <p:ph type="body" idx="1"/>
          </p:nvPr>
        </p:nvSpPr>
        <p:spPr/>
        <p:txBody>
          <a:bodyPr/>
          <a:lstStyle/>
          <a:p>
            <a:r>
              <a:rPr lang="hu-HU" dirty="0"/>
              <a:t>HASONLÓSÁGOK</a:t>
            </a:r>
            <a:endParaRPr lang="en-US" dirty="0"/>
          </a:p>
        </p:txBody>
      </p:sp>
      <p:sp>
        <p:nvSpPr>
          <p:cNvPr id="5" name="Content Placeholder 4">
            <a:extLst>
              <a:ext uri="{FF2B5EF4-FFF2-40B4-BE49-F238E27FC236}">
                <a16:creationId xmlns:a16="http://schemas.microsoft.com/office/drawing/2014/main" id="{FB125F92-8014-7441-AE5A-DFB82EF02201}"/>
              </a:ext>
            </a:extLst>
          </p:cNvPr>
          <p:cNvSpPr>
            <a:spLocks noGrp="1"/>
          </p:cNvSpPr>
          <p:nvPr>
            <p:ph sz="half" idx="2"/>
          </p:nvPr>
        </p:nvSpPr>
        <p:spPr>
          <a:xfrm>
            <a:off x="839788" y="2505075"/>
            <a:ext cx="5157787" cy="3908604"/>
          </a:xfrm>
        </p:spPr>
        <p:txBody>
          <a:bodyPr>
            <a:normAutofit lnSpcReduction="10000"/>
          </a:bodyPr>
          <a:lstStyle/>
          <a:p>
            <a:pPr marL="0" indent="0">
              <a:buNone/>
            </a:pPr>
            <a:r>
              <a:rPr lang="hu-HU" sz="2400" dirty="0"/>
              <a:t>Férfiakat és nőket egyaránt:</a:t>
            </a:r>
            <a:endParaRPr lang="en-US" sz="2400" dirty="0"/>
          </a:p>
          <a:p>
            <a:r>
              <a:rPr lang="hu-HU" sz="2400" b="1" dirty="0">
                <a:solidFill>
                  <a:srgbClr val="C00000"/>
                </a:solidFill>
              </a:rPr>
              <a:t>Illetnek negatív jelzőkkel. </a:t>
            </a:r>
            <a:r>
              <a:rPr lang="hu-HU" sz="2400" dirty="0"/>
              <a:t>A nyílt bántalmazás legáltalánosabb kifejezései, amikor a másikat csúnyának, kövérnek, bolondnak nevezik; </a:t>
            </a:r>
            <a:r>
              <a:rPr lang="hu-HU" sz="2400" b="1" dirty="0">
                <a:solidFill>
                  <a:srgbClr val="C00000"/>
                </a:solidFill>
              </a:rPr>
              <a:t>megalázzák</a:t>
            </a:r>
            <a:r>
              <a:rPr lang="en-US" sz="2400" dirty="0"/>
              <a:t>, </a:t>
            </a:r>
            <a:r>
              <a:rPr lang="hu-HU" sz="2400" dirty="0"/>
              <a:t>sértegetik és kigúnyolják. </a:t>
            </a:r>
            <a:endParaRPr lang="en-US" sz="2400" dirty="0"/>
          </a:p>
          <a:p>
            <a:r>
              <a:rPr lang="hu-HU" sz="2400" dirty="0"/>
              <a:t>A felügyelő irányítás legáltalánosabb formája </a:t>
            </a:r>
            <a:r>
              <a:rPr lang="hu-HU" sz="2400" b="1" dirty="0">
                <a:solidFill>
                  <a:srgbClr val="C00000"/>
                </a:solidFill>
              </a:rPr>
              <a:t>a tartózkodási helyről történő beszámolás </a:t>
            </a:r>
            <a:r>
              <a:rPr lang="hu-HU" sz="2400" dirty="0"/>
              <a:t>folytonos megkövetelése. </a:t>
            </a:r>
            <a:endParaRPr lang="en-US" sz="2400" dirty="0"/>
          </a:p>
        </p:txBody>
      </p:sp>
      <p:sp>
        <p:nvSpPr>
          <p:cNvPr id="6" name="Text Placeholder 5">
            <a:extLst>
              <a:ext uri="{FF2B5EF4-FFF2-40B4-BE49-F238E27FC236}">
                <a16:creationId xmlns:a16="http://schemas.microsoft.com/office/drawing/2014/main" id="{76D594F6-0A20-9C4E-837C-1E95873565B0}"/>
              </a:ext>
            </a:extLst>
          </p:cNvPr>
          <p:cNvSpPr>
            <a:spLocks noGrp="1"/>
          </p:cNvSpPr>
          <p:nvPr>
            <p:ph type="body" sz="quarter" idx="3"/>
          </p:nvPr>
        </p:nvSpPr>
        <p:spPr>
          <a:xfrm>
            <a:off x="6219092" y="1681163"/>
            <a:ext cx="5183188" cy="823912"/>
          </a:xfrm>
        </p:spPr>
        <p:txBody>
          <a:bodyPr/>
          <a:lstStyle/>
          <a:p>
            <a:r>
              <a:rPr lang="hu-HU" dirty="0"/>
              <a:t>KÜLÖNBSÉGEK</a:t>
            </a:r>
            <a:endParaRPr lang="en-US" dirty="0"/>
          </a:p>
        </p:txBody>
      </p:sp>
      <p:sp>
        <p:nvSpPr>
          <p:cNvPr id="7" name="Content Placeholder 6">
            <a:extLst>
              <a:ext uri="{FF2B5EF4-FFF2-40B4-BE49-F238E27FC236}">
                <a16:creationId xmlns:a16="http://schemas.microsoft.com/office/drawing/2014/main" id="{E5E2967B-5F0E-1C43-A0EA-451FFDE71C49}"/>
              </a:ext>
            </a:extLst>
          </p:cNvPr>
          <p:cNvSpPr>
            <a:spLocks noGrp="1"/>
          </p:cNvSpPr>
          <p:nvPr>
            <p:ph sz="quarter" idx="4"/>
          </p:nvPr>
        </p:nvSpPr>
        <p:spPr>
          <a:xfrm>
            <a:off x="6172200" y="2505074"/>
            <a:ext cx="4003431" cy="3805573"/>
          </a:xfrm>
        </p:spPr>
        <p:txBody>
          <a:bodyPr>
            <a:normAutofit/>
          </a:bodyPr>
          <a:lstStyle/>
          <a:p>
            <a:r>
              <a:rPr lang="hu-HU" sz="2400" dirty="0"/>
              <a:t>A nőknek gyakrabban kell beszámolniuk arról, hogy éppen vannak.</a:t>
            </a:r>
            <a:endParaRPr lang="en-US" sz="2400" dirty="0"/>
          </a:p>
          <a:p>
            <a:r>
              <a:rPr lang="hu-HU" sz="2400" dirty="0"/>
              <a:t>A férfiakat gyakrabban sértegetik; és ők tapasztalták gyakrabban, hogy társuk már veszélyesnek tűnő módon haragra gerjedt. </a:t>
            </a:r>
            <a:r>
              <a:rPr lang="en-US" sz="2400" dirty="0"/>
              <a:t> </a:t>
            </a:r>
          </a:p>
        </p:txBody>
      </p:sp>
      <p:sp>
        <p:nvSpPr>
          <p:cNvPr id="11" name="Title 1">
            <a:extLst>
              <a:ext uri="{FF2B5EF4-FFF2-40B4-BE49-F238E27FC236}">
                <a16:creationId xmlns:a16="http://schemas.microsoft.com/office/drawing/2014/main" id="{3020373D-CA32-B64F-B35A-15AE0871AA57}"/>
              </a:ext>
            </a:extLst>
          </p:cNvPr>
          <p:cNvSpPr>
            <a:spLocks noGrp="1"/>
          </p:cNvSpPr>
          <p:nvPr>
            <p:ph type="title"/>
          </p:nvPr>
        </p:nvSpPr>
        <p:spPr>
          <a:xfrm>
            <a:off x="3225113" y="599585"/>
            <a:ext cx="8071659" cy="1325563"/>
          </a:xfrm>
        </p:spPr>
        <p:txBody>
          <a:bodyPr>
            <a:normAutofit/>
          </a:bodyPr>
          <a:lstStyle/>
          <a:p>
            <a:r>
              <a:rPr lang="hu-HU" sz="3600" b="1" dirty="0">
                <a:latin typeface="Avenir Next" panose="020B0503020202020204" pitchFamily="34" charset="0"/>
              </a:rPr>
              <a:t>LÉLEKTANI </a:t>
            </a:r>
            <a:r>
              <a:rPr lang="hu-HU" sz="3600" dirty="0">
                <a:latin typeface="Avenir Next" panose="020B0503020202020204" pitchFamily="34" charset="0"/>
              </a:rPr>
              <a:t>ERŐSZAK</a:t>
            </a:r>
            <a:endParaRPr lang="en-US" sz="3600" dirty="0">
              <a:latin typeface="Avenir Next" panose="020B0503020202020204" pitchFamily="34" charset="0"/>
            </a:endParaRPr>
          </a:p>
        </p:txBody>
      </p:sp>
    </p:spTree>
    <p:extLst>
      <p:ext uri="{BB962C8B-B14F-4D97-AF65-F5344CB8AC3E}">
        <p14:creationId xmlns:p14="http://schemas.microsoft.com/office/powerpoint/2010/main" val="3650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CE90DF2-3D7F-4646-AFED-B2AE46398FDA}"/>
              </a:ext>
            </a:extLst>
          </p:cNvPr>
          <p:cNvSpPr>
            <a:spLocks noGrp="1"/>
          </p:cNvSpPr>
          <p:nvPr>
            <p:ph type="title"/>
          </p:nvPr>
        </p:nvSpPr>
        <p:spPr>
          <a:xfrm>
            <a:off x="720970" y="611308"/>
            <a:ext cx="10515600" cy="1325563"/>
          </a:xfrm>
        </p:spPr>
        <p:txBody>
          <a:bodyPr>
            <a:normAutofit/>
          </a:bodyPr>
          <a:lstStyle/>
          <a:p>
            <a:pPr algn="ctr"/>
            <a:r>
              <a:rPr lang="hu-HU" sz="3600" b="1" dirty="0">
                <a:latin typeface="Avenir Next" panose="020B0503020202020204" pitchFamily="34" charset="0"/>
              </a:rPr>
              <a:t>LÉLEKTANI BÁNTALMAZÁS</a:t>
            </a:r>
            <a:r>
              <a:rPr lang="en-US" sz="3600" b="1" dirty="0">
                <a:latin typeface="Avenir Next" panose="020B0503020202020204" pitchFamily="34" charset="0"/>
              </a:rPr>
              <a:t> </a:t>
            </a:r>
            <a:br>
              <a:rPr lang="en-US" sz="3600" dirty="0">
                <a:latin typeface="Avenir Next" panose="020B0503020202020204" pitchFamily="34" charset="0"/>
              </a:rPr>
            </a:br>
            <a:r>
              <a:rPr lang="hu-HU" sz="3600" dirty="0">
                <a:latin typeface="Avenir Next" panose="020B0503020202020204" pitchFamily="34" charset="0"/>
              </a:rPr>
              <a:t>AZ ADVENTISTÁK GYERMEKKORÁBAN</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7A3D993-D61D-E242-BC36-45C1EB8C0D17}"/>
              </a:ext>
            </a:extLst>
          </p:cNvPr>
          <p:cNvSpPr>
            <a:spLocks noGrp="1"/>
          </p:cNvSpPr>
          <p:nvPr>
            <p:ph idx="1"/>
          </p:nvPr>
        </p:nvSpPr>
        <p:spPr>
          <a:xfrm>
            <a:off x="1693981" y="2517282"/>
            <a:ext cx="8258908" cy="3074624"/>
          </a:xfrm>
        </p:spPr>
        <p:txBody>
          <a:bodyPr>
            <a:normAutofit lnSpcReduction="10000"/>
          </a:bodyPr>
          <a:lstStyle/>
          <a:p>
            <a:r>
              <a:rPr lang="hu-HU" sz="2400" dirty="0"/>
              <a:t>A tanulmányban szereplő </a:t>
            </a:r>
            <a:r>
              <a:rPr lang="en-US" sz="2400" dirty="0"/>
              <a:t>10</a:t>
            </a:r>
            <a:r>
              <a:rPr lang="hu-HU" sz="2400" dirty="0"/>
              <a:t> </a:t>
            </a:r>
            <a:r>
              <a:rPr lang="en-US" sz="2400" dirty="0"/>
              <a:t>283 </a:t>
            </a:r>
            <a:r>
              <a:rPr lang="hu-HU" sz="2400" dirty="0"/>
              <a:t>felnőtt adventista közül, akik a szüleiktől, 18 éves koruk előtt elszenvedett lelki bántalmazásról számoltak be:</a:t>
            </a:r>
            <a:endParaRPr lang="en-US" sz="2400" dirty="0"/>
          </a:p>
          <a:p>
            <a:pPr lvl="1"/>
            <a:r>
              <a:rPr lang="hu-HU" dirty="0"/>
              <a:t>Nők </a:t>
            </a:r>
            <a:r>
              <a:rPr lang="en-US" dirty="0"/>
              <a:t>39% </a:t>
            </a:r>
            <a:r>
              <a:rPr lang="hu-HU" dirty="0" err="1"/>
              <a:t>-a</a:t>
            </a:r>
            <a:r>
              <a:rPr lang="hu-HU" dirty="0"/>
              <a:t> </a:t>
            </a:r>
            <a:endParaRPr lang="en-US" dirty="0"/>
          </a:p>
          <a:p>
            <a:pPr lvl="1"/>
            <a:r>
              <a:rPr lang="hu-HU" dirty="0"/>
              <a:t>Férfiak </a:t>
            </a:r>
            <a:r>
              <a:rPr lang="en-US" dirty="0"/>
              <a:t>35%</a:t>
            </a:r>
            <a:r>
              <a:rPr lang="hu-HU" dirty="0" err="1"/>
              <a:t>-a</a:t>
            </a:r>
            <a:r>
              <a:rPr lang="hu-HU" dirty="0"/>
              <a:t>  </a:t>
            </a:r>
            <a:endParaRPr lang="en-US" dirty="0"/>
          </a:p>
          <a:p>
            <a:r>
              <a:rPr lang="hu-HU" sz="2400" dirty="0"/>
              <a:t>Ezek a visszaélések </a:t>
            </a:r>
            <a:r>
              <a:rPr lang="hu-HU" sz="2400" b="1" dirty="0"/>
              <a:t>kortól, nemtől, társadalmi helyzettől és jövedelemtől függetlenül,</a:t>
            </a:r>
            <a:r>
              <a:rPr lang="hu-HU" sz="2400" dirty="0"/>
              <a:t> mindnyájuk fizikai és lelki egészségére </a:t>
            </a:r>
            <a:r>
              <a:rPr lang="hu-HU" sz="2400" b="1" dirty="0"/>
              <a:t>negatív hatással voltak. </a:t>
            </a:r>
            <a:r>
              <a:rPr lang="en-US" sz="2400" dirty="0"/>
              <a:t>(</a:t>
            </a:r>
            <a:r>
              <a:rPr lang="hu-HU" sz="2400" dirty="0"/>
              <a:t>Egészséges táplálkozás vagy testmozgás.</a:t>
            </a:r>
            <a:r>
              <a:rPr lang="en-US" sz="2400" dirty="0"/>
              <a:t>)</a:t>
            </a:r>
          </a:p>
        </p:txBody>
      </p:sp>
    </p:spTree>
    <p:extLst>
      <p:ext uri="{BB962C8B-B14F-4D97-AF65-F5344CB8AC3E}">
        <p14:creationId xmlns:p14="http://schemas.microsoft.com/office/powerpoint/2010/main" val="48794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5425</Words>
  <Application>Microsoft Office PowerPoint</Application>
  <PresentationFormat>Szélesvásznú</PresentationFormat>
  <Paragraphs>464</Paragraphs>
  <Slides>32</Slides>
  <Notes>32</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32</vt:i4>
      </vt:variant>
    </vt:vector>
  </HeadingPairs>
  <TitlesOfParts>
    <vt:vector size="42" baseType="lpstr">
      <vt:lpstr>Avenir Next</vt:lpstr>
      <vt:lpstr>Avenir Roman</vt:lpstr>
      <vt:lpstr>SignPainter HouseScript</vt:lpstr>
      <vt:lpstr>Arial</vt:lpstr>
      <vt:lpstr>Calibri</vt:lpstr>
      <vt:lpstr>Calibri Light</vt:lpstr>
      <vt:lpstr>Helvetica</vt:lpstr>
      <vt:lpstr>Symbol</vt:lpstr>
      <vt:lpstr>Times New Roman</vt:lpstr>
      <vt:lpstr>Office Theme</vt:lpstr>
      <vt:lpstr>MEGSEBZŐ szavak   </vt:lpstr>
      <vt:lpstr>PowerPoint-bemutató</vt:lpstr>
      <vt:lpstr>Az enditnow®️  KIEMELT NAP A KÖVETKEZŐKRE HÍVJA FEL FIGYELMÜNKET:</vt:lpstr>
      <vt:lpstr>Az enditnow®️  KIEMELT NAP A KÖVETKEZŐKRE HÍVJA FEL FIGYELMÜNKET:</vt:lpstr>
      <vt:lpstr>AZ ERŐSZAK MINDENKIT ÉRINT   </vt:lpstr>
      <vt:lpstr>MEGFONTOLANDÓ KÉRDÉSEK: </vt:lpstr>
      <vt:lpstr>LÉLEKTANI ERŐSZAK</vt:lpstr>
      <vt:lpstr>LÉLEKTANI ERŐSZAK</vt:lpstr>
      <vt:lpstr>LÉLEKTANI BÁNTALMAZÁS  AZ ADVENTISTÁK GYERMEKKORÁBAN</vt:lpstr>
      <vt:lpstr>A LÉLEKTANI BÁNTALMAZÁS MEGHATÁROZÁSA</vt:lpstr>
      <vt:lpstr>AZ ÉRZELMI BÁNTALMAZÁS OLYAN ÉRZÉST KELT. . .</vt:lpstr>
      <vt:lpstr>MI IS A LÉLEKTANI BÁNTALMAZÁS?</vt:lpstr>
      <vt:lpstr>A LÉLEKTANI BÁNTALMAZÁS JELEI</vt:lpstr>
      <vt:lpstr>ÉRZELMI BÁNTALMAZÁS - TESZT</vt:lpstr>
      <vt:lpstr>PowerPoint-bemutató</vt:lpstr>
      <vt:lpstr>HOGYAN REAGÁLJUNK   A LÉLEKTANI BÁNTALMAZÁSRA?</vt:lpstr>
      <vt:lpstr>PowerPoint-bemutató</vt:lpstr>
      <vt:lpstr>ISTEN GYÓGYÍTÁSÁSÁT KERESSÜK! </vt:lpstr>
      <vt:lpstr>KÁROLI GÁSPÁR FORDÍRÁSA</vt:lpstr>
      <vt:lpstr>MAGYAR BIBLIATÁRSULAT ÚJ FORDÍTÁSÚ BIBLIÁJA</vt:lpstr>
      <vt:lpstr>A SZAVAK EREJE</vt:lpstr>
      <vt:lpstr>ABIGAIL  SZAVAINAK EREJE</vt:lpstr>
      <vt:lpstr>A GYENGÉD, TAPINTATOS SZAVAK EREJE</vt:lpstr>
      <vt:lpstr>A GYENGÉD, TAPINTATOS SZAVAK EREJE</vt:lpstr>
      <vt:lpstr>A TISZTELETTELI SZAVAK EREJE </vt:lpstr>
      <vt:lpstr>A TISZTELETTELI SZAVAK EREJE </vt:lpstr>
      <vt:lpstr>A MEGADÓ ÉS EGYESÍTŐ SZAVAK EREJE </vt:lpstr>
      <vt:lpstr>A MEGADÓ ÉS EGYESÍTŐ SZAVAK EREJE </vt:lpstr>
      <vt:lpstr>ISTEN IGÉJÉNEK EREJE  SZÁMUNKRA </vt:lpstr>
      <vt:lpstr>ISTEN IGÉJÉNEK EREJE  SZÁMUNKRA </vt:lpstr>
      <vt:lpstr>ISTEN IGÉJÉNEK EREJE  SZÁMUNKRA </vt:lpstr>
      <vt:lpstr> ISTEN IGÉJÉNEK EREJE  SZÁMUNKRA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Tokics Mária</cp:lastModifiedBy>
  <cp:revision>169</cp:revision>
  <dcterms:created xsi:type="dcterms:W3CDTF">2018-03-26T16:10:36Z</dcterms:created>
  <dcterms:modified xsi:type="dcterms:W3CDTF">2018-10-19T11:35:05Z</dcterms:modified>
</cp:coreProperties>
</file>