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74133" autoAdjust="0"/>
  </p:normalViewPr>
  <p:slideViewPr>
    <p:cSldViewPr snapToGrid="0">
      <p:cViewPr varScale="1">
        <p:scale>
          <a:sx n="59" d="100"/>
          <a:sy n="59" d="100"/>
        </p:scale>
        <p:origin x="158"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50424-9D93-4FBF-858E-73AA90A6296A}" type="datetimeFigureOut">
              <a:rPr lang="en-GB" smtClean="0"/>
              <a:t>29/03/2020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BC986-3642-4A0F-93E9-70CAB5316AD8}" type="slidenum">
              <a:rPr lang="en-GB" smtClean="0"/>
              <a:t>‹#›</a:t>
            </a:fld>
            <a:endParaRPr lang="en-GB"/>
          </a:p>
        </p:txBody>
      </p:sp>
    </p:spTree>
    <p:extLst>
      <p:ext uri="{BB962C8B-B14F-4D97-AF65-F5344CB8AC3E}">
        <p14:creationId xmlns:p14="http://schemas.microsoft.com/office/powerpoint/2010/main" val="1750532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attheworldmayknow.com/rabbi-and-talmidi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Bdw2wAXe97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jkMfGGtMhG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3yZyFVuLhr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10. </a:t>
            </a:r>
            <a:r>
              <a:rPr lang="hu-HU" sz="1200" b="1" kern="1200" dirty="0" smtClean="0">
                <a:solidFill>
                  <a:schemeClr val="tx1"/>
                </a:solidFill>
                <a:effectLst/>
                <a:latin typeface="+mn-lt"/>
                <a:ea typeface="+mn-ea"/>
                <a:cs typeface="+mn-cs"/>
              </a:rPr>
              <a:t>ISKOLA</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Háttérinformációk</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tinik sokat beszélgetnek az iskoláról, a barátaikról és a házi feladatról. Tanáraikat is kibeszélik, ami lehet pozitív, de szerencsétlen dolog is. Érdemes figyelembe venni, hogy a tinédzserek gyakran erősen túloznak tanáraikkal kapcsolatban. Ha azt mondják, egészen rendben van, az azt jelenti, hogy nagyon jó!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Cél:	- egy kicsit jobban megérteni a tanárt.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Hogyan?- Segítsünk megérteni a diákoknak, milyen nehéz lenne nekik a tanár helyében.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Teológiai vonatkozás: Jézus maga is tanár volt.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Egy téma megértésének legjobb módja, ha tanítjuk! </a:t>
            </a:r>
          </a:p>
          <a:p>
            <a:r>
              <a:rPr lang="hu-HU" sz="1200" kern="1200" dirty="0" smtClean="0">
                <a:solidFill>
                  <a:schemeClr val="tx1"/>
                </a:solidFill>
                <a:effectLst/>
                <a:latin typeface="+mn-lt"/>
                <a:ea typeface="+mn-ea"/>
                <a:cs typeface="+mn-cs"/>
              </a:rPr>
              <a:t>Egyik lányom igazán jó matekos. Nagyon segítőkész, és elmagyarázza a barátainak. Így ő is még jobban megérti.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Jézus napjaiban: </a:t>
            </a:r>
          </a:p>
          <a:p>
            <a:r>
              <a:rPr lang="hu-HU" sz="1200" kern="1200" dirty="0" smtClean="0">
                <a:solidFill>
                  <a:schemeClr val="tx1"/>
                </a:solidFill>
                <a:effectLst/>
                <a:latin typeface="+mn-lt"/>
                <a:ea typeface="+mn-ea"/>
                <a:cs typeface="+mn-cs"/>
              </a:rPr>
              <a:t>Egy ötéves gyermek már képes volt olvasni a Szentírást és tízéves korában magyarázni tudta a Misnát</a:t>
            </a:r>
            <a:r>
              <a:rPr lang="hu-HU" sz="1200" kern="1200" baseline="30000" dirty="0" smtClean="0">
                <a:solidFill>
                  <a:schemeClr val="tx1"/>
                </a:solidFill>
                <a:effectLst/>
                <a:latin typeface="+mn-lt"/>
                <a:ea typeface="+mn-ea"/>
                <a:cs typeface="+mn-cs"/>
              </a:rPr>
              <a:t>1</a:t>
            </a:r>
            <a:r>
              <a:rPr lang="hu-HU" sz="1200" kern="1200" dirty="0" smtClean="0">
                <a:solidFill>
                  <a:schemeClr val="tx1"/>
                </a:solidFill>
                <a:effectLst/>
                <a:latin typeface="+mn-lt"/>
                <a:ea typeface="+mn-ea"/>
                <a:cs typeface="+mn-cs"/>
              </a:rPr>
              <a:t> (a Tóra szóbeli változata).</a:t>
            </a:r>
            <a:r>
              <a:rPr lang="hu-HU" sz="1200" kern="1200" baseline="30000" dirty="0" smtClean="0">
                <a:solidFill>
                  <a:schemeClr val="tx1"/>
                </a:solidFill>
                <a:effectLst/>
                <a:latin typeface="+mn-lt"/>
                <a:ea typeface="+mn-ea"/>
                <a:cs typeface="+mn-cs"/>
              </a:rPr>
              <a:t>2</a:t>
            </a:r>
            <a:r>
              <a:rPr lang="hu-HU" sz="1200" kern="1200" dirty="0" smtClean="0">
                <a:solidFill>
                  <a:schemeClr val="tx1"/>
                </a:solidFill>
                <a:effectLst/>
                <a:latin typeface="+mn-lt"/>
                <a:ea typeface="+mn-ea"/>
                <a:cs typeface="+mn-cs"/>
              </a:rPr>
              <a:t> Tizenhárom esztendősen a tinédzser teljesíteni tudta a Tízparancsolat követelményeit. Tizenöt évesen úgy tudta magyarázni a Talmudot, mint a rabbik. Húsz évesen a tinédzser elhivatott volt, és tíz évvel később már taníthatott másokat. Ez a kivételes tanulók útja volt, hiszen csak kevesen váltak tanítóvá, mégis bemutatja a Szentírás központi szerepét a galileai oktatásban. Érdekes összevetni Jézus életét ezzel a leírással. Bár gyermekkoráról kevés információnk van, azt tudjuk, hogy kisfiú korában „gyarapodott bölcsességben” (</a:t>
            </a:r>
            <a:r>
              <a:rPr lang="hu-HU" sz="1200" kern="1200" dirty="0" err="1" smtClean="0">
                <a:solidFill>
                  <a:schemeClr val="tx1"/>
                </a:solidFill>
                <a:effectLst/>
                <a:latin typeface="+mn-lt"/>
                <a:ea typeface="+mn-ea"/>
                <a:cs typeface="+mn-cs"/>
              </a:rPr>
              <a:t>Lk</a:t>
            </a:r>
            <a:r>
              <a:rPr lang="hu-HU" sz="1200" kern="1200" dirty="0" smtClean="0">
                <a:solidFill>
                  <a:schemeClr val="tx1"/>
                </a:solidFill>
                <a:effectLst/>
                <a:latin typeface="+mn-lt"/>
                <a:ea typeface="+mn-ea"/>
                <a:cs typeface="+mn-cs"/>
              </a:rPr>
              <a:t> 2:52), és hogy elérte a „parancsolatok teljesítésének szintjét”, amit a legelső </a:t>
            </a:r>
            <a:r>
              <a:rPr lang="hu-HU" sz="1200" kern="1200" dirty="0" err="1" smtClean="0">
                <a:solidFill>
                  <a:schemeClr val="tx1"/>
                </a:solidFill>
                <a:effectLst/>
                <a:latin typeface="+mn-lt"/>
                <a:ea typeface="+mn-ea"/>
                <a:cs typeface="+mn-cs"/>
              </a:rPr>
              <a:t>Páskáján</a:t>
            </a:r>
            <a:r>
              <a:rPr lang="hu-HU" sz="1200" kern="1200" dirty="0" smtClean="0">
                <a:solidFill>
                  <a:schemeClr val="tx1"/>
                </a:solidFill>
                <a:effectLst/>
                <a:latin typeface="+mn-lt"/>
                <a:ea typeface="+mn-ea"/>
                <a:cs typeface="+mn-cs"/>
              </a:rPr>
              <a:t> való részvétel jelez 12 éves korában (</a:t>
            </a:r>
            <a:r>
              <a:rPr lang="hu-HU" sz="1200" kern="1200" dirty="0" err="1" smtClean="0">
                <a:solidFill>
                  <a:schemeClr val="tx1"/>
                </a:solidFill>
                <a:effectLst/>
                <a:latin typeface="+mn-lt"/>
                <a:ea typeface="+mn-ea"/>
                <a:cs typeface="+mn-cs"/>
              </a:rPr>
              <a:t>Lk</a:t>
            </a:r>
            <a:r>
              <a:rPr lang="hu-HU" sz="1200" kern="1200" dirty="0" smtClean="0">
                <a:solidFill>
                  <a:schemeClr val="tx1"/>
                </a:solidFill>
                <a:effectLst/>
                <a:latin typeface="+mn-lt"/>
                <a:ea typeface="+mn-ea"/>
                <a:cs typeface="+mn-cs"/>
              </a:rPr>
              <a:t> 2:41). Ezután mesterséget tanult (</a:t>
            </a:r>
            <a:r>
              <a:rPr lang="hu-HU" sz="1200" kern="1200" dirty="0" err="1" smtClean="0">
                <a:solidFill>
                  <a:schemeClr val="tx1"/>
                </a:solidFill>
                <a:effectLst/>
                <a:latin typeface="+mn-lt"/>
                <a:ea typeface="+mn-ea"/>
                <a:cs typeface="+mn-cs"/>
              </a:rPr>
              <a:t>Mt</a:t>
            </a:r>
            <a:r>
              <a:rPr lang="hu-HU" sz="1200" kern="1200" dirty="0" smtClean="0">
                <a:solidFill>
                  <a:schemeClr val="tx1"/>
                </a:solidFill>
                <a:effectLst/>
                <a:latin typeface="+mn-lt"/>
                <a:ea typeface="+mn-ea"/>
                <a:cs typeface="+mn-cs"/>
              </a:rPr>
              <a:t> 13:55, </a:t>
            </a:r>
            <a:r>
              <a:rPr lang="hu-HU" sz="1200" kern="1200" dirty="0" err="1" smtClean="0">
                <a:solidFill>
                  <a:schemeClr val="tx1"/>
                </a:solidFill>
                <a:effectLst/>
                <a:latin typeface="+mn-lt"/>
                <a:ea typeface="+mn-ea"/>
                <a:cs typeface="+mn-cs"/>
              </a:rPr>
              <a:t>Mk</a:t>
            </a:r>
            <a:r>
              <a:rPr lang="hu-HU" sz="1200" kern="1200" dirty="0" smtClean="0">
                <a:solidFill>
                  <a:schemeClr val="tx1"/>
                </a:solidFill>
                <a:effectLst/>
                <a:latin typeface="+mn-lt"/>
                <a:ea typeface="+mn-ea"/>
                <a:cs typeface="+mn-cs"/>
              </a:rPr>
              <a:t> 6:3), majd Keresztelő Jánossal időzött (</a:t>
            </a:r>
            <a:r>
              <a:rPr lang="hu-HU" sz="1200" kern="1200" dirty="0" err="1" smtClean="0">
                <a:solidFill>
                  <a:schemeClr val="tx1"/>
                </a:solidFill>
                <a:effectLst/>
                <a:latin typeface="+mn-lt"/>
                <a:ea typeface="+mn-ea"/>
                <a:cs typeface="+mn-cs"/>
              </a:rPr>
              <a:t>Lk</a:t>
            </a:r>
            <a:r>
              <a:rPr lang="hu-HU" sz="1200" kern="1200" dirty="0" smtClean="0">
                <a:solidFill>
                  <a:schemeClr val="tx1"/>
                </a:solidFill>
                <a:effectLst/>
                <a:latin typeface="+mn-lt"/>
                <a:ea typeface="+mn-ea"/>
                <a:cs typeface="+mn-cs"/>
              </a:rPr>
              <a:t> 3:21; </a:t>
            </a:r>
            <a:r>
              <a:rPr lang="hu-HU" sz="1200" kern="1200" dirty="0" err="1" smtClean="0">
                <a:solidFill>
                  <a:schemeClr val="tx1"/>
                </a:solidFill>
                <a:effectLst/>
                <a:latin typeface="+mn-lt"/>
                <a:ea typeface="+mn-ea"/>
                <a:cs typeface="+mn-cs"/>
              </a:rPr>
              <a:t>Jn</a:t>
            </a:r>
            <a:r>
              <a:rPr lang="hu-HU" sz="1200" kern="1200" dirty="0" smtClean="0">
                <a:solidFill>
                  <a:schemeClr val="tx1"/>
                </a:solidFill>
                <a:effectLst/>
                <a:latin typeface="+mn-lt"/>
                <a:ea typeface="+mn-ea"/>
                <a:cs typeface="+mn-cs"/>
              </a:rPr>
              <a:t> 3:22-26) és mintegy harminc évesen megkezdte szolgálatát (</a:t>
            </a:r>
            <a:r>
              <a:rPr lang="hu-HU" sz="1200" kern="1200" dirty="0" err="1" smtClean="0">
                <a:solidFill>
                  <a:schemeClr val="tx1"/>
                </a:solidFill>
                <a:effectLst/>
                <a:latin typeface="+mn-lt"/>
                <a:ea typeface="+mn-ea"/>
                <a:cs typeface="+mn-cs"/>
              </a:rPr>
              <a:t>Lk</a:t>
            </a:r>
            <a:r>
              <a:rPr lang="hu-HU" sz="1200" kern="1200" dirty="0" smtClean="0">
                <a:solidFill>
                  <a:schemeClr val="tx1"/>
                </a:solidFill>
                <a:effectLst/>
                <a:latin typeface="+mn-lt"/>
                <a:ea typeface="+mn-ea"/>
                <a:cs typeface="+mn-cs"/>
              </a:rPr>
              <a:t> 3:23). Ez igen szoros párhuzamban áll a Misna tanításával. Ismerkedjünk meg hát alaposabban a galileai oktatás folyamatával!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Az első századi Galileában az iskolák a helyi zsinagógában működtek. Nyilvánvaló, hogy minden közösség alkalmazott egy tanítót (akit tiszteletteljesen rabbinak neveztek). Bár ő felelt a település oktatásáért, a rabbinak a zsinagógában nem volt hatásköre. A gyermekek 4 és fél éves korukban kezdték tanulmányaikat a </a:t>
            </a:r>
            <a:r>
              <a:rPr lang="hu-HU" sz="1200" kern="1200" dirty="0" err="1" smtClean="0">
                <a:solidFill>
                  <a:schemeClr val="tx1"/>
                </a:solidFill>
                <a:effectLst/>
                <a:latin typeface="+mn-lt"/>
                <a:ea typeface="+mn-ea"/>
                <a:cs typeface="+mn-cs"/>
              </a:rPr>
              <a:t>Beth</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Sefer-ben</a:t>
            </a:r>
            <a:r>
              <a:rPr lang="hu-HU" sz="1200" kern="1200" dirty="0" smtClean="0">
                <a:solidFill>
                  <a:schemeClr val="tx1"/>
                </a:solidFill>
                <a:effectLst/>
                <a:latin typeface="+mn-lt"/>
                <a:ea typeface="+mn-ea"/>
                <a:cs typeface="+mn-cs"/>
              </a:rPr>
              <a:t> (általános iskola). A legtöbb tudós véleménye szerint kislányok és kisfiúk egyaránt jártak a zsinagóga osztályaiba. A tanítás elsősorban a Tórára összpontosított, egyforma hangsúlyt helyeztek a Szentírás olvasására és az igék leírására. Hosszú szakaszokat tanultak meg kívülről és valószínűleg sok diák megtanulta az egész Tórát fejből felmondani, mire ezt a tanulmányi szintet befejezte. Ezután a legtöbb tanuló (és bizonyára a lányok is) már otthon maradt a családjának segíteni. A fiúk elkezdték a családi szakmát kitanulni. </a:t>
            </a:r>
          </a:p>
          <a:p>
            <a:r>
              <a:rPr lang="hu-HU" sz="1200" kern="1200" dirty="0" smtClean="0">
                <a:solidFill>
                  <a:schemeClr val="tx1"/>
                </a:solidFill>
                <a:effectLst/>
                <a:latin typeface="+mn-lt"/>
                <a:ea typeface="+mn-ea"/>
                <a:cs typeface="+mn-cs"/>
              </a:rPr>
              <a:t>A fiúk ekkor vettek részt először a </a:t>
            </a:r>
            <a:r>
              <a:rPr lang="hu-HU" sz="1200" kern="1200" dirty="0" err="1" smtClean="0">
                <a:solidFill>
                  <a:schemeClr val="tx1"/>
                </a:solidFill>
                <a:effectLst/>
                <a:latin typeface="+mn-lt"/>
                <a:ea typeface="+mn-ea"/>
                <a:cs typeface="+mn-cs"/>
              </a:rPr>
              <a:t>Páska</a:t>
            </a:r>
            <a:r>
              <a:rPr lang="hu-HU" sz="1200" kern="1200" dirty="0" smtClean="0">
                <a:solidFill>
                  <a:schemeClr val="tx1"/>
                </a:solidFill>
                <a:effectLst/>
                <a:latin typeface="+mn-lt"/>
                <a:ea typeface="+mn-ea"/>
                <a:cs typeface="+mn-cs"/>
              </a:rPr>
              <a:t> ünnepén Jeruzsálemben (ez a ceremónia lehet a mai ortodox zsidó családokban megtartott </a:t>
            </a:r>
            <a:r>
              <a:rPr lang="hu-HU" sz="1200" kern="1200" dirty="0" err="1" smtClean="0">
                <a:solidFill>
                  <a:schemeClr val="tx1"/>
                </a:solidFill>
                <a:effectLst/>
                <a:latin typeface="+mn-lt"/>
                <a:ea typeface="+mn-ea"/>
                <a:cs typeface="+mn-cs"/>
              </a:rPr>
              <a:t>bármicvó</a:t>
            </a:r>
            <a:r>
              <a:rPr lang="hu-HU" sz="1200" kern="1200" dirty="0" smtClean="0">
                <a:solidFill>
                  <a:schemeClr val="tx1"/>
                </a:solidFill>
                <a:effectLst/>
                <a:latin typeface="+mn-lt"/>
                <a:ea typeface="+mn-ea"/>
                <a:cs typeface="+mn-cs"/>
              </a:rPr>
              <a:t> ünnepségek őse). Jézus kiváló kérdései a templomi tanítókhoz első Húsvétja idején bizonyítják, hogy az addig tanult anyagból jól felkészült.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legkiválóbb diákok a </a:t>
            </a:r>
            <a:r>
              <a:rPr lang="hu-HU" sz="1200" kern="1200" dirty="0" err="1" smtClean="0">
                <a:solidFill>
                  <a:schemeClr val="tx1"/>
                </a:solidFill>
                <a:effectLst/>
                <a:latin typeface="+mn-lt"/>
                <a:ea typeface="+mn-ea"/>
                <a:cs typeface="+mn-cs"/>
              </a:rPr>
              <a:t>Beth</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Midtash-ban</a:t>
            </a:r>
            <a:r>
              <a:rPr lang="hu-HU" sz="1200" kern="1200" dirty="0" smtClean="0">
                <a:solidFill>
                  <a:schemeClr val="tx1"/>
                </a:solidFill>
                <a:effectLst/>
                <a:latin typeface="+mn-lt"/>
                <a:ea typeface="+mn-ea"/>
                <a:cs typeface="+mn-cs"/>
              </a:rPr>
              <a:t> (középiskola) folytatták tanulmányaikat (miközben szakmát is tanultak), ahol szintén a közösség rabbija volt az oktató. Ott, a városbéli felnőttekkel együtt a próféták írásait</a:t>
            </a:r>
            <a:r>
              <a:rPr lang="hu-HU" sz="1200" kern="1200" baseline="30000" dirty="0" smtClean="0">
                <a:solidFill>
                  <a:schemeClr val="tx1"/>
                </a:solidFill>
                <a:effectLst/>
                <a:latin typeface="+mn-lt"/>
                <a:ea typeface="+mn-ea"/>
                <a:cs typeface="+mn-cs"/>
              </a:rPr>
              <a:t>3</a:t>
            </a:r>
            <a:r>
              <a:rPr lang="hu-HU" sz="1200" kern="1200" dirty="0" smtClean="0">
                <a:solidFill>
                  <a:schemeClr val="tx1"/>
                </a:solidFill>
                <a:effectLst/>
                <a:latin typeface="+mn-lt"/>
                <a:ea typeface="+mn-ea"/>
                <a:cs typeface="+mn-cs"/>
              </a:rPr>
              <a:t> tanulmányozták a Tórával együtt, valamint a szóbeli Tóra</a:t>
            </a:r>
            <a:r>
              <a:rPr lang="hu-HU" sz="1200" kern="1200" baseline="30000" dirty="0" smtClean="0">
                <a:solidFill>
                  <a:schemeClr val="tx1"/>
                </a:solidFill>
                <a:effectLst/>
                <a:latin typeface="+mn-lt"/>
                <a:ea typeface="+mn-ea"/>
                <a:cs typeface="+mn-cs"/>
              </a:rPr>
              <a:t>4</a:t>
            </a:r>
            <a:r>
              <a:rPr lang="hu-HU" sz="1200" kern="1200" dirty="0" smtClean="0">
                <a:solidFill>
                  <a:schemeClr val="tx1"/>
                </a:solidFill>
                <a:effectLst/>
                <a:latin typeface="+mn-lt"/>
                <a:ea typeface="+mn-ea"/>
                <a:cs typeface="+mn-cs"/>
              </a:rPr>
              <a:t> saját értelmezését és alkalmazását is tanulni kezdték. Pontosan, ahogy egyes mai egyházak bibliatanulmányozó osztályaiban is teszik. A memorizálás továbbra is nagyon fontos volt, mert a legtöbb embernek nem volt saját példánya a Szentírásból. Ezért vagy meg kellett tanulniuk kívülről, vagy a helyi zsinagóga tekercseit tanulmányozhatták. Fennhangon ismételgették az igéket, ezzel segítve azok megjegyzését, ahogy a Közel-Keleti országokban úgy a zsidó, mint a muszlim oktatásban ma is széles körben teszik. Az ismétlés a tanulási folyamat fontos része volt.</a:t>
            </a:r>
            <a:r>
              <a:rPr lang="hu-HU" sz="1200" kern="1200" baseline="30000" dirty="0" smtClean="0">
                <a:solidFill>
                  <a:schemeClr val="tx1"/>
                </a:solidFill>
                <a:effectLst/>
                <a:latin typeface="+mn-lt"/>
                <a:ea typeface="+mn-ea"/>
                <a:cs typeface="+mn-cs"/>
              </a:rPr>
              <a:t>5</a:t>
            </a:r>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Néhány (nagyon kevés) középiskolás (</a:t>
            </a:r>
            <a:r>
              <a:rPr lang="hu-HU" sz="1200" kern="1200" dirty="0" err="1" smtClean="0">
                <a:solidFill>
                  <a:schemeClr val="tx1"/>
                </a:solidFill>
                <a:effectLst/>
                <a:latin typeface="+mn-lt"/>
                <a:ea typeface="+mn-ea"/>
                <a:cs typeface="+mn-cs"/>
              </a:rPr>
              <a:t>Beth</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Midrash</a:t>
            </a:r>
            <a:r>
              <a:rPr lang="hu-HU" sz="1200" kern="1200" dirty="0" smtClean="0">
                <a:solidFill>
                  <a:schemeClr val="tx1"/>
                </a:solidFill>
                <a:effectLst/>
                <a:latin typeface="+mn-lt"/>
                <a:ea typeface="+mn-ea"/>
                <a:cs typeface="+mn-cs"/>
              </a:rPr>
              <a:t>) diák engedélyt kért, hogy egy híres rabbival tanulhasson. Gyakran elmentek otthonról és hosszú időn át a rabbival jártak. Ezeket a diákokat héberül</a:t>
            </a:r>
            <a:r>
              <a:rPr lang="hu-HU" sz="1200" i="1" kern="1200" dirty="0" smtClean="0">
                <a:solidFill>
                  <a:schemeClr val="tx1"/>
                </a:solidFill>
                <a:effectLst/>
                <a:latin typeface="+mn-lt"/>
                <a:ea typeface="+mn-ea"/>
                <a:cs typeface="+mn-cs"/>
              </a:rPr>
              <a:t> talmid(</a:t>
            </a:r>
            <a:r>
              <a:rPr lang="hu-HU" sz="1200" i="1" kern="1200" dirty="0" err="1" smtClean="0">
                <a:solidFill>
                  <a:schemeClr val="tx1"/>
                </a:solidFill>
                <a:effectLst/>
                <a:latin typeface="+mn-lt"/>
                <a:ea typeface="+mn-ea"/>
                <a:cs typeface="+mn-cs"/>
              </a:rPr>
              <a:t>im</a:t>
            </a:r>
            <a:r>
              <a:rPr lang="hu-HU" sz="1200" i="1"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-nek</a:t>
            </a:r>
            <a:r>
              <a:rPr lang="hu-HU" sz="1200" kern="1200" dirty="0" smtClean="0">
                <a:solidFill>
                  <a:schemeClr val="tx1"/>
                </a:solidFill>
                <a:effectLst/>
                <a:latin typeface="+mn-lt"/>
                <a:ea typeface="+mn-ea"/>
                <a:cs typeface="+mn-cs"/>
              </a:rPr>
              <a:t> hívták, ami tanítványt jelent.  A talmid sokkal többet jelent, mint amit ma diáknak nevezünk. A diák a jó osztályzatért, a következő szintre lépésért, vagy a tanár elismeréséért akarja elsajátítani oktatója tudását. A talmid szeretett volna olyanná válni, mint a tanára, tehát maga is tanítóvá lenni. Vagyis a diákok szenvedélyesen elköteleződtek rabbijuknak, mindent megjegyeztek, amit tett, vagy mondott. A rabbi-talmid kapcsolat tehát nagyon intenzív és személyes oktatási módszer volt. A rabbi a saját értelmezése szerint élte meg és oktatta a Szentírást, a tanítvány pedig hallgatott és figyelt, hogy olyanná váljon, mint mestere. Végül ők is tanítóvá váltak és továbbadták életmódjukat tanítványaiknak.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Ebből kifolyólag Galilea a Szentírás alapos tanulmányozásának helye volt. Az emberek ismerték tartalmát és annak különböző alkalmazásaiból alakultak ki hagyományaik. Eltökélték, hogy aszerint élnek és gyermekeiknek is továbbadják hitüket, tudásukat és életmódjukat. Ebbe a közegbe érkezett gyermekként Jézus, és itt vált végül rabbivá.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Jézus, a rabbi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Jézus idejében a rabbi megnevezés nem feltétlenül jelölt bizonyos tisztséget, vagy foglalkozást. Ez csak a jeruzsálemi templom pusztulása (Kr.u.70) után vált általánossá. Inkább azt jelentette, hogy </a:t>
            </a:r>
            <a:r>
              <a:rPr lang="hu-HU" sz="1200" i="1" kern="1200" dirty="0" smtClean="0">
                <a:solidFill>
                  <a:schemeClr val="tx1"/>
                </a:solidFill>
                <a:effectLst/>
                <a:latin typeface="+mn-lt"/>
                <a:ea typeface="+mn-ea"/>
                <a:cs typeface="+mn-cs"/>
              </a:rPr>
              <a:t>nagyszerű ember</a:t>
            </a:r>
            <a:r>
              <a:rPr lang="hu-HU" sz="1200" kern="1200" dirty="0" smtClean="0">
                <a:solidFill>
                  <a:schemeClr val="tx1"/>
                </a:solidFill>
                <a:effectLst/>
                <a:latin typeface="+mn-lt"/>
                <a:ea typeface="+mn-ea"/>
                <a:cs typeface="+mn-cs"/>
              </a:rPr>
              <a:t>, vagy </a:t>
            </a:r>
            <a:r>
              <a:rPr lang="hu-HU" sz="1200" i="1" kern="1200" dirty="0" smtClean="0">
                <a:solidFill>
                  <a:schemeClr val="tx1"/>
                </a:solidFill>
                <a:effectLst/>
                <a:latin typeface="+mn-lt"/>
                <a:ea typeface="+mn-ea"/>
                <a:cs typeface="+mn-cs"/>
              </a:rPr>
              <a:t>mesterem</a:t>
            </a:r>
            <a:r>
              <a:rPr lang="hu-HU" sz="1200" kern="1200" dirty="0" smtClean="0">
                <a:solidFill>
                  <a:schemeClr val="tx1"/>
                </a:solidFill>
                <a:effectLst/>
                <a:latin typeface="+mn-lt"/>
                <a:ea typeface="+mn-ea"/>
                <a:cs typeface="+mn-cs"/>
              </a:rPr>
              <a:t>. A hétköznapi beszédben sokféle emberre alkalmazták ezt a kifejezést. Egyértelműen a tanító iránti tisztelet kifejezése volt, még ha az illető hivatalosan csak később nyerte is el rabbi fokozatot. Bizonyos értelemben figyelemreméltó Jézus </a:t>
            </a:r>
            <a:r>
              <a:rPr lang="hu-HU" sz="1200" i="1" kern="1200" dirty="0" smtClean="0">
                <a:solidFill>
                  <a:schemeClr val="tx1"/>
                </a:solidFill>
                <a:effectLst/>
                <a:latin typeface="+mn-lt"/>
                <a:ea typeface="+mn-ea"/>
                <a:cs typeface="+mn-cs"/>
              </a:rPr>
              <a:t>rabbi</a:t>
            </a:r>
            <a:r>
              <a:rPr lang="hu-HU" sz="1200" kern="1200" dirty="0" smtClean="0">
                <a:solidFill>
                  <a:schemeClr val="tx1"/>
                </a:solidFill>
                <a:effectLst/>
                <a:latin typeface="+mn-lt"/>
                <a:ea typeface="+mn-ea"/>
                <a:cs typeface="+mn-cs"/>
              </a:rPr>
              <a:t> megnevezése. Másrészt kortársai megbecsülésének mértékét jelenti, személye és tanítása iránt, és nem csak arra utal, hogy a tanítás tevékenységével foglalkozott. </a:t>
            </a:r>
          </a:p>
          <a:p>
            <a:r>
              <a:rPr lang="en-GB" sz="1200"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Sokan szólították Jézust rabbinak, mesternek. A tanítványai (</a:t>
            </a:r>
            <a:r>
              <a:rPr lang="hu-HU" sz="1200" kern="1200" dirty="0" err="1" smtClean="0">
                <a:solidFill>
                  <a:schemeClr val="tx1"/>
                </a:solidFill>
                <a:effectLst/>
                <a:latin typeface="+mn-lt"/>
                <a:ea typeface="+mn-ea"/>
                <a:cs typeface="+mn-cs"/>
              </a:rPr>
              <a:t>Lk</a:t>
            </a:r>
            <a:r>
              <a:rPr lang="hu-HU" sz="1200" kern="1200" dirty="0" smtClean="0">
                <a:solidFill>
                  <a:schemeClr val="tx1"/>
                </a:solidFill>
                <a:effectLst/>
                <a:latin typeface="+mn-lt"/>
                <a:ea typeface="+mn-ea"/>
                <a:cs typeface="+mn-cs"/>
              </a:rPr>
              <a:t> 7:40), a törvénytudók (</a:t>
            </a:r>
            <a:r>
              <a:rPr lang="hu-HU" sz="1200" kern="1200" dirty="0" err="1" smtClean="0">
                <a:solidFill>
                  <a:schemeClr val="tx1"/>
                </a:solidFill>
                <a:effectLst/>
                <a:latin typeface="+mn-lt"/>
                <a:ea typeface="+mn-ea"/>
                <a:cs typeface="+mn-cs"/>
              </a:rPr>
              <a:t>Mt</a:t>
            </a:r>
            <a:r>
              <a:rPr lang="hu-HU" sz="1200" kern="1200" dirty="0" smtClean="0">
                <a:solidFill>
                  <a:schemeClr val="tx1"/>
                </a:solidFill>
                <a:effectLst/>
                <a:latin typeface="+mn-lt"/>
                <a:ea typeface="+mn-ea"/>
                <a:cs typeface="+mn-cs"/>
              </a:rPr>
              <a:t> 22:35-36), átlagemberek (</a:t>
            </a:r>
            <a:r>
              <a:rPr lang="hu-HU" sz="1200" kern="1200" dirty="0" err="1" smtClean="0">
                <a:solidFill>
                  <a:schemeClr val="tx1"/>
                </a:solidFill>
                <a:effectLst/>
                <a:latin typeface="+mn-lt"/>
                <a:ea typeface="+mn-ea"/>
                <a:cs typeface="+mn-cs"/>
              </a:rPr>
              <a:t>Lk</a:t>
            </a:r>
            <a:r>
              <a:rPr lang="hu-HU" sz="1200" kern="1200" dirty="0" smtClean="0">
                <a:solidFill>
                  <a:schemeClr val="tx1"/>
                </a:solidFill>
                <a:effectLst/>
                <a:latin typeface="+mn-lt"/>
                <a:ea typeface="+mn-ea"/>
                <a:cs typeface="+mn-cs"/>
              </a:rPr>
              <a:t> 12:13), a gazdag ifjú (</a:t>
            </a:r>
            <a:r>
              <a:rPr lang="hu-HU" sz="1200" kern="1200" dirty="0" err="1" smtClean="0">
                <a:solidFill>
                  <a:schemeClr val="tx1"/>
                </a:solidFill>
                <a:effectLst/>
                <a:latin typeface="+mn-lt"/>
                <a:ea typeface="+mn-ea"/>
                <a:cs typeface="+mn-cs"/>
              </a:rPr>
              <a:t>Mt</a:t>
            </a:r>
            <a:r>
              <a:rPr lang="hu-HU" sz="1200" kern="1200" dirty="0" smtClean="0">
                <a:solidFill>
                  <a:schemeClr val="tx1"/>
                </a:solidFill>
                <a:effectLst/>
                <a:latin typeface="+mn-lt"/>
                <a:ea typeface="+mn-ea"/>
                <a:cs typeface="+mn-cs"/>
              </a:rPr>
              <a:t> 19:16), a farizeusok (</a:t>
            </a:r>
            <a:r>
              <a:rPr lang="hu-HU" sz="1200" kern="1200" dirty="0" err="1" smtClean="0">
                <a:solidFill>
                  <a:schemeClr val="tx1"/>
                </a:solidFill>
                <a:effectLst/>
                <a:latin typeface="+mn-lt"/>
                <a:ea typeface="+mn-ea"/>
                <a:cs typeface="+mn-cs"/>
              </a:rPr>
              <a:t>Lk</a:t>
            </a:r>
            <a:r>
              <a:rPr lang="hu-HU" sz="1200" kern="1200" dirty="0" smtClean="0">
                <a:solidFill>
                  <a:schemeClr val="tx1"/>
                </a:solidFill>
                <a:effectLst/>
                <a:latin typeface="+mn-lt"/>
                <a:ea typeface="+mn-ea"/>
                <a:cs typeface="+mn-cs"/>
              </a:rPr>
              <a:t> 19:39) és a </a:t>
            </a:r>
            <a:r>
              <a:rPr lang="hu-HU" sz="1200" kern="1200" dirty="0" err="1" smtClean="0">
                <a:solidFill>
                  <a:schemeClr val="tx1"/>
                </a:solidFill>
                <a:effectLst/>
                <a:latin typeface="+mn-lt"/>
                <a:ea typeface="+mn-ea"/>
                <a:cs typeface="+mn-cs"/>
              </a:rPr>
              <a:t>szadduceusok</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Lk</a:t>
            </a:r>
            <a:r>
              <a:rPr lang="hu-HU" sz="1200" kern="1200" dirty="0" smtClean="0">
                <a:solidFill>
                  <a:schemeClr val="tx1"/>
                </a:solidFill>
                <a:effectLst/>
                <a:latin typeface="+mn-lt"/>
                <a:ea typeface="+mn-ea"/>
                <a:cs typeface="+mn-cs"/>
              </a:rPr>
              <a:t> 20:27-28). Jézusra ráillik a rabbi első századi leírása: a tanítványság legmagasabb fokát elért </a:t>
            </a:r>
            <a:r>
              <a:rPr lang="hu-HU" sz="1200" i="1" kern="1200" dirty="0" smtClean="0">
                <a:solidFill>
                  <a:schemeClr val="tx1"/>
                </a:solidFill>
                <a:effectLst/>
                <a:latin typeface="+mn-lt"/>
                <a:ea typeface="+mn-ea"/>
                <a:cs typeface="+mn-cs"/>
              </a:rPr>
              <a:t>talmid.</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Helyről helyre vándorolt tanítványaival együtt, a helybéliek vendégszeretetétől függően (</a:t>
            </a:r>
            <a:r>
              <a:rPr lang="hu-HU" sz="1200" kern="1200" dirty="0" err="1" smtClean="0">
                <a:solidFill>
                  <a:schemeClr val="tx1"/>
                </a:solidFill>
                <a:effectLst/>
                <a:latin typeface="+mn-lt"/>
                <a:ea typeface="+mn-ea"/>
                <a:cs typeface="+mn-cs"/>
              </a:rPr>
              <a:t>Lk</a:t>
            </a:r>
            <a:r>
              <a:rPr lang="hu-HU" sz="1200" kern="1200" dirty="0" smtClean="0">
                <a:solidFill>
                  <a:schemeClr val="tx1"/>
                </a:solidFill>
                <a:effectLst/>
                <a:latin typeface="+mn-lt"/>
                <a:ea typeface="+mn-ea"/>
                <a:cs typeface="+mn-cs"/>
              </a:rPr>
              <a:t> 8:1-3), és privát otthonokban is gyakran tartózkodott (</a:t>
            </a:r>
            <a:r>
              <a:rPr lang="hu-HU" sz="1200" kern="1200" dirty="0" err="1" smtClean="0">
                <a:solidFill>
                  <a:schemeClr val="tx1"/>
                </a:solidFill>
                <a:effectLst/>
                <a:latin typeface="+mn-lt"/>
                <a:ea typeface="+mn-ea"/>
                <a:cs typeface="+mn-cs"/>
              </a:rPr>
              <a:t>Lk</a:t>
            </a:r>
            <a:r>
              <a:rPr lang="hu-HU" sz="1200" kern="1200" dirty="0" smtClean="0">
                <a:solidFill>
                  <a:schemeClr val="tx1"/>
                </a:solidFill>
                <a:effectLst/>
                <a:latin typeface="+mn-lt"/>
                <a:ea typeface="+mn-ea"/>
                <a:cs typeface="+mn-cs"/>
              </a:rPr>
              <a:t> 10:38-42).</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Utazásaik közben a rabbik mindig ellátogattak a helyi zsinagógába, mivel a Szentírás kérdéseinek megvitatása általában ezekben a közösségi központokban történt (</a:t>
            </a:r>
            <a:r>
              <a:rPr lang="hu-HU" sz="1200" kern="1200" dirty="0" err="1" smtClean="0">
                <a:solidFill>
                  <a:schemeClr val="tx1"/>
                </a:solidFill>
                <a:effectLst/>
                <a:latin typeface="+mn-lt"/>
                <a:ea typeface="+mn-ea"/>
                <a:cs typeface="+mn-cs"/>
              </a:rPr>
              <a:t>Mt</a:t>
            </a:r>
            <a:r>
              <a:rPr lang="hu-HU" sz="1200" kern="1200" dirty="0" smtClean="0">
                <a:solidFill>
                  <a:schemeClr val="tx1"/>
                </a:solidFill>
                <a:effectLst/>
                <a:latin typeface="+mn-lt"/>
                <a:ea typeface="+mn-ea"/>
                <a:cs typeface="+mn-cs"/>
              </a:rPr>
              <a:t> 4:23).</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rabbik hasonló módszereket használtak a Szentírás értelmezésére. A nagy tanítók például a manapság „</a:t>
            </a:r>
            <a:r>
              <a:rPr lang="hu-HU" sz="1200" kern="1200" dirty="0" err="1" smtClean="0">
                <a:solidFill>
                  <a:schemeClr val="tx1"/>
                </a:solidFill>
                <a:effectLst/>
                <a:latin typeface="+mn-lt"/>
                <a:ea typeface="+mn-ea"/>
                <a:cs typeface="+mn-cs"/>
              </a:rPr>
              <a:t>remez</a:t>
            </a:r>
            <a:r>
              <a:rPr lang="hu-HU" sz="1200" kern="1200" dirty="0" smtClean="0">
                <a:solidFill>
                  <a:schemeClr val="tx1"/>
                </a:solidFill>
                <a:effectLst/>
                <a:latin typeface="+mn-lt"/>
                <a:ea typeface="+mn-ea"/>
                <a:cs typeface="+mn-cs"/>
              </a:rPr>
              <a:t>”</a:t>
            </a:r>
            <a:r>
              <a:rPr lang="hu-HU" sz="1200" kern="1200" dirty="0" err="1" smtClean="0">
                <a:solidFill>
                  <a:schemeClr val="tx1"/>
                </a:solidFill>
                <a:effectLst/>
                <a:latin typeface="+mn-lt"/>
                <a:ea typeface="+mn-ea"/>
                <a:cs typeface="+mn-cs"/>
              </a:rPr>
              <a:t>-nek</a:t>
            </a:r>
            <a:r>
              <a:rPr lang="hu-HU" sz="1200" kern="1200" dirty="0" smtClean="0">
                <a:solidFill>
                  <a:schemeClr val="tx1"/>
                </a:solidFill>
                <a:effectLst/>
                <a:latin typeface="+mn-lt"/>
                <a:ea typeface="+mn-ea"/>
                <a:cs typeface="+mn-cs"/>
              </a:rPr>
              <a:t>, vagy utalásnak nevezett technikát alkalmazták egy igeszakasz megvitatása során. Feltételezvén, hogy a hallgatóság ismeri a Bibliát, és ezzel még mélyebb értelmet fedezhetnek fel benne maguknak. Nyilvánvalóan Jézus is gyakran alkalmazta ezt a módszert. Amikor a </a:t>
            </a:r>
            <a:r>
              <a:rPr lang="hu-HU" sz="1200" kern="1200" dirty="0" err="1" smtClean="0">
                <a:solidFill>
                  <a:schemeClr val="tx1"/>
                </a:solidFill>
                <a:effectLst/>
                <a:latin typeface="+mn-lt"/>
                <a:ea typeface="+mn-ea"/>
                <a:cs typeface="+mn-cs"/>
              </a:rPr>
              <a:t>szadduceusok</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a:t>
            </a:r>
            <a:r>
              <a:rPr lang="hu-HU" sz="1200" kern="1200" dirty="0" smtClean="0">
                <a:solidFill>
                  <a:schemeClr val="tx1"/>
                </a:solidFill>
                <a:effectLst/>
                <a:latin typeface="+mn-lt"/>
                <a:ea typeface="+mn-ea"/>
                <a:cs typeface="+mn-cs"/>
              </a:rPr>
              <a:t> gyermekek énekének elhallgattatását követelték, tőle, akik hozsannával fogadták Őt a templomban, Jézus válaszul a Zsolt 8:3 igét idézte nekik: „A csecsemők és csecsszopók szájával erősítetted meg hatalmadat.”  Jézus iránti gyűlöletük még könnyebben érthetővé válik, ha tovább olvassuk a Zsoltárt, amiből kiderül, hogy a csecsemők és kisgyermekek az ellenségeinek elnémításáért dicsőítik Őt. (Zsolt 8:3). Más szóval, a főpap rájött, hogy Jézus Isten ellenségeinek tartja őket.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Egy másik példa erre, amikor Jézus </a:t>
            </a:r>
            <a:r>
              <a:rPr lang="hu-HU" sz="1200" kern="1200" dirty="0" err="1" smtClean="0">
                <a:solidFill>
                  <a:schemeClr val="tx1"/>
                </a:solidFill>
                <a:effectLst/>
                <a:latin typeface="+mn-lt"/>
                <a:ea typeface="+mn-ea"/>
                <a:cs typeface="+mn-cs"/>
              </a:rPr>
              <a:t>Zákeusnak</a:t>
            </a:r>
            <a:r>
              <a:rPr lang="hu-HU" sz="1200" kern="1200" dirty="0" smtClean="0">
                <a:solidFill>
                  <a:schemeClr val="tx1"/>
                </a:solidFill>
                <a:effectLst/>
                <a:latin typeface="+mn-lt"/>
                <a:ea typeface="+mn-ea"/>
                <a:cs typeface="+mn-cs"/>
              </a:rPr>
              <a:t> magyaráz (</a:t>
            </a:r>
            <a:r>
              <a:rPr lang="hu-HU" sz="1200" kern="1200" dirty="0" err="1" smtClean="0">
                <a:solidFill>
                  <a:schemeClr val="tx1"/>
                </a:solidFill>
                <a:effectLst/>
                <a:latin typeface="+mn-lt"/>
                <a:ea typeface="+mn-ea"/>
                <a:cs typeface="+mn-cs"/>
              </a:rPr>
              <a:t>Lk</a:t>
            </a:r>
            <a:r>
              <a:rPr lang="hu-HU" sz="1200" kern="1200" dirty="0" smtClean="0">
                <a:solidFill>
                  <a:schemeClr val="tx1"/>
                </a:solidFill>
                <a:effectLst/>
                <a:latin typeface="+mn-lt"/>
                <a:ea typeface="+mn-ea"/>
                <a:cs typeface="+mn-cs"/>
              </a:rPr>
              <a:t> 9:1-10). Jézus így szólt: „Mert azért jött az embernek Fia, hogy megkeresse és megtartsa, ami elveszett.” (</a:t>
            </a:r>
            <a:r>
              <a:rPr lang="hu-HU" sz="1200" kern="1200" dirty="0" err="1" smtClean="0">
                <a:solidFill>
                  <a:schemeClr val="tx1"/>
                </a:solidFill>
                <a:effectLst/>
                <a:latin typeface="+mn-lt"/>
                <a:ea typeface="+mn-ea"/>
                <a:cs typeface="+mn-cs"/>
              </a:rPr>
              <a:t>Lk</a:t>
            </a:r>
            <a:r>
              <a:rPr lang="hu-HU" sz="1200" kern="1200" dirty="0" smtClean="0">
                <a:solidFill>
                  <a:schemeClr val="tx1"/>
                </a:solidFill>
                <a:effectLst/>
                <a:latin typeface="+mn-lt"/>
                <a:ea typeface="+mn-ea"/>
                <a:cs typeface="+mn-cs"/>
              </a:rPr>
              <a:t> 19:10). E kijelentés háttere valószínűleg Ezékiel 34. fejezete. Isten haragszik Izrael vezetőire, mert bántalmazták és hagyták szétszóródni az Ő nyáját (Izrael népét), és kijelenti, hogy Ő maga lesz pásztoruk, megkeresi és megmenti őket. Ennek alapján Jézus napjaiban az emberek megértetették, hogy a Messiás azért jön, hogy „megkeresse és megtartsa” az elveszetteket. Tudván, hogy az emberek ismerik a Szentírást, Jézus több dolgot is megemlített. A népnek ezt mondta: „Én vagyok a Messiás, Isten vagyok és nem kevesebb". A vezetőknek, akik hatása miatt maradt távol </a:t>
            </a:r>
            <a:r>
              <a:rPr lang="hu-HU" sz="1200" kern="1200" dirty="0" err="1" smtClean="0">
                <a:solidFill>
                  <a:schemeClr val="tx1"/>
                </a:solidFill>
                <a:effectLst/>
                <a:latin typeface="+mn-lt"/>
                <a:ea typeface="+mn-ea"/>
                <a:cs typeface="+mn-cs"/>
              </a:rPr>
              <a:t>Zákeus</a:t>
            </a:r>
            <a:r>
              <a:rPr lang="hu-HU" sz="1200" kern="1200" dirty="0" smtClean="0">
                <a:solidFill>
                  <a:schemeClr val="tx1"/>
                </a:solidFill>
                <a:effectLst/>
                <a:latin typeface="+mn-lt"/>
                <a:ea typeface="+mn-ea"/>
                <a:cs typeface="+mn-cs"/>
              </a:rPr>
              <a:t> a tömegtől, ezt mondta: „Bántalmaztátok Isten nyáját és hagytátok szétszéledni.” </a:t>
            </a:r>
            <a:r>
              <a:rPr lang="hu-HU" sz="1200" kern="1200" dirty="0" err="1" smtClean="0">
                <a:solidFill>
                  <a:schemeClr val="tx1"/>
                </a:solidFill>
                <a:effectLst/>
                <a:latin typeface="+mn-lt"/>
                <a:ea typeface="+mn-ea"/>
                <a:cs typeface="+mn-cs"/>
              </a:rPr>
              <a:t>Zákeusnak</a:t>
            </a:r>
            <a:r>
              <a:rPr lang="hu-HU" sz="1200" kern="1200" dirty="0" smtClean="0">
                <a:solidFill>
                  <a:schemeClr val="tx1"/>
                </a:solidFill>
                <a:effectLst/>
                <a:latin typeface="+mn-lt"/>
                <a:ea typeface="+mn-ea"/>
                <a:cs typeface="+mn-cs"/>
              </a:rPr>
              <a:t> pedig a következőket: „te Isten egyik elveszett báránya vagy, akit Ő még mindig szeret.”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Ez a módszer bemutatja, milyen alaposan ismerte Jézus a Szentírást és milyen kiváló tanítói képességekkel rendelkezett. Azt is kitűnik belőle, milyen mélyen ismerték az átlagemberek is a Szentírást.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rabbik a példázatokhoz hasonló módszereket használtak. Az első századi rabbik példázataiból több, mint 3 500 ma is olvasható, és mind közül Jézus példázatai a legjobbak. Ő is hasonló témákat választott: a földesúr, a király és a földművelő (</a:t>
            </a:r>
            <a:r>
              <a:rPr lang="hu-HU" sz="1200" kern="1200" dirty="0" err="1" smtClean="0">
                <a:solidFill>
                  <a:schemeClr val="tx1"/>
                </a:solidFill>
                <a:effectLst/>
                <a:latin typeface="+mn-lt"/>
                <a:ea typeface="+mn-ea"/>
                <a:cs typeface="+mn-cs"/>
              </a:rPr>
              <a:t>Mt</a:t>
            </a:r>
            <a:r>
              <a:rPr lang="hu-HU" sz="1200" kern="1200" dirty="0" smtClean="0">
                <a:solidFill>
                  <a:schemeClr val="tx1"/>
                </a:solidFill>
                <a:effectLst/>
                <a:latin typeface="+mn-lt"/>
                <a:ea typeface="+mn-ea"/>
                <a:cs typeface="+mn-cs"/>
              </a:rPr>
              <a:t> 13:3,34).</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Jézus olyan rabbinak tűnik, akinek joga (</a:t>
            </a:r>
            <a:r>
              <a:rPr lang="hu-HU" sz="1200" kern="1200" dirty="0" err="1" smtClean="0">
                <a:solidFill>
                  <a:schemeClr val="tx1"/>
                </a:solidFill>
                <a:effectLst/>
                <a:latin typeface="+mn-lt"/>
                <a:ea typeface="+mn-ea"/>
                <a:cs typeface="+mn-cs"/>
              </a:rPr>
              <a:t>s'mikhah</a:t>
            </a:r>
            <a:r>
              <a:rPr lang="hu-HU" sz="1200" kern="1200" dirty="0" smtClean="0">
                <a:solidFill>
                  <a:schemeClr val="tx1"/>
                </a:solidFill>
                <a:effectLst/>
                <a:latin typeface="+mn-lt"/>
                <a:ea typeface="+mn-ea"/>
                <a:cs typeface="+mn-cs"/>
              </a:rPr>
              <a:t>) volt újabb értelmezések készítésére. A legtöbb tanító a Tórát, a Törvényt oktatta, és csak az elfogadott változatokat taníthatta. A felhatalmazással bírók készíthettek újabb értelmezést és jogi ítéleteket is hozhattak. A tömegek csodálkoztak, mert Jézus hatalommal (héberül: </a:t>
            </a:r>
            <a:r>
              <a:rPr lang="hu-HU" sz="1200" kern="1200" dirty="0" err="1" smtClean="0">
                <a:solidFill>
                  <a:schemeClr val="tx1"/>
                </a:solidFill>
                <a:effectLst/>
                <a:latin typeface="+mn-lt"/>
                <a:ea typeface="+mn-ea"/>
                <a:cs typeface="+mn-cs"/>
              </a:rPr>
              <a:t>s'mikhah</a:t>
            </a:r>
            <a:r>
              <a:rPr lang="hu-HU" sz="1200" kern="1200" dirty="0" smtClean="0">
                <a:solidFill>
                  <a:schemeClr val="tx1"/>
                </a:solidFill>
                <a:effectLst/>
                <a:latin typeface="+mn-lt"/>
                <a:ea typeface="+mn-ea"/>
                <a:cs typeface="+mn-cs"/>
              </a:rPr>
              <a:t>, görögül: </a:t>
            </a:r>
            <a:r>
              <a:rPr lang="hu-HU" sz="1200" kern="1200" dirty="0" err="1" smtClean="0">
                <a:solidFill>
                  <a:schemeClr val="tx1"/>
                </a:solidFill>
                <a:effectLst/>
                <a:latin typeface="+mn-lt"/>
                <a:ea typeface="+mn-ea"/>
                <a:cs typeface="+mn-cs"/>
              </a:rPr>
              <a:t>exousia</a:t>
            </a:r>
            <a:r>
              <a:rPr lang="hu-HU" sz="1200" kern="1200" dirty="0" smtClean="0">
                <a:solidFill>
                  <a:schemeClr val="tx1"/>
                </a:solidFill>
                <a:effectLst/>
                <a:latin typeface="+mn-lt"/>
                <a:ea typeface="+mn-ea"/>
                <a:cs typeface="+mn-cs"/>
              </a:rPr>
              <a:t>) tanította őket, nem úgy, mint az írástudók. (</a:t>
            </a:r>
            <a:r>
              <a:rPr lang="hu-HU" sz="1200" kern="1200" dirty="0" err="1" smtClean="0">
                <a:solidFill>
                  <a:schemeClr val="tx1"/>
                </a:solidFill>
                <a:effectLst/>
                <a:latin typeface="+mn-lt"/>
                <a:ea typeface="+mn-ea"/>
                <a:cs typeface="+mn-cs"/>
              </a:rPr>
              <a:t>Mt</a:t>
            </a:r>
            <a:r>
              <a:rPr lang="hu-HU" sz="1200" kern="1200" dirty="0" smtClean="0">
                <a:solidFill>
                  <a:schemeClr val="tx1"/>
                </a:solidFill>
                <a:effectLst/>
                <a:latin typeface="+mn-lt"/>
                <a:ea typeface="+mn-ea"/>
                <a:cs typeface="+mn-cs"/>
              </a:rPr>
              <a:t> 7:28-29). Jézust számon kérték hatalmáról (</a:t>
            </a:r>
            <a:r>
              <a:rPr lang="hu-HU" sz="1200" kern="1200" dirty="0" err="1" smtClean="0">
                <a:solidFill>
                  <a:schemeClr val="tx1"/>
                </a:solidFill>
                <a:effectLst/>
                <a:latin typeface="+mn-lt"/>
                <a:ea typeface="+mn-ea"/>
                <a:cs typeface="+mn-cs"/>
              </a:rPr>
              <a:t>Mt</a:t>
            </a:r>
            <a:r>
              <a:rPr lang="hu-HU" sz="1200" kern="1200" dirty="0" smtClean="0">
                <a:solidFill>
                  <a:schemeClr val="tx1"/>
                </a:solidFill>
                <a:effectLst/>
                <a:latin typeface="+mn-lt"/>
                <a:ea typeface="+mn-ea"/>
                <a:cs typeface="+mn-cs"/>
              </a:rPr>
              <a:t> 21:23-27). Bár a tanítók szűk csoportjába tartozott, nem Jézus volt az egyetlen, akinek ilyen joga volt.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rabbik arra ösztönözték a népet, hogy tanulják és tartsák meg a Törvényt. Ezt úgy nevezték: „felvenni a Tóra igáját”, vagy a mennyek országának igáját. A „</a:t>
            </a:r>
            <a:r>
              <a:rPr lang="hu-HU" sz="1200" kern="1200" dirty="0" err="1" smtClean="0">
                <a:solidFill>
                  <a:schemeClr val="tx1"/>
                </a:solidFill>
                <a:effectLst/>
                <a:latin typeface="+mn-lt"/>
                <a:ea typeface="+mn-ea"/>
                <a:cs typeface="+mn-cs"/>
              </a:rPr>
              <a:t>s'mikhah</a:t>
            </a:r>
            <a:r>
              <a:rPr lang="hu-HU" sz="1200" kern="1200" dirty="0" smtClean="0">
                <a:solidFill>
                  <a:schemeClr val="tx1"/>
                </a:solidFill>
                <a:effectLst/>
                <a:latin typeface="+mn-lt"/>
                <a:ea typeface="+mn-ea"/>
                <a:cs typeface="+mn-cs"/>
              </a:rPr>
              <a:t>”</a:t>
            </a:r>
            <a:r>
              <a:rPr lang="hu-HU" sz="1200" kern="1200" dirty="0" err="1" smtClean="0">
                <a:solidFill>
                  <a:schemeClr val="tx1"/>
                </a:solidFill>
                <a:effectLst/>
                <a:latin typeface="+mn-lt"/>
                <a:ea typeface="+mn-ea"/>
                <a:cs typeface="+mn-cs"/>
              </a:rPr>
              <a:t>-al</a:t>
            </a:r>
            <a:r>
              <a:rPr lang="hu-HU" sz="1200" kern="1200" dirty="0" smtClean="0">
                <a:solidFill>
                  <a:schemeClr val="tx1"/>
                </a:solidFill>
                <a:effectLst/>
                <a:latin typeface="+mn-lt"/>
                <a:ea typeface="+mn-ea"/>
                <a:cs typeface="+mn-cs"/>
              </a:rPr>
              <a:t>, jogosítással rendelkező rabbik készíthettek új változatot az igára közösségük számára. Jézus hívta azokat, akik oly sok tanító sokféle változatát hallgatták már, s ez olyan rabbivá tette Őt, akinek magyarázata könnyen érthető (perszene nem feltétlenül könnyen betartható) (</a:t>
            </a:r>
            <a:r>
              <a:rPr lang="hu-HU" sz="1200" kern="1200" dirty="0" err="1" smtClean="0">
                <a:solidFill>
                  <a:schemeClr val="tx1"/>
                </a:solidFill>
                <a:effectLst/>
                <a:latin typeface="+mn-lt"/>
                <a:ea typeface="+mn-ea"/>
                <a:cs typeface="+mn-cs"/>
              </a:rPr>
              <a:t>Mt</a:t>
            </a:r>
            <a:r>
              <a:rPr lang="hu-HU" sz="1200" kern="1200" dirty="0" smtClean="0">
                <a:solidFill>
                  <a:schemeClr val="tx1"/>
                </a:solidFill>
                <a:effectLst/>
                <a:latin typeface="+mn-lt"/>
                <a:ea typeface="+mn-ea"/>
                <a:cs typeface="+mn-cs"/>
              </a:rPr>
              <a:t> 13:11-30). Mint ilyen, valószínűleg nem a bűnnel terhelt megtéretlen emberekhez szólt, hanem azokhoz, akik már annyiféle értelmezést hallottak a galileai vallási élet hitvitái során.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Az első századi rabbi fő témája a Törvény betöltése volt. A Szentírás szószerinti értelmezése, hogy pontosan, tökéleten engedelmeskedjenek neki, „megtartsák”. A Szentírás helytelen értelmezése, ha nem Isten szándéka szerint engedelmeskednek neki, az a Törvény „megrontása”. Jézus használja ezeket a kifejezéseket küldetése meghatározására (</a:t>
            </a:r>
            <a:r>
              <a:rPr lang="hu-HU" sz="1200" kern="1200" dirty="0" err="1" smtClean="0">
                <a:solidFill>
                  <a:schemeClr val="tx1"/>
                </a:solidFill>
                <a:effectLst/>
                <a:latin typeface="+mn-lt"/>
                <a:ea typeface="+mn-ea"/>
                <a:cs typeface="+mn-cs"/>
              </a:rPr>
              <a:t>Mt</a:t>
            </a:r>
            <a:r>
              <a:rPr lang="hu-HU" sz="1200" kern="1200" dirty="0" smtClean="0">
                <a:solidFill>
                  <a:schemeClr val="tx1"/>
                </a:solidFill>
                <a:effectLst/>
                <a:latin typeface="+mn-lt"/>
                <a:ea typeface="+mn-ea"/>
                <a:cs typeface="+mn-cs"/>
              </a:rPr>
              <a:t> 5:17-19), ellentétben egyesek hitével, miszerint Isten Törvényének, vagy az Ószövetségnek eltörlésére jött. Azért jött, hogy betöltse azt, és bemutassa, hogyan lehet helyesen megtartani. Jézus törvényértelmezése egyaránt hangsúlyozta a szív helyes szándékainak és a megfelelő cselekedeteknek fontosságát (</a:t>
            </a:r>
            <a:r>
              <a:rPr lang="hu-HU" sz="1200" kern="1200" dirty="0" err="1" smtClean="0">
                <a:solidFill>
                  <a:schemeClr val="tx1"/>
                </a:solidFill>
                <a:effectLst/>
                <a:latin typeface="+mn-lt"/>
                <a:ea typeface="+mn-ea"/>
                <a:cs typeface="+mn-cs"/>
              </a:rPr>
              <a:t>Mt</a:t>
            </a:r>
            <a:r>
              <a:rPr lang="hu-HU" sz="1200" kern="1200" dirty="0" smtClean="0">
                <a:solidFill>
                  <a:schemeClr val="tx1"/>
                </a:solidFill>
                <a:effectLst/>
                <a:latin typeface="+mn-lt"/>
                <a:ea typeface="+mn-ea"/>
                <a:cs typeface="+mn-cs"/>
              </a:rPr>
              <a:t> 5:27-28).</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tanítványok, mint „</a:t>
            </a:r>
            <a:r>
              <a:rPr lang="hu-HU" sz="1200" kern="1200" dirty="0" err="1" smtClean="0">
                <a:solidFill>
                  <a:schemeClr val="tx1"/>
                </a:solidFill>
                <a:effectLst/>
                <a:latin typeface="+mn-lt"/>
                <a:ea typeface="+mn-ea"/>
                <a:cs typeface="+mn-cs"/>
              </a:rPr>
              <a:t>talmidim</a:t>
            </a:r>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döntés, hogy valaki talmid-ként egy rabbi követője lesz, teljes elköteleződést, odaszánást jelentett. Mivel a talmid teljesen elszánta magát, hogy olyanná válik, mint a rabbi, minden idejét azzal töltötte, hogy hallgatta a rabbit és tanulmányozta annak Szentírás-értelmezését, valamint a gyakorlati megélését. Jézus pontosan így írja le a tanítványaihoz való viszonyát. (</a:t>
            </a:r>
            <a:r>
              <a:rPr lang="hu-HU" sz="1200" kern="1200" dirty="0" err="1" smtClean="0">
                <a:solidFill>
                  <a:schemeClr val="tx1"/>
                </a:solidFill>
                <a:effectLst/>
                <a:latin typeface="+mn-lt"/>
                <a:ea typeface="+mn-ea"/>
                <a:cs typeface="+mn-cs"/>
              </a:rPr>
              <a:t>Mt</a:t>
            </a:r>
            <a:r>
              <a:rPr lang="hu-HU" sz="1200" kern="1200" dirty="0" smtClean="0">
                <a:solidFill>
                  <a:schemeClr val="tx1"/>
                </a:solidFill>
                <a:effectLst/>
                <a:latin typeface="+mn-lt"/>
                <a:ea typeface="+mn-ea"/>
                <a:cs typeface="+mn-cs"/>
              </a:rPr>
              <a:t> 10:24-25; </a:t>
            </a:r>
            <a:r>
              <a:rPr lang="hu-HU" sz="1200" kern="1200" dirty="0" err="1" smtClean="0">
                <a:solidFill>
                  <a:schemeClr val="tx1"/>
                </a:solidFill>
                <a:effectLst/>
                <a:latin typeface="+mn-lt"/>
                <a:ea typeface="+mn-ea"/>
                <a:cs typeface="+mn-cs"/>
              </a:rPr>
              <a:t>Lk</a:t>
            </a:r>
            <a:r>
              <a:rPr lang="hu-HU" sz="1200" kern="1200" dirty="0" smtClean="0">
                <a:solidFill>
                  <a:schemeClr val="tx1"/>
                </a:solidFill>
                <a:effectLst/>
                <a:latin typeface="+mn-lt"/>
                <a:ea typeface="+mn-ea"/>
                <a:cs typeface="+mn-cs"/>
              </a:rPr>
              <a:t> 6:40) Ő választotta ki őket, hogy vele legyenek (</a:t>
            </a:r>
            <a:r>
              <a:rPr lang="hu-HU" sz="1200" kern="1200" dirty="0" err="1" smtClean="0">
                <a:solidFill>
                  <a:schemeClr val="tx1"/>
                </a:solidFill>
                <a:effectLst/>
                <a:latin typeface="+mn-lt"/>
                <a:ea typeface="+mn-ea"/>
                <a:cs typeface="+mn-cs"/>
              </a:rPr>
              <a:t>Mk</a:t>
            </a:r>
            <a:r>
              <a:rPr lang="hu-HU" sz="1200" kern="1200" dirty="0" smtClean="0">
                <a:solidFill>
                  <a:schemeClr val="tx1"/>
                </a:solidFill>
                <a:effectLst/>
                <a:latin typeface="+mn-lt"/>
                <a:ea typeface="+mn-ea"/>
                <a:cs typeface="+mn-cs"/>
              </a:rPr>
              <a:t> 3:13-19) hogy olyanná válhassanak, mint Ő (</a:t>
            </a:r>
            <a:r>
              <a:rPr lang="hu-HU" sz="1200" kern="1200" dirty="0" err="1" smtClean="0">
                <a:solidFill>
                  <a:schemeClr val="tx1"/>
                </a:solidFill>
                <a:effectLst/>
                <a:latin typeface="+mn-lt"/>
                <a:ea typeface="+mn-ea"/>
                <a:cs typeface="+mn-cs"/>
              </a:rPr>
              <a:t>Jn</a:t>
            </a:r>
            <a:r>
              <a:rPr lang="hu-HU" sz="1200" kern="1200" dirty="0" smtClean="0">
                <a:solidFill>
                  <a:schemeClr val="tx1"/>
                </a:solidFill>
                <a:effectLst/>
                <a:latin typeface="+mn-lt"/>
                <a:ea typeface="+mn-ea"/>
                <a:cs typeface="+mn-cs"/>
              </a:rPr>
              <a:t> 13:15).</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Általában a diákok választották ki a rabbit, akit követni szerettek volna. Ez történt Jézussal is egy alkalommal (</a:t>
            </a:r>
            <a:r>
              <a:rPr lang="hu-HU" sz="1200" kern="1200" dirty="0" err="1" smtClean="0">
                <a:solidFill>
                  <a:schemeClr val="tx1"/>
                </a:solidFill>
                <a:effectLst/>
                <a:latin typeface="+mn-lt"/>
                <a:ea typeface="+mn-ea"/>
                <a:cs typeface="+mn-cs"/>
              </a:rPr>
              <a:t>Mk</a:t>
            </a:r>
            <a:r>
              <a:rPr lang="hu-HU" sz="1200" kern="1200" dirty="0" smtClean="0">
                <a:solidFill>
                  <a:schemeClr val="tx1"/>
                </a:solidFill>
                <a:effectLst/>
                <a:latin typeface="+mn-lt"/>
                <a:ea typeface="+mn-ea"/>
                <a:cs typeface="+mn-cs"/>
              </a:rPr>
              <a:t> 5:19; </a:t>
            </a:r>
            <a:r>
              <a:rPr lang="hu-HU" sz="1200" kern="1200" dirty="0" err="1" smtClean="0">
                <a:solidFill>
                  <a:schemeClr val="tx1"/>
                </a:solidFill>
                <a:effectLst/>
                <a:latin typeface="+mn-lt"/>
                <a:ea typeface="+mn-ea"/>
                <a:cs typeface="+mn-cs"/>
              </a:rPr>
              <a:t>Lk</a:t>
            </a:r>
            <a:r>
              <a:rPr lang="hu-HU" sz="1200" kern="1200" dirty="0" smtClean="0">
                <a:solidFill>
                  <a:schemeClr val="tx1"/>
                </a:solidFill>
                <a:effectLst/>
                <a:latin typeface="+mn-lt"/>
                <a:ea typeface="+mn-ea"/>
                <a:cs typeface="+mn-cs"/>
              </a:rPr>
              <a:t> 9:57) Volt néhány kivételes rabbi, akik arról voltak híresek, hogy maguk választották ki tanítványaikat. Ha egy diák egy rabbival akart tanulni, meg kellett kérdezni tőle, hogy „követni” fogja-e az illető rabbit. A rabbi döntötte el, hogy szerinte a diák elég elkötelezett-e az ügy iránt és lát-e lehetőséget arra, hogy a diák olyanná váljon, mint ő. Valószínű, hogy a legtöbb tanulót elutasították. Néhányat, természetesen elhívtak, hogy: „Kövess engem!” Ez jelezte, hogy a rabbi hitt a tanítványjelölt képességeiben és elkötelezettségében. Ez figyelemreméltóan bizonyította a tanító bizalmát követője iránt.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Ennek fényében mérlegeljük, hogy Jézus tanítványai </a:t>
            </a:r>
            <a:r>
              <a:rPr lang="hu-HU" sz="1200" i="1" kern="1200" dirty="0" smtClean="0">
                <a:solidFill>
                  <a:schemeClr val="tx1"/>
                </a:solidFill>
                <a:effectLst/>
                <a:latin typeface="+mn-lt"/>
                <a:ea typeface="+mn-ea"/>
                <a:cs typeface="+mn-cs"/>
              </a:rPr>
              <a:t>„</a:t>
            </a:r>
            <a:r>
              <a:rPr lang="hu-HU" sz="1200" i="1" kern="1200" dirty="0" err="1" smtClean="0">
                <a:solidFill>
                  <a:schemeClr val="tx1"/>
                </a:solidFill>
                <a:effectLst/>
                <a:latin typeface="+mn-lt"/>
                <a:ea typeface="+mn-ea"/>
                <a:cs typeface="+mn-cs"/>
              </a:rPr>
              <a:t>talmidim</a:t>
            </a:r>
            <a:r>
              <a:rPr lang="hu-HU" sz="1200" i="1" kern="1200" dirty="0" smtClean="0">
                <a:solidFill>
                  <a:schemeClr val="tx1"/>
                </a:solidFill>
                <a:effectLst/>
                <a:latin typeface="+mn-lt"/>
                <a:ea typeface="+mn-ea"/>
                <a:cs typeface="+mn-cs"/>
              </a:rPr>
              <a:t>”</a:t>
            </a:r>
            <a:r>
              <a:rPr lang="hu-HU" sz="1200" kern="1200" dirty="0" smtClean="0">
                <a:solidFill>
                  <a:schemeClr val="tx1"/>
                </a:solidFill>
                <a:effectLst/>
                <a:latin typeface="+mn-lt"/>
                <a:ea typeface="+mn-ea"/>
                <a:cs typeface="+mn-cs"/>
              </a:rPr>
              <a:t> </a:t>
            </a:r>
            <a:r>
              <a:rPr lang="hu-HU" sz="1200" i="1" kern="1200" dirty="0" smtClean="0">
                <a:solidFill>
                  <a:schemeClr val="tx1"/>
                </a:solidFill>
                <a:effectLst/>
                <a:latin typeface="+mn-lt"/>
                <a:ea typeface="+mn-ea"/>
                <a:cs typeface="+mn-cs"/>
              </a:rPr>
              <a:t>(a rabbit követő tanulók) </a:t>
            </a:r>
            <a:r>
              <a:rPr lang="hu-HU" sz="1200" kern="1200" dirty="0" smtClean="0">
                <a:solidFill>
                  <a:schemeClr val="tx1"/>
                </a:solidFill>
                <a:effectLst/>
                <a:latin typeface="+mn-lt"/>
                <a:ea typeface="+mn-ea"/>
                <a:cs typeface="+mn-cs"/>
              </a:rPr>
              <a:t>voltak-e az akkori értelmezés szerint. „Vele voltak”, </a:t>
            </a:r>
            <a:r>
              <a:rPr lang="hu-HU" sz="1200" kern="1200" dirty="0" err="1" smtClean="0">
                <a:solidFill>
                  <a:schemeClr val="tx1"/>
                </a:solidFill>
                <a:effectLst/>
                <a:latin typeface="+mn-lt"/>
                <a:ea typeface="+mn-ea"/>
                <a:cs typeface="+mn-cs"/>
              </a:rPr>
              <a:t>Mk</a:t>
            </a:r>
            <a:r>
              <a:rPr lang="hu-HU" sz="1200" kern="1200" dirty="0" smtClean="0">
                <a:solidFill>
                  <a:schemeClr val="tx1"/>
                </a:solidFill>
                <a:effectLst/>
                <a:latin typeface="+mn-lt"/>
                <a:ea typeface="+mn-ea"/>
                <a:cs typeface="+mn-cs"/>
              </a:rPr>
              <a:t> 3:13-19; követték Őt, </a:t>
            </a:r>
            <a:r>
              <a:rPr lang="hu-HU" sz="1200" kern="1200" dirty="0" err="1" smtClean="0">
                <a:solidFill>
                  <a:schemeClr val="tx1"/>
                </a:solidFill>
                <a:effectLst/>
                <a:latin typeface="+mn-lt"/>
                <a:ea typeface="+mn-ea"/>
                <a:cs typeface="+mn-cs"/>
              </a:rPr>
              <a:t>Mk</a:t>
            </a:r>
            <a:r>
              <a:rPr lang="hu-HU" sz="1200" kern="1200" dirty="0" smtClean="0">
                <a:solidFill>
                  <a:schemeClr val="tx1"/>
                </a:solidFill>
                <a:effectLst/>
                <a:latin typeface="+mn-lt"/>
                <a:ea typeface="+mn-ea"/>
                <a:cs typeface="+mn-cs"/>
              </a:rPr>
              <a:t> 1:16-20; az Ő tanításai szerint éltek, </a:t>
            </a:r>
            <a:r>
              <a:rPr lang="hu-HU" sz="1200" kern="1200" dirty="0" err="1" smtClean="0">
                <a:solidFill>
                  <a:schemeClr val="tx1"/>
                </a:solidFill>
                <a:effectLst/>
                <a:latin typeface="+mn-lt"/>
                <a:ea typeface="+mn-ea"/>
                <a:cs typeface="+mn-cs"/>
              </a:rPr>
              <a:t>Jn</a:t>
            </a:r>
            <a:r>
              <a:rPr lang="hu-HU" sz="1200" kern="1200" dirty="0" smtClean="0">
                <a:solidFill>
                  <a:schemeClr val="tx1"/>
                </a:solidFill>
                <a:effectLst/>
                <a:latin typeface="+mn-lt"/>
                <a:ea typeface="+mn-ea"/>
                <a:cs typeface="+mn-cs"/>
              </a:rPr>
              <a:t> 8:31; utánozták cselekedeteit, </a:t>
            </a:r>
            <a:r>
              <a:rPr lang="hu-HU" sz="1200" kern="1200" dirty="0" err="1" smtClean="0">
                <a:solidFill>
                  <a:schemeClr val="tx1"/>
                </a:solidFill>
                <a:effectLst/>
                <a:latin typeface="+mn-lt"/>
                <a:ea typeface="+mn-ea"/>
                <a:cs typeface="+mn-cs"/>
              </a:rPr>
              <a:t>Jn</a:t>
            </a:r>
            <a:r>
              <a:rPr lang="hu-HU" sz="1200" kern="1200" dirty="0" smtClean="0">
                <a:solidFill>
                  <a:schemeClr val="tx1"/>
                </a:solidFill>
                <a:effectLst/>
                <a:latin typeface="+mn-lt"/>
                <a:ea typeface="+mn-ea"/>
                <a:cs typeface="+mn-cs"/>
              </a:rPr>
              <a:t> 13:13-15; mindenek elé helyezték a rabbitól való tanulást, </a:t>
            </a:r>
            <a:r>
              <a:rPr lang="hu-HU" sz="1200" kern="1200" dirty="0" err="1" smtClean="0">
                <a:solidFill>
                  <a:schemeClr val="tx1"/>
                </a:solidFill>
                <a:effectLst/>
                <a:latin typeface="+mn-lt"/>
                <a:ea typeface="+mn-ea"/>
                <a:cs typeface="+mn-cs"/>
              </a:rPr>
              <a:t>Lk</a:t>
            </a:r>
            <a:r>
              <a:rPr lang="hu-HU" sz="1200" kern="1200" dirty="0" smtClean="0">
                <a:solidFill>
                  <a:schemeClr val="tx1"/>
                </a:solidFill>
                <a:effectLst/>
                <a:latin typeface="+mn-lt"/>
                <a:ea typeface="+mn-ea"/>
                <a:cs typeface="+mn-cs"/>
              </a:rPr>
              <a:t> 14:26.</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Ez magyarázhatja Péter </a:t>
            </a:r>
            <a:r>
              <a:rPr lang="hu-HU" sz="1200" kern="1200" dirty="0" err="1" smtClean="0">
                <a:solidFill>
                  <a:schemeClr val="tx1"/>
                </a:solidFill>
                <a:effectLst/>
                <a:latin typeface="+mn-lt"/>
                <a:ea typeface="+mn-ea"/>
                <a:cs typeface="+mn-cs"/>
              </a:rPr>
              <a:t>vizen</a:t>
            </a:r>
            <a:r>
              <a:rPr lang="hu-HU" sz="1200" kern="1200" dirty="0" smtClean="0">
                <a:solidFill>
                  <a:schemeClr val="tx1"/>
                </a:solidFill>
                <a:effectLst/>
                <a:latin typeface="+mn-lt"/>
                <a:ea typeface="+mn-ea"/>
                <a:cs typeface="+mn-cs"/>
              </a:rPr>
              <a:t> járását (</a:t>
            </a:r>
            <a:r>
              <a:rPr lang="hu-HU" sz="1200" kern="1200" dirty="0" err="1" smtClean="0">
                <a:solidFill>
                  <a:schemeClr val="tx1"/>
                </a:solidFill>
                <a:effectLst/>
                <a:latin typeface="+mn-lt"/>
                <a:ea typeface="+mn-ea"/>
                <a:cs typeface="+mn-cs"/>
              </a:rPr>
              <a:t>Mt</a:t>
            </a:r>
            <a:r>
              <a:rPr lang="hu-HU" sz="1200" kern="1200" dirty="0" smtClean="0">
                <a:solidFill>
                  <a:schemeClr val="tx1"/>
                </a:solidFill>
                <a:effectLst/>
                <a:latin typeface="+mn-lt"/>
                <a:ea typeface="+mn-ea"/>
                <a:cs typeface="+mn-cs"/>
              </a:rPr>
              <a:t> 14:22-33). Amikor Jézus (a rabbi) járt a </a:t>
            </a:r>
            <a:r>
              <a:rPr lang="hu-HU" sz="1200" kern="1200" dirty="0" err="1" smtClean="0">
                <a:solidFill>
                  <a:schemeClr val="tx1"/>
                </a:solidFill>
                <a:effectLst/>
                <a:latin typeface="+mn-lt"/>
                <a:ea typeface="+mn-ea"/>
                <a:cs typeface="+mn-cs"/>
              </a:rPr>
              <a:t>vizen</a:t>
            </a:r>
            <a:r>
              <a:rPr lang="hu-HU" sz="1200" kern="1200" dirty="0" smtClean="0">
                <a:solidFill>
                  <a:schemeClr val="tx1"/>
                </a:solidFill>
                <a:effectLst/>
                <a:latin typeface="+mn-lt"/>
                <a:ea typeface="+mn-ea"/>
                <a:cs typeface="+mn-cs"/>
              </a:rPr>
              <a:t>, Péter (a talmid) olyan szeretett volna lenni, mint Ő. Péter természetesen még soha nem járt a </a:t>
            </a:r>
            <a:r>
              <a:rPr lang="hu-HU" sz="1200" kern="1200" dirty="0" err="1" smtClean="0">
                <a:solidFill>
                  <a:schemeClr val="tx1"/>
                </a:solidFill>
                <a:effectLst/>
                <a:latin typeface="+mn-lt"/>
                <a:ea typeface="+mn-ea"/>
                <a:cs typeface="+mn-cs"/>
              </a:rPr>
              <a:t>vizen</a:t>
            </a:r>
            <a:r>
              <a:rPr lang="hu-HU" sz="1200" kern="1200" dirty="0" smtClean="0">
                <a:solidFill>
                  <a:schemeClr val="tx1"/>
                </a:solidFill>
                <a:effectLst/>
                <a:latin typeface="+mn-lt"/>
                <a:ea typeface="+mn-ea"/>
                <a:cs typeface="+mn-cs"/>
              </a:rPr>
              <a:t>, el sem tudta volna képzelni, hogy képes rá. Mégis így gondolkodhatott: „Ha a mesterem kiválasztott engem, akkor hisz benne, hogy képes vagyok rá.” És megtette! Valódi csoda történt, olyan lett, mint a tanítója! És aztán… kétségeskedett. De miben kételkedett? Általában úgy gondoljuk, hogy Jézus erejében. De Jézus még mindig a </a:t>
            </a:r>
            <a:r>
              <a:rPr lang="hu-HU" sz="1200" kern="1200" dirty="0" err="1" smtClean="0">
                <a:solidFill>
                  <a:schemeClr val="tx1"/>
                </a:solidFill>
                <a:effectLst/>
                <a:latin typeface="+mn-lt"/>
                <a:ea typeface="+mn-ea"/>
                <a:cs typeface="+mn-cs"/>
              </a:rPr>
              <a:t>vizen</a:t>
            </a:r>
            <a:r>
              <a:rPr lang="hu-HU" sz="1200" kern="1200" dirty="0" smtClean="0">
                <a:solidFill>
                  <a:schemeClr val="tx1"/>
                </a:solidFill>
                <a:effectLst/>
                <a:latin typeface="+mn-lt"/>
                <a:ea typeface="+mn-ea"/>
                <a:cs typeface="+mn-cs"/>
              </a:rPr>
              <a:t> állt. Szerintem Péter önmagában kételkedett, talán önmagát vonta kétségbe. Még inkább lehet, hogy abban nem bízott, hogy eleget tud tenni Jézus felhatalmazásának. Jézus így reagált: „Miért kételkedtél?”  (14:31) vagyis: „Miért kételkedtél abban, hogy én képes vagyok magamhoz hasonlóvá tenni téged?”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Kulcsfontosságú üzenet ez a mai tanítványok számára. Hinnünk kell benne, hogy Jézus azért hívott el bennünket az Ő követésére, mert tudja, hogy az Ő irányításával, erejével, Szentlelkének segítségével olyanokká válhatunk, mint Ő. (Legalábbis cselekedeteinkben.) Bírnunk kell ezt a bizalmat, különben kétségbe vonjuk, hogy használni tud bennünket, és végül nem válunk Hozzá hasonlóvá.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tanítványok életének középpontjában a legfőbb cél áll: a rabbihoz hasonlóvá válni. Figyelnek, kérdeznek, válaszolnak a rabbi kérdéseire. Követik őt, anélkül hogy tudnák, hová vezeti őket.  A Máté evangéliumának 16. fejezetében leírt történetben Jézus közel 50 km-t tett meg gyalog </a:t>
            </a:r>
            <a:r>
              <a:rPr lang="hu-HU" sz="1200" kern="1200" dirty="0" err="1" smtClean="0">
                <a:solidFill>
                  <a:schemeClr val="tx1"/>
                </a:solidFill>
                <a:effectLst/>
                <a:latin typeface="+mn-lt"/>
                <a:ea typeface="+mn-ea"/>
                <a:cs typeface="+mn-cs"/>
              </a:rPr>
              <a:t>Cézárea</a:t>
            </a:r>
            <a:r>
              <a:rPr lang="hu-HU" sz="1200" kern="1200" dirty="0" smtClean="0">
                <a:solidFill>
                  <a:schemeClr val="tx1"/>
                </a:solidFill>
                <a:effectLst/>
                <a:latin typeface="+mn-lt"/>
                <a:ea typeface="+mn-ea"/>
                <a:cs typeface="+mn-cs"/>
              </a:rPr>
              <a:t> Filippi-be, hogy a mondandójához tökéletesen illő helyszínre érjenek. Bizonyára útközben is beszélt a tanítványokhoz, de úgy tűnik az égész utat egy tízperces lecke miatt tették meg (</a:t>
            </a:r>
            <a:r>
              <a:rPr lang="hu-HU" sz="1200" kern="1200" dirty="0" err="1" smtClean="0">
                <a:solidFill>
                  <a:schemeClr val="tx1"/>
                </a:solidFill>
                <a:effectLst/>
                <a:latin typeface="+mn-lt"/>
                <a:ea typeface="+mn-ea"/>
                <a:cs typeface="+mn-cs"/>
              </a:rPr>
              <a:t>Mt</a:t>
            </a:r>
            <a:r>
              <a:rPr lang="hu-HU" sz="1200" kern="1200" dirty="0" smtClean="0">
                <a:solidFill>
                  <a:schemeClr val="tx1"/>
                </a:solidFill>
                <a:effectLst/>
                <a:latin typeface="+mn-lt"/>
                <a:ea typeface="+mn-ea"/>
                <a:cs typeface="+mn-cs"/>
              </a:rPr>
              <a:t> 16:13-28).</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Ez azt jelenti, hogy a mai talmid (tanítvány) sem szentelhet kevesebb figyelmet mesterének (rabbijának). Vele kell lennünk, az Ő igéjében, követnünk kell, akkor is, ha nem ismerjük a végső célt, tanítása szerint kell élnünk, (ami azt jelenti, alaposan ismernünk kell ezeket a tanításokat), és amikor csak tehetjük, utánoznunk kell Őt. Más szóval életünkben semmi sem lehet fontosabb, mint az Hozzá való hasonlatosságra törekvés. Miután a tanulók egy ideig figyeltek és tanultak, kiküldték őket, hogy maguk is gyakorolják a tanítást (</a:t>
            </a:r>
            <a:r>
              <a:rPr lang="hu-HU" sz="1200" kern="1200" dirty="0" err="1" smtClean="0">
                <a:solidFill>
                  <a:schemeClr val="tx1"/>
                </a:solidFill>
                <a:effectLst/>
                <a:latin typeface="+mn-lt"/>
                <a:ea typeface="+mn-ea"/>
                <a:cs typeface="+mn-cs"/>
              </a:rPr>
              <a:t>Lk</a:t>
            </a:r>
            <a:r>
              <a:rPr lang="hu-HU" sz="1200" kern="1200" dirty="0" smtClean="0">
                <a:solidFill>
                  <a:schemeClr val="tx1"/>
                </a:solidFill>
                <a:effectLst/>
                <a:latin typeface="+mn-lt"/>
                <a:ea typeface="+mn-ea"/>
                <a:cs typeface="+mn-cs"/>
              </a:rPr>
              <a:t> 9:1-6; 10:1-24). A tanítvány elámul, hogy maga is olyan lehet, mint mestere (10:17). Ez még ma is bárki számára érthető, aki látta már tanító és tanítványa elmélyült kapcsolatát. Igen megerősít, amikor a tanítvány felismeri, hogy lehetséges olyanná válnia, mint mestere. A tanító is hatalmas örömmel látja, ha tanítványai megtanulták a leckét és Isten lelki ajándékokat és hatalmat adott nekik, hogy úgy cselekedjenek, mint mesterük. (</a:t>
            </a:r>
            <a:r>
              <a:rPr lang="hu-HU" sz="1200" kern="1200" dirty="0" err="1" smtClean="0">
                <a:solidFill>
                  <a:schemeClr val="tx1"/>
                </a:solidFill>
                <a:effectLst/>
                <a:latin typeface="+mn-lt"/>
                <a:ea typeface="+mn-ea"/>
                <a:cs typeface="+mn-cs"/>
              </a:rPr>
              <a:t>Lk</a:t>
            </a:r>
            <a:r>
              <a:rPr lang="hu-HU" sz="1200" kern="1200" dirty="0" smtClean="0">
                <a:solidFill>
                  <a:schemeClr val="tx1"/>
                </a:solidFill>
                <a:effectLst/>
                <a:latin typeface="+mn-lt"/>
                <a:ea typeface="+mn-ea"/>
                <a:cs typeface="+mn-cs"/>
              </a:rPr>
              <a:t> 10:21; lásd még: </a:t>
            </a:r>
            <a:r>
              <a:rPr lang="hu-HU" sz="1200" kern="1200" dirty="0" err="1" smtClean="0">
                <a:solidFill>
                  <a:schemeClr val="tx1"/>
                </a:solidFill>
                <a:effectLst/>
                <a:latin typeface="+mn-lt"/>
                <a:ea typeface="+mn-ea"/>
                <a:cs typeface="+mn-cs"/>
              </a:rPr>
              <a:t>Jn</a:t>
            </a:r>
            <a:r>
              <a:rPr lang="hu-HU" sz="1200" kern="1200" dirty="0" smtClean="0">
                <a:solidFill>
                  <a:schemeClr val="tx1"/>
                </a:solidFill>
                <a:effectLst/>
                <a:latin typeface="+mn-lt"/>
                <a:ea typeface="+mn-ea"/>
                <a:cs typeface="+mn-cs"/>
              </a:rPr>
              <a:t> 17:16, 18).</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Amikor a tanító úgy látta, tanítványai felkészültek arra, hogy hozzá hasonlóvá váljanak, küldetést adott nekik, hogy másokat is tegyenek tanítványokká. Így szólt hozzájuk: „Amennyire lehet, hasonlatosak lettetek hozzám. Most menjetek el, és keressetek másokat, akik majd hozzátok lesznek hasonlóvá. Mivel ti olyanok vagytok, mint én, ők, ha benneteket utánoznak, szintén hozzám lesznek hasonlókká.”  Minden bizonnyal ez a gyakorlat áll Jézus nagy misszióparancsa mögött (</a:t>
            </a:r>
            <a:r>
              <a:rPr lang="hu-HU" sz="1200" kern="1200" dirty="0" err="1" smtClean="0">
                <a:solidFill>
                  <a:schemeClr val="tx1"/>
                </a:solidFill>
                <a:effectLst/>
                <a:latin typeface="+mn-lt"/>
                <a:ea typeface="+mn-ea"/>
                <a:cs typeface="+mn-cs"/>
              </a:rPr>
              <a:t>Mt</a:t>
            </a:r>
            <a:r>
              <a:rPr lang="hu-HU" sz="1200" kern="1200" dirty="0" smtClean="0">
                <a:solidFill>
                  <a:schemeClr val="tx1"/>
                </a:solidFill>
                <a:effectLst/>
                <a:latin typeface="+mn-lt"/>
                <a:ea typeface="+mn-ea"/>
                <a:cs typeface="+mn-cs"/>
              </a:rPr>
              <a:t> 28:18-20). Míg egyrészt senki sem lehet olyan, mint Jézus, az isteni természetével, vagy tökéletes emberi természetével, ha a rabbitól tanul, felhatalmazást és áldást nyer Isten Szent Lelkétől, a tanítvány képes lesz Jézus utánzására. A tanítványok küldetése az volt, hogy keressenek másokat, akik utánozzák majd őket, s ezért Jézushoz hasonlókká válnak. Ez, az Isten Szent lelkétől áldott módszer csodálatos gyümölcsöket terem, különösen a pogány világban.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Ez segít megérteni Pál tanítását is, aki szintén tanítványokat keresett. Heródes </a:t>
            </a:r>
            <a:r>
              <a:rPr lang="hu-HU" sz="1200" kern="1200" dirty="0" err="1" smtClean="0">
                <a:solidFill>
                  <a:schemeClr val="tx1"/>
                </a:solidFill>
                <a:effectLst/>
                <a:latin typeface="+mn-lt"/>
                <a:ea typeface="+mn-ea"/>
                <a:cs typeface="+mn-cs"/>
              </a:rPr>
              <a:t>Agrippát</a:t>
            </a:r>
            <a:r>
              <a:rPr lang="hu-HU" sz="1200" kern="1200" dirty="0" smtClean="0">
                <a:solidFill>
                  <a:schemeClr val="tx1"/>
                </a:solidFill>
                <a:effectLst/>
                <a:latin typeface="+mn-lt"/>
                <a:ea typeface="+mn-ea"/>
                <a:cs typeface="+mn-cs"/>
              </a:rPr>
              <a:t> és a római helytartót is arra ösztönözte, hogy váljanak olyanná, mint ő (ApCsel 26:28-29). A fiatal gyülekezeteket is arra tanította, hogy őt utánozzák, és azokat, akik már hasonlók Jézushoz (1Kor 4:15-16, 11:1; 1Thessz 1:6-7, 2:14; 2 </a:t>
            </a:r>
            <a:r>
              <a:rPr lang="hu-HU" sz="1200" kern="1200" dirty="0" err="1" smtClean="0">
                <a:solidFill>
                  <a:schemeClr val="tx1"/>
                </a:solidFill>
                <a:effectLst/>
                <a:latin typeface="+mn-lt"/>
                <a:ea typeface="+mn-ea"/>
                <a:cs typeface="+mn-cs"/>
              </a:rPr>
              <a:t>Thessz</a:t>
            </a:r>
            <a:r>
              <a:rPr lang="hu-HU" sz="1200" kern="1200" dirty="0" smtClean="0">
                <a:solidFill>
                  <a:schemeClr val="tx1"/>
                </a:solidFill>
                <a:effectLst/>
                <a:latin typeface="+mn-lt"/>
                <a:ea typeface="+mn-ea"/>
                <a:cs typeface="+mn-cs"/>
              </a:rPr>
              <a:t> 3:7-9; 1Tim 4:1) A Zsidókhoz írt levél szerzőjeként ugyanezt a küldetést teljesítette (</a:t>
            </a:r>
            <a:r>
              <a:rPr lang="hu-HU" sz="1200" kern="1200" dirty="0" err="1" smtClean="0">
                <a:solidFill>
                  <a:schemeClr val="tx1"/>
                </a:solidFill>
                <a:effectLst/>
                <a:latin typeface="+mn-lt"/>
                <a:ea typeface="+mn-ea"/>
                <a:cs typeface="+mn-cs"/>
              </a:rPr>
              <a:t>Zsid</a:t>
            </a:r>
            <a:r>
              <a:rPr lang="hu-HU" sz="1200" kern="1200" dirty="0" smtClean="0">
                <a:solidFill>
                  <a:schemeClr val="tx1"/>
                </a:solidFill>
                <a:effectLst/>
                <a:latin typeface="+mn-lt"/>
                <a:ea typeface="+mn-ea"/>
                <a:cs typeface="+mn-cs"/>
              </a:rPr>
              <a:t> 6:12, 13:7).</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Ez az Újtestamentum egyik legfontosabb tétele. Jézus, az isteni Messiás, a rabbi – talmid, mester-tanítvány rendszert választotta. Rabbiként tanított, valós élethelyzetekben, a valaha is használt legragyogóbb módszerekkel. Értelmezte Isten igéjét és betöltötte azt. Bemutatta, hogyan lehet engedelmeskedni neki. Tanítványokat választott ki, akiket felhatalmazott, hogy hozzá hasonlóvá váljanak, és addig vezette őket, amíg utánozni kezdték Őt. Ezután (a Szentlélek kitöltetése után) elküldte őket, hogy a Jézusnak való engedelmesség által vezessék az embereket. Ez a módszer pedig, Isten áldásával megváltoztatta a legtöbb pogány kultúrát.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Ez a mi elhívásunk is! Jézus arra hív, legyünk az Ő tanítványai (</a:t>
            </a:r>
            <a:r>
              <a:rPr lang="hu-HU" sz="1200" i="1" kern="1200" dirty="0" err="1" smtClean="0">
                <a:solidFill>
                  <a:schemeClr val="tx1"/>
                </a:solidFill>
                <a:effectLst/>
                <a:latin typeface="+mn-lt"/>
                <a:ea typeface="+mn-ea"/>
                <a:cs typeface="+mn-cs"/>
              </a:rPr>
              <a:t>talmidim</a:t>
            </a:r>
            <a:r>
              <a:rPr lang="hu-HU" sz="1200" kern="1200" dirty="0" smtClean="0">
                <a:solidFill>
                  <a:schemeClr val="tx1"/>
                </a:solidFill>
                <a:effectLst/>
                <a:latin typeface="+mn-lt"/>
                <a:ea typeface="+mn-ea"/>
                <a:cs typeface="+mn-cs"/>
              </a:rPr>
              <a:t>). Ismernünk kell Isten igéjét és annak jézusi értelmezését. Lelkesen el kell köteleződnünk az Ige és Jézus példája iránt. Ha megtelünk Szent Lelkével, elszántan törekednünk kell a Hozzá való hasonlatosságra, amennyire ez emberileg lehetséges. Törekednünk kell a másokkal való kapcsolatra, hogy ha megfigyelnek minket, vágy ébredjen bennük Isten iránti szeretetünk és Jézuséhoz hasonló életformánk után (1Kor 2:16, 11:1; </a:t>
            </a:r>
            <a:r>
              <a:rPr lang="hu-HU" sz="1200" kern="1200" dirty="0" err="1" smtClean="0">
                <a:solidFill>
                  <a:schemeClr val="tx1"/>
                </a:solidFill>
                <a:effectLst/>
                <a:latin typeface="+mn-lt"/>
                <a:ea typeface="+mn-ea"/>
                <a:cs typeface="+mn-cs"/>
              </a:rPr>
              <a:t>Gal</a:t>
            </a:r>
            <a:r>
              <a:rPr lang="hu-HU" sz="1200" kern="1200" dirty="0" smtClean="0">
                <a:solidFill>
                  <a:schemeClr val="tx1"/>
                </a:solidFill>
                <a:effectLst/>
                <a:latin typeface="+mn-lt"/>
                <a:ea typeface="+mn-ea"/>
                <a:cs typeface="+mn-cs"/>
              </a:rPr>
              <a:t> 3:27) Isten kegyelmével ez a módszer meg TUDJA változtatni a legtöbb pogány kultúrát. A miénket is!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1. A </a:t>
            </a:r>
            <a:r>
              <a:rPr lang="hu-HU" sz="1200" kern="1200" dirty="0" err="1" smtClean="0">
                <a:solidFill>
                  <a:schemeClr val="tx1"/>
                </a:solidFill>
                <a:effectLst/>
                <a:latin typeface="+mn-lt"/>
                <a:ea typeface="+mn-ea"/>
                <a:cs typeface="+mn-cs"/>
              </a:rPr>
              <a:t>Mishnah</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a:t>
            </a:r>
            <a:r>
              <a:rPr lang="hu-HU" sz="1200" kern="1200" dirty="0" smtClean="0">
                <a:solidFill>
                  <a:schemeClr val="tx1"/>
                </a:solidFill>
                <a:effectLst/>
                <a:latin typeface="+mn-lt"/>
                <a:ea typeface="+mn-ea"/>
                <a:cs typeface="+mn-cs"/>
              </a:rPr>
              <a:t> Szentírás rabbinikus értelmezését tartalmazza. A Kr.u. II. században írták le. A zsidó tudósok szerint Kr.e. I. századtól a </a:t>
            </a:r>
            <a:r>
              <a:rPr lang="hu-HU" sz="1200" kern="1200" dirty="0" err="1" smtClean="0">
                <a:solidFill>
                  <a:schemeClr val="tx1"/>
                </a:solidFill>
                <a:effectLst/>
                <a:latin typeface="+mn-lt"/>
                <a:ea typeface="+mn-ea"/>
                <a:cs typeface="+mn-cs"/>
              </a:rPr>
              <a:t>Kr</a:t>
            </a:r>
            <a:r>
              <a:rPr lang="hu-HU" sz="1200" kern="1200" dirty="0" smtClean="0">
                <a:solidFill>
                  <a:schemeClr val="tx1"/>
                </a:solidFill>
                <a:effectLst/>
                <a:latin typeface="+mn-lt"/>
                <a:ea typeface="+mn-ea"/>
                <a:cs typeface="+mn-cs"/>
              </a:rPr>
              <a:t> u. I. századig terjedő szóbeli hagyományokat jegyezték le benne. Ezért tükrözi azt, amit Jézus életnek idejében igaznak tartottak.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2. Az atyák tanításai (</a:t>
            </a:r>
            <a:r>
              <a:rPr lang="hu-HU" sz="1200" kern="1200" dirty="0" err="1" smtClean="0">
                <a:solidFill>
                  <a:schemeClr val="tx1"/>
                </a:solidFill>
                <a:effectLst/>
                <a:latin typeface="+mn-lt"/>
                <a:ea typeface="+mn-ea"/>
                <a:cs typeface="+mn-cs"/>
              </a:rPr>
              <a:t>Atboth</a:t>
            </a:r>
            <a:r>
              <a:rPr lang="hu-HU" sz="1200" kern="1200" dirty="0" smtClean="0">
                <a:solidFill>
                  <a:schemeClr val="tx1"/>
                </a:solidFill>
                <a:effectLst/>
                <a:latin typeface="+mn-lt"/>
                <a:ea typeface="+mn-ea"/>
                <a:cs typeface="+mn-cs"/>
              </a:rPr>
              <a:t> 5:21), A </a:t>
            </a:r>
            <a:r>
              <a:rPr lang="hu-HU" sz="1200" kern="1200" dirty="0" err="1" smtClean="0">
                <a:solidFill>
                  <a:schemeClr val="tx1"/>
                </a:solidFill>
                <a:effectLst/>
                <a:latin typeface="+mn-lt"/>
                <a:ea typeface="+mn-ea"/>
                <a:cs typeface="+mn-cs"/>
              </a:rPr>
              <a:t>Mishnah</a:t>
            </a:r>
            <a:r>
              <a:rPr lang="hu-HU" sz="1200" kern="1200" dirty="0" smtClean="0">
                <a:solidFill>
                  <a:schemeClr val="tx1"/>
                </a:solidFill>
                <a:effectLst/>
                <a:latin typeface="+mn-lt"/>
                <a:ea typeface="+mn-ea"/>
                <a:cs typeface="+mn-cs"/>
              </a:rPr>
              <a:t>, Herbert </a:t>
            </a:r>
            <a:r>
              <a:rPr lang="hu-HU" sz="1200" kern="1200" dirty="0" err="1" smtClean="0">
                <a:solidFill>
                  <a:schemeClr val="tx1"/>
                </a:solidFill>
                <a:effectLst/>
                <a:latin typeface="+mn-lt"/>
                <a:ea typeface="+mn-ea"/>
                <a:cs typeface="+mn-cs"/>
              </a:rPr>
              <a:t>Danby</a:t>
            </a:r>
            <a:r>
              <a:rPr lang="hu-HU" sz="1200" kern="1200" dirty="0" smtClean="0">
                <a:solidFill>
                  <a:schemeClr val="tx1"/>
                </a:solidFill>
                <a:effectLst/>
                <a:latin typeface="+mn-lt"/>
                <a:ea typeface="+mn-ea"/>
                <a:cs typeface="+mn-cs"/>
              </a:rPr>
              <a:t>, Oxford University Press, Oxford, 1985.</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3. A zsidók a Héber Bibliát (az Ószövetséget) </a:t>
            </a:r>
            <a:r>
              <a:rPr lang="hu-HU" sz="1200" kern="1200" dirty="0" err="1" smtClean="0">
                <a:solidFill>
                  <a:schemeClr val="tx1"/>
                </a:solidFill>
                <a:effectLst/>
                <a:latin typeface="+mn-lt"/>
                <a:ea typeface="+mn-ea"/>
                <a:cs typeface="+mn-cs"/>
              </a:rPr>
              <a:t>Tanakh-nak</a:t>
            </a:r>
            <a:r>
              <a:rPr lang="hu-HU" sz="1200" kern="1200" dirty="0" smtClean="0">
                <a:solidFill>
                  <a:schemeClr val="tx1"/>
                </a:solidFill>
                <a:effectLst/>
                <a:latin typeface="+mn-lt"/>
                <a:ea typeface="+mn-ea"/>
                <a:cs typeface="+mn-cs"/>
              </a:rPr>
              <a:t> nevezik, ami a benne szereplő iratok kezdőbetűiből alkotott betűszó. Tóra (</a:t>
            </a:r>
            <a:r>
              <a:rPr lang="hu-HU" sz="1200" kern="1200" dirty="0" err="1" smtClean="0">
                <a:solidFill>
                  <a:schemeClr val="tx1"/>
                </a:solidFill>
                <a:effectLst/>
                <a:latin typeface="+mn-lt"/>
                <a:ea typeface="+mn-ea"/>
                <a:cs typeface="+mn-cs"/>
              </a:rPr>
              <a:t>Pentateuch</a:t>
            </a:r>
            <a:r>
              <a:rPr lang="hu-HU" sz="1200" kern="1200" dirty="0" smtClean="0">
                <a:solidFill>
                  <a:schemeClr val="tx1"/>
                </a:solidFill>
                <a:effectLst/>
                <a:latin typeface="+mn-lt"/>
                <a:ea typeface="+mn-ea"/>
                <a:cs typeface="+mn-cs"/>
              </a:rPr>
              <a:t>=Mózes öt könyve), </a:t>
            </a:r>
            <a:r>
              <a:rPr lang="hu-HU" sz="1200" kern="1200" dirty="0" err="1" smtClean="0">
                <a:solidFill>
                  <a:schemeClr val="tx1"/>
                </a:solidFill>
                <a:effectLst/>
                <a:latin typeface="+mn-lt"/>
                <a:ea typeface="+mn-ea"/>
                <a:cs typeface="+mn-cs"/>
              </a:rPr>
              <a:t>Navi'im</a:t>
            </a:r>
            <a:r>
              <a:rPr lang="hu-HU" sz="1200" kern="1200" dirty="0" smtClean="0">
                <a:solidFill>
                  <a:schemeClr val="tx1"/>
                </a:solidFill>
                <a:effectLst/>
                <a:latin typeface="+mn-lt"/>
                <a:ea typeface="+mn-ea"/>
                <a:cs typeface="+mn-cs"/>
              </a:rPr>
              <a:t> (prófétai iratok és történelmi leírások), </a:t>
            </a:r>
            <a:r>
              <a:rPr lang="hu-HU" sz="1200" kern="1200" dirty="0" err="1" smtClean="0">
                <a:solidFill>
                  <a:schemeClr val="tx1"/>
                </a:solidFill>
                <a:effectLst/>
                <a:latin typeface="+mn-lt"/>
                <a:ea typeface="+mn-ea"/>
                <a:cs typeface="+mn-cs"/>
              </a:rPr>
              <a:t>Ketubim</a:t>
            </a:r>
            <a:r>
              <a:rPr lang="hu-HU" sz="1200" kern="1200" dirty="0" smtClean="0">
                <a:solidFill>
                  <a:schemeClr val="tx1"/>
                </a:solidFill>
                <a:effectLst/>
                <a:latin typeface="+mn-lt"/>
                <a:ea typeface="+mn-ea"/>
                <a:cs typeface="+mn-cs"/>
              </a:rPr>
              <a:t> (próféták írásai). A fiúk a Tórát kezdték tanulmányozni, mivel az volt a zsidó hit alapja. Valószínű, hogy más írásokat, a próféták írásait is kommentálták és a Tórához csatolták.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4. A szóbeli Tóra az eredetinek tartott, Mózesnek tulajdonított Tóra értelmezése és alkalmazása, amit évszázadokon át szájhagyomány útján adtak tovább. Jézus számos vitája a farizeusokkal a szóbeli Tóra témái körül forgott. (</a:t>
            </a:r>
            <a:r>
              <a:rPr lang="hu-HU" sz="1200" kern="1200" dirty="0" err="1" smtClean="0">
                <a:solidFill>
                  <a:schemeClr val="tx1"/>
                </a:solidFill>
                <a:effectLst/>
                <a:latin typeface="+mn-lt"/>
                <a:ea typeface="+mn-ea"/>
                <a:cs typeface="+mn-cs"/>
              </a:rPr>
              <a:t>Mt</a:t>
            </a:r>
            <a:r>
              <a:rPr lang="hu-HU" sz="1200" kern="1200" dirty="0" smtClean="0">
                <a:solidFill>
                  <a:schemeClr val="tx1"/>
                </a:solidFill>
                <a:effectLst/>
                <a:latin typeface="+mn-lt"/>
                <a:ea typeface="+mn-ea"/>
                <a:cs typeface="+mn-cs"/>
              </a:rPr>
              <a:t> 23:5) A bojtok viselését Isten rendelte el, [4Móz 15:38-39], de azok hosszáról a Szóbeli Tóra rendelkezett.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5. Az oktatási rendszer kiváló leírását találhatjuk </a:t>
            </a:r>
            <a:r>
              <a:rPr lang="hu-HU" sz="1200" i="1" kern="1200" dirty="0" err="1" smtClean="0">
                <a:solidFill>
                  <a:schemeClr val="tx1"/>
                </a:solidFill>
                <a:effectLst/>
                <a:latin typeface="+mn-lt"/>
                <a:ea typeface="+mn-ea"/>
                <a:cs typeface="+mn-cs"/>
              </a:rPr>
              <a:t>Shmuel</a:t>
            </a:r>
            <a:r>
              <a:rPr lang="hu-HU" sz="1200" i="1" kern="1200" dirty="0" smtClean="0">
                <a:solidFill>
                  <a:schemeClr val="tx1"/>
                </a:solidFill>
                <a:effectLst/>
                <a:latin typeface="+mn-lt"/>
                <a:ea typeface="+mn-ea"/>
                <a:cs typeface="+mn-cs"/>
              </a:rPr>
              <a:t> </a:t>
            </a:r>
            <a:r>
              <a:rPr lang="hu-HU" sz="1200" i="1" kern="1200" dirty="0" err="1" smtClean="0">
                <a:solidFill>
                  <a:schemeClr val="tx1"/>
                </a:solidFill>
                <a:effectLst/>
                <a:latin typeface="+mn-lt"/>
                <a:ea typeface="+mn-ea"/>
                <a:cs typeface="+mn-cs"/>
              </a:rPr>
              <a:t>Safrai</a:t>
            </a:r>
            <a:r>
              <a:rPr lang="hu-HU" sz="1200" i="1" kern="1200" dirty="0" smtClean="0">
                <a:solidFill>
                  <a:schemeClr val="tx1"/>
                </a:solidFill>
                <a:effectLst/>
                <a:latin typeface="+mn-lt"/>
                <a:ea typeface="+mn-ea"/>
                <a:cs typeface="+mn-cs"/>
              </a:rPr>
              <a:t>: A zsidó nép az első században</a:t>
            </a:r>
            <a:r>
              <a:rPr lang="hu-HU" sz="1200" kern="1200" dirty="0" smtClean="0">
                <a:solidFill>
                  <a:schemeClr val="tx1"/>
                </a:solidFill>
                <a:effectLst/>
                <a:latin typeface="+mn-lt"/>
                <a:ea typeface="+mn-ea"/>
                <a:cs typeface="+mn-cs"/>
              </a:rPr>
              <a:t> című könyvében. (Van </a:t>
            </a:r>
            <a:r>
              <a:rPr lang="hu-HU" sz="1200" kern="1200" dirty="0" err="1" smtClean="0">
                <a:solidFill>
                  <a:schemeClr val="tx1"/>
                </a:solidFill>
                <a:effectLst/>
                <a:latin typeface="+mn-lt"/>
                <a:ea typeface="+mn-ea"/>
                <a:cs typeface="+mn-cs"/>
              </a:rPr>
              <a:t>Gorcum</a:t>
            </a:r>
            <a:r>
              <a:rPr lang="hu-HU" sz="1200" kern="1200" dirty="0" smtClean="0">
                <a:solidFill>
                  <a:schemeClr val="tx1"/>
                </a:solidFill>
                <a:effectLst/>
                <a:latin typeface="+mn-lt"/>
                <a:ea typeface="+mn-ea"/>
                <a:cs typeface="+mn-cs"/>
              </a:rPr>
              <a:t>, Amsterdam, 1974).</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Forrás:</a:t>
            </a:r>
          </a:p>
          <a:p>
            <a:r>
              <a:rPr lang="hu-HU" sz="1200" u="sng" kern="1200" dirty="0" smtClean="0">
                <a:solidFill>
                  <a:schemeClr val="tx1"/>
                </a:solidFill>
                <a:effectLst/>
                <a:latin typeface="+mn-lt"/>
                <a:ea typeface="+mn-ea"/>
                <a:cs typeface="+mn-cs"/>
                <a:hlinkClick r:id="rId3"/>
              </a:rPr>
              <a:t>https://www.thattheworldmayknow.com/rabbi-and-talmidim</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2BC986-3642-4A0F-93E9-70CAB5316AD8}" type="slidenum">
              <a:rPr lang="en-GB" smtClean="0"/>
              <a:t>1</a:t>
            </a:fld>
            <a:endParaRPr lang="en-GB"/>
          </a:p>
        </p:txBody>
      </p:sp>
    </p:spTree>
    <p:extLst>
      <p:ext uri="{BB962C8B-B14F-4D97-AF65-F5344CB8AC3E}">
        <p14:creationId xmlns:p14="http://schemas.microsoft.com/office/powerpoint/2010/main" val="235714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hu-HU" sz="1200" b="1" dirty="0" smtClean="0">
                <a:effectLst/>
                <a:latin typeface="Tahoma" panose="020B0604030504040204" pitchFamily="34" charset="0"/>
                <a:ea typeface="Calibri" panose="020F0502020204030204" pitchFamily="34" charset="0"/>
                <a:cs typeface="Times New Roman" panose="02020603050405020304" pitchFamily="18" charset="0"/>
              </a:rPr>
              <a:t>Foglalkozás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b="1" dirty="0" smtClean="0">
                <a:effectLst/>
                <a:latin typeface="Tahoma" panose="020B0604030504040204" pitchFamily="34" charset="0"/>
                <a:ea typeface="Calibri" panose="020F0502020204030204" pitchFamily="34" charset="0"/>
                <a:cs typeface="Times New Roman" panose="02020603050405020304" pitchFamily="18" charset="0"/>
              </a:rPr>
              <a:t>Bemelegítés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Játék: BARKOCHBA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Írjunk kis kártyákra mindenféle, az iskolával kapcsolatos szavakat!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Minden tini kapjon egy szót. Nem beszélhet és nem is írhat!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A többiek találják ki, mi az a szó!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Ha nagyobb létszámú a csoport, osszuk ketté. Döntsék el ők, ki kivel lesz. Az a csoport lesz a győztes, amelyik kitalálta a szót.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A következő szavakat használhatjuk: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iskola, tanár, házi feladat, szünet, tanóra, tantárgy, vizsgák, tudomány, tanulmány, napirend, tanulás, mentor, történelem, órarend, stb.…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b="1" u="sng" dirty="0" smtClean="0">
                <a:effectLst/>
                <a:latin typeface="Tahoma" panose="020B0604030504040204" pitchFamily="34" charset="0"/>
                <a:ea typeface="Calibri" panose="020F0502020204030204" pitchFamily="34" charset="0"/>
                <a:cs typeface="Times New Roman" panose="02020603050405020304" pitchFamily="18" charset="0"/>
              </a:rPr>
              <a:t>Mi a helyzet az iskolával?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Kérdezzük meg: mi a véleményetek az iskoláról?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Nézzük meg: </a:t>
            </a:r>
            <a:r>
              <a:rPr lang="hu-HU" sz="1200" u="sng" dirty="0" smtClean="0">
                <a:solidFill>
                  <a:srgbClr val="0563C1"/>
                </a:solidFill>
                <a:effectLst/>
                <a:latin typeface="Tahoma" panose="020B0604030504040204" pitchFamily="34" charset="0"/>
                <a:ea typeface="Calibri" panose="020F0502020204030204" pitchFamily="34" charset="0"/>
                <a:cs typeface="Times New Roman" panose="02020603050405020304" pitchFamily="18" charset="0"/>
                <a:hlinkClick r:id="rId3"/>
              </a:rPr>
              <a:t>https://youtu.be/Bdw2wAXe97Y</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Van kedvenc tanárotok? Miért lett ő a kedvencetek?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Hány pontra értékelnétek az iskolátokat?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Pontozzátok iskolátokat 1-10 között!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Majd kérdezzük meg: Mennyi volt a legalacsonyabb pontszám?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Pl., ha egy iskola 6 pontot kapott, kérdezzük meg, miért nem ötöt, vagy négyet!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Ezzel a kérdéssel megpróbáljuk feltárni az iskola pozitívumait.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Vegyük figyelembe az összes megjegyzést!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42BC986-3642-4A0F-93E9-70CAB5316AD8}" type="slidenum">
              <a:rPr lang="en-GB" smtClean="0"/>
              <a:t>2</a:t>
            </a:fld>
            <a:endParaRPr lang="en-GB"/>
          </a:p>
        </p:txBody>
      </p:sp>
    </p:spTree>
    <p:extLst>
      <p:ext uri="{BB962C8B-B14F-4D97-AF65-F5344CB8AC3E}">
        <p14:creationId xmlns:p14="http://schemas.microsoft.com/office/powerpoint/2010/main" val="1397414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hu-HU" sz="1200" b="1" dirty="0" smtClean="0">
                <a:effectLst/>
                <a:latin typeface="Tahoma" panose="020B0604030504040204" pitchFamily="34" charset="0"/>
                <a:ea typeface="Calibri" panose="020F0502020204030204" pitchFamily="34" charset="0"/>
                <a:cs typeface="Times New Roman" panose="02020603050405020304" pitchFamily="18" charset="0"/>
              </a:rPr>
              <a:t>A valaha élt legjobb tanító</a:t>
            </a:r>
          </a:p>
          <a:p>
            <a:pPr>
              <a:lnSpc>
                <a:spcPct val="107000"/>
              </a:lnSpc>
              <a:spcAft>
                <a:spcPts val="0"/>
              </a:spcAft>
            </a:pPr>
            <a:endParaRPr lang="hu-HU" sz="1200" b="1" dirty="0" smtClean="0">
              <a:effectLst/>
              <a:latin typeface="Tahoma" panose="020B060403050404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Bármit is gondolsz az iskoláról, mindig van néhány említésre méltó pozitívum is. Van néhány kiváló tanárotok, akik képesek ténylegesen oktatni. A jó tanárok úgy tudnak ösztönözni benneteket, hogy jól teljesítsetek az iskolában és minden vizsgán megfeleljetek. Időnként felismerhetitek tanáraitok gondoskodását. Egyes nagy tanárok megváltoztathatják életeteket.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b="1" u="sng" dirty="0" smtClean="0">
                <a:effectLst/>
                <a:latin typeface="Tahoma" panose="020B0604030504040204" pitchFamily="34" charset="0"/>
                <a:ea typeface="Calibri" panose="020F0502020204030204" pitchFamily="34" charset="0"/>
                <a:cs typeface="Times New Roman" panose="02020603050405020304" pitchFamily="18" charset="0"/>
              </a:rPr>
              <a:t>Ha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Kérdezzük meg: Kit választanál, ha tanárt választhatnál?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Más lenne a tanulás?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Mi lenne a különbség?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Összegezzük!</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Tehát, amire szükséged van az…</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b="1" dirty="0" smtClean="0">
                <a:effectLst/>
                <a:latin typeface="Tahoma" panose="020B0604030504040204" pitchFamily="34" charset="0"/>
                <a:ea typeface="Calibri" panose="020F0502020204030204" pitchFamily="34" charset="0"/>
                <a:cs typeface="Times New Roman" panose="02020603050405020304" pitchFamily="18" charset="0"/>
              </a:rPr>
              <a:t>Akkor és most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Jézus idejében máshogyan folyt az oktatás.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Kérdés: Hol volt az iskola?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Az I. századi Galileában az iskolák a helyi zsinagógákban működtek.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Ki volt a tanító?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Nyilvánvaló, hogy minden közösség felfogadott egy tanítót az iskolájába, akit tiszteletteljesen rabbinak szólítottak. Míg ez a tanár felelt a település oktatásáért, a zsinagógában nem volt különleges hatásköre.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Mennyi idősen mentél először iskolába?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A </a:t>
            </a: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Beth</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Sefer</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A</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Könyv Háza ~ általános iskola) –</a:t>
            </a: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ben</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4 és fél évesen kezdtek tanulni a gyerekek. A tudósok szerint kisfiúk és kislányok egyaránt jártak a zsinagógabeli osztályba körülbelül tízéves korukig.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Mit tanultak az iskolában?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Az oktatás elsősorban a Tórára összpontosított. Egyforma hangsúlyt fektetettek a Szentírás olvasására és az írásra (másolás) is.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Mi a Tóra? (magyarázat: Mózes öt könyve)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Hosszú szakaszokat tanultak meg kívülről és valószínű, hogy sok diák fejből tudta az egész Tórát, mire az elemi tanulmányait befejezte. Tudták az egész Tórát kívülről!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Hány bibliai igeverset tudsz kívülről?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Mutasd meg, mennyi az!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Az egyik tini mutassa meg a Bibliában Mózes öt könyvét!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i="1" dirty="0" smtClean="0">
                <a:effectLst/>
                <a:latin typeface="Tahoma" panose="020B0604030504040204" pitchFamily="34" charset="0"/>
                <a:ea typeface="Calibri" panose="020F0502020204030204" pitchFamily="34" charset="0"/>
                <a:cs typeface="Times New Roman" panose="02020603050405020304" pitchFamily="18" charset="0"/>
              </a:rPr>
              <a:t>Információ:</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Ezután a legtöbb diák (és valószínűleg a lányok is) otthon maradt a családjának segíteni és a fiúk elkezdték a családi szakmát tanulni. Ekkor vehetett részt egy fiú az első Húsvéti ünnepségén Jeruzsálemben. (Valószínűleg ez a szertartás az őse a mai </a:t>
            </a: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bármicvónak</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amit az ortodox zsidó családokban tartanak). Jézus kiváló kérdései, amiket a templomi tanítóknak első </a:t>
            </a: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Páskája</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alkalmával feltett, bizonyítják előző tanulmányait.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A legjobb tanulók </a:t>
            </a: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Beth</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Talmud-ban</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(Az oktatás Háza) folytatták tanulmányaikat (miközben szakmát is tanultak) körülbelül 14 éves korukig. Az egész Ószövetséget tanulmányozták.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i="1" dirty="0" smtClean="0">
                <a:effectLst/>
                <a:latin typeface="Tahoma" panose="020B0604030504040204" pitchFamily="34" charset="0"/>
                <a:ea typeface="Calibri" panose="020F0502020204030204" pitchFamily="34" charset="0"/>
                <a:cs typeface="Times New Roman" panose="02020603050405020304" pitchFamily="18" charset="0"/>
              </a:rPr>
              <a:t>Az egyik tini mutassa meg a Bibliában a Mózes első könyvétől Malakiásig terjedő részt!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Később a </a:t>
            </a: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Beth</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Midrash</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A</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Tanulmányok Háza) diákjait szintén a helyi közösség rabbija oktatta. Itt (a település felnőtt tagjaival együtt) a próféták írásai tanulmányozták az első öt könyvvel együtt és elkezdték tanulni, hogyan készítsenek saját magyarázatot és alkalmazásokat.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A memorizálás továbbra is nagyon fontos volt, mert a legtöbb embernek nem volt saját példánya a Szentírásból, ezért mindenkinek kívülről kellett tudnia, vagy el kellett mennie a zsinagógába a tekercseket tanulmányozni. A fennhangon való ismételgetés, mint tanulási forma széles körben elterjedt volt az oktatásban a Közel-Keleten úgy zsidó, mint a muszlim kultúrában.  A folyamatos ismételgetést a tanulás alapvető elemének tartották.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Csak néhány (nagyon kevés) kiemelkedően jó tanuló középiskolai (</a:t>
            </a: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Beth</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Midrash</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diák folyamodott engedélyért, hogy egy híres rabbinál tanulhasson. Általában otthonukat elhagyva, hosszú ideig utazgattak vele. Ezeket a diákokat nevezték héberül </a:t>
            </a: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talmidim-nak</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amit tanítványnak fordítunk.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b="1" u="sng" dirty="0" smtClean="0">
                <a:effectLst/>
                <a:latin typeface="Tahoma" panose="020B0604030504040204" pitchFamily="34" charset="0"/>
                <a:ea typeface="Calibri" panose="020F0502020204030204" pitchFamily="34" charset="0"/>
                <a:cs typeface="Times New Roman" panose="02020603050405020304" pitchFamily="18" charset="0"/>
              </a:rPr>
              <a:t>Tanítvány vagy, </a:t>
            </a:r>
            <a:r>
              <a:rPr lang="hu-HU" sz="1200" b="1" u="sng" dirty="0" err="1" smtClean="0">
                <a:effectLst/>
                <a:latin typeface="Tahoma" panose="020B0604030504040204" pitchFamily="34" charset="0"/>
                <a:ea typeface="Calibri" panose="020F0502020204030204" pitchFamily="34" charset="0"/>
                <a:cs typeface="Times New Roman" panose="02020603050405020304" pitchFamily="18" charset="0"/>
              </a:rPr>
              <a:t>vagy</a:t>
            </a:r>
            <a:r>
              <a:rPr lang="hu-HU" sz="1200" b="1" u="sng" dirty="0" smtClean="0">
                <a:effectLst/>
                <a:latin typeface="Tahoma" panose="020B0604030504040204" pitchFamily="34" charset="0"/>
                <a:ea typeface="Calibri" panose="020F0502020204030204" pitchFamily="34" charset="0"/>
                <a:cs typeface="Times New Roman" panose="02020603050405020304" pitchFamily="18" charset="0"/>
              </a:rPr>
              <a:t> tanuló?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Kérdés: mi a különbség a tanítvány és a diák között?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A tanítvány (talmid) sokkal több annál, amit a diák szóval jelölünk.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A tanuló a vizsgaeredmények megszerzéséhez, az osztály befejezéséhez, vagy a következő fokozat eléréséhez szeretné elsajátítani az oktató tudását. Sokszor akár tanára tiszteletben tartása nélkül.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A tanítvány (talmid) olyanná szeretne válni, mint oktatója, vagyis tanítóvá. Eszerint a tanítványok teljes mértékben elköteleződtek rabbijuk mellett, annak minden tettét és tanácsát figyelembe vették. The rabbi-talmid kapcsolat nagyon intenzív és személyes formája az oktatásnak. Mivel a rabbi a Szentírás saját értelmezése szerint élt és tanított, diákjai (</a:t>
            </a: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talmidim</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hallgatták, megfigyelték és utánozták, hogy olyanná váljanak, mint ő. Végül ők is tanítóvá lettek és továbbadták életmódjukat a tanítványaiknak (</a:t>
            </a: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talmidim</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b="1" u="sng" dirty="0" smtClean="0">
                <a:effectLst/>
                <a:latin typeface="Tahoma" panose="020B0604030504040204" pitchFamily="34" charset="0"/>
                <a:ea typeface="Calibri" panose="020F0502020204030204" pitchFamily="34" charset="0"/>
                <a:cs typeface="Times New Roman" panose="02020603050405020304" pitchFamily="18" charset="0"/>
              </a:rPr>
              <a:t>A rabbi</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Jézust gyakran rabbinak, vagy tanítónak nevezik a jelenkori bibliafordítások. (</a:t>
            </a: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Mt</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26:49; </a:t>
            </a: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Jn</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3:2, </a:t>
            </a: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Jn</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9:2).</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Jézus nem a legokosabbakat, nem a legjobb tanulókat hívta, hanem inkább az iskolázatlanokat!  Halászokat hívott el, hogy kövessék Őt (</a:t>
            </a: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Mt</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4: 18-22) és legyenek a tanítványai! A halészok valószínűleg nem voltak a legjobb tanulók. AZ általános iskola után megtanulták őseik mesterségét, a halászatot.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Jézus ezeket a „nem túl jókat” hívja. Mi a véleményed erről?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Mit tanulhatunk ebből mindnyájan?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Jézus azonban sokkal több volt, mint csupán egy nagy tanító: </a:t>
            </a:r>
            <a:r>
              <a:rPr lang="hu-HU" sz="1200" u="sng" dirty="0" smtClean="0">
                <a:solidFill>
                  <a:srgbClr val="0563C1"/>
                </a:solidFill>
                <a:effectLst/>
                <a:latin typeface="Tahoma" panose="020B0604030504040204" pitchFamily="34" charset="0"/>
                <a:ea typeface="Calibri" panose="020F0502020204030204" pitchFamily="34" charset="0"/>
                <a:cs typeface="Times New Roman" panose="02020603050405020304" pitchFamily="18" charset="0"/>
                <a:hlinkClick r:id="rId3"/>
              </a:rPr>
              <a:t>https://www.youtube.com/watch?v=jkMfGGtMhGA</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42BC986-3642-4A0F-93E9-70CAB5316AD8}" type="slidenum">
              <a:rPr lang="en-GB" smtClean="0"/>
              <a:t>3</a:t>
            </a:fld>
            <a:endParaRPr lang="en-GB"/>
          </a:p>
        </p:txBody>
      </p:sp>
    </p:spTree>
    <p:extLst>
      <p:ext uri="{BB962C8B-B14F-4D97-AF65-F5344CB8AC3E}">
        <p14:creationId xmlns:p14="http://schemas.microsoft.com/office/powerpoint/2010/main" val="382271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hu-HU" sz="1200" b="1" u="sng" dirty="0" smtClean="0">
                <a:effectLst/>
                <a:latin typeface="Tahoma" panose="020B0604030504040204" pitchFamily="34" charset="0"/>
                <a:ea typeface="Calibri" panose="020F0502020204030204" pitchFamily="34" charset="0"/>
                <a:cs typeface="Times New Roman" panose="02020603050405020304" pitchFamily="18" charset="0"/>
              </a:rPr>
              <a:t>Naplóbejegyzés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Kész vagy felelni Jézus elhívására és az Ő tanítványává lenni?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Milyen módon szeretnél valóban hasonlítani Jézusra?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42BC986-3642-4A0F-93E9-70CAB5316AD8}" type="slidenum">
              <a:rPr lang="en-GB" smtClean="0"/>
              <a:t>4</a:t>
            </a:fld>
            <a:endParaRPr lang="en-GB"/>
          </a:p>
        </p:txBody>
      </p:sp>
    </p:spTree>
    <p:extLst>
      <p:ext uri="{BB962C8B-B14F-4D97-AF65-F5344CB8AC3E}">
        <p14:creationId xmlns:p14="http://schemas.microsoft.com/office/powerpoint/2010/main" val="248066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hu-HU" sz="1200" b="1" u="sng" dirty="0" smtClean="0">
                <a:effectLst/>
                <a:latin typeface="Tahoma" panose="020B0604030504040204" pitchFamily="34" charset="0"/>
                <a:ea typeface="Calibri" panose="020F0502020204030204" pitchFamily="34" charset="0"/>
                <a:cs typeface="Times New Roman" panose="02020603050405020304" pitchFamily="18" charset="0"/>
              </a:rPr>
              <a:t>A legjobb tanító</a:t>
            </a:r>
          </a:p>
          <a:p>
            <a:pPr>
              <a:lnSpc>
                <a:spcPct val="107000"/>
              </a:lnSpc>
              <a:spcAft>
                <a:spcPts val="0"/>
              </a:spcAft>
            </a:pPr>
            <a:endParaRPr lang="hu-HU" sz="1200" b="1" u="sng" dirty="0" smtClean="0">
              <a:effectLst/>
              <a:latin typeface="Tahoma" panose="020B060403050404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b="1" u="sng" dirty="0" smtClean="0">
                <a:effectLst/>
                <a:latin typeface="Tahoma" panose="020B0604030504040204" pitchFamily="34" charset="0"/>
                <a:ea typeface="Calibri" panose="020F0502020204030204" pitchFamily="34" charset="0"/>
                <a:cs typeface="Times New Roman" panose="02020603050405020304" pitchFamily="18" charset="0"/>
              </a:rPr>
              <a:t>Ima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Egy ének: Jézus a legjobb tanító:</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u="sng" dirty="0" smtClean="0">
                <a:solidFill>
                  <a:srgbClr val="0563C1"/>
                </a:solidFill>
                <a:effectLst/>
                <a:latin typeface="Tahoma" panose="020B0604030504040204" pitchFamily="34" charset="0"/>
                <a:ea typeface="Calibri" panose="020F0502020204030204" pitchFamily="34" charset="0"/>
                <a:cs typeface="Times New Roman" panose="02020603050405020304" pitchFamily="18" charset="0"/>
                <a:hlinkClick r:id="rId3"/>
              </a:rPr>
              <a:t>https://www.youtube.com/watch?v=3yZyFVuLhrA</a:t>
            </a:r>
            <a:endParaRPr lang="hu-HU" sz="1200" u="sng" dirty="0" smtClean="0">
              <a:solidFill>
                <a:srgbClr val="0563C1"/>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vagy:</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Egy nő 7 szokása, ha Istené a szíve:</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Légy tisztában vele, kicsoda Isten, elmélkedj az Ő jellemén!</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Rejtsd mélyen szívedbe Isten ígéreteit!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Folyamatosan kérd Istent, hogy közeledjen hozzád, és vonjon közelebb magához.</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Mindig szánj időt Isten dicsőítésére!</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Múltad bűneit hagyd a kereszt lábánál! Hagyd, hogy Jézus magára vegye őket!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Legyél tanítható lelkületű!</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Várva várd az Urat!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42BC986-3642-4A0F-93E9-70CAB5316AD8}" type="slidenum">
              <a:rPr lang="en-GB" smtClean="0"/>
              <a:t>5</a:t>
            </a:fld>
            <a:endParaRPr lang="en-GB"/>
          </a:p>
        </p:txBody>
      </p:sp>
    </p:spTree>
    <p:extLst>
      <p:ext uri="{BB962C8B-B14F-4D97-AF65-F5344CB8AC3E}">
        <p14:creationId xmlns:p14="http://schemas.microsoft.com/office/powerpoint/2010/main" val="1844376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B1BF70-8F5B-4F26-B397-FD47EA5DED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3705828A-55AA-4394-870A-FB59AFF57B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A06D3F01-B139-4C1E-9B42-177CF9C6A2D3}"/>
              </a:ext>
            </a:extLst>
          </p:cNvPr>
          <p:cNvSpPr>
            <a:spLocks noGrp="1"/>
          </p:cNvSpPr>
          <p:nvPr>
            <p:ph type="dt" sz="half" idx="10"/>
          </p:nvPr>
        </p:nvSpPr>
        <p:spPr/>
        <p:txBody>
          <a:bodyPr/>
          <a:lstStyle/>
          <a:p>
            <a:fld id="{9C9C2C1D-7574-4255-8D56-D9B075F912A5}" type="datetimeFigureOut">
              <a:rPr lang="en-GB" smtClean="0"/>
              <a:t>29/03/2020</a:t>
            </a:fld>
            <a:endParaRPr lang="en-GB"/>
          </a:p>
        </p:txBody>
      </p:sp>
      <p:sp>
        <p:nvSpPr>
          <p:cNvPr id="5" name="Footer Placeholder 4">
            <a:extLst>
              <a:ext uri="{FF2B5EF4-FFF2-40B4-BE49-F238E27FC236}">
                <a16:creationId xmlns:a16="http://schemas.microsoft.com/office/drawing/2014/main" xmlns="" id="{A530F547-EE8D-4B7E-98E5-BEC3F41ADC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A4DEC81-B811-49CC-B7AF-7E41F6F04F96}"/>
              </a:ext>
            </a:extLst>
          </p:cNvPr>
          <p:cNvSpPr>
            <a:spLocks noGrp="1"/>
          </p:cNvSpPr>
          <p:nvPr>
            <p:ph type="sldNum" sz="quarter" idx="12"/>
          </p:nvPr>
        </p:nvSpPr>
        <p:spPr/>
        <p:txBody>
          <a:bodyPr/>
          <a:lstStyle/>
          <a:p>
            <a:fld id="{DD59A858-F8E6-486F-B801-75EB20966E5F}" type="slidenum">
              <a:rPr lang="en-GB" smtClean="0"/>
              <a:t>‹#›</a:t>
            </a:fld>
            <a:endParaRPr lang="en-GB"/>
          </a:p>
        </p:txBody>
      </p:sp>
    </p:spTree>
    <p:extLst>
      <p:ext uri="{BB962C8B-B14F-4D97-AF65-F5344CB8AC3E}">
        <p14:creationId xmlns:p14="http://schemas.microsoft.com/office/powerpoint/2010/main" val="170268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DCB4C2-04C7-41A7-8DE6-C4DE7511E5F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E039134-D64E-46B7-85EB-C4D137F16C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C73913F-B894-44F5-9E61-F2908DAB17E3}"/>
              </a:ext>
            </a:extLst>
          </p:cNvPr>
          <p:cNvSpPr>
            <a:spLocks noGrp="1"/>
          </p:cNvSpPr>
          <p:nvPr>
            <p:ph type="dt" sz="half" idx="10"/>
          </p:nvPr>
        </p:nvSpPr>
        <p:spPr/>
        <p:txBody>
          <a:bodyPr/>
          <a:lstStyle/>
          <a:p>
            <a:fld id="{9C9C2C1D-7574-4255-8D56-D9B075F912A5}" type="datetimeFigureOut">
              <a:rPr lang="en-GB" smtClean="0"/>
              <a:t>29/03/2020</a:t>
            </a:fld>
            <a:endParaRPr lang="en-GB"/>
          </a:p>
        </p:txBody>
      </p:sp>
      <p:sp>
        <p:nvSpPr>
          <p:cNvPr id="5" name="Footer Placeholder 4">
            <a:extLst>
              <a:ext uri="{FF2B5EF4-FFF2-40B4-BE49-F238E27FC236}">
                <a16:creationId xmlns:a16="http://schemas.microsoft.com/office/drawing/2014/main" xmlns="" id="{3D09F7FD-F65C-4478-B842-31C33DA136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34A4F8E-A977-4B4F-B8CD-204E88E17A00}"/>
              </a:ext>
            </a:extLst>
          </p:cNvPr>
          <p:cNvSpPr>
            <a:spLocks noGrp="1"/>
          </p:cNvSpPr>
          <p:nvPr>
            <p:ph type="sldNum" sz="quarter" idx="12"/>
          </p:nvPr>
        </p:nvSpPr>
        <p:spPr/>
        <p:txBody>
          <a:bodyPr/>
          <a:lstStyle/>
          <a:p>
            <a:fld id="{DD59A858-F8E6-486F-B801-75EB20966E5F}" type="slidenum">
              <a:rPr lang="en-GB" smtClean="0"/>
              <a:t>‹#›</a:t>
            </a:fld>
            <a:endParaRPr lang="en-GB"/>
          </a:p>
        </p:txBody>
      </p:sp>
    </p:spTree>
    <p:extLst>
      <p:ext uri="{BB962C8B-B14F-4D97-AF65-F5344CB8AC3E}">
        <p14:creationId xmlns:p14="http://schemas.microsoft.com/office/powerpoint/2010/main" val="1862385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55B4616-C1B4-4BD3-8A3E-C77E074C28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E5FDDAA1-AF6D-4C58-812F-79ECD0F7E26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7A27D93-F60F-4C3D-A5DB-48618EE729CB}"/>
              </a:ext>
            </a:extLst>
          </p:cNvPr>
          <p:cNvSpPr>
            <a:spLocks noGrp="1"/>
          </p:cNvSpPr>
          <p:nvPr>
            <p:ph type="dt" sz="half" idx="10"/>
          </p:nvPr>
        </p:nvSpPr>
        <p:spPr/>
        <p:txBody>
          <a:bodyPr/>
          <a:lstStyle/>
          <a:p>
            <a:fld id="{9C9C2C1D-7574-4255-8D56-D9B075F912A5}" type="datetimeFigureOut">
              <a:rPr lang="en-GB" smtClean="0"/>
              <a:t>29/03/2020</a:t>
            </a:fld>
            <a:endParaRPr lang="en-GB"/>
          </a:p>
        </p:txBody>
      </p:sp>
      <p:sp>
        <p:nvSpPr>
          <p:cNvPr id="5" name="Footer Placeholder 4">
            <a:extLst>
              <a:ext uri="{FF2B5EF4-FFF2-40B4-BE49-F238E27FC236}">
                <a16:creationId xmlns:a16="http://schemas.microsoft.com/office/drawing/2014/main" xmlns="" id="{13E30214-A9BC-40DF-8C8C-3A3838FC83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3F996B5-0082-4750-AFB4-DB56AAABD454}"/>
              </a:ext>
            </a:extLst>
          </p:cNvPr>
          <p:cNvSpPr>
            <a:spLocks noGrp="1"/>
          </p:cNvSpPr>
          <p:nvPr>
            <p:ph type="sldNum" sz="quarter" idx="12"/>
          </p:nvPr>
        </p:nvSpPr>
        <p:spPr/>
        <p:txBody>
          <a:bodyPr/>
          <a:lstStyle/>
          <a:p>
            <a:fld id="{DD59A858-F8E6-486F-B801-75EB20966E5F}" type="slidenum">
              <a:rPr lang="en-GB" smtClean="0"/>
              <a:t>‹#›</a:t>
            </a:fld>
            <a:endParaRPr lang="en-GB"/>
          </a:p>
        </p:txBody>
      </p:sp>
    </p:spTree>
    <p:extLst>
      <p:ext uri="{BB962C8B-B14F-4D97-AF65-F5344CB8AC3E}">
        <p14:creationId xmlns:p14="http://schemas.microsoft.com/office/powerpoint/2010/main" val="60205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5A4BDB-FEB0-42CC-AF91-57D7BC0AD6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924B016-4131-47AC-8BEB-C6A2520ED8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4D7B4EC-076E-416E-BD6E-181B0461A080}"/>
              </a:ext>
            </a:extLst>
          </p:cNvPr>
          <p:cNvSpPr>
            <a:spLocks noGrp="1"/>
          </p:cNvSpPr>
          <p:nvPr>
            <p:ph type="dt" sz="half" idx="10"/>
          </p:nvPr>
        </p:nvSpPr>
        <p:spPr/>
        <p:txBody>
          <a:bodyPr/>
          <a:lstStyle/>
          <a:p>
            <a:fld id="{9C9C2C1D-7574-4255-8D56-D9B075F912A5}" type="datetimeFigureOut">
              <a:rPr lang="en-GB" smtClean="0"/>
              <a:t>29/03/2020</a:t>
            </a:fld>
            <a:endParaRPr lang="en-GB"/>
          </a:p>
        </p:txBody>
      </p:sp>
      <p:sp>
        <p:nvSpPr>
          <p:cNvPr id="5" name="Footer Placeholder 4">
            <a:extLst>
              <a:ext uri="{FF2B5EF4-FFF2-40B4-BE49-F238E27FC236}">
                <a16:creationId xmlns:a16="http://schemas.microsoft.com/office/drawing/2014/main" xmlns="" id="{DC06D1EF-D3F1-442A-8B7D-F9A2DF7F3E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F27EB87-2DBE-4461-8D9A-38AC5128E544}"/>
              </a:ext>
            </a:extLst>
          </p:cNvPr>
          <p:cNvSpPr>
            <a:spLocks noGrp="1"/>
          </p:cNvSpPr>
          <p:nvPr>
            <p:ph type="sldNum" sz="quarter" idx="12"/>
          </p:nvPr>
        </p:nvSpPr>
        <p:spPr/>
        <p:txBody>
          <a:bodyPr/>
          <a:lstStyle/>
          <a:p>
            <a:fld id="{DD59A858-F8E6-486F-B801-75EB20966E5F}" type="slidenum">
              <a:rPr lang="en-GB" smtClean="0"/>
              <a:t>‹#›</a:t>
            </a:fld>
            <a:endParaRPr lang="en-GB"/>
          </a:p>
        </p:txBody>
      </p:sp>
    </p:spTree>
    <p:extLst>
      <p:ext uri="{BB962C8B-B14F-4D97-AF65-F5344CB8AC3E}">
        <p14:creationId xmlns:p14="http://schemas.microsoft.com/office/powerpoint/2010/main" val="124126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76A79F-0417-4145-8E55-CA28BA08A8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E0772C2-5389-46BE-9DC7-D38442E9F6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C5B410C-C11E-409B-9FB9-811C3D360B6C}"/>
              </a:ext>
            </a:extLst>
          </p:cNvPr>
          <p:cNvSpPr>
            <a:spLocks noGrp="1"/>
          </p:cNvSpPr>
          <p:nvPr>
            <p:ph type="dt" sz="half" idx="10"/>
          </p:nvPr>
        </p:nvSpPr>
        <p:spPr/>
        <p:txBody>
          <a:bodyPr/>
          <a:lstStyle/>
          <a:p>
            <a:fld id="{9C9C2C1D-7574-4255-8D56-D9B075F912A5}" type="datetimeFigureOut">
              <a:rPr lang="en-GB" smtClean="0"/>
              <a:t>29/03/2020</a:t>
            </a:fld>
            <a:endParaRPr lang="en-GB"/>
          </a:p>
        </p:txBody>
      </p:sp>
      <p:sp>
        <p:nvSpPr>
          <p:cNvPr id="5" name="Footer Placeholder 4">
            <a:extLst>
              <a:ext uri="{FF2B5EF4-FFF2-40B4-BE49-F238E27FC236}">
                <a16:creationId xmlns:a16="http://schemas.microsoft.com/office/drawing/2014/main" xmlns="" id="{5EC1207D-A77C-4993-8244-ADAF6F154D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674FF6C-E35E-49E8-AA68-A46660DF4843}"/>
              </a:ext>
            </a:extLst>
          </p:cNvPr>
          <p:cNvSpPr>
            <a:spLocks noGrp="1"/>
          </p:cNvSpPr>
          <p:nvPr>
            <p:ph type="sldNum" sz="quarter" idx="12"/>
          </p:nvPr>
        </p:nvSpPr>
        <p:spPr/>
        <p:txBody>
          <a:bodyPr/>
          <a:lstStyle/>
          <a:p>
            <a:fld id="{DD59A858-F8E6-486F-B801-75EB20966E5F}" type="slidenum">
              <a:rPr lang="en-GB" smtClean="0"/>
              <a:t>‹#›</a:t>
            </a:fld>
            <a:endParaRPr lang="en-GB"/>
          </a:p>
        </p:txBody>
      </p:sp>
    </p:spTree>
    <p:extLst>
      <p:ext uri="{BB962C8B-B14F-4D97-AF65-F5344CB8AC3E}">
        <p14:creationId xmlns:p14="http://schemas.microsoft.com/office/powerpoint/2010/main" val="45715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667450-0892-43ED-B4D0-03999F8DC6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3E2C423-7BCF-44C9-8B06-9EE6D6601B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1CB494CE-883E-4ECD-908F-BBBAF016E2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45EF63D0-608E-4182-81DA-2652A202DEF4}"/>
              </a:ext>
            </a:extLst>
          </p:cNvPr>
          <p:cNvSpPr>
            <a:spLocks noGrp="1"/>
          </p:cNvSpPr>
          <p:nvPr>
            <p:ph type="dt" sz="half" idx="10"/>
          </p:nvPr>
        </p:nvSpPr>
        <p:spPr/>
        <p:txBody>
          <a:bodyPr/>
          <a:lstStyle/>
          <a:p>
            <a:fld id="{9C9C2C1D-7574-4255-8D56-D9B075F912A5}" type="datetimeFigureOut">
              <a:rPr lang="en-GB" smtClean="0"/>
              <a:t>29/03/2020</a:t>
            </a:fld>
            <a:endParaRPr lang="en-GB"/>
          </a:p>
        </p:txBody>
      </p:sp>
      <p:sp>
        <p:nvSpPr>
          <p:cNvPr id="6" name="Footer Placeholder 5">
            <a:extLst>
              <a:ext uri="{FF2B5EF4-FFF2-40B4-BE49-F238E27FC236}">
                <a16:creationId xmlns:a16="http://schemas.microsoft.com/office/drawing/2014/main" xmlns="" id="{1F0AE64B-0CA1-488B-854A-B39A1D8FC6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05195DD-E0C9-4B4C-9AEE-74B45702F4FA}"/>
              </a:ext>
            </a:extLst>
          </p:cNvPr>
          <p:cNvSpPr>
            <a:spLocks noGrp="1"/>
          </p:cNvSpPr>
          <p:nvPr>
            <p:ph type="sldNum" sz="quarter" idx="12"/>
          </p:nvPr>
        </p:nvSpPr>
        <p:spPr/>
        <p:txBody>
          <a:bodyPr/>
          <a:lstStyle/>
          <a:p>
            <a:fld id="{DD59A858-F8E6-486F-B801-75EB20966E5F}" type="slidenum">
              <a:rPr lang="en-GB" smtClean="0"/>
              <a:t>‹#›</a:t>
            </a:fld>
            <a:endParaRPr lang="en-GB"/>
          </a:p>
        </p:txBody>
      </p:sp>
    </p:spTree>
    <p:extLst>
      <p:ext uri="{BB962C8B-B14F-4D97-AF65-F5344CB8AC3E}">
        <p14:creationId xmlns:p14="http://schemas.microsoft.com/office/powerpoint/2010/main" val="363757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37ABD-A70C-4F89-AE8E-FD21A0CA3A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3DD6D46-8F34-465D-8F42-83D0475482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63EF44D-03A6-44AC-8574-38FE66321F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A3AC3BCF-DB6D-45D4-BD75-1E269EAC2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85FFA69-8D98-4346-92F3-3966B34AF0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DF2DF279-9B46-4EDC-BCDB-E3AE32734125}"/>
              </a:ext>
            </a:extLst>
          </p:cNvPr>
          <p:cNvSpPr>
            <a:spLocks noGrp="1"/>
          </p:cNvSpPr>
          <p:nvPr>
            <p:ph type="dt" sz="half" idx="10"/>
          </p:nvPr>
        </p:nvSpPr>
        <p:spPr/>
        <p:txBody>
          <a:bodyPr/>
          <a:lstStyle/>
          <a:p>
            <a:fld id="{9C9C2C1D-7574-4255-8D56-D9B075F912A5}" type="datetimeFigureOut">
              <a:rPr lang="en-GB" smtClean="0"/>
              <a:t>29/03/2020</a:t>
            </a:fld>
            <a:endParaRPr lang="en-GB"/>
          </a:p>
        </p:txBody>
      </p:sp>
      <p:sp>
        <p:nvSpPr>
          <p:cNvPr id="8" name="Footer Placeholder 7">
            <a:extLst>
              <a:ext uri="{FF2B5EF4-FFF2-40B4-BE49-F238E27FC236}">
                <a16:creationId xmlns:a16="http://schemas.microsoft.com/office/drawing/2014/main" xmlns="" id="{930BA9D5-54CD-4FF6-A2F8-161119F3209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BC024497-72B3-4111-AA11-5A889B189DC3}"/>
              </a:ext>
            </a:extLst>
          </p:cNvPr>
          <p:cNvSpPr>
            <a:spLocks noGrp="1"/>
          </p:cNvSpPr>
          <p:nvPr>
            <p:ph type="sldNum" sz="quarter" idx="12"/>
          </p:nvPr>
        </p:nvSpPr>
        <p:spPr/>
        <p:txBody>
          <a:bodyPr/>
          <a:lstStyle/>
          <a:p>
            <a:fld id="{DD59A858-F8E6-486F-B801-75EB20966E5F}" type="slidenum">
              <a:rPr lang="en-GB" smtClean="0"/>
              <a:t>‹#›</a:t>
            </a:fld>
            <a:endParaRPr lang="en-GB"/>
          </a:p>
        </p:txBody>
      </p:sp>
    </p:spTree>
    <p:extLst>
      <p:ext uri="{BB962C8B-B14F-4D97-AF65-F5344CB8AC3E}">
        <p14:creationId xmlns:p14="http://schemas.microsoft.com/office/powerpoint/2010/main" val="752091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8F2963-CEB2-4F46-8773-0DDB153962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4BB3BC3D-8063-440A-A2B3-981D61AF0AD3}"/>
              </a:ext>
            </a:extLst>
          </p:cNvPr>
          <p:cNvSpPr>
            <a:spLocks noGrp="1"/>
          </p:cNvSpPr>
          <p:nvPr>
            <p:ph type="dt" sz="half" idx="10"/>
          </p:nvPr>
        </p:nvSpPr>
        <p:spPr/>
        <p:txBody>
          <a:bodyPr/>
          <a:lstStyle/>
          <a:p>
            <a:fld id="{9C9C2C1D-7574-4255-8D56-D9B075F912A5}" type="datetimeFigureOut">
              <a:rPr lang="en-GB" smtClean="0"/>
              <a:t>29/03/2020</a:t>
            </a:fld>
            <a:endParaRPr lang="en-GB"/>
          </a:p>
        </p:txBody>
      </p:sp>
      <p:sp>
        <p:nvSpPr>
          <p:cNvPr id="4" name="Footer Placeholder 3">
            <a:extLst>
              <a:ext uri="{FF2B5EF4-FFF2-40B4-BE49-F238E27FC236}">
                <a16:creationId xmlns:a16="http://schemas.microsoft.com/office/drawing/2014/main" xmlns="" id="{9D77F800-BA62-4132-B712-97261D0958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89AF025B-98ED-4506-849A-BA042F5EA8B4}"/>
              </a:ext>
            </a:extLst>
          </p:cNvPr>
          <p:cNvSpPr>
            <a:spLocks noGrp="1"/>
          </p:cNvSpPr>
          <p:nvPr>
            <p:ph type="sldNum" sz="quarter" idx="12"/>
          </p:nvPr>
        </p:nvSpPr>
        <p:spPr/>
        <p:txBody>
          <a:bodyPr/>
          <a:lstStyle/>
          <a:p>
            <a:fld id="{DD59A858-F8E6-486F-B801-75EB20966E5F}" type="slidenum">
              <a:rPr lang="en-GB" smtClean="0"/>
              <a:t>‹#›</a:t>
            </a:fld>
            <a:endParaRPr lang="en-GB"/>
          </a:p>
        </p:txBody>
      </p:sp>
    </p:spTree>
    <p:extLst>
      <p:ext uri="{BB962C8B-B14F-4D97-AF65-F5344CB8AC3E}">
        <p14:creationId xmlns:p14="http://schemas.microsoft.com/office/powerpoint/2010/main" val="215353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15B86F8-664B-4AD0-B166-3785BFB48B10}"/>
              </a:ext>
            </a:extLst>
          </p:cNvPr>
          <p:cNvSpPr>
            <a:spLocks noGrp="1"/>
          </p:cNvSpPr>
          <p:nvPr>
            <p:ph type="dt" sz="half" idx="10"/>
          </p:nvPr>
        </p:nvSpPr>
        <p:spPr/>
        <p:txBody>
          <a:bodyPr/>
          <a:lstStyle/>
          <a:p>
            <a:fld id="{9C9C2C1D-7574-4255-8D56-D9B075F912A5}" type="datetimeFigureOut">
              <a:rPr lang="en-GB" smtClean="0"/>
              <a:t>29/03/2020</a:t>
            </a:fld>
            <a:endParaRPr lang="en-GB"/>
          </a:p>
        </p:txBody>
      </p:sp>
      <p:sp>
        <p:nvSpPr>
          <p:cNvPr id="3" name="Footer Placeholder 2">
            <a:extLst>
              <a:ext uri="{FF2B5EF4-FFF2-40B4-BE49-F238E27FC236}">
                <a16:creationId xmlns:a16="http://schemas.microsoft.com/office/drawing/2014/main" xmlns="" id="{C6FED5EC-6C08-4111-81DD-87A07ADE830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B2EB3638-3AA9-4FA5-99C7-707E4203D06C}"/>
              </a:ext>
            </a:extLst>
          </p:cNvPr>
          <p:cNvSpPr>
            <a:spLocks noGrp="1"/>
          </p:cNvSpPr>
          <p:nvPr>
            <p:ph type="sldNum" sz="quarter" idx="12"/>
          </p:nvPr>
        </p:nvSpPr>
        <p:spPr/>
        <p:txBody>
          <a:bodyPr/>
          <a:lstStyle/>
          <a:p>
            <a:fld id="{DD59A858-F8E6-486F-B801-75EB20966E5F}" type="slidenum">
              <a:rPr lang="en-GB" smtClean="0"/>
              <a:t>‹#›</a:t>
            </a:fld>
            <a:endParaRPr lang="en-GB"/>
          </a:p>
        </p:txBody>
      </p:sp>
    </p:spTree>
    <p:extLst>
      <p:ext uri="{BB962C8B-B14F-4D97-AF65-F5344CB8AC3E}">
        <p14:creationId xmlns:p14="http://schemas.microsoft.com/office/powerpoint/2010/main" val="304988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FC169D-20DE-4346-A66D-0323FEDED9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FC922EB-6065-49A1-A48A-4FAAF65C1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BD49EC71-186E-4BE7-A707-05A706DE6D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97F2FBA-4497-4E09-89D8-162857F1D41C}"/>
              </a:ext>
            </a:extLst>
          </p:cNvPr>
          <p:cNvSpPr>
            <a:spLocks noGrp="1"/>
          </p:cNvSpPr>
          <p:nvPr>
            <p:ph type="dt" sz="half" idx="10"/>
          </p:nvPr>
        </p:nvSpPr>
        <p:spPr/>
        <p:txBody>
          <a:bodyPr/>
          <a:lstStyle/>
          <a:p>
            <a:fld id="{9C9C2C1D-7574-4255-8D56-D9B075F912A5}" type="datetimeFigureOut">
              <a:rPr lang="en-GB" smtClean="0"/>
              <a:t>29/03/2020</a:t>
            </a:fld>
            <a:endParaRPr lang="en-GB"/>
          </a:p>
        </p:txBody>
      </p:sp>
      <p:sp>
        <p:nvSpPr>
          <p:cNvPr id="6" name="Footer Placeholder 5">
            <a:extLst>
              <a:ext uri="{FF2B5EF4-FFF2-40B4-BE49-F238E27FC236}">
                <a16:creationId xmlns:a16="http://schemas.microsoft.com/office/drawing/2014/main" xmlns="" id="{3D1F400A-6233-41D4-A100-533EEBF3E2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B9762A8-2F4D-498F-861F-DD4FF5ADDCDB}"/>
              </a:ext>
            </a:extLst>
          </p:cNvPr>
          <p:cNvSpPr>
            <a:spLocks noGrp="1"/>
          </p:cNvSpPr>
          <p:nvPr>
            <p:ph type="sldNum" sz="quarter" idx="12"/>
          </p:nvPr>
        </p:nvSpPr>
        <p:spPr/>
        <p:txBody>
          <a:bodyPr/>
          <a:lstStyle/>
          <a:p>
            <a:fld id="{DD59A858-F8E6-486F-B801-75EB20966E5F}" type="slidenum">
              <a:rPr lang="en-GB" smtClean="0"/>
              <a:t>‹#›</a:t>
            </a:fld>
            <a:endParaRPr lang="en-GB"/>
          </a:p>
        </p:txBody>
      </p:sp>
    </p:spTree>
    <p:extLst>
      <p:ext uri="{BB962C8B-B14F-4D97-AF65-F5344CB8AC3E}">
        <p14:creationId xmlns:p14="http://schemas.microsoft.com/office/powerpoint/2010/main" val="2508752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3333E4-B621-47B8-A6A1-136F3F67EA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9816743C-9487-4ED3-BDDE-169DEBB33C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E1C299D4-3C81-42A3-B365-9B2BCF782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0A1BA2C-F113-4417-A9B7-D1CA7A6514CB}"/>
              </a:ext>
            </a:extLst>
          </p:cNvPr>
          <p:cNvSpPr>
            <a:spLocks noGrp="1"/>
          </p:cNvSpPr>
          <p:nvPr>
            <p:ph type="dt" sz="half" idx="10"/>
          </p:nvPr>
        </p:nvSpPr>
        <p:spPr/>
        <p:txBody>
          <a:bodyPr/>
          <a:lstStyle/>
          <a:p>
            <a:fld id="{9C9C2C1D-7574-4255-8D56-D9B075F912A5}" type="datetimeFigureOut">
              <a:rPr lang="en-GB" smtClean="0"/>
              <a:t>29/03/2020</a:t>
            </a:fld>
            <a:endParaRPr lang="en-GB"/>
          </a:p>
        </p:txBody>
      </p:sp>
      <p:sp>
        <p:nvSpPr>
          <p:cNvPr id="6" name="Footer Placeholder 5">
            <a:extLst>
              <a:ext uri="{FF2B5EF4-FFF2-40B4-BE49-F238E27FC236}">
                <a16:creationId xmlns:a16="http://schemas.microsoft.com/office/drawing/2014/main" xmlns="" id="{8DC1D3D1-9518-4C9F-8231-C013EBAD67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172D131-C8DF-41C4-A3FF-9C28C567F5A9}"/>
              </a:ext>
            </a:extLst>
          </p:cNvPr>
          <p:cNvSpPr>
            <a:spLocks noGrp="1"/>
          </p:cNvSpPr>
          <p:nvPr>
            <p:ph type="sldNum" sz="quarter" idx="12"/>
          </p:nvPr>
        </p:nvSpPr>
        <p:spPr/>
        <p:txBody>
          <a:bodyPr/>
          <a:lstStyle/>
          <a:p>
            <a:fld id="{DD59A858-F8E6-486F-B801-75EB20966E5F}" type="slidenum">
              <a:rPr lang="en-GB" smtClean="0"/>
              <a:t>‹#›</a:t>
            </a:fld>
            <a:endParaRPr lang="en-GB"/>
          </a:p>
        </p:txBody>
      </p:sp>
    </p:spTree>
    <p:extLst>
      <p:ext uri="{BB962C8B-B14F-4D97-AF65-F5344CB8AC3E}">
        <p14:creationId xmlns:p14="http://schemas.microsoft.com/office/powerpoint/2010/main" val="1405544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91FC4BE-0216-4AEB-8D50-27D024498A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3574C74-DB69-440E-9FCE-9149D13372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63141F6-8D90-43E8-892E-B30EEB94D5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C2C1D-7574-4255-8D56-D9B075F912A5}" type="datetimeFigureOut">
              <a:rPr lang="en-GB" smtClean="0"/>
              <a:t>29/03/2020</a:t>
            </a:fld>
            <a:endParaRPr lang="en-GB"/>
          </a:p>
        </p:txBody>
      </p:sp>
      <p:sp>
        <p:nvSpPr>
          <p:cNvPr id="5" name="Footer Placeholder 4">
            <a:extLst>
              <a:ext uri="{FF2B5EF4-FFF2-40B4-BE49-F238E27FC236}">
                <a16:creationId xmlns:a16="http://schemas.microsoft.com/office/drawing/2014/main" xmlns="" id="{7158EA7C-CD4F-49EF-8966-CC96C03203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DACBCBB9-1121-4A4D-83F0-FDDD07166B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9A858-F8E6-486F-B801-75EB20966E5F}" type="slidenum">
              <a:rPr lang="en-GB" smtClean="0"/>
              <a:t>‹#›</a:t>
            </a:fld>
            <a:endParaRPr lang="en-GB"/>
          </a:p>
        </p:txBody>
      </p:sp>
    </p:spTree>
    <p:extLst>
      <p:ext uri="{BB962C8B-B14F-4D97-AF65-F5344CB8AC3E}">
        <p14:creationId xmlns:p14="http://schemas.microsoft.com/office/powerpoint/2010/main" val="3306527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teacher">
            <a:extLst>
              <a:ext uri="{FF2B5EF4-FFF2-40B4-BE49-F238E27FC236}">
                <a16:creationId xmlns:a16="http://schemas.microsoft.com/office/drawing/2014/main" xmlns="" id="{E0CB34D8-9ECF-4317-ADD5-9AAF797F73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xmlns="" id="{2E8F4267-8F09-4862-9D16-E1CB530D48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64374" y="988990"/>
            <a:ext cx="6227626" cy="5869010"/>
          </a:xfrm>
          <a:custGeom>
            <a:avLst/>
            <a:gdLst>
              <a:gd name="connsiteX0" fmla="*/ 4279392 w 6227626"/>
              <a:gd name="connsiteY0" fmla="*/ 0 h 5869010"/>
              <a:gd name="connsiteX1" fmla="*/ 6087757 w 6227626"/>
              <a:gd name="connsiteY1" fmla="*/ 399734 h 5869010"/>
              <a:gd name="connsiteX2" fmla="*/ 6227626 w 6227626"/>
              <a:gd name="connsiteY2" fmla="*/ 470299 h 5869010"/>
              <a:gd name="connsiteX3" fmla="*/ 6227626 w 6227626"/>
              <a:gd name="connsiteY3" fmla="*/ 5869010 h 5869010"/>
              <a:gd name="connsiteX4" fmla="*/ 305640 w 6227626"/>
              <a:gd name="connsiteY4" fmla="*/ 5869010 h 5869010"/>
              <a:gd name="connsiteX5" fmla="*/ 296834 w 6227626"/>
              <a:gd name="connsiteY5" fmla="*/ 5848538 h 5869010"/>
              <a:gd name="connsiteX6" fmla="*/ 0 w 6227626"/>
              <a:gd name="connsiteY6" fmla="*/ 4279392 h 5869010"/>
              <a:gd name="connsiteX7" fmla="*/ 4279392 w 6227626"/>
              <a:gd name="connsiteY7" fmla="*/ 0 h 586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7626" h="5869010">
                <a:moveTo>
                  <a:pt x="4279392" y="0"/>
                </a:moveTo>
                <a:cubicBezTo>
                  <a:pt x="4925646" y="0"/>
                  <a:pt x="5538441" y="143252"/>
                  <a:pt x="6087757" y="399734"/>
                </a:cubicBezTo>
                <a:lnTo>
                  <a:pt x="6227626" y="470299"/>
                </a:lnTo>
                <a:lnTo>
                  <a:pt x="6227626" y="5869010"/>
                </a:lnTo>
                <a:lnTo>
                  <a:pt x="305640" y="5869010"/>
                </a:lnTo>
                <a:lnTo>
                  <a:pt x="296834" y="5848538"/>
                </a:lnTo>
                <a:cubicBezTo>
                  <a:pt x="105247" y="5362675"/>
                  <a:pt x="0" y="4833324"/>
                  <a:pt x="0" y="4279392"/>
                </a:cubicBezTo>
                <a:cubicBezTo>
                  <a:pt x="0" y="1915949"/>
                  <a:pt x="1915949" y="0"/>
                  <a:pt x="4279392" y="0"/>
                </a:cubicBez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xmlns="" id="{8E74D013-6AA3-44E4-A5DD-EEC2168982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8968" y="1153582"/>
            <a:ext cx="6063033" cy="5704418"/>
          </a:xfrm>
          <a:custGeom>
            <a:avLst/>
            <a:gdLst>
              <a:gd name="connsiteX0" fmla="*/ 4114799 w 6063033"/>
              <a:gd name="connsiteY0" fmla="*/ 0 h 5704418"/>
              <a:gd name="connsiteX1" fmla="*/ 6010208 w 6063033"/>
              <a:gd name="connsiteY1" fmla="*/ 461583 h 5704418"/>
              <a:gd name="connsiteX2" fmla="*/ 6063033 w 6063033"/>
              <a:gd name="connsiteY2" fmla="*/ 491321 h 5704418"/>
              <a:gd name="connsiteX3" fmla="*/ 6063033 w 6063033"/>
              <a:gd name="connsiteY3" fmla="*/ 5704418 h 5704418"/>
              <a:gd name="connsiteX4" fmla="*/ 320183 w 6063033"/>
              <a:gd name="connsiteY4" fmla="*/ 5704418 h 5704418"/>
              <a:gd name="connsiteX5" fmla="*/ 285416 w 6063033"/>
              <a:gd name="connsiteY5" fmla="*/ 5623594 h 5704418"/>
              <a:gd name="connsiteX6" fmla="*/ 0 w 6063033"/>
              <a:gd name="connsiteY6" fmla="*/ 4114800 h 5704418"/>
              <a:gd name="connsiteX7" fmla="*/ 4114799 w 6063033"/>
              <a:gd name="connsiteY7" fmla="*/ 0 h 5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3033" h="5704418">
                <a:moveTo>
                  <a:pt x="4114799" y="0"/>
                </a:moveTo>
                <a:cubicBezTo>
                  <a:pt x="4798337" y="0"/>
                  <a:pt x="5442947" y="166668"/>
                  <a:pt x="6010208" y="461583"/>
                </a:cubicBezTo>
                <a:lnTo>
                  <a:pt x="6063033" y="491321"/>
                </a:lnTo>
                <a:lnTo>
                  <a:pt x="6063033" y="5704418"/>
                </a:lnTo>
                <a:lnTo>
                  <a:pt x="320183" y="5704418"/>
                </a:lnTo>
                <a:lnTo>
                  <a:pt x="285416" y="5623594"/>
                </a:lnTo>
                <a:cubicBezTo>
                  <a:pt x="101198" y="5156418"/>
                  <a:pt x="0" y="4647427"/>
                  <a:pt x="0" y="4114800"/>
                </a:cubicBezTo>
                <a:cubicBezTo>
                  <a:pt x="0" y="1842259"/>
                  <a:pt x="1842258" y="0"/>
                  <a:pt x="41147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956EF3D5-3EE2-4627-ADCB-C00B4CB28240}"/>
              </a:ext>
            </a:extLst>
          </p:cNvPr>
          <p:cNvSpPr>
            <a:spLocks noGrp="1"/>
          </p:cNvSpPr>
          <p:nvPr>
            <p:ph type="ctrTitle"/>
          </p:nvPr>
        </p:nvSpPr>
        <p:spPr>
          <a:xfrm>
            <a:off x="6994280" y="2887580"/>
            <a:ext cx="4996329" cy="2038998"/>
          </a:xfrm>
        </p:spPr>
        <p:txBody>
          <a:bodyPr>
            <a:normAutofit/>
          </a:bodyPr>
          <a:lstStyle/>
          <a:p>
            <a:r>
              <a:rPr lang="hu-HU" sz="6600" b="1" dirty="0" smtClean="0">
                <a:solidFill>
                  <a:schemeClr val="accent1">
                    <a:lumMod val="75000"/>
                  </a:schemeClr>
                </a:solidFill>
              </a:rPr>
              <a:t>A TANÁROK</a:t>
            </a:r>
            <a:endParaRPr lang="hu-HU" sz="6600" b="1" dirty="0">
              <a:solidFill>
                <a:schemeClr val="accent1">
                  <a:lumMod val="75000"/>
                </a:schemeClr>
              </a:solidFill>
            </a:endParaRPr>
          </a:p>
        </p:txBody>
      </p:sp>
    </p:spTree>
    <p:extLst>
      <p:ext uri="{BB962C8B-B14F-4D97-AF65-F5344CB8AC3E}">
        <p14:creationId xmlns:p14="http://schemas.microsoft.com/office/powerpoint/2010/main" val="3473019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54372" y="0"/>
            <a:ext cx="9483256" cy="6858000"/>
          </a:xfrm>
          <a:prstGeom prst="rect">
            <a:avLst/>
          </a:prstGeom>
          <a:solidFill>
            <a:srgbClr val="5B4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xmlns=""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Image result for game hints">
            <a:extLst>
              <a:ext uri="{FF2B5EF4-FFF2-40B4-BE49-F238E27FC236}">
                <a16:creationId xmlns:a16="http://schemas.microsoft.com/office/drawing/2014/main" xmlns="" id="{1A596620-87AB-47D5-AB40-6F5E2241E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6181" y="2447123"/>
            <a:ext cx="5462546" cy="2007485"/>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4258848" y="4784942"/>
            <a:ext cx="3457185" cy="830997"/>
          </a:xfrm>
          <a:prstGeom prst="rect">
            <a:avLst/>
          </a:prstGeom>
          <a:noFill/>
        </p:spPr>
        <p:txBody>
          <a:bodyPr wrap="square" rtlCol="0">
            <a:spAutoFit/>
          </a:bodyPr>
          <a:lstStyle/>
          <a:p>
            <a:r>
              <a:rPr lang="hu-HU" sz="4800" b="1" dirty="0" smtClean="0">
                <a:solidFill>
                  <a:srgbClr val="0070C0"/>
                </a:solidFill>
              </a:rPr>
              <a:t>B</a:t>
            </a:r>
            <a:r>
              <a:rPr lang="hu-HU" sz="4800" b="1" dirty="0" smtClean="0">
                <a:solidFill>
                  <a:srgbClr val="FF0000"/>
                </a:solidFill>
              </a:rPr>
              <a:t>A</a:t>
            </a:r>
            <a:r>
              <a:rPr lang="hu-HU" sz="4800" b="1" dirty="0" smtClean="0">
                <a:solidFill>
                  <a:srgbClr val="FFC000"/>
                </a:solidFill>
              </a:rPr>
              <a:t>R</a:t>
            </a:r>
            <a:r>
              <a:rPr lang="hu-HU" sz="4800" b="1" dirty="0" smtClean="0"/>
              <a:t>K</a:t>
            </a:r>
            <a:r>
              <a:rPr lang="hu-HU" sz="4800" b="1" dirty="0" smtClean="0">
                <a:solidFill>
                  <a:schemeClr val="accent6">
                    <a:lumMod val="75000"/>
                  </a:schemeClr>
                </a:solidFill>
              </a:rPr>
              <a:t>O</a:t>
            </a:r>
            <a:r>
              <a:rPr lang="hu-HU" sz="4800" b="1" dirty="0" smtClean="0">
                <a:solidFill>
                  <a:srgbClr val="0070C0"/>
                </a:solidFill>
              </a:rPr>
              <a:t>C</a:t>
            </a:r>
            <a:r>
              <a:rPr lang="hu-HU" sz="4800" b="1" dirty="0" smtClean="0">
                <a:solidFill>
                  <a:srgbClr val="FFC000"/>
                </a:solidFill>
              </a:rPr>
              <a:t>H</a:t>
            </a:r>
            <a:r>
              <a:rPr lang="hu-HU" sz="4800" b="1" dirty="0" smtClean="0">
                <a:solidFill>
                  <a:srgbClr val="FF0000"/>
                </a:solidFill>
              </a:rPr>
              <a:t>B</a:t>
            </a:r>
            <a:r>
              <a:rPr lang="hu-HU" sz="4800" b="1" dirty="0" smtClean="0"/>
              <a:t>A</a:t>
            </a:r>
            <a:endParaRPr lang="hu-HU" sz="4800" b="1" dirty="0"/>
          </a:p>
        </p:txBody>
      </p:sp>
    </p:spTree>
    <p:extLst>
      <p:ext uri="{BB962C8B-B14F-4D97-AF65-F5344CB8AC3E}">
        <p14:creationId xmlns:p14="http://schemas.microsoft.com/office/powerpoint/2010/main" val="290913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best teacher ever">
            <a:extLst>
              <a:ext uri="{FF2B5EF4-FFF2-40B4-BE49-F238E27FC236}">
                <a16:creationId xmlns:a16="http://schemas.microsoft.com/office/drawing/2014/main" xmlns="" id="{C675A7CE-94FF-4E8B-A73E-AB0A8EAD7D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911" r="-1" b="12017"/>
          <a:stretch/>
        </p:blipFill>
        <p:spPr bwMode="auto">
          <a:xfrm>
            <a:off x="838200" y="-3810"/>
            <a:ext cx="992886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xmlns=""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zövegdoboz 1"/>
          <p:cNvSpPr txBox="1"/>
          <p:nvPr/>
        </p:nvSpPr>
        <p:spPr>
          <a:xfrm>
            <a:off x="375780" y="4985359"/>
            <a:ext cx="2680571" cy="1754326"/>
          </a:xfrm>
          <a:prstGeom prst="rect">
            <a:avLst/>
          </a:prstGeom>
          <a:noFill/>
        </p:spPr>
        <p:txBody>
          <a:bodyPr wrap="square" rtlCol="0">
            <a:spAutoFit/>
          </a:bodyPr>
          <a:lstStyle/>
          <a:p>
            <a:r>
              <a:rPr lang="hu-HU" sz="5400" b="1" dirty="0" smtClean="0">
                <a:solidFill>
                  <a:srgbClr val="C00000"/>
                </a:solidFill>
                <a:latin typeface="Freestyle Script" panose="030804020302050B0404" pitchFamily="66" charset="0"/>
              </a:rPr>
              <a:t>A LEGJOBB TANÍTÓ</a:t>
            </a:r>
            <a:endParaRPr lang="hu-HU" sz="5400" b="1" dirty="0">
              <a:solidFill>
                <a:srgbClr val="C00000"/>
              </a:solidFill>
              <a:latin typeface="Freestyle Script" panose="030804020302050B0404" pitchFamily="66" charset="0"/>
            </a:endParaRPr>
          </a:p>
        </p:txBody>
      </p:sp>
    </p:spTree>
    <p:extLst>
      <p:ext uri="{BB962C8B-B14F-4D97-AF65-F5344CB8AC3E}">
        <p14:creationId xmlns:p14="http://schemas.microsoft.com/office/powerpoint/2010/main" val="3195665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A2509F26-B5DC-4BA7-B476-4CB044237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3" name="Rectangle 72">
            <a:extLst>
              <a:ext uri="{FF2B5EF4-FFF2-40B4-BE49-F238E27FC236}">
                <a16:creationId xmlns:a16="http://schemas.microsoft.com/office/drawing/2014/main" xmlns="" id="{DB103EB1-B135-4526-B883-33228FC27F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098" name="Picture 2" descr="Image result for journalling">
            <a:extLst>
              <a:ext uri="{FF2B5EF4-FFF2-40B4-BE49-F238E27FC236}">
                <a16:creationId xmlns:a16="http://schemas.microsoft.com/office/drawing/2014/main" xmlns="" id="{F3A319DC-7E01-4CD4-9E90-E9736F1A9A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144"/>
          <a:stretch/>
        </p:blipFill>
        <p:spPr bwMode="auto">
          <a:xfrm rot="21480000">
            <a:off x="1137837" y="1003258"/>
            <a:ext cx="9916327" cy="476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336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A2509F26-B5DC-4BA7-B476-4CB044237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b="1">
                <a:latin typeface="Freestyle Script" panose="030804020302050B0404" pitchFamily="66" charset="0"/>
              </a:rPr>
              <a:t>A LEGJOBB TANÍTÓ</a:t>
            </a:r>
            <a:endParaRPr lang="hu-HU" b="1" dirty="0">
              <a:latin typeface="Freestyle Script" panose="030804020302050B0404" pitchFamily="66" charset="0"/>
            </a:endParaRPr>
          </a:p>
        </p:txBody>
      </p:sp>
      <p:sp>
        <p:nvSpPr>
          <p:cNvPr id="73" name="Rectangle 72">
            <a:extLst>
              <a:ext uri="{FF2B5EF4-FFF2-40B4-BE49-F238E27FC236}">
                <a16:creationId xmlns:a16="http://schemas.microsoft.com/office/drawing/2014/main" xmlns="" id="{DB103EB1-B135-4526-B883-33228FC27F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pic>
        <p:nvPicPr>
          <p:cNvPr id="5122" name="Picture 2" descr="Image result for jesus the best teacher">
            <a:extLst>
              <a:ext uri="{FF2B5EF4-FFF2-40B4-BE49-F238E27FC236}">
                <a16:creationId xmlns:a16="http://schemas.microsoft.com/office/drawing/2014/main" xmlns="" id="{D095708F-1808-4FC3-BBA3-369610B6BB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07" r="1" b="1"/>
          <a:stretch/>
        </p:blipFill>
        <p:spPr bwMode="auto">
          <a:xfrm rot="21480000">
            <a:off x="1137837" y="1003258"/>
            <a:ext cx="9916327" cy="4764396"/>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175364" y="4847572"/>
            <a:ext cx="4722313" cy="1938992"/>
          </a:xfrm>
          <a:prstGeom prst="rect">
            <a:avLst/>
          </a:prstGeom>
          <a:noFill/>
        </p:spPr>
        <p:txBody>
          <a:bodyPr wrap="square" rtlCol="0">
            <a:spAutoFit/>
          </a:bodyPr>
          <a:lstStyle/>
          <a:p>
            <a:r>
              <a:rPr lang="hu-HU" sz="6000" b="1" dirty="0">
                <a:solidFill>
                  <a:srgbClr val="C00000"/>
                </a:solidFill>
                <a:latin typeface="Freestyle Script" panose="030804020302050B0404" pitchFamily="66" charset="0"/>
              </a:rPr>
              <a:t>A LEGJOBB TANÍTÓ</a:t>
            </a:r>
            <a:endParaRPr lang="hu-HU" sz="6000" b="1" dirty="0">
              <a:solidFill>
                <a:srgbClr val="C00000"/>
              </a:solidFill>
              <a:latin typeface="Freestyle Script" panose="030804020302050B0404" pitchFamily="66" charset="0"/>
            </a:endParaRPr>
          </a:p>
        </p:txBody>
      </p:sp>
    </p:spTree>
    <p:extLst>
      <p:ext uri="{BB962C8B-B14F-4D97-AF65-F5344CB8AC3E}">
        <p14:creationId xmlns:p14="http://schemas.microsoft.com/office/powerpoint/2010/main" val="3295521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84</Words>
  <Application>Microsoft Office PowerPoint</Application>
  <PresentationFormat>Szélesvásznú</PresentationFormat>
  <Paragraphs>221</Paragraphs>
  <Slides>5</Slides>
  <Notes>5</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5</vt:i4>
      </vt:variant>
    </vt:vector>
  </HeadingPairs>
  <TitlesOfParts>
    <vt:vector size="13" baseType="lpstr">
      <vt:lpstr>Arial</vt:lpstr>
      <vt:lpstr>Calibri</vt:lpstr>
      <vt:lpstr>Calibri Light</vt:lpstr>
      <vt:lpstr>Freestyle Script</vt:lpstr>
      <vt:lpstr>Impact</vt:lpstr>
      <vt:lpstr>Tahoma</vt:lpstr>
      <vt:lpstr>Times New Roman</vt:lpstr>
      <vt:lpstr>Office Theme</vt:lpstr>
      <vt:lpstr>A TANÁROK</vt:lpstr>
      <vt:lpstr>PowerPoint bemutató</vt:lpstr>
      <vt:lpstr>PowerPoint bemutató</vt:lpstr>
      <vt:lpstr>PowerPoint bemutató</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TEACHERS</dc:title>
  <dc:creator>Clair Sanches-Schutte</dc:creator>
  <cp:lastModifiedBy>Bea</cp:lastModifiedBy>
  <cp:revision>19</cp:revision>
  <dcterms:created xsi:type="dcterms:W3CDTF">2019-02-11T14:33:47Z</dcterms:created>
  <dcterms:modified xsi:type="dcterms:W3CDTF">2020-03-29T15:04:12Z</dcterms:modified>
</cp:coreProperties>
</file>