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66823" autoAdjust="0"/>
  </p:normalViewPr>
  <p:slideViewPr>
    <p:cSldViewPr snapToGrid="0">
      <p:cViewPr varScale="1">
        <p:scale>
          <a:sx n="55" d="100"/>
          <a:sy n="55" d="100"/>
        </p:scale>
        <p:origin x="2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EC71F-D231-4284-BC19-01FE4B5EBDAC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976A4-016B-4A90-B23D-9D4D70ABB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4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MÚLT, JELEN, JÖVŐ, ÉS AZ ÁLMOK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Hátér-információ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a tanulmány a jövőre összpontosít.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tinédzserek az iskolában és otthon is tanulnak. Ezen idő alatt választanak, döntéseket hoznak a jövőjükkel kapcsolatban.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a tanulmány segít a tiniknek felismerni, hogy mostani döntéseik befolyásolják a jövőjüket. A döntéseknek rövid, illetve hosszú távú következményei lehetnek, pozitívak és negatívak egyaránt.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tiniknek életük több, különböző területén is meg kell küzdeniük a választásokkal, mint például az iskola, tantárgyak, szakirány, barátok, munka és szabadidő eltöltésének kérdésében.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tizenévesek különbözőképpen döntenek, amikor a jövőjükről való gondolkodásra szólítják őket. Motiválhatja őket jobb iskolai teljesítményre, mert ez a saját döntésük, mert tudják a tanulás okát és célját. A legtöbb tini számára azonban az élet csak a jelenről szól, és ez teljesen elfogadható. Akkor merül fel nehézség, ha a jövőjükről és az álmaikról való gondolkodásra ösztönözzük őket. A következő kérdések hasznosak lehetnek: - „Melyik utat szeretnéd követni?”, vagy: -„Mi szeretnél lenni?”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feledjük, aggodalomra adhat okot, ha egy tinédzser nem akar a jövőjéről gondolkodni, vagy nagyon negatívan látja azt. Próbáljuk megtalálni a negatív gondolatok okát! Ha továbbra is aggódunk, kérdezzük meg, hogy mások is tudnak-e a problémáiról, vagy kap-e már szakmai segítséget. Ha igen, hogy érzi, segít-e neki ez a tapasztalat?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Amennyiben az egész csoport negatív – gondoljunk csak egy tehetségkutató tesztre – pozitív energiát kaphatnak, ha felismerik, miben jók.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Tanácsos elbeszélgetni velük a realitásokról, ha nagyon irreális a véleményük, vagy az álmaik. Előfordul, hogy egy kamaszlány álomvilágban él az otthoni nehézségei miatt.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Szülőként három dolgot kívánok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tinédzsereimnek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	Azt akarom, hogy Istent szerető és ösztönző Istennek ismerjék meg.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	Azt akarom, hogy találjanak célt az életben (olyan szakmát, vagy foglalkozást, ami illik hozzájuk és Isten is azt várja tőlük).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	Szeretném, hogy olyan társat találjanak, akivel megoszthatják hitüket, szenvedélyüket és elhivatottságukat.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fentieknek a következő sorrendben kell bekövetkezniük: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 megismerése befolyásolja a szakma kiválasztását.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 és a mi életcélunk hatással van a partnerválasztásunkra is.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döntések meghozatala szoros kapcsolatban áll a következő két alapvető hitéleti dologgal: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Sáfárság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 felelősséget ruház ránk önmagunkkal, világunkkal és embertársainkkal szemben, valamint anyagi javainkért. Isten megáldja az erőfeszítéseinket, ha Őérte élünk.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 sáfárai vagyunk. Idővel, lehetőségekkel, képességekkel, hivatással, a föld és annak erőforrásainak birtoklásával áldott meg bennünket. Felelősséggel tartozunk neki, azzal, hogy helyesen használjuk fel őket. Azzal ismerjük el Isten tulajdonjogát, ha hűségesen szolgálunk neki és embertársainknak. Ez a tizedfizetésre és a hálaáldozatokra is ugyanúgy vonatkozik, mint az Ő evangéliumának terjesztésére és egyháza növekedésének támogatására. A sáfárságot kiváltságul adta nekünk Isten az élet védelmére, valamint az önzés és a kapzsiság legyőzésére. A sáfárok örülnek azoknak az áldásoknak, amelyeket mások kapnak az ő hűségük eredményeként. 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(1Móz 1:26-28; 2:15; 1Krón 29:14; Aggeus 1:3-11; Malakiás 3:8-12; Máté 23: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Róm 15:26, 27; 1Kor 9:9-14; 2Kor 8:1-15; 9:7.)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	Keresztény viselkedés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 arra szólít bennünket, hogy az Ő kegyelmének fényében éljünk, annak tudatában, hogy Ő végtelen nagy árat fizetett a megmentésünkért. A Szentlélek által dicsőítjük Istent értelmünkben, testünkben és lelkünkben.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 hívattunk, hogy istenfélő emberek legyünk a gondolkodásunkban, érzéseinkben, és életünk minden területén, személyes és közösségi életünkben a bibliai elvekkel összhangban cselekedjünk. Mivel a Szentlélek Urunk képére formálja át jellemünket, csak olyan dolgokban veszünk részt, amelyek Krisztushoz hasonló tisztaságot, egészséget és örömöt hoznak életünkbe. Ez azt jelenti, hogy szórakozásunknak meg kell felelnie a keresztény ízlés és szépség legmagasabb színvonalának. Öltözködésünknek – a kulturális különbségek elismerésével -, egyszerűnek, visszafogottnak és tisztának kell lennie. Azokhoz illően, akiknek valódi szépségét nem a külső ékesítés adja, hanem a szelíd és csendes lélek romolhatatlan dísze. Azt is jelenti, hogy mivel a testünk a Szentlélek temploma, értelmesen kell gondját viselnünk. A megfelelő testmozgás és elegendő pihenés mellett a lehető legegészségesebb táplálkozási szokásokra kell áttérnünk, és tartózkodni a Szentírásban meghatározott tisztátalan ételektől. Mivel a szeszesital, a dohány és drogok felelőtlen használata árt testi egészségünknek, ezektől is tartózkodnunk kell. Ehelyett minden olyannal kell foglalkoznunk és táplálkoznunk, ami testünket és gondolatvilágunkat Krisztus elveinek megfelelő, fegyelmezett állapotban tartja. Hiszen Ő azt kívánja, hogy egészségesek, örömtelik és jók legyünk.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(1Móz 7:2; 2Móz 20:15; 3Móz 11:1-47; Zsolt 106:3; Róm 12:1, 2; 1Kor 6:19, 20; 10:31; 2Kor 6:14-7:1; 10:5;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Eféz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:1-21; Filippi 2:4;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:8; 1Tim 2:9, 10; Titus 2:11, 12; 1Péter 3:1-4; 1 János 2:6; 3Ján 2.)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976A4-016B-4A90-B23D-9D4D70ABB5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7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Bemelegítés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Múlt, jelen, jövő és az álmok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Előkészületek: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Nyomtassunk ki az alábbi idézeteket (kereshetünk helyettük más, hasonlókat is), és helyezzük el őket körben, a teremben. 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Kérjük meg a tiniket, hogy álljanak fel, nézzenek körül és válasszanak egy idézetet, ami tetszik nekik. Majd menjenek vissza vele a helyükre.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(Járkáljunk mi is közöttük, és figyeljünk, hátha szükség lesz segítségünkre az értelmezéshez!)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Kérjük meg a lányokat, hogy két-három fős kis csoportokban osszák meg egymással a választott idézetet! Olvassák fel hangosan és mondják el, miért éppen azt választották.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(Vagy tehetjük ugyanezt az egész csoport részvételével.)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Végül kérdezzük meg a tiniket, hogy kinek az idézete szól a múltról, kié a jelenről és a jövőről, és kié egy álomról?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Magyarul is találhatunk hasonló, képes idézeteket: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quotes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címszó alatt.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976A4-016B-4A90-B23D-9D4D70ABB5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56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Játék: Kérdések a jövődről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Nyomtassuk ki a társasjáték tábláját (lásd a 9. oldalon)!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Nyomtassuk ki a kérdéseket tartalmazó kártyákat (lásd a következő oldalon), és vágjuk szét őket! Majd írással lefelé, egy kupacban helyezzük az asztalra!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Helyezzünk cukorkákat a tábla mezőire. A kérdés megválaszolása után lehet majd elfogyasztani őket.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Dobjunk fel egy érmét: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ha fej: egyet léphet előre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ha írás: kettőt léphet előre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Mindegyik résztvevő húzzon egy-egy kérdést! A széléről a tábla közepe felé haladjanak.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kötelező a kérdésekre válaszolni, de ez esetben nem jár cukorka.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Bátorítsuk a tiniket, hogy röviden, tömören válaszoljanak.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Magyarázzuk el a játékszabályokat és kezdjünk!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976A4-016B-4A90-B23D-9D4D70ABB5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2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Naplóbejegyzés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Előkészületek: szükségünk lesz virágmagokra (pl. napraforgó), gyógynövény vagy zöldség- magokra (pl. bazsalikom, vagy saláta).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jövőnk a mostani döntéseinktől függ.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Olyan, mint az elvetett mag, öntözésre és napfényre van szüksége.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figyelmeztethet, hogy a választásaink, döntéseink is nagy figyelmet igényelnek.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Felszólítás: ültessük el ezt a magot és gondoskodjunk róla! Had emlékeztessen rá, hogy döntéseinkre is folyamatosan figyelnünk kell. Fényképezzük le egy hét múlva, és küldjük el a képet a csoport tagjainak!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976A4-016B-4A90-B23D-9D4D70ABB5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0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Imádság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Uram!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Köszönöm a választási lehetőségeket!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döntések olyanok, mint a magok.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magnak figyelemre és gondozásra van szüksége.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Áldd meg kérlek, a jövőmért tett erőfeszítéseimet.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 forduljak feléd, ahogyan a virág fordul a nap felé!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Mert az én jövőm: veled lenni, Uram!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növénynek vízre, fényre és melegre van szüksége.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Nekem a Te fényedre és melegségedre van szükségem,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különösen a körülöttem tomboló vihar idején.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Maradj mellettem, Uram, mert ismeretlen jövővel állok szemben.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 kezedbe akarom tenni a jövőmet.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vezess át az összes többi holnapon.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Vezess, amikor sikeres vagyok.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Taníts, hogy kitartsak melletted, akkor is, amikor sikertelen vagyok.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Tudatosítsd bennem, hogy Te akkor is velem vagy!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Adjál nekem tanítható lelkületet miközben a jövő feltárul előttem.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Jézus nevében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Ámen</a:t>
            </a:r>
          </a:p>
          <a:p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976A4-016B-4A90-B23D-9D4D70ABB5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0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73660B-C4CC-43E7-82BC-89CB40858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2D1C57-2C7B-462F-AE17-C9A81ACF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153626-D5CA-40E7-8870-8915F7B1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719428-E1C9-4097-90CB-73CDB5BD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01A791-0A98-4594-AD0D-E31C2F68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568762-CE6E-41AA-AD91-A24B0063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A73011-37D4-486B-BE42-D3B4E2AE7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142E40-9207-4884-A944-6948910F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74B0A8-7871-472F-BC0F-F7C31E8E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38309F-F317-48DA-969D-EACFBEE0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7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0FFA7C9-5849-4BA0-900C-269ECFC3E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D4A535-ACA0-48A8-9721-E073BC56C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B07A6E-D0A7-4DC8-84D0-1D5BF94B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AFC271-BEE1-4433-83D1-12AFA20D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DA3A2A-B664-4B50-8273-DF13071F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0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F66CFD-53FB-4EDE-8F2F-72F572F0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3FA11E-95D7-4623-91CA-33949899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0465FF-E901-46B5-8D29-30CAF42B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E59AA0-F3C3-4889-A710-6FBE5A85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9D711B-2A9D-4148-B208-F6271383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8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B9C74B-2603-4EEC-94DE-E95AD31C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C96BE7-8075-414F-92B7-4013B5132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1E1822-6559-4ABD-ABF8-04DD787D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68348D-F3ED-4EE8-82F4-0B5ABE4E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3BF2EE-E9C2-4F89-8080-93E217A4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9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3B98FF-1A11-4F38-BAF6-9B0ED309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0CF43F-0123-4617-A7A1-57C8BCB1C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BABC17-74C8-4423-8EEF-FC4CF7404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F22A74-16FA-49A4-B86E-E5716226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B4E5B6-B156-4DE3-AB31-7F4A90E8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0976224-2DD3-49D1-A0BC-DCC8AAEE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038EF-8E4F-4D01-9FA6-02E23CE1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03EAAD-2F54-4817-8218-39F830063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FEC6D4-CF30-415E-815F-69C43827E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4815948-9AE3-44D7-9E7C-64320200F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753F557-8386-4627-93F4-37D1678F6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209B6BC-9DB6-45C3-8004-95EB4992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E98E217-7EF6-4C01-BA9D-9A6C0149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E333C8-ADDE-4AA9-91EC-4CE06735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4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82175F-C933-4A6C-A260-56E7E94B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DD5C54-28C8-4C0F-A134-9EDF4FC1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35F005-664E-4BF6-B36D-BCD8D2E1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8BE597-5171-4F09-BDDF-80673075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6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0D4B92B-D540-4E58-B880-74890624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0CD4C09-6306-4A88-B03D-FECD89FF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34DFE81-04C9-4FD4-8431-B4A73F0D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33C5B7-6BD7-4694-ADB0-B6721F44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B98661-2355-403A-B54C-D7EAEE586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46FCED-05E6-431A-9C9B-A9DC6C322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213922-CACF-4A49-8634-2D0E7B8D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664669-388F-4759-A838-596B469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6CE845-10DB-4ED5-877F-24C7B9F1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DF4D8C-B05F-4422-95AE-3B6450A0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EE679EB-67DE-47E1-A3DE-6FEED2C66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EB2F32-DC2D-4CD8-BA1F-50A78AA4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9F0DD71-786F-4BBB-9DD7-E2EC2A22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652D23-5062-46C7-9FEF-858DDD2C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B0ED9F9-A8AF-453A-B9EF-DEEB4F8C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6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07CF47-5FE1-4743-A273-457871E2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3F51F8-8A13-4CD7-9A00-A6BEB5BFF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F199E-A896-450C-9FD4-C85D2AAE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33D5-95B1-40AC-9675-CB4CF26C7975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65D14A-AD8E-4A91-92BA-361A9C25B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ECCE65-1FF5-4082-9A33-514D7315C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B1AF-88F7-4631-BD93-7CA8E3329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93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9" name="Freeform: Shape 138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past present future">
            <a:extLst>
              <a:ext uri="{FF2B5EF4-FFF2-40B4-BE49-F238E27FC236}">
                <a16:creationId xmlns="" xmlns:a16="http://schemas.microsoft.com/office/drawing/2014/main" id="{3DB4224F-5895-4A00-9FBB-A5611E3B8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3236181" y="1914534"/>
            <a:ext cx="5462546" cy="307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795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Image result for quotes past present future">
            <a:extLst>
              <a:ext uri="{FF2B5EF4-FFF2-40B4-BE49-F238E27FC236}">
                <a16:creationId xmlns="" xmlns:a16="http://schemas.microsoft.com/office/drawing/2014/main" id="{138BBAA0-156D-481E-AFFC-CDBE5EDBF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81" y="2037432"/>
            <a:ext cx="5462546" cy="282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-360218" y="4864299"/>
            <a:ext cx="65393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C00000"/>
                </a:solidFill>
              </a:rPr>
              <a:t>Sajnálkozás nélkül </a:t>
            </a:r>
            <a:r>
              <a:rPr lang="hu-HU" sz="2800" b="1" dirty="0" smtClean="0">
                <a:solidFill>
                  <a:srgbClr val="C00000"/>
                </a:solidFill>
              </a:rPr>
              <a:t>fogadd el </a:t>
            </a:r>
            <a:r>
              <a:rPr lang="hu-HU" sz="2800" dirty="0" smtClean="0">
                <a:solidFill>
                  <a:srgbClr val="C00000"/>
                </a:solidFill>
              </a:rPr>
              <a:t>a múltat, </a:t>
            </a:r>
          </a:p>
          <a:p>
            <a:pPr algn="ctr"/>
            <a:r>
              <a:rPr lang="hu-HU" sz="2800" dirty="0" smtClean="0">
                <a:solidFill>
                  <a:srgbClr val="C00000"/>
                </a:solidFill>
              </a:rPr>
              <a:t>élj </a:t>
            </a:r>
            <a:r>
              <a:rPr lang="hu-HU" sz="2800" b="1" dirty="0" smtClean="0">
                <a:solidFill>
                  <a:srgbClr val="C00000"/>
                </a:solidFill>
              </a:rPr>
              <a:t>bizalommal</a:t>
            </a:r>
            <a:r>
              <a:rPr lang="hu-HU" sz="2800" dirty="0" smtClean="0">
                <a:solidFill>
                  <a:srgbClr val="C00000"/>
                </a:solidFill>
              </a:rPr>
              <a:t> a jelenben és </a:t>
            </a:r>
          </a:p>
          <a:p>
            <a:pPr algn="ctr"/>
            <a:r>
              <a:rPr lang="hu-HU" sz="2800" b="1" dirty="0" smtClean="0">
                <a:solidFill>
                  <a:srgbClr val="C00000"/>
                </a:solidFill>
              </a:rPr>
              <a:t>félelem nélkül </a:t>
            </a:r>
            <a:r>
              <a:rPr lang="hu-HU" sz="2800" dirty="0" smtClean="0">
                <a:solidFill>
                  <a:srgbClr val="C00000"/>
                </a:solidFill>
              </a:rPr>
              <a:t>tekints a jövőbe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276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Image result for board games templates">
            <a:extLst>
              <a:ext uri="{FF2B5EF4-FFF2-40B4-BE49-F238E27FC236}">
                <a16:creationId xmlns="" xmlns:a16="http://schemas.microsoft.com/office/drawing/2014/main" id="{34C6ECCB-A79D-438C-B7CC-69D63046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81" y="1176793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44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05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Image result for sunflower seeds">
            <a:extLst>
              <a:ext uri="{FF2B5EF4-FFF2-40B4-BE49-F238E27FC236}">
                <a16:creationId xmlns="" xmlns:a16="http://schemas.microsoft.com/office/drawing/2014/main" id="{8EAF22BB-512A-4B2F-B585-A5A9E20EE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81" y="1634570"/>
            <a:ext cx="5462546" cy="363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85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886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Image result for seeds">
            <a:extLst>
              <a:ext uri="{FF2B5EF4-FFF2-40B4-BE49-F238E27FC236}">
                <a16:creationId xmlns="" xmlns:a16="http://schemas.microsoft.com/office/drawing/2014/main" id="{3A89C157-415B-456E-A81D-D9570F63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81" y="1627741"/>
            <a:ext cx="5462546" cy="36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91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151</Words>
  <Application>Microsoft Office PowerPoint</Application>
  <PresentationFormat>Szélesvásznú</PresentationFormat>
  <Paragraphs>113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Sanches-Schutte</dc:creator>
  <cp:lastModifiedBy>Bea</cp:lastModifiedBy>
  <cp:revision>6</cp:revision>
  <dcterms:created xsi:type="dcterms:W3CDTF">2019-02-11T13:33:24Z</dcterms:created>
  <dcterms:modified xsi:type="dcterms:W3CDTF">2020-03-22T11:10:35Z</dcterms:modified>
</cp:coreProperties>
</file>