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1696" autoAdjust="0"/>
  </p:normalViewPr>
  <p:slideViewPr>
    <p:cSldViewPr snapToGrid="0">
      <p:cViewPr varScale="1">
        <p:scale>
          <a:sx n="59" d="100"/>
          <a:sy n="59" d="100"/>
        </p:scale>
        <p:origin x="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CCDA6-EE60-4898-8940-5349BFCEA237}" type="datetimeFigureOut">
              <a:rPr lang="en-GB" smtClean="0"/>
              <a:t>29/03/2020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4FC77-036F-4AED-BA36-22669B482BCF}" type="slidenum">
              <a:rPr lang="en-GB" smtClean="0"/>
              <a:t>‹#›</a:t>
            </a:fld>
            <a:endParaRPr lang="en-GB"/>
          </a:p>
        </p:txBody>
      </p:sp>
    </p:spTree>
    <p:extLst>
      <p:ext uri="{BB962C8B-B14F-4D97-AF65-F5344CB8AC3E}">
        <p14:creationId xmlns:p14="http://schemas.microsoft.com/office/powerpoint/2010/main" val="311111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Háttér-információ</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következő viselkedésformákról fogunk beszélgetni:</a:t>
            </a:r>
          </a:p>
          <a:p>
            <a:r>
              <a:rPr lang="hu-HU" sz="1200" kern="1200" dirty="0" smtClean="0">
                <a:solidFill>
                  <a:schemeClr val="tx1"/>
                </a:solidFill>
                <a:effectLst/>
                <a:latin typeface="+mn-lt"/>
                <a:ea typeface="+mn-ea"/>
                <a:cs typeface="+mn-cs"/>
              </a:rPr>
              <a:t>-	dohányzás</a:t>
            </a:r>
          </a:p>
          <a:p>
            <a:r>
              <a:rPr lang="hu-HU" sz="1200" kern="1200" dirty="0" smtClean="0">
                <a:solidFill>
                  <a:schemeClr val="tx1"/>
                </a:solidFill>
                <a:effectLst/>
                <a:latin typeface="+mn-lt"/>
                <a:ea typeface="+mn-ea"/>
                <a:cs typeface="+mn-cs"/>
              </a:rPr>
              <a:t>-	alkoholfogyasztás</a:t>
            </a:r>
          </a:p>
          <a:p>
            <a:r>
              <a:rPr lang="hu-HU" sz="1200" kern="1200" dirty="0" smtClean="0">
                <a:solidFill>
                  <a:schemeClr val="tx1"/>
                </a:solidFill>
                <a:effectLst/>
                <a:latin typeface="+mn-lt"/>
                <a:ea typeface="+mn-ea"/>
                <a:cs typeface="+mn-cs"/>
              </a:rPr>
              <a:t>-	szexuális élet túl fiatal korban</a:t>
            </a:r>
          </a:p>
          <a:p>
            <a:r>
              <a:rPr lang="hu-HU" sz="1200" kern="1200" dirty="0" smtClean="0">
                <a:solidFill>
                  <a:schemeClr val="tx1"/>
                </a:solidFill>
                <a:effectLst/>
                <a:latin typeface="+mn-lt"/>
                <a:ea typeface="+mn-ea"/>
                <a:cs typeface="+mn-cs"/>
              </a:rPr>
              <a:t>-	drogozás: marihuána, XTC (</a:t>
            </a:r>
            <a:r>
              <a:rPr lang="hu-HU" sz="1200" kern="1200" dirty="0" err="1" smtClean="0">
                <a:solidFill>
                  <a:schemeClr val="tx1"/>
                </a:solidFill>
                <a:effectLst/>
                <a:latin typeface="+mn-lt"/>
                <a:ea typeface="+mn-ea"/>
                <a:cs typeface="+mn-cs"/>
              </a:rPr>
              <a:t>extasy</a:t>
            </a:r>
            <a:r>
              <a:rPr lang="hu-HU" sz="1200" kern="1200" dirty="0" smtClean="0">
                <a:solidFill>
                  <a:schemeClr val="tx1"/>
                </a:solidFill>
                <a:effectLst/>
                <a:latin typeface="+mn-lt"/>
                <a:ea typeface="+mn-ea"/>
                <a:cs typeface="+mn-cs"/>
              </a:rPr>
              <a:t>), kokain, stb.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Szerhasználat:</a:t>
            </a:r>
          </a:p>
          <a:p>
            <a:r>
              <a:rPr lang="hu-HU" sz="1200" kern="1200" dirty="0" smtClean="0">
                <a:solidFill>
                  <a:schemeClr val="tx1"/>
                </a:solidFill>
                <a:effectLst/>
                <a:latin typeface="+mn-lt"/>
                <a:ea typeface="+mn-ea"/>
                <a:cs typeface="+mn-cs"/>
              </a:rPr>
              <a:t>Társadalmunkban könnyű alkoholhoz, drogokhoz és dohányhoz jutni. A mai fiatalok gyakran azért dolgoznak, hogy legyen pénzük alkoholra, drogokra és cigarettára. Ha egy tinit nem terelnek megfelelően a helyes útra, gyakran az alkohol, a drogok vagy a dohányzás rabjává válhat.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Nagyon fontos a drogok használata előtt meggondolni, hogy bármilyen anyag használatával a fejlődés bizonyos módja aktiválódik, mások viszont leállnak.  </a:t>
            </a:r>
          </a:p>
          <a:p>
            <a:r>
              <a:rPr lang="hu-HU" sz="1200" kern="1200" dirty="0" smtClean="0">
                <a:solidFill>
                  <a:schemeClr val="tx1"/>
                </a:solidFill>
                <a:effectLst/>
                <a:latin typeface="+mn-lt"/>
                <a:ea typeface="+mn-ea"/>
                <a:cs typeface="+mn-cs"/>
              </a:rPr>
              <a:t>Például: marihuána, vagy fű</a:t>
            </a:r>
          </a:p>
          <a:p>
            <a:r>
              <a:rPr lang="hu-HU" sz="1200" kern="1200" dirty="0" smtClean="0">
                <a:solidFill>
                  <a:schemeClr val="tx1"/>
                </a:solidFill>
                <a:effectLst/>
                <a:latin typeface="+mn-lt"/>
                <a:ea typeface="+mn-ea"/>
                <a:cs typeface="+mn-cs"/>
              </a:rPr>
              <a:t>-	Megváltozik a viselkedés és az észlelés. </a:t>
            </a:r>
          </a:p>
          <a:p>
            <a:r>
              <a:rPr lang="hu-HU" sz="1200" kern="1200" dirty="0" smtClean="0">
                <a:solidFill>
                  <a:schemeClr val="tx1"/>
                </a:solidFill>
                <a:effectLst/>
                <a:latin typeface="+mn-lt"/>
                <a:ea typeface="+mn-ea"/>
                <a:cs typeface="+mn-cs"/>
              </a:rPr>
              <a:t>-	Megváltoznak a szokásaid, tevékenységeid.</a:t>
            </a:r>
          </a:p>
          <a:p>
            <a:r>
              <a:rPr lang="hu-HU" sz="1200" kern="1200" dirty="0" smtClean="0">
                <a:solidFill>
                  <a:schemeClr val="tx1"/>
                </a:solidFill>
                <a:effectLst/>
                <a:latin typeface="+mn-lt"/>
                <a:ea typeface="+mn-ea"/>
                <a:cs typeface="+mn-cs"/>
              </a:rPr>
              <a:t>-	Ez megváltoztatja az érzékszervi, érzelmi és kognitív behatásokat.</a:t>
            </a:r>
          </a:p>
          <a:p>
            <a:r>
              <a:rPr lang="hu-HU" sz="1200" kern="1200" dirty="0" smtClean="0">
                <a:solidFill>
                  <a:schemeClr val="tx1"/>
                </a:solidFill>
                <a:effectLst/>
                <a:latin typeface="+mn-lt"/>
                <a:ea typeface="+mn-ea"/>
                <a:cs typeface="+mn-cs"/>
              </a:rPr>
              <a:t>-	Még inkább megváltoznak az agyi érzékelés ingerei és az agyi aktivitás.</a:t>
            </a:r>
          </a:p>
          <a:p>
            <a:r>
              <a:rPr lang="hu-HU" sz="1200" kern="1200" dirty="0" smtClean="0">
                <a:solidFill>
                  <a:schemeClr val="tx1"/>
                </a:solidFill>
                <a:effectLst/>
                <a:latin typeface="+mn-lt"/>
                <a:ea typeface="+mn-ea"/>
                <a:cs typeface="+mn-cs"/>
              </a:rPr>
              <a:t>-	Így az agy egy irányba fejlődik, a fejlődés más irányú lehetőségét biztosító idegpályák bezáródnak (mivel nincsenek használatban).</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Analógia: </a:t>
            </a:r>
          </a:p>
          <a:p>
            <a:r>
              <a:rPr lang="hu-HU" sz="1200" kern="1200" dirty="0" smtClean="0">
                <a:solidFill>
                  <a:schemeClr val="tx1"/>
                </a:solidFill>
                <a:effectLst/>
                <a:latin typeface="+mn-lt"/>
                <a:ea typeface="+mn-ea"/>
                <a:cs typeface="+mn-cs"/>
              </a:rPr>
              <a:t>Lásd az esőerdőt, amit egy út építése miatt vágtak ki. Már nincs visszaút, miután a többszáz-éves fákat kivágták. Egy újabb erdő egészen máshogy fog kinézni.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kábító-szerhasználat lelassítja a helyes értékítéletet, a rendszeres tevékenységeket, a problémamegoldó képességet és a célok értékelését kialakító alapvető folyamatokat.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személyiség segít:</a:t>
            </a:r>
          </a:p>
          <a:p>
            <a:r>
              <a:rPr lang="hu-HU" sz="1200" kern="1200" dirty="0" smtClean="0">
                <a:solidFill>
                  <a:schemeClr val="tx1"/>
                </a:solidFill>
                <a:effectLst/>
                <a:latin typeface="+mn-lt"/>
                <a:ea typeface="+mn-ea"/>
                <a:cs typeface="+mn-cs"/>
              </a:rPr>
              <a:t>A helyes önértékelés, az önfegyelem, a kommunikáció, a gondoskodás és a tisztelet, a szülők és a kortársak példája mind számít. A tinédzserek kíváncsiak és az ítélőképességük még kevéssé fejlett. </a:t>
            </a:r>
          </a:p>
          <a:p>
            <a:r>
              <a:rPr lang="hu-HU" sz="1200" kern="1200" dirty="0" smtClean="0">
                <a:solidFill>
                  <a:schemeClr val="tx1"/>
                </a:solidFill>
                <a:effectLst/>
                <a:latin typeface="+mn-lt"/>
                <a:ea typeface="+mn-ea"/>
                <a:cs typeface="+mn-cs"/>
              </a:rPr>
              <a:t>Serdülőkorban fedezzük fel, mit tartunk fontosnak. A tinik egyre többször hoznak saját döntéseket és megtanulják, hogyan alakítsák ezeket a választásokat az életben. Nem elegendő a szüleik által felállított szabályok ismerete. Rá kell jönniük, milyen törvényszerűségek és értékek fontosak a döntések meghozatalában. Az ő érdeküket szolgálja, ha hasonló az értékrendjük.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tinik kíváncsiak és új élményekre, új kapcsolatokra, veszélyes, a szüleik vagy más felnőttek által tiltott, izgalmas tevékenységekre vágynak. </a:t>
            </a:r>
          </a:p>
          <a:p>
            <a:r>
              <a:rPr lang="hu-HU" sz="1200" kern="1200" dirty="0" smtClean="0">
                <a:solidFill>
                  <a:schemeClr val="tx1"/>
                </a:solidFill>
                <a:effectLst/>
                <a:latin typeface="+mn-lt"/>
                <a:ea typeface="+mn-ea"/>
                <a:cs typeface="+mn-cs"/>
              </a:rPr>
              <a:t>Megváltoztathatja a tinédzser fejlődését, ha hosszabb ideig nem alussza ki magát, vagy drogokat használ, mint pl. marihuána, kokain, vagy </a:t>
            </a:r>
            <a:r>
              <a:rPr lang="hu-HU" sz="1200" kern="1200" dirty="0" err="1" smtClean="0">
                <a:solidFill>
                  <a:schemeClr val="tx1"/>
                </a:solidFill>
                <a:effectLst/>
                <a:latin typeface="+mn-lt"/>
                <a:ea typeface="+mn-ea"/>
                <a:cs typeface="+mn-cs"/>
              </a:rPr>
              <a:t>extasy</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egész kortárs-csoportnak meg kell tanítani, hogy milyen következményekkel járhat mindez és ösztönözni kell őket az ilyen ingerekkel szembeni ellenállás kifejlesztésére. Meg kell tanulniuk dönteni: Tényleg ezt akarom?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tinédzserek agyának magyarázata:</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tizenéves kor elején nagyon aktív a kockázatok jutalmazásában részt vevő központ (a limbikus rendszer). Az az agyi terület, amely az impulzusok szabályozásáért felelős és hosszabb távra összpontosít (a </a:t>
            </a:r>
            <a:r>
              <a:rPr lang="hu-HU" sz="1200" kern="1200" dirty="0" err="1" smtClean="0">
                <a:solidFill>
                  <a:schemeClr val="tx1"/>
                </a:solidFill>
                <a:effectLst/>
                <a:latin typeface="+mn-lt"/>
                <a:ea typeface="+mn-ea"/>
                <a:cs typeface="+mn-cs"/>
              </a:rPr>
              <a:t>prefrontális</a:t>
            </a:r>
            <a:r>
              <a:rPr lang="hu-HU" sz="1200" kern="1200" dirty="0" smtClean="0">
                <a:solidFill>
                  <a:schemeClr val="tx1"/>
                </a:solidFill>
                <a:effectLst/>
                <a:latin typeface="+mn-lt"/>
                <a:ea typeface="+mn-ea"/>
                <a:cs typeface="+mn-cs"/>
              </a:rPr>
              <a:t> agykéreg), majd csak később érik meg. Ez a magyarázata, hogy fiatalabb tinik több kockázatot vállalnak, mint az idősebbek. A tiniknek az is nagy érzelmi elégedettséget okoz, ha kockáztatnak és sikerrel járnak. A tizenévesek ezenkívül rendkívül fogékonyak a jutalmazásra és az azonnali megelégedettségre.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Egy kicsit idősebb korban már kifejlődik az önuralom képessége és a tinédzser képes felismerni az ok-okozati összefüggéseket.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Tanácsok: Legyen velük bizalmon alapuló kapcsolatunk! </a:t>
            </a:r>
          </a:p>
          <a:p>
            <a:r>
              <a:rPr lang="hu-HU" sz="1200" kern="1200" dirty="0" smtClean="0">
                <a:solidFill>
                  <a:schemeClr val="tx1"/>
                </a:solidFill>
                <a:effectLst/>
                <a:latin typeface="+mn-lt"/>
                <a:ea typeface="+mn-ea"/>
                <a:cs typeface="+mn-cs"/>
              </a:rPr>
              <a:t>- Mindig szánjunk időt a beszélgetésre!</a:t>
            </a:r>
          </a:p>
          <a:p>
            <a:r>
              <a:rPr lang="hu-HU" sz="1200" kern="1200" dirty="0" smtClean="0">
                <a:solidFill>
                  <a:schemeClr val="tx1"/>
                </a:solidFill>
                <a:effectLst/>
                <a:latin typeface="+mn-lt"/>
                <a:ea typeface="+mn-ea"/>
                <a:cs typeface="+mn-cs"/>
              </a:rPr>
              <a:t>- Maradjunk párbeszédben a tinivel (a szerrel való visszaélésről). Legyünk az a személy, akivel beszélhet, jelezzünk vissza neki.</a:t>
            </a:r>
          </a:p>
          <a:p>
            <a:r>
              <a:rPr lang="hu-HU" sz="1200" kern="1200" dirty="0" smtClean="0">
                <a:solidFill>
                  <a:schemeClr val="tx1"/>
                </a:solidFill>
                <a:effectLst/>
                <a:latin typeface="+mn-lt"/>
                <a:ea typeface="+mn-ea"/>
                <a:cs typeface="+mn-cs"/>
              </a:rPr>
              <a:t>- Érdeklődjünk: Mi olyan érdekes a határok feszegetésében és a folytonos újdonság-keresésben? </a:t>
            </a:r>
          </a:p>
          <a:p>
            <a:r>
              <a:rPr lang="hu-HU" sz="1200" kern="1200" dirty="0" smtClean="0">
                <a:solidFill>
                  <a:schemeClr val="tx1"/>
                </a:solidFill>
                <a:effectLst/>
                <a:latin typeface="+mn-lt"/>
                <a:ea typeface="+mn-ea"/>
                <a:cs typeface="+mn-cs"/>
              </a:rPr>
              <a:t>- Használjuk ki vitatkozás és érvelés iránti vágyát! </a:t>
            </a:r>
          </a:p>
          <a:p>
            <a:r>
              <a:rPr lang="hu-HU" sz="1200" kern="1200" dirty="0" smtClean="0">
                <a:solidFill>
                  <a:schemeClr val="tx1"/>
                </a:solidFill>
                <a:effectLst/>
                <a:latin typeface="+mn-lt"/>
                <a:ea typeface="+mn-ea"/>
                <a:cs typeface="+mn-cs"/>
              </a:rPr>
              <a:t>- Szembesítsük!</a:t>
            </a:r>
          </a:p>
          <a:p>
            <a:r>
              <a:rPr lang="hu-HU" sz="1200" kern="1200" dirty="0" smtClean="0">
                <a:solidFill>
                  <a:schemeClr val="tx1"/>
                </a:solidFill>
                <a:effectLst/>
                <a:latin typeface="+mn-lt"/>
                <a:ea typeface="+mn-ea"/>
                <a:cs typeface="+mn-cs"/>
              </a:rPr>
              <a:t>- Ösztönözzük! </a:t>
            </a:r>
          </a:p>
          <a:p>
            <a:r>
              <a:rPr lang="hu-HU" sz="1200" kern="1200" dirty="0" smtClean="0">
                <a:solidFill>
                  <a:schemeClr val="tx1"/>
                </a:solidFill>
                <a:effectLst/>
                <a:latin typeface="+mn-lt"/>
                <a:ea typeface="+mn-ea"/>
                <a:cs typeface="+mn-cs"/>
              </a:rPr>
              <a:t>- Informáljuk! </a:t>
            </a:r>
          </a:p>
          <a:p>
            <a:r>
              <a:rPr lang="hu-HU" sz="1200" kern="1200" dirty="0" smtClean="0">
                <a:solidFill>
                  <a:schemeClr val="tx1"/>
                </a:solidFill>
                <a:effectLst/>
                <a:latin typeface="+mn-lt"/>
                <a:ea typeface="+mn-ea"/>
                <a:cs typeface="+mn-cs"/>
              </a:rPr>
              <a:t>- Tegyünk fel kérdéseket!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Vigasztalás: A legtöbb tinédzser nem merül el a drogozásban.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Alkohol és a tinik:</a:t>
            </a:r>
          </a:p>
          <a:p>
            <a:r>
              <a:rPr lang="hu-HU" sz="1200" kern="1200" dirty="0" smtClean="0">
                <a:solidFill>
                  <a:schemeClr val="tx1"/>
                </a:solidFill>
                <a:effectLst/>
                <a:latin typeface="+mn-lt"/>
                <a:ea typeface="+mn-ea"/>
                <a:cs typeface="+mn-cs"/>
              </a:rPr>
              <a:t>Adventistaként mindenkit lebeszélünk az alkohol, vagy egyéb olyan hozzászokáshoz vezető káros anyagok élvezetéről, ami elbódítja az agyunkat. Egészségügyi szempontból: hatása negatív (a francia paradoxon ellenére). Most ne részletezzük itt ezt a témát, hiszen a tinédzserekre összpontosítunk. A tizenéves agy érzékenyebb az alkohol, a drogok és a nikotin hatásaira. Négyszer nagyobb eséllyel lesznek alkoholproblémáik azoknak, akik 15 éves koruk előtt kezdték a szeszesital-fogyasztást, mint azoknak, akik 21 éves koruk után.  </a:t>
            </a:r>
          </a:p>
          <a:p>
            <a:r>
              <a:rPr lang="hu-HU" sz="1200" kern="1200" dirty="0" smtClean="0">
                <a:solidFill>
                  <a:schemeClr val="tx1"/>
                </a:solidFill>
                <a:effectLst/>
                <a:latin typeface="+mn-lt"/>
                <a:ea typeface="+mn-ea"/>
                <a:cs typeface="+mn-cs"/>
              </a:rPr>
              <a:t>A tinik sokkal fogékonyabbak az alkohol </a:t>
            </a:r>
            <a:r>
              <a:rPr lang="hu-HU" sz="1200" kern="1200" dirty="0" err="1" smtClean="0">
                <a:solidFill>
                  <a:schemeClr val="tx1"/>
                </a:solidFill>
                <a:effectLst/>
                <a:latin typeface="+mn-lt"/>
                <a:ea typeface="+mn-ea"/>
                <a:cs typeface="+mn-cs"/>
              </a:rPr>
              <a:t>hippokampuszra</a:t>
            </a:r>
            <a:r>
              <a:rPr lang="hu-HU" sz="1200" kern="1200" dirty="0" smtClean="0">
                <a:solidFill>
                  <a:schemeClr val="tx1"/>
                </a:solidFill>
                <a:effectLst/>
                <a:latin typeface="+mn-lt"/>
                <a:ea typeface="+mn-ea"/>
                <a:cs typeface="+mn-cs"/>
              </a:rPr>
              <a:t> gyakorolt negatív hatásaira. Ez az agyi terület felelős a tanulásért, a memorizálásért és az emlékekért. A túlzott alkohol és drogfogyasztás tanulási nehézségeket okozhat. </a:t>
            </a:r>
          </a:p>
          <a:p>
            <a:r>
              <a:rPr lang="hu-HU" sz="1200" kern="1200" dirty="0" smtClean="0">
                <a:solidFill>
                  <a:schemeClr val="tx1"/>
                </a:solidFill>
                <a:effectLst/>
                <a:latin typeface="+mn-lt"/>
                <a:ea typeface="+mn-ea"/>
                <a:cs typeface="+mn-cs"/>
              </a:rPr>
              <a:t>A tizenévesekre kevésbé hat álmosítóan az alkohol, mint a felnőttekre. nem annyira fogékonyak az alkohol nyugtató hatására. Ez az álmosító hatás (a mérgezés miatt), megvéd a további ivástól. A tinik viszont sokkal több szeszesitalt ihatnak elalvás nélkül, és ezért nagyobb kognitív károsodásnak és esetleges agyi sérüléseknek vannak kitéve az alkoholmérgezés miatt.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Dohányzás:</a:t>
            </a:r>
          </a:p>
          <a:p>
            <a:r>
              <a:rPr lang="hu-HU" sz="1200" kern="1200" dirty="0" smtClean="0">
                <a:solidFill>
                  <a:schemeClr val="tx1"/>
                </a:solidFill>
                <a:effectLst/>
                <a:latin typeface="+mn-lt"/>
                <a:ea typeface="+mn-ea"/>
                <a:cs typeface="+mn-cs"/>
              </a:rPr>
              <a:t>A nikotin károsítja a sejteket és ez életre szóló sejtvesztést okoz.  A nikotin az alkoholhoz hasonlóan leginkább a </a:t>
            </a:r>
            <a:r>
              <a:rPr lang="hu-HU" sz="1200" kern="1200" dirty="0" err="1" smtClean="0">
                <a:solidFill>
                  <a:schemeClr val="tx1"/>
                </a:solidFill>
                <a:effectLst/>
                <a:latin typeface="+mn-lt"/>
                <a:ea typeface="+mn-ea"/>
                <a:cs typeface="+mn-cs"/>
              </a:rPr>
              <a:t>hippokampuszra</a:t>
            </a:r>
            <a:r>
              <a:rPr lang="hu-HU" sz="1200" kern="1200" dirty="0" smtClean="0">
                <a:solidFill>
                  <a:schemeClr val="tx1"/>
                </a:solidFill>
                <a:effectLst/>
                <a:latin typeface="+mn-lt"/>
                <a:ea typeface="+mn-ea"/>
                <a:cs typeface="+mn-cs"/>
              </a:rPr>
              <a:t> hat (a tanulásért és memóriáért felelős agyi terület). Ezenkívül a dohányzó tinik nagyobb valószínűséggel esnek depresszióba és tapasztalnak remegést.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Drogok:</a:t>
            </a:r>
          </a:p>
          <a:p>
            <a:r>
              <a:rPr lang="hu-HU" sz="1200" kern="1200" dirty="0" smtClean="0">
                <a:solidFill>
                  <a:schemeClr val="tx1"/>
                </a:solidFill>
                <a:effectLst/>
                <a:latin typeface="+mn-lt"/>
                <a:ea typeface="+mn-ea"/>
                <a:cs typeface="+mn-cs"/>
              </a:rPr>
              <a:t>A kokain és az amfetaminok befolyásolják a dopaminszintet. A dopamin az a hormon, ami a jó közérzetünkért felelős. A tinik a jutalmazáskor élik át a dopamin hatását (jó érzést vált ki belőlük).</a:t>
            </a:r>
          </a:p>
          <a:p>
            <a:r>
              <a:rPr lang="hu-HU" sz="1200" kern="1200" dirty="0" smtClean="0">
                <a:solidFill>
                  <a:schemeClr val="tx1"/>
                </a:solidFill>
                <a:effectLst/>
                <a:latin typeface="+mn-lt"/>
                <a:ea typeface="+mn-ea"/>
                <a:cs typeface="+mn-cs"/>
              </a:rPr>
              <a:t>Ugyanez az érzés tapasztalható orgazmus esetén is. kellemes érzést ad az embernek.</a:t>
            </a:r>
          </a:p>
          <a:p>
            <a:r>
              <a:rPr lang="hu-HU" sz="1200" kern="1200" dirty="0" smtClean="0">
                <a:solidFill>
                  <a:schemeClr val="tx1"/>
                </a:solidFill>
                <a:effectLst/>
                <a:latin typeface="+mn-lt"/>
                <a:ea typeface="+mn-ea"/>
                <a:cs typeface="+mn-cs"/>
              </a:rPr>
              <a:t>A dopamin hatással van az ösztöneinkre, illetve a pozitív és negatív jutalom közötti különbséget felismerő képességünkre.  </a:t>
            </a:r>
          </a:p>
          <a:p>
            <a:r>
              <a:rPr lang="hu-HU" sz="1200" kern="1200" dirty="0" smtClean="0">
                <a:solidFill>
                  <a:schemeClr val="tx1"/>
                </a:solidFill>
                <a:effectLst/>
                <a:latin typeface="+mn-lt"/>
                <a:ea typeface="+mn-ea"/>
                <a:cs typeface="+mn-cs"/>
              </a:rPr>
              <a:t>Milyen tizenévesek hajlamosak a drogozásra? </a:t>
            </a:r>
          </a:p>
          <a:p>
            <a:r>
              <a:rPr lang="hu-HU" sz="1200" kern="1200" dirty="0" smtClean="0">
                <a:solidFill>
                  <a:schemeClr val="tx1"/>
                </a:solidFill>
                <a:effectLst/>
                <a:latin typeface="+mn-lt"/>
                <a:ea typeface="+mn-ea"/>
                <a:cs typeface="+mn-cs"/>
              </a:rPr>
              <a:t>Szülői minta:</a:t>
            </a:r>
          </a:p>
          <a:p>
            <a:r>
              <a:rPr lang="hu-HU" sz="1200" kern="1200" dirty="0" smtClean="0">
                <a:solidFill>
                  <a:schemeClr val="tx1"/>
                </a:solidFill>
                <a:effectLst/>
                <a:latin typeface="+mn-lt"/>
                <a:ea typeface="+mn-ea"/>
                <a:cs typeface="+mn-cs"/>
              </a:rPr>
              <a:t>	A szülők dohányoznak -&gt; több dohányzó tini</a:t>
            </a:r>
          </a:p>
          <a:p>
            <a:r>
              <a:rPr lang="hu-HU" sz="1200" kern="1200" dirty="0" smtClean="0">
                <a:solidFill>
                  <a:schemeClr val="tx1"/>
                </a:solidFill>
                <a:effectLst/>
                <a:latin typeface="+mn-lt"/>
                <a:ea typeface="+mn-ea"/>
                <a:cs typeface="+mn-cs"/>
              </a:rPr>
              <a:t>	A szülők alkoholizálnak -&gt; a tinik már igen fiatalon isznak</a:t>
            </a:r>
          </a:p>
          <a:p>
            <a:r>
              <a:rPr lang="hu-HU" sz="1200" kern="1200" dirty="0" smtClean="0">
                <a:solidFill>
                  <a:schemeClr val="tx1"/>
                </a:solidFill>
                <a:effectLst/>
                <a:latin typeface="+mn-lt"/>
                <a:ea typeface="+mn-ea"/>
                <a:cs typeface="+mn-cs"/>
              </a:rPr>
              <a:t>Kortárs csoport:</a:t>
            </a:r>
          </a:p>
          <a:p>
            <a:r>
              <a:rPr lang="hu-HU" sz="1200" kern="1200" dirty="0" smtClean="0">
                <a:solidFill>
                  <a:schemeClr val="tx1"/>
                </a:solidFill>
                <a:effectLst/>
                <a:latin typeface="+mn-lt"/>
                <a:ea typeface="+mn-ea"/>
                <a:cs typeface="+mn-cs"/>
              </a:rPr>
              <a:t>	- Kortárs csoportnyomás</a:t>
            </a:r>
          </a:p>
          <a:p>
            <a:r>
              <a:rPr lang="hu-HU" sz="1200" kern="1200" dirty="0" smtClean="0">
                <a:solidFill>
                  <a:schemeClr val="tx1"/>
                </a:solidFill>
                <a:effectLst/>
                <a:latin typeface="+mn-lt"/>
                <a:ea typeface="+mn-ea"/>
                <a:cs typeface="+mn-cs"/>
              </a:rPr>
              <a:t>	- Segít, ha van még valaki rajtunk kívül a csoportban, aki nem dohányzik, vagy iszik.</a:t>
            </a:r>
          </a:p>
          <a:p>
            <a:r>
              <a:rPr lang="hu-HU" sz="1200" kern="1200" dirty="0" smtClean="0">
                <a:solidFill>
                  <a:schemeClr val="tx1"/>
                </a:solidFill>
                <a:effectLst/>
                <a:latin typeface="+mn-lt"/>
                <a:ea typeface="+mn-ea"/>
                <a:cs typeface="+mn-cs"/>
              </a:rPr>
              <a:t>Problémás tinédzserek:</a:t>
            </a:r>
          </a:p>
          <a:p>
            <a:r>
              <a:rPr lang="hu-HU" sz="1200" kern="1200" dirty="0" smtClean="0">
                <a:solidFill>
                  <a:schemeClr val="tx1"/>
                </a:solidFill>
                <a:effectLst/>
                <a:latin typeface="+mn-lt"/>
                <a:ea typeface="+mn-ea"/>
                <a:cs typeface="+mn-cs"/>
              </a:rPr>
              <a:t>-	Otthoni problémák. Gondok a szülőkkel. Személyiségzavarral küzdő szülők.</a:t>
            </a:r>
          </a:p>
          <a:p>
            <a:r>
              <a:rPr lang="hu-HU" sz="1200" kern="1200" dirty="0" smtClean="0">
                <a:solidFill>
                  <a:schemeClr val="tx1"/>
                </a:solidFill>
                <a:effectLst/>
                <a:latin typeface="+mn-lt"/>
                <a:ea typeface="+mn-ea"/>
                <a:cs typeface="+mn-cs"/>
              </a:rPr>
              <a:t>-	Örökbefogadott tinik.</a:t>
            </a:r>
          </a:p>
          <a:p>
            <a:r>
              <a:rPr lang="hu-HU" sz="1200" kern="1200" dirty="0" smtClean="0">
                <a:solidFill>
                  <a:schemeClr val="tx1"/>
                </a:solidFill>
                <a:effectLst/>
                <a:latin typeface="+mn-lt"/>
                <a:ea typeface="+mn-ea"/>
                <a:cs typeface="+mn-cs"/>
              </a:rPr>
              <a:t>-	Az </a:t>
            </a:r>
            <a:r>
              <a:rPr lang="hu-HU" sz="1200" kern="1200" dirty="0" err="1" smtClean="0">
                <a:solidFill>
                  <a:schemeClr val="tx1"/>
                </a:solidFill>
                <a:effectLst/>
                <a:latin typeface="+mn-lt"/>
                <a:ea typeface="+mn-ea"/>
                <a:cs typeface="+mn-cs"/>
              </a:rPr>
              <a:t>ADD-s</a:t>
            </a:r>
            <a:r>
              <a:rPr lang="hu-HU" sz="1200" kern="1200" dirty="0" smtClean="0">
                <a:solidFill>
                  <a:schemeClr val="tx1"/>
                </a:solidFill>
                <a:effectLst/>
                <a:latin typeface="+mn-lt"/>
                <a:ea typeface="+mn-ea"/>
                <a:cs typeface="+mn-cs"/>
              </a:rPr>
              <a:t>, vagy </a:t>
            </a:r>
            <a:r>
              <a:rPr lang="hu-HU" sz="1200" kern="1200" dirty="0" err="1" smtClean="0">
                <a:solidFill>
                  <a:schemeClr val="tx1"/>
                </a:solidFill>
                <a:effectLst/>
                <a:latin typeface="+mn-lt"/>
                <a:ea typeface="+mn-ea"/>
                <a:cs typeface="+mn-cs"/>
              </a:rPr>
              <a:t>ADHD-s</a:t>
            </a:r>
            <a:r>
              <a:rPr lang="hu-HU" sz="1200" kern="1200" dirty="0" smtClean="0">
                <a:solidFill>
                  <a:schemeClr val="tx1"/>
                </a:solidFill>
                <a:effectLst/>
                <a:latin typeface="+mn-lt"/>
                <a:ea typeface="+mn-ea"/>
                <a:cs typeface="+mn-cs"/>
              </a:rPr>
              <a:t> (figyelemzavaros, és/vagy hiperaktív tinik hajlamosabbak a szerhasználatra.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Eddig az alkoholról, a drogokról és a dohányról beszéltünk. Vannak azonban más egészségtelen szokások is, amelyek függőséghez vezethetnek: egyesek a </a:t>
            </a:r>
            <a:r>
              <a:rPr lang="hu-HU" sz="1200" kern="1200" dirty="0" err="1" smtClean="0">
                <a:solidFill>
                  <a:schemeClr val="tx1"/>
                </a:solidFill>
                <a:effectLst/>
                <a:latin typeface="+mn-lt"/>
                <a:ea typeface="+mn-ea"/>
                <a:cs typeface="+mn-cs"/>
              </a:rPr>
              <a:t>Facebook</a:t>
            </a:r>
            <a:r>
              <a:rPr lang="hu-HU" sz="1200" kern="1200" dirty="0" smtClean="0">
                <a:solidFill>
                  <a:schemeClr val="tx1"/>
                </a:solidFill>
                <a:effectLst/>
                <a:latin typeface="+mn-lt"/>
                <a:ea typeface="+mn-ea"/>
                <a:cs typeface="+mn-cs"/>
              </a:rPr>
              <a:t> rabjai, mások a </a:t>
            </a:r>
            <a:r>
              <a:rPr lang="hu-HU" sz="1200" kern="1200" dirty="0" err="1" smtClean="0">
                <a:solidFill>
                  <a:schemeClr val="tx1"/>
                </a:solidFill>
                <a:effectLst/>
                <a:latin typeface="+mn-lt"/>
                <a:ea typeface="+mn-ea"/>
                <a:cs typeface="+mn-cs"/>
              </a:rPr>
              <a:t>WhatsApp-éi</a:t>
            </a:r>
            <a:r>
              <a:rPr lang="hu-HU" sz="1200" kern="1200" dirty="0" smtClean="0">
                <a:solidFill>
                  <a:schemeClr val="tx1"/>
                </a:solidFill>
                <a:effectLst/>
                <a:latin typeface="+mn-lt"/>
                <a:ea typeface="+mn-ea"/>
                <a:cs typeface="+mn-cs"/>
              </a:rPr>
              <a:t>, vagy számítógépes játékok… </a:t>
            </a:r>
            <a:r>
              <a:rPr lang="hu-HU" sz="1200" kern="1200" dirty="0" err="1" smtClean="0">
                <a:solidFill>
                  <a:schemeClr val="tx1"/>
                </a:solidFill>
                <a:effectLst/>
                <a:latin typeface="+mn-lt"/>
                <a:ea typeface="+mn-ea"/>
                <a:cs typeface="+mn-cs"/>
              </a:rPr>
              <a:t>stb</a:t>
            </a:r>
            <a:r>
              <a:rPr lang="hu-HU" sz="1200" kern="1200" dirty="0" smtClean="0">
                <a:solidFill>
                  <a:schemeClr val="tx1"/>
                </a:solidFill>
                <a:effectLst/>
                <a:latin typeface="+mn-lt"/>
                <a:ea typeface="+mn-ea"/>
                <a:cs typeface="+mn-cs"/>
              </a:rPr>
              <a:t> veszik el az idejüket.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Védő hatással lehetnek például: </a:t>
            </a:r>
          </a:p>
          <a:p>
            <a:r>
              <a:rPr lang="hu-HU" sz="1200" kern="1200" dirty="0" smtClean="0">
                <a:solidFill>
                  <a:schemeClr val="tx1"/>
                </a:solidFill>
                <a:effectLst/>
                <a:latin typeface="+mn-lt"/>
                <a:ea typeface="+mn-ea"/>
                <a:cs typeface="+mn-cs"/>
              </a:rPr>
              <a:t>- a jó példát mutató szülők, akik beszélgetnek tini gyermekükkel</a:t>
            </a:r>
          </a:p>
          <a:p>
            <a:r>
              <a:rPr lang="hu-HU" sz="1200" kern="1200" dirty="0" smtClean="0">
                <a:solidFill>
                  <a:schemeClr val="tx1"/>
                </a:solidFill>
                <a:effectLst/>
                <a:latin typeface="+mn-lt"/>
                <a:ea typeface="+mn-ea"/>
                <a:cs typeface="+mn-cs"/>
              </a:rPr>
              <a:t>- naponta legalább egy közös, családi étkezés </a:t>
            </a:r>
          </a:p>
          <a:p>
            <a:r>
              <a:rPr lang="hu-HU" sz="1200" kern="1200" dirty="0" smtClean="0">
                <a:solidFill>
                  <a:schemeClr val="tx1"/>
                </a:solidFill>
                <a:effectLst/>
                <a:latin typeface="+mn-lt"/>
                <a:ea typeface="+mn-ea"/>
                <a:cs typeface="+mn-cs"/>
              </a:rPr>
              <a:t>- egy másik bizalmába avatott felnőtt (Talán éppen te vagy az!)</a:t>
            </a:r>
          </a:p>
          <a:p>
            <a:r>
              <a:rPr lang="hu-HU" sz="1200" kern="1200" dirty="0" smtClean="0">
                <a:solidFill>
                  <a:schemeClr val="tx1"/>
                </a:solidFill>
                <a:effectLst/>
                <a:latin typeface="+mn-lt"/>
                <a:ea typeface="+mn-ea"/>
                <a:cs typeface="+mn-cs"/>
              </a:rPr>
              <a:t>- részvétel a közösségi szolgálatokban  </a:t>
            </a:r>
          </a:p>
          <a:p>
            <a:r>
              <a:rPr lang="hu-HU" sz="1200" kern="1200" dirty="0" smtClean="0">
                <a:solidFill>
                  <a:schemeClr val="tx1"/>
                </a:solidFill>
                <a:effectLst/>
                <a:latin typeface="+mn-lt"/>
                <a:ea typeface="+mn-ea"/>
                <a:cs typeface="+mn-cs"/>
              </a:rPr>
              <a:t>Teológiailag: HNA hitvallás</a:t>
            </a:r>
          </a:p>
          <a:p>
            <a:r>
              <a:rPr lang="hu-HU" sz="1200" kern="1200" dirty="0" smtClean="0">
                <a:solidFill>
                  <a:schemeClr val="tx1"/>
                </a:solidFill>
                <a:effectLst/>
                <a:latin typeface="+mn-lt"/>
                <a:ea typeface="+mn-ea"/>
                <a:cs typeface="+mn-cs"/>
              </a:rPr>
              <a:t>Isten arra hív bennünket, hogy kegyelmének fényében éljünk, tudatában annak, milyen végtelenül nagy árat fizetett megmentésünkért. A Szentlélek által dicsőítjük Istent értelmünkkel, testünkkel és lelkünkkel. </a:t>
            </a:r>
          </a:p>
          <a:p>
            <a:r>
              <a:rPr lang="hu-HU" sz="1200" kern="1200" dirty="0" smtClean="0">
                <a:solidFill>
                  <a:schemeClr val="tx1"/>
                </a:solidFill>
                <a:effectLst/>
                <a:latin typeface="+mn-lt"/>
                <a:ea typeface="+mn-ea"/>
                <a:cs typeface="+mn-cs"/>
              </a:rPr>
              <a:t>Istenfélő, jámbor életre hívattunk, hogy a bibliai elvekkel összhangban gondolkodjunk, érezzünk és cselekedjünk személyes és közösségi életünk minden területén Hogy a Lélek kialakíthassa bennünk Urunk jellemét, csak olyan dolgokkal foglalkozzunk, amelyek krisztusi tisztaságot, egészséget és örömet eredményeznek életünkben! Vagyis szórakozásunk és társasági életünknek meg kell felelnie a keresztényi ízlés és szépség legmagasabb követelményének Figyelembe véve a kulturális különbségeket, öltözetünk egyszerű, szerény, ízléses és ápolt legyen, azokhoz méltó, akiknek igazi szépsége nem külső ékességből, hanem a nemes, csendes lélek hervadhatatlan ragyogásában áll. Vagyis, mivel testünk a Szentlélek temploma, értelmesen kell gondot viselni róla. A megfelelő testmozgással és pihenéssel együtt a lehető legegészségesebb étrendet is el kell fogadnunk, és a Szentírásban meghatározott tisztátalan ételektől tartózkodnunk kell Mivel az alkoholtartalmú italok, a dohányzás, a gyógyszerek és kábítószerek felelőtlen használata szervezetünkre ártalmas, ugyancsak tartózkodjunk ezektől. Inkább olyan dolgoknak adjunk helyet az életünkben, amelyek gondolatainkat és testünket Krisztus befolyása alá vonják, aki azt akarja, hogy jók, egészségesek és boldogok legyünk. (1Móz 7:2; 2Móz 20:15; 3Móz11:1-47; Zsolt 106:3; Róm 12:1, 2; 1Kor 6:19-20; 10:31; 2Kor 6:14-7:1; 10:5; </a:t>
            </a:r>
            <a:r>
              <a:rPr lang="hu-HU" sz="1200" kern="1200" dirty="0" err="1" smtClean="0">
                <a:solidFill>
                  <a:schemeClr val="tx1"/>
                </a:solidFill>
                <a:effectLst/>
                <a:latin typeface="+mn-lt"/>
                <a:ea typeface="+mn-ea"/>
                <a:cs typeface="+mn-cs"/>
              </a:rPr>
              <a:t>Eféz</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5</a:t>
            </a:r>
            <a:r>
              <a:rPr lang="hu-HU" sz="1200" kern="1200" dirty="0" smtClean="0">
                <a:solidFill>
                  <a:schemeClr val="tx1"/>
                </a:solidFill>
                <a:effectLst/>
                <a:latin typeface="+mn-lt"/>
                <a:ea typeface="+mn-ea"/>
                <a:cs typeface="+mn-cs"/>
              </a:rPr>
              <a:t>:1-21; </a:t>
            </a:r>
            <a:r>
              <a:rPr lang="hu-HU" sz="1200" kern="1200" dirty="0" err="1" smtClean="0">
                <a:solidFill>
                  <a:schemeClr val="tx1"/>
                </a:solidFill>
                <a:effectLst/>
                <a:latin typeface="+mn-lt"/>
                <a:ea typeface="+mn-ea"/>
                <a:cs typeface="+mn-cs"/>
              </a:rPr>
              <a:t>Fil</a:t>
            </a:r>
            <a:r>
              <a:rPr lang="hu-HU" sz="1200" kern="1200" dirty="0" smtClean="0">
                <a:solidFill>
                  <a:schemeClr val="tx1"/>
                </a:solidFill>
                <a:effectLst/>
                <a:latin typeface="+mn-lt"/>
                <a:ea typeface="+mn-ea"/>
                <a:cs typeface="+mn-cs"/>
              </a:rPr>
              <a:t> 2:4; </a:t>
            </a:r>
            <a:r>
              <a:rPr lang="hu-HU" sz="1200" kern="1200" dirty="0" err="1" smtClean="0">
                <a:solidFill>
                  <a:schemeClr val="tx1"/>
                </a:solidFill>
                <a:effectLst/>
                <a:latin typeface="+mn-lt"/>
                <a:ea typeface="+mn-ea"/>
                <a:cs typeface="+mn-cs"/>
              </a:rPr>
              <a:t>4</a:t>
            </a:r>
            <a:r>
              <a:rPr lang="hu-HU" sz="1200" kern="1200" dirty="0" smtClean="0">
                <a:solidFill>
                  <a:schemeClr val="tx1"/>
                </a:solidFill>
                <a:effectLst/>
                <a:latin typeface="+mn-lt"/>
                <a:ea typeface="+mn-ea"/>
                <a:cs typeface="+mn-cs"/>
              </a:rPr>
              <a:t>:8; 1Tim 2:9, 10; Titus 2:11-12; 1Pt 3:1-4; 1Jn 2:6; 3Jn 2)</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Ebben a tanulmányban: </a:t>
            </a:r>
          </a:p>
          <a:p>
            <a:r>
              <a:rPr lang="hu-HU" sz="1200" kern="1200" dirty="0" smtClean="0">
                <a:solidFill>
                  <a:schemeClr val="tx1"/>
                </a:solidFill>
                <a:effectLst/>
                <a:latin typeface="+mn-lt"/>
                <a:ea typeface="+mn-ea"/>
                <a:cs typeface="+mn-cs"/>
              </a:rPr>
              <a:t>-	Egy korábbi tanulmányban már foglalkoztunk az </a:t>
            </a:r>
            <a:r>
              <a:rPr lang="hu-HU" sz="1200" kern="1200" dirty="0" smtClean="0">
                <a:solidFill>
                  <a:schemeClr val="tx1"/>
                </a:solidFill>
                <a:effectLst/>
                <a:latin typeface="+mn-lt"/>
                <a:ea typeface="+mn-ea"/>
                <a:cs typeface="+mn-cs"/>
              </a:rPr>
              <a:t>önbecsüléssel.</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Hogyan vonjuk be Istent a döntéseinkbe?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F4FC77-036F-4AED-BA36-22669B482BCF}" type="slidenum">
              <a:rPr lang="en-GB" smtClean="0"/>
              <a:t>1</a:t>
            </a:fld>
            <a:endParaRPr lang="en-GB"/>
          </a:p>
        </p:txBody>
      </p:sp>
    </p:spTree>
    <p:extLst>
      <p:ext uri="{BB962C8B-B14F-4D97-AF65-F5344CB8AC3E}">
        <p14:creationId xmlns:p14="http://schemas.microsoft.com/office/powerpoint/2010/main" val="117660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Körben üljünk le. </a:t>
            </a:r>
          </a:p>
          <a:p>
            <a:r>
              <a:rPr lang="hu-HU" sz="1200" kern="1200" dirty="0" smtClean="0">
                <a:solidFill>
                  <a:schemeClr val="tx1"/>
                </a:solidFill>
                <a:effectLst/>
                <a:latin typeface="+mn-lt"/>
                <a:ea typeface="+mn-ea"/>
                <a:cs typeface="+mn-cs"/>
              </a:rPr>
              <a:t>Kérdezzük meg mindegyik résztvevőtől:</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Leugranál egy magas hídról? </a:t>
            </a:r>
          </a:p>
          <a:p>
            <a:r>
              <a:rPr lang="hu-HU" sz="1200" kern="1200" dirty="0" smtClean="0">
                <a:solidFill>
                  <a:schemeClr val="tx1"/>
                </a:solidFill>
                <a:effectLst/>
                <a:latin typeface="+mn-lt"/>
                <a:ea typeface="+mn-ea"/>
                <a:cs typeface="+mn-cs"/>
              </a:rPr>
              <a:t>Miért tennéd? Miért nem tennéd?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mindegyik lány ésszerűen döntött, próbáljuk ki ezt: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Mit tennél, ha lenne egy 16 éves bátyád/öcséd, aki le akar ugrani egy magas hídról?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Felnőttként foglalkoznunk kell a kívánsággal, hogy a tini egy magas hídról akar leugrani.</a:t>
            </a:r>
          </a:p>
          <a:p>
            <a:r>
              <a:rPr lang="hu-HU" sz="1200" kern="1200" dirty="0" smtClean="0">
                <a:solidFill>
                  <a:schemeClr val="tx1"/>
                </a:solidFill>
                <a:effectLst/>
                <a:latin typeface="+mn-lt"/>
                <a:ea typeface="+mn-ea"/>
                <a:cs typeface="+mn-cs"/>
              </a:rPr>
              <a:t>1. Egyszerűen megtilthatjuk (Tanács: ez legyen a legutolsó lehetőség – ha a többivel nem jártunk sikerrel, mivel kötelességünk megóvni a tinit a veszélyes tettektől.)</a:t>
            </a:r>
          </a:p>
          <a:p>
            <a:r>
              <a:rPr lang="hu-HU" sz="1200" kern="1200" dirty="0" smtClean="0">
                <a:solidFill>
                  <a:schemeClr val="tx1"/>
                </a:solidFill>
                <a:effectLst/>
                <a:latin typeface="+mn-lt"/>
                <a:ea typeface="+mn-ea"/>
                <a:cs typeface="+mn-cs"/>
              </a:rPr>
              <a:t>2. A legjobb lehetőség: beszélgessünk a tinikkel, akik szeretnek vitatkozni és érvelni.  </a:t>
            </a:r>
          </a:p>
          <a:p>
            <a:r>
              <a:rPr lang="hu-HU" sz="1200" kern="1200" dirty="0" smtClean="0">
                <a:solidFill>
                  <a:schemeClr val="tx1"/>
                </a:solidFill>
                <a:effectLst/>
                <a:latin typeface="+mn-lt"/>
                <a:ea typeface="+mn-ea"/>
                <a:cs typeface="+mn-cs"/>
              </a:rPr>
              <a:t>Elmagyarázhatjuk a lehetséges következményeket. Megkérhetjük a tinit, hogy képzelje maga elé a következményeket. Pl.: Képzeld csak el, mit látsz a földön, ha ledobsz az ötödik emeletről egy csomag vajat?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Utána ösztönözzük, hogy keressen másik (nem veszélyes) izgalmat.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Veszélykereső vagy!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Lásd a korábbi információkat! Röviden: a tinik kíváncsiak, szeretik az újdonságokat és a kockázatvállalást. Sokkal többet mernek, mint én. Nem bánom a kiszámított kockázatot (hullámvasút), de a trambulinon nagyon óvatos vagyok. A következő játékban a határokat fogjuk feszegetni.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Játék: Felelsz, vagy mersz?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Nyomtassuk ki és vágjuk szét az alábbi táblázatban szereplő kártyákat. Tegyük őket egy zsákba (vagy dobozba)! </a:t>
            </a:r>
          </a:p>
          <a:p>
            <a:r>
              <a:rPr lang="hu-HU" sz="1200" kern="1200" dirty="0" smtClean="0">
                <a:solidFill>
                  <a:schemeClr val="tx1"/>
                </a:solidFill>
                <a:effectLst/>
                <a:latin typeface="+mn-lt"/>
                <a:ea typeface="+mn-ea"/>
                <a:cs typeface="+mn-cs"/>
              </a:rPr>
              <a:t>A játék kezdetén kapcsoljunk be valamilyen zenét! </a:t>
            </a:r>
          </a:p>
          <a:p>
            <a:r>
              <a:rPr lang="hu-HU" sz="1200" kern="1200" dirty="0" smtClean="0">
                <a:solidFill>
                  <a:schemeClr val="tx1"/>
                </a:solidFill>
                <a:effectLst/>
                <a:latin typeface="+mn-lt"/>
                <a:ea typeface="+mn-ea"/>
                <a:cs typeface="+mn-cs"/>
              </a:rPr>
              <a:t>Adogassuk egymásnak a feladatos kártyákat tartalmazó zsákot, amíg a zene szól. Amikor a zene elhallgat, mindenkinek meg kell állni és egyszerre felkiáltani: </a:t>
            </a:r>
            <a:r>
              <a:rPr lang="hu-HU" sz="1200" b="1" kern="1200" dirty="0" smtClean="0">
                <a:solidFill>
                  <a:schemeClr val="tx1"/>
                </a:solidFill>
                <a:effectLst/>
                <a:latin typeface="+mn-lt"/>
                <a:ea typeface="+mn-ea"/>
                <a:cs typeface="+mn-cs"/>
              </a:rPr>
              <a:t>Felelsz, vagy mersz?</a:t>
            </a:r>
            <a:r>
              <a:rPr lang="hu-HU" sz="1200" kern="1200" dirty="0" smtClean="0">
                <a:solidFill>
                  <a:schemeClr val="tx1"/>
                </a:solidFill>
                <a:effectLst/>
                <a:latin typeface="+mn-lt"/>
                <a:ea typeface="+mn-ea"/>
                <a:cs typeface="+mn-cs"/>
              </a:rPr>
              <a:t> Akinél a zsák maradt, szintén felkiált: Felelsz, vagy mersz? Majd húz egy kártyát a zsákból, és teljesítenie kell a feladatot, vagy megválaszolni a kérdést.</a:t>
            </a:r>
          </a:p>
          <a:p>
            <a:r>
              <a:rPr lang="hu-HU" sz="1200" kern="1200" dirty="0" smtClean="0">
                <a:solidFill>
                  <a:schemeClr val="tx1"/>
                </a:solidFill>
                <a:effectLst/>
                <a:latin typeface="+mn-lt"/>
                <a:ea typeface="+mn-ea"/>
                <a:cs typeface="+mn-cs"/>
              </a:rPr>
              <a:t>Használhatjuk az alant található kérdéseket és feladatokat, de magunk is kitalálhatunk hozzá még újabbakat. </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F4FC77-036F-4AED-BA36-22669B482BCF}" type="slidenum">
              <a:rPr lang="en-GB" smtClean="0"/>
              <a:t>2</a:t>
            </a:fld>
            <a:endParaRPr lang="en-GB"/>
          </a:p>
        </p:txBody>
      </p:sp>
    </p:spTree>
    <p:extLst>
      <p:ext uri="{BB962C8B-B14F-4D97-AF65-F5344CB8AC3E}">
        <p14:creationId xmlns:p14="http://schemas.microsoft.com/office/powerpoint/2010/main" val="50007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Befolyás alatt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tinik kíváncsiak és hajlamosak a határokat feszegetni. Ez pozitív és természetes. Ez kapcsolatban áll az agy felépítésével. A kockázatvállalásért felelős területe hamar kialakul. Az impulzusok irányításáért felelős terület viszont később érlelődik. Emiatt fogékonyak a tinik jutalomra és az azonnali megelégedésre. A szülőknek tudniuk kell, hogy a tizenéveseknél a jutalmazás hatásosabb, mint a büntetés. Az önfegyelem képessége a kor előrehaladtával fejlődik és a tinédzser képes lesz az ok-okozati összefüggések felismerésére.  </a:t>
            </a:r>
          </a:p>
          <a:p>
            <a:r>
              <a:rPr lang="hu-HU" sz="1200" kern="1200" dirty="0" smtClean="0">
                <a:solidFill>
                  <a:schemeClr val="tx1"/>
                </a:solidFill>
                <a:effectLst/>
                <a:latin typeface="+mn-lt"/>
                <a:ea typeface="+mn-ea"/>
                <a:cs typeface="+mn-cs"/>
              </a:rPr>
              <a:t>Előfordul, hogy a kockázat, amit a tini vállal, nem egészséges. Mint például az alkohol, a drogok és a dohányzás kipróbálása.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Szükségünk lesz:</a:t>
            </a:r>
          </a:p>
          <a:p>
            <a:r>
              <a:rPr lang="hu-HU" sz="1200" kern="1200" dirty="0" smtClean="0">
                <a:solidFill>
                  <a:schemeClr val="tx1"/>
                </a:solidFill>
                <a:effectLst/>
                <a:latin typeface="+mn-lt"/>
                <a:ea typeface="+mn-ea"/>
                <a:cs typeface="+mn-cs"/>
              </a:rPr>
              <a:t>-	táblára</a:t>
            </a:r>
          </a:p>
          <a:p>
            <a:r>
              <a:rPr lang="hu-HU" sz="1200" kern="1200" dirty="0" smtClean="0">
                <a:solidFill>
                  <a:schemeClr val="tx1"/>
                </a:solidFill>
                <a:effectLst/>
                <a:latin typeface="+mn-lt"/>
                <a:ea typeface="+mn-ea"/>
                <a:cs typeface="+mn-cs"/>
              </a:rPr>
              <a:t>-	krétára</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lányok írják fel a táblára a nevüket és a telefonszámukat! Ezután forogjanak körbe tízszer és utána gyorsan ismét írják fel ugyanazt! Hasonlítsuk össze az írásokat!  Vitassuk meg, hogyan tükrözi ez a kísérlet a tudatmódosító szerek hatását.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Adventistaként helytelenítjük az alkohol és egyéb, az értelmünkre károsan ható addiktív szerek fogyasztását, mivel hatásuk egészségügyi szempontból negatív. Hölgyeim! Sajnos a lányok agya még érzékenyebb az alkohol, a drogok és a nikotin hatásaira.   </a:t>
            </a:r>
          </a:p>
          <a:p>
            <a:r>
              <a:rPr lang="hu-HU" sz="1200" kern="1200" dirty="0" smtClean="0">
                <a:solidFill>
                  <a:schemeClr val="tx1"/>
                </a:solidFill>
                <a:effectLst/>
                <a:latin typeface="+mn-lt"/>
                <a:ea typeface="+mn-ea"/>
                <a:cs typeface="+mn-cs"/>
              </a:rPr>
              <a:t>Az agyatok tanulásért és emlékezésért felelős területe károsodhat az alkohol és a drogok hatására, ami tanulási nehézségekhez vezethet.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F4FC77-036F-4AED-BA36-22669B482BCF}" type="slidenum">
              <a:rPr lang="en-GB" smtClean="0"/>
              <a:t>3</a:t>
            </a:fld>
            <a:endParaRPr lang="en-GB"/>
          </a:p>
        </p:txBody>
      </p:sp>
    </p:spTree>
    <p:extLst>
      <p:ext uri="{BB962C8B-B14F-4D97-AF65-F5344CB8AC3E}">
        <p14:creationId xmlns:p14="http://schemas.microsoft.com/office/powerpoint/2010/main" val="45796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Az anyacsavar feltekerése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Próbáljunk ki egy másik kísérletet is!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Szükségünk lesz: </a:t>
            </a:r>
          </a:p>
          <a:p>
            <a:r>
              <a:rPr lang="hu-HU" sz="1200" kern="1200" dirty="0" smtClean="0">
                <a:solidFill>
                  <a:schemeClr val="tx1"/>
                </a:solidFill>
                <a:effectLst/>
                <a:latin typeface="+mn-lt"/>
                <a:ea typeface="+mn-ea"/>
                <a:cs typeface="+mn-cs"/>
              </a:rPr>
              <a:t>-	két egyforma anyára és a hozzáillő csavarra </a:t>
            </a:r>
          </a:p>
          <a:p>
            <a:r>
              <a:rPr lang="hu-HU" sz="1200" kern="1200" dirty="0" smtClean="0">
                <a:solidFill>
                  <a:schemeClr val="tx1"/>
                </a:solidFill>
                <a:effectLst/>
                <a:latin typeface="+mn-lt"/>
                <a:ea typeface="+mn-ea"/>
                <a:cs typeface="+mn-cs"/>
              </a:rPr>
              <a:t>-	két pár ujjatlan kesztyűre</a:t>
            </a:r>
          </a:p>
          <a:p>
            <a:r>
              <a:rPr lang="hu-HU" sz="1200" kern="1200" dirty="0" smtClean="0">
                <a:solidFill>
                  <a:schemeClr val="tx1"/>
                </a:solidFill>
                <a:effectLst/>
                <a:latin typeface="+mn-lt"/>
                <a:ea typeface="+mn-ea"/>
                <a:cs typeface="+mn-cs"/>
              </a:rPr>
              <a:t>-	két napszemüvegre</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Osszuk a résztvevőket 4-5 fős csoportokra!   </a:t>
            </a:r>
          </a:p>
          <a:p>
            <a:r>
              <a:rPr lang="hu-HU" sz="1200" u="sng" kern="1200" dirty="0" smtClean="0">
                <a:solidFill>
                  <a:schemeClr val="tx1"/>
                </a:solidFill>
                <a:effectLst/>
                <a:latin typeface="+mn-lt"/>
                <a:ea typeface="+mn-ea"/>
                <a:cs typeface="+mn-cs"/>
              </a:rPr>
              <a:t>Adjunk mindegyik csoportnak egy </a:t>
            </a:r>
            <a:r>
              <a:rPr lang="hu-HU" sz="1200" u="sng" kern="1200" dirty="0" smtClean="0">
                <a:solidFill>
                  <a:schemeClr val="tx1"/>
                </a:solidFill>
                <a:effectLst/>
                <a:latin typeface="+mn-lt"/>
                <a:ea typeface="+mn-ea"/>
                <a:cs typeface="+mn-cs"/>
              </a:rPr>
              <a:t>anyacsavart </a:t>
            </a:r>
            <a:r>
              <a:rPr lang="hu-HU" sz="1200" kern="1200" dirty="0" smtClean="0">
                <a:solidFill>
                  <a:schemeClr val="tx1"/>
                </a:solidFill>
                <a:effectLst/>
                <a:latin typeface="+mn-lt"/>
                <a:ea typeface="+mn-ea"/>
                <a:cs typeface="+mn-cs"/>
              </a:rPr>
              <a:t>összecsavarva. Kérjük meg a lányokat, hogy mindenki csavarja le teljesen, majd vissza az anyát, csak utána adják tovább. Mondjuk el azt is, hogy mérni fogjuk az időt. Nyilvánvalóan az a csapat lesz a győztes, amelyik legelőször végez a feladattal.</a:t>
            </a:r>
          </a:p>
          <a:p>
            <a:r>
              <a:rPr lang="hu-HU" sz="1200" kern="1200" dirty="0" smtClean="0">
                <a:solidFill>
                  <a:schemeClr val="tx1"/>
                </a:solidFill>
                <a:effectLst/>
                <a:latin typeface="+mn-lt"/>
                <a:ea typeface="+mn-ea"/>
                <a:cs typeface="+mn-cs"/>
              </a:rPr>
              <a:t>Jegyezzük fel mindegyik csoport idejét! </a:t>
            </a:r>
          </a:p>
          <a:p>
            <a:r>
              <a:rPr lang="hu-HU" sz="1200" u="sng" kern="1200" dirty="0" smtClean="0">
                <a:solidFill>
                  <a:schemeClr val="tx1"/>
                </a:solidFill>
                <a:effectLst/>
                <a:latin typeface="+mn-lt"/>
                <a:ea typeface="+mn-ea"/>
                <a:cs typeface="+mn-cs"/>
              </a:rPr>
              <a:t>A második fordulóban </a:t>
            </a:r>
            <a:r>
              <a:rPr lang="hu-HU" sz="1200" kern="1200" dirty="0" smtClean="0">
                <a:solidFill>
                  <a:schemeClr val="tx1"/>
                </a:solidFill>
                <a:effectLst/>
                <a:latin typeface="+mn-lt"/>
                <a:ea typeface="+mn-ea"/>
                <a:cs typeface="+mn-cs"/>
              </a:rPr>
              <a:t>ugyanaz lesz a csapatok feladata, csak munkáskesztyűben kell dolgozniuk. A csavart és a kesztyűt mindig tovább kell adniuk, amikor végeztek. Ismét jegyezzük fel a csapatok idejét!  </a:t>
            </a:r>
          </a:p>
          <a:p>
            <a:r>
              <a:rPr lang="hu-HU" sz="1200" u="sng" kern="1200" dirty="0" smtClean="0">
                <a:solidFill>
                  <a:schemeClr val="tx1"/>
                </a:solidFill>
                <a:effectLst/>
                <a:latin typeface="+mn-lt"/>
                <a:ea typeface="+mn-ea"/>
                <a:cs typeface="+mn-cs"/>
              </a:rPr>
              <a:t>Végül, az utolsó fordulóban </a:t>
            </a:r>
            <a:r>
              <a:rPr lang="hu-HU" sz="1200" kern="1200" dirty="0" smtClean="0">
                <a:solidFill>
                  <a:schemeClr val="tx1"/>
                </a:solidFill>
                <a:effectLst/>
                <a:latin typeface="+mn-lt"/>
                <a:ea typeface="+mn-ea"/>
                <a:cs typeface="+mn-cs"/>
              </a:rPr>
              <a:t>ismét ugyanaz lesz a feladat, csak még sötét napszemüveget is kell viselniük és lekapcsoljuk a villanyt is. Ezután a kör után is jegyezzük fel a csapatok idejét!  </a:t>
            </a:r>
          </a:p>
          <a:p>
            <a:r>
              <a:rPr lang="hu-HU" sz="1200" kern="1200" dirty="0" smtClean="0">
                <a:solidFill>
                  <a:schemeClr val="tx1"/>
                </a:solidFill>
                <a:effectLst/>
                <a:latin typeface="+mn-lt"/>
                <a:ea typeface="+mn-ea"/>
                <a:cs typeface="+mn-cs"/>
              </a:rPr>
              <a:t>Ezután kérjük meg a lányokat, hogy osszák meg egymással a tapasztalataikat. Vitassuk meg, hogyan tükrözik ezek a hátráltató tényezők a drogok és az az alkohol káros befolyását ránk olyan fontos tevékenységek közben, mint például az autóvezetés, vagy egyéb gépek kezelése. </a:t>
            </a:r>
          </a:p>
          <a:p>
            <a:r>
              <a:rPr lang="hu-HU" sz="1200" kern="1200" dirty="0" smtClean="0">
                <a:solidFill>
                  <a:schemeClr val="tx1"/>
                </a:solidFill>
                <a:effectLst/>
                <a:latin typeface="+mn-lt"/>
                <a:ea typeface="+mn-ea"/>
                <a:cs typeface="+mn-cs"/>
              </a:rPr>
              <a:t>Az alkohol egyéb hatásai az emberi szervezetre (érzékelés és viselkedés):</a:t>
            </a:r>
          </a:p>
          <a:p>
            <a:r>
              <a:rPr lang="hu-HU" sz="1200" kern="1200" dirty="0" smtClean="0">
                <a:solidFill>
                  <a:schemeClr val="tx1"/>
                </a:solidFill>
                <a:effectLst/>
                <a:latin typeface="+mn-lt"/>
                <a:ea typeface="+mn-ea"/>
                <a:cs typeface="+mn-cs"/>
              </a:rPr>
              <a:t>- csőlátás</a:t>
            </a:r>
          </a:p>
          <a:p>
            <a:r>
              <a:rPr lang="hu-HU" sz="1200" kern="1200" dirty="0" smtClean="0">
                <a:solidFill>
                  <a:schemeClr val="tx1"/>
                </a:solidFill>
                <a:effectLst/>
                <a:latin typeface="+mn-lt"/>
                <a:ea typeface="+mn-ea"/>
                <a:cs typeface="+mn-cs"/>
              </a:rPr>
              <a:t>- gondatlanság</a:t>
            </a:r>
          </a:p>
          <a:p>
            <a:r>
              <a:rPr lang="hu-HU" sz="1200" kern="1200" dirty="0" smtClean="0">
                <a:solidFill>
                  <a:schemeClr val="tx1"/>
                </a:solidFill>
                <a:effectLst/>
                <a:latin typeface="+mn-lt"/>
                <a:ea typeface="+mn-ea"/>
                <a:cs typeface="+mn-cs"/>
              </a:rPr>
              <a:t>- alkalmatlanság az autóvezetésre  </a:t>
            </a:r>
          </a:p>
          <a:p>
            <a:r>
              <a:rPr lang="hu-HU" sz="1200" kern="1200" dirty="0" smtClean="0">
                <a:solidFill>
                  <a:schemeClr val="tx1"/>
                </a:solidFill>
                <a:effectLst/>
                <a:latin typeface="+mn-lt"/>
                <a:ea typeface="+mn-ea"/>
                <a:cs typeface="+mn-cs"/>
              </a:rPr>
              <a:t>- nyugtalanság </a:t>
            </a:r>
          </a:p>
          <a:p>
            <a:r>
              <a:rPr lang="hu-HU" sz="1200" kern="1200" dirty="0" smtClean="0">
                <a:solidFill>
                  <a:schemeClr val="tx1"/>
                </a:solidFill>
                <a:effectLst/>
                <a:latin typeface="+mn-lt"/>
                <a:ea typeface="+mn-ea"/>
                <a:cs typeface="+mn-cs"/>
              </a:rPr>
              <a:t>- koncentrációs zavar </a:t>
            </a:r>
          </a:p>
          <a:p>
            <a:r>
              <a:rPr lang="hu-HU" sz="1200" kern="1200" dirty="0" smtClean="0">
                <a:solidFill>
                  <a:schemeClr val="tx1"/>
                </a:solidFill>
                <a:effectLst/>
                <a:latin typeface="+mn-lt"/>
                <a:ea typeface="+mn-ea"/>
                <a:cs typeface="+mn-cs"/>
              </a:rPr>
              <a:t>- veszélyérzet kikapcsolása</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F4FC77-036F-4AED-BA36-22669B482BCF}" type="slidenum">
              <a:rPr lang="en-GB" smtClean="0"/>
              <a:t>4</a:t>
            </a:fld>
            <a:endParaRPr lang="en-GB"/>
          </a:p>
        </p:txBody>
      </p:sp>
    </p:spTree>
    <p:extLst>
      <p:ext uri="{BB962C8B-B14F-4D97-AF65-F5344CB8AC3E}">
        <p14:creationId xmlns:p14="http://schemas.microsoft.com/office/powerpoint/2010/main" val="385977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Feladatlap a tiniknek: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 	Olvassuk fel:</a:t>
            </a:r>
          </a:p>
          <a:p>
            <a:r>
              <a:rPr lang="hu-HU" sz="1200" kern="1200" dirty="0" smtClean="0">
                <a:solidFill>
                  <a:schemeClr val="tx1"/>
                </a:solidFill>
                <a:effectLst/>
                <a:latin typeface="+mn-lt"/>
                <a:ea typeface="+mn-ea"/>
                <a:cs typeface="+mn-cs"/>
              </a:rPr>
              <a:t>Jázmin kiváló csapatjátékos szellemben játszik az iskolai röplabda meccsen. Utána egyik barátnője írásban meghívja őt és még néhány barátot a házukba, mert a szülei elmentek otthonról. Jázmin barátnői el akarnak menni és őt is rá akarják beszélni, hogy menjen velük. Jázmin tudja, hogy a szülei nem engednék el egy felügyelet nélküli bulira, és hazavárják őt a meccs után. Mégis vívódik, hogy </a:t>
            </a:r>
            <a:r>
              <a:rPr lang="hu-HU" sz="1200" kern="1200" dirty="0" smtClean="0">
                <a:solidFill>
                  <a:schemeClr val="tx1"/>
                </a:solidFill>
                <a:effectLst/>
                <a:latin typeface="+mn-lt"/>
                <a:ea typeface="+mn-ea"/>
                <a:cs typeface="+mn-cs"/>
              </a:rPr>
              <a:t>jó döntést </a:t>
            </a:r>
            <a:r>
              <a:rPr lang="hu-HU" sz="1200" kern="1200" dirty="0" smtClean="0">
                <a:solidFill>
                  <a:schemeClr val="tx1"/>
                </a:solidFill>
                <a:effectLst/>
                <a:latin typeface="+mn-lt"/>
                <a:ea typeface="+mn-ea"/>
                <a:cs typeface="+mn-cs"/>
              </a:rPr>
              <a:t>hozzon. </a:t>
            </a:r>
          </a:p>
          <a:p>
            <a:r>
              <a:rPr lang="hu-HU" sz="1200" kern="1200" dirty="0" smtClean="0">
                <a:solidFill>
                  <a:schemeClr val="tx1"/>
                </a:solidFill>
                <a:effectLst/>
                <a:latin typeface="+mn-lt"/>
                <a:ea typeface="+mn-ea"/>
                <a:cs typeface="+mn-cs"/>
              </a:rPr>
              <a:t>II. 	Feladat: Írjatok egy bekezdést arról, miért lehet nehéz Jázminnak nemet mondani. Milyen módszerek segíthetnének neki ellenállni a kortársak nyomásának?   </a:t>
            </a:r>
          </a:p>
          <a:p>
            <a:r>
              <a:rPr lang="hu-HU" dirty="0" smtClean="0">
                <a:effectLst/>
              </a:rPr>
              <a:t/>
            </a:r>
            <a:br>
              <a:rPr lang="hu-HU" dirty="0" smtClean="0">
                <a:effectLst/>
              </a:rPr>
            </a:br>
            <a:r>
              <a:rPr lang="hu-HU" sz="1200" kern="1200" dirty="0" smtClean="0">
                <a:solidFill>
                  <a:schemeClr val="tx1"/>
                </a:solidFill>
                <a:effectLst/>
                <a:latin typeface="+mn-lt"/>
                <a:ea typeface="+mn-ea"/>
                <a:cs typeface="+mn-cs"/>
              </a:rPr>
              <a:t>Fontoljátok meg a következő kérdéseket:</a:t>
            </a:r>
          </a:p>
          <a:p>
            <a:r>
              <a:rPr lang="hu-HU" sz="1200" kern="1200" dirty="0" smtClean="0">
                <a:solidFill>
                  <a:schemeClr val="tx1"/>
                </a:solidFill>
                <a:effectLst/>
                <a:latin typeface="+mn-lt"/>
                <a:ea typeface="+mn-ea"/>
                <a:cs typeface="+mn-cs"/>
              </a:rPr>
              <a:t>- Milyen lehetséges kockázatokkal járna, ha Jázmin elmenne a barátaival bulizni?  </a:t>
            </a:r>
          </a:p>
          <a:p>
            <a:r>
              <a:rPr lang="hu-HU" sz="1200" kern="1200" dirty="0" smtClean="0">
                <a:solidFill>
                  <a:schemeClr val="tx1"/>
                </a:solidFill>
                <a:effectLst/>
                <a:latin typeface="+mn-lt"/>
                <a:ea typeface="+mn-ea"/>
                <a:cs typeface="+mn-cs"/>
              </a:rPr>
              <a:t>- Mit nyerne azzal, ha velük menne?  </a:t>
            </a:r>
          </a:p>
          <a:p>
            <a:r>
              <a:rPr lang="hu-HU" sz="1200" kern="1200" dirty="0" smtClean="0">
                <a:solidFill>
                  <a:schemeClr val="tx1"/>
                </a:solidFill>
                <a:effectLst/>
                <a:latin typeface="+mn-lt"/>
                <a:ea typeface="+mn-ea"/>
                <a:cs typeface="+mn-cs"/>
              </a:rPr>
              <a:t>- Hogyan viszonyulnak a kockázatok az előnyökhöz? </a:t>
            </a:r>
          </a:p>
          <a:p>
            <a:r>
              <a:rPr lang="hu-HU" sz="1200" kern="1200" dirty="0" smtClean="0">
                <a:solidFill>
                  <a:schemeClr val="tx1"/>
                </a:solidFill>
                <a:effectLst/>
                <a:latin typeface="+mn-lt"/>
                <a:ea typeface="+mn-ea"/>
                <a:cs typeface="+mn-cs"/>
              </a:rPr>
              <a:t>- Milyen módszerek segíthetnének Jázminnak helyesen dönteni a kortárs-csoport nyomásával szemben? </a:t>
            </a:r>
          </a:p>
          <a:p>
            <a:r>
              <a:rPr lang="hu-HU" sz="1200" kern="1200" dirty="0" smtClean="0">
                <a:solidFill>
                  <a:schemeClr val="tx1"/>
                </a:solidFill>
                <a:effectLst/>
                <a:latin typeface="+mn-lt"/>
                <a:ea typeface="+mn-ea"/>
                <a:cs typeface="+mn-cs"/>
              </a:rPr>
              <a:t>- Befolyásolja Isten a döntéseidet?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Kockázatok:</a:t>
            </a:r>
          </a:p>
          <a:p>
            <a:r>
              <a:rPr lang="hu-HU" sz="1200" kern="1200" dirty="0" smtClean="0">
                <a:solidFill>
                  <a:schemeClr val="tx1"/>
                </a:solidFill>
                <a:effectLst/>
                <a:latin typeface="+mn-lt"/>
                <a:ea typeface="+mn-ea"/>
                <a:cs typeface="+mn-cs"/>
              </a:rPr>
              <a:t>Előnyök:</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III.	 Ellenőrizzük a valóságban: Néhány mondatban írjátok le, mit mondanátok egy hasonló helyzetben, ami segítene ellenállni a csoport nyomásának! </a:t>
            </a:r>
          </a:p>
          <a:p>
            <a:r>
              <a:rPr lang="en-US" sz="1200" i="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F4FC77-036F-4AED-BA36-22669B482BCF}" type="slidenum">
              <a:rPr lang="en-GB" smtClean="0"/>
              <a:t>5</a:t>
            </a:fld>
            <a:endParaRPr lang="en-GB"/>
          </a:p>
        </p:txBody>
      </p:sp>
    </p:spTree>
    <p:extLst>
      <p:ext uri="{BB962C8B-B14F-4D97-AF65-F5344CB8AC3E}">
        <p14:creationId xmlns:p14="http://schemas.microsoft.com/office/powerpoint/2010/main" val="335402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 Szentírás igéivel foglaljuk össze a leckét: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Példabeszédek 19:20:</a:t>
            </a:r>
            <a:r>
              <a:rPr lang="hu-HU" sz="1200" i="1" kern="1200" dirty="0" smtClean="0">
                <a:solidFill>
                  <a:schemeClr val="tx1"/>
                </a:solidFill>
                <a:effectLst/>
                <a:latin typeface="+mn-lt"/>
                <a:ea typeface="+mn-ea"/>
                <a:cs typeface="+mn-cs"/>
              </a:rPr>
              <a:t> „Engedj a tanácsnak, és vedd be az erkölcsi oktatást; hogy bölcs légy végre.”</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Isten azt kéri tőlünk, hogy hallgassunk Rá és fogadjuk meg a tanácsát.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példát mutat nekünk, mit kell tennünk a döntéseink előtt:</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Lukács 5:16:</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De ő félrevonult a pusztába, és imádkozott.”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Időt kell tehát kérnünk, felhívni valakit, akiben megbízunk, újra átgondolni, mit kíván tőlünk Isten. És, imádkozni! </a:t>
            </a:r>
            <a:endParaRPr lang="en-GB" dirty="0"/>
          </a:p>
        </p:txBody>
      </p:sp>
      <p:sp>
        <p:nvSpPr>
          <p:cNvPr id="4" name="Slide Number Placeholder 3"/>
          <p:cNvSpPr>
            <a:spLocks noGrp="1"/>
          </p:cNvSpPr>
          <p:nvPr>
            <p:ph type="sldNum" sz="quarter" idx="5"/>
          </p:nvPr>
        </p:nvSpPr>
        <p:spPr/>
        <p:txBody>
          <a:bodyPr/>
          <a:lstStyle/>
          <a:p>
            <a:fld id="{01F4FC77-036F-4AED-BA36-22669B482BCF}" type="slidenum">
              <a:rPr lang="en-GB" smtClean="0"/>
              <a:t>6</a:t>
            </a:fld>
            <a:endParaRPr lang="en-GB"/>
          </a:p>
        </p:txBody>
      </p:sp>
    </p:spTree>
    <p:extLst>
      <p:ext uri="{BB962C8B-B14F-4D97-AF65-F5344CB8AC3E}">
        <p14:creationId xmlns:p14="http://schemas.microsoft.com/office/powerpoint/2010/main" val="81878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Imádság</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Drága Uram!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Olyan gyakran kell választanom.</a:t>
            </a:r>
          </a:p>
          <a:p>
            <a:r>
              <a:rPr lang="hu-HU" sz="1200" kern="1200" dirty="0" smtClean="0">
                <a:solidFill>
                  <a:schemeClr val="tx1"/>
                </a:solidFill>
                <a:effectLst/>
                <a:latin typeface="+mn-lt"/>
                <a:ea typeface="+mn-ea"/>
                <a:cs typeface="+mn-cs"/>
              </a:rPr>
              <a:t>Olyan gyakran nem tudom, mit tegyek.</a:t>
            </a:r>
          </a:p>
          <a:p>
            <a:r>
              <a:rPr lang="hu-HU" sz="1200" kern="1200" dirty="0" smtClean="0">
                <a:solidFill>
                  <a:schemeClr val="tx1"/>
                </a:solidFill>
                <a:effectLst/>
                <a:latin typeface="+mn-lt"/>
                <a:ea typeface="+mn-ea"/>
                <a:cs typeface="+mn-cs"/>
              </a:rPr>
              <a:t>Erősíts meg kérlek, ha biztos vagyok a döntésemben. </a:t>
            </a:r>
          </a:p>
          <a:p>
            <a:r>
              <a:rPr lang="hu-HU" sz="1200" kern="1200" dirty="0" smtClean="0">
                <a:solidFill>
                  <a:schemeClr val="tx1"/>
                </a:solidFill>
                <a:effectLst/>
                <a:latin typeface="+mn-lt"/>
                <a:ea typeface="+mn-ea"/>
                <a:cs typeface="+mn-cs"/>
              </a:rPr>
              <a:t>Ám, ha félelem tör rám, kérlek, vedd el a félelmem.</a:t>
            </a:r>
          </a:p>
          <a:p>
            <a:r>
              <a:rPr lang="hu-HU" sz="1200" kern="1200" dirty="0" smtClean="0">
                <a:solidFill>
                  <a:schemeClr val="tx1"/>
                </a:solidFill>
                <a:effectLst/>
                <a:latin typeface="+mn-lt"/>
                <a:ea typeface="+mn-ea"/>
                <a:cs typeface="+mn-cs"/>
              </a:rPr>
              <a:t>Taníts meg, hogyan nyerjek időt Veled! </a:t>
            </a:r>
          </a:p>
          <a:p>
            <a:r>
              <a:rPr lang="hu-HU" sz="1200" kern="1200" dirty="0" smtClean="0">
                <a:solidFill>
                  <a:schemeClr val="tx1"/>
                </a:solidFill>
                <a:effectLst/>
                <a:latin typeface="+mn-lt"/>
                <a:ea typeface="+mn-ea"/>
                <a:cs typeface="+mn-cs"/>
              </a:rPr>
              <a:t>Taníts tisztánlátásra, kérlek! </a:t>
            </a:r>
          </a:p>
          <a:p>
            <a:r>
              <a:rPr lang="hu-HU" sz="1200" kern="1200" dirty="0" smtClean="0">
                <a:solidFill>
                  <a:schemeClr val="tx1"/>
                </a:solidFill>
                <a:effectLst/>
                <a:latin typeface="+mn-lt"/>
                <a:ea typeface="+mn-ea"/>
                <a:cs typeface="+mn-cs"/>
              </a:rPr>
              <a:t>Taníts a tisztaságra.</a:t>
            </a:r>
          </a:p>
          <a:p>
            <a:r>
              <a:rPr lang="hu-HU" sz="1200" kern="1200" dirty="0" smtClean="0">
                <a:solidFill>
                  <a:schemeClr val="tx1"/>
                </a:solidFill>
                <a:effectLst/>
                <a:latin typeface="+mn-lt"/>
                <a:ea typeface="+mn-ea"/>
                <a:cs typeface="+mn-cs"/>
              </a:rPr>
              <a:t>Bizonytalan vagyok, és félek. </a:t>
            </a:r>
          </a:p>
          <a:p>
            <a:r>
              <a:rPr lang="hu-HU" sz="1200" kern="1200" dirty="0" smtClean="0">
                <a:solidFill>
                  <a:schemeClr val="tx1"/>
                </a:solidFill>
                <a:effectLst/>
                <a:latin typeface="+mn-lt"/>
                <a:ea typeface="+mn-ea"/>
                <a:cs typeface="+mn-cs"/>
              </a:rPr>
              <a:t>De olyanná szeretnék válni, mint Te, Uram! </a:t>
            </a:r>
          </a:p>
          <a:p>
            <a:r>
              <a:rPr lang="hu-HU" sz="1200" kern="1200" dirty="0" smtClean="0">
                <a:solidFill>
                  <a:schemeClr val="tx1"/>
                </a:solidFill>
                <a:effectLst/>
                <a:latin typeface="+mn-lt"/>
                <a:ea typeface="+mn-ea"/>
                <a:cs typeface="+mn-cs"/>
              </a:rPr>
              <a:t>Segíts, hogy elfogadjam a jó tanácsot azoktól, akik szeretnek engem.</a:t>
            </a:r>
          </a:p>
          <a:p>
            <a:r>
              <a:rPr lang="hu-HU" sz="1200" kern="1200" dirty="0" smtClean="0">
                <a:solidFill>
                  <a:schemeClr val="tx1"/>
                </a:solidFill>
                <a:effectLst/>
                <a:latin typeface="+mn-lt"/>
                <a:ea typeface="+mn-ea"/>
                <a:cs typeface="+mn-cs"/>
              </a:rPr>
              <a:t>Segíts, hogy olyan legyek, akire hallgatni tudnak, amikor jól döntök.</a:t>
            </a:r>
          </a:p>
          <a:p>
            <a:r>
              <a:rPr lang="hu-HU" sz="1200" kern="1200" dirty="0" smtClean="0">
                <a:solidFill>
                  <a:schemeClr val="tx1"/>
                </a:solidFill>
                <a:effectLst/>
                <a:latin typeface="+mn-lt"/>
                <a:ea typeface="+mn-ea"/>
                <a:cs typeface="+mn-cs"/>
              </a:rPr>
              <a:t>A Te akaratod legyen meg minden választásomban!</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nevében</a:t>
            </a:r>
          </a:p>
          <a:p>
            <a:r>
              <a:rPr lang="hu-HU" sz="1200" kern="1200" dirty="0" smtClean="0">
                <a:solidFill>
                  <a:schemeClr val="tx1"/>
                </a:solidFill>
                <a:effectLst/>
                <a:latin typeface="+mn-lt"/>
                <a:ea typeface="+mn-ea"/>
                <a:cs typeface="+mn-cs"/>
              </a:rPr>
              <a:t>Ámen</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F4FC77-036F-4AED-BA36-22669B482BCF}" type="slidenum">
              <a:rPr lang="en-GB" smtClean="0"/>
              <a:t>7</a:t>
            </a:fld>
            <a:endParaRPr lang="en-GB"/>
          </a:p>
        </p:txBody>
      </p:sp>
    </p:spTree>
    <p:extLst>
      <p:ext uri="{BB962C8B-B14F-4D97-AF65-F5344CB8AC3E}">
        <p14:creationId xmlns:p14="http://schemas.microsoft.com/office/powerpoint/2010/main" val="262822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Naplóbejegyzés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Határozzuk el most: Időt fogok kérni, ha nem vagyok biztos a döntésemben. </a:t>
            </a:r>
          </a:p>
          <a:p>
            <a:r>
              <a:rPr lang="hu-HU" sz="1200" kern="1200" dirty="0" smtClean="0">
                <a:solidFill>
                  <a:schemeClr val="tx1"/>
                </a:solidFill>
                <a:effectLst/>
                <a:latin typeface="+mn-lt"/>
                <a:ea typeface="+mn-ea"/>
                <a:cs typeface="+mn-cs"/>
              </a:rPr>
              <a:t>Részletezzük – hogyan kérhetünk gondolkodási időt? </a:t>
            </a:r>
          </a:p>
          <a:p>
            <a:r>
              <a:rPr lang="hu-HU" sz="1200" kern="120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F4FC77-036F-4AED-BA36-22669B482BCF}" type="slidenum">
              <a:rPr lang="en-GB" smtClean="0"/>
              <a:t>8</a:t>
            </a:fld>
            <a:endParaRPr lang="en-GB"/>
          </a:p>
        </p:txBody>
      </p:sp>
    </p:spTree>
    <p:extLst>
      <p:ext uri="{BB962C8B-B14F-4D97-AF65-F5344CB8AC3E}">
        <p14:creationId xmlns:p14="http://schemas.microsoft.com/office/powerpoint/2010/main" val="340436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2E9B06-C8F8-4BDB-AF37-2C5043EDA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BBB78753-A8B6-4E49-9117-7C56333602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868A535A-261F-4BF7-8675-EA2B74D088A2}"/>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5" name="Footer Placeholder 4">
            <a:extLst>
              <a:ext uri="{FF2B5EF4-FFF2-40B4-BE49-F238E27FC236}">
                <a16:creationId xmlns="" xmlns:a16="http://schemas.microsoft.com/office/drawing/2014/main" id="{25E0C60E-BA97-4F9B-BF56-45DCE6659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C0A5DA1-CFC1-437C-A4A5-A7A43C30C581}"/>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91048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999A02-2E2A-452F-8804-DE2557C13F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286785D-3E1A-43FC-A199-0D35086E3B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9FA9FC9-F37D-4B3F-8987-C8437A057000}"/>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5" name="Footer Placeholder 4">
            <a:extLst>
              <a:ext uri="{FF2B5EF4-FFF2-40B4-BE49-F238E27FC236}">
                <a16:creationId xmlns="" xmlns:a16="http://schemas.microsoft.com/office/drawing/2014/main" id="{0A1D05BD-FBF1-404C-8C2A-A70701A26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00D3C1D-584E-4F9F-803D-54EF4423335B}"/>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419660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C6101C-7AB7-403E-9A2F-1F7775EF98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9D396BF-7768-43F5-BC04-4F99604173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7ECE233-A640-4FD4-A449-A6478B9E2EAB}"/>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5" name="Footer Placeholder 4">
            <a:extLst>
              <a:ext uri="{FF2B5EF4-FFF2-40B4-BE49-F238E27FC236}">
                <a16:creationId xmlns="" xmlns:a16="http://schemas.microsoft.com/office/drawing/2014/main" id="{9914EC6A-1345-4EFA-8D20-9AEE2599BF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9BF215A-F1EA-42D4-BBD4-B567EEB15462}"/>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154490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16A5C-C40E-492F-A01C-D6950008DF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A4DF34B-BCE3-45AB-875A-35E756BC52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6F108E1-83F2-4B47-AF17-D2DACCAEAD82}"/>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5" name="Footer Placeholder 4">
            <a:extLst>
              <a:ext uri="{FF2B5EF4-FFF2-40B4-BE49-F238E27FC236}">
                <a16:creationId xmlns="" xmlns:a16="http://schemas.microsoft.com/office/drawing/2014/main" id="{B71854DE-0D6B-4C77-A646-A625A7C8DA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C3564BD-97A6-41C4-BF35-815E5AFB99B6}"/>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252090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7A37F6-22E0-4AC6-AF78-3A1FD30681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E2C6377-D51A-49E9-8E0F-B11BC929F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F6A5362-3654-47BA-A9D9-2C94E6137C60}"/>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5" name="Footer Placeholder 4">
            <a:extLst>
              <a:ext uri="{FF2B5EF4-FFF2-40B4-BE49-F238E27FC236}">
                <a16:creationId xmlns="" xmlns:a16="http://schemas.microsoft.com/office/drawing/2014/main" id="{BE28B7A4-C2F3-4C02-80E4-53FE87605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F9E9AA3-081F-430F-B487-7737BC9B421B}"/>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387065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20F583-B515-4C4E-A8AD-AECE6B5197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1693B8F-0EF4-444E-B8ED-8E26B4494E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2C4D4A3E-68DA-48A1-B1DE-ECEE25BD09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274CD9C2-FB94-4EA0-8A69-BE0A6B8A5E09}"/>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6" name="Footer Placeholder 5">
            <a:extLst>
              <a:ext uri="{FF2B5EF4-FFF2-40B4-BE49-F238E27FC236}">
                <a16:creationId xmlns="" xmlns:a16="http://schemas.microsoft.com/office/drawing/2014/main" id="{CC35BFDA-9949-4062-BC43-174B215D2E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EC51830-54ED-4A17-BA12-FD6601B9A932}"/>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307670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40C79E-3B81-4097-B1F3-270E033E2B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555C368-3894-4B22-8205-64850BE99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2670641-C5B0-44E1-9D1F-A03E84E988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62474CF-CED4-4A01-9A37-70F73FAD1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0CD0B13-12E9-40A0-A11F-96FE158D52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7360EFE6-B049-41D8-9A36-D59776263041}"/>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8" name="Footer Placeholder 7">
            <a:extLst>
              <a:ext uri="{FF2B5EF4-FFF2-40B4-BE49-F238E27FC236}">
                <a16:creationId xmlns="" xmlns:a16="http://schemas.microsoft.com/office/drawing/2014/main" id="{322655AC-BAD8-413F-B440-404E34E950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A06E104-3E9B-48BB-A85D-196FEC1CD8E3}"/>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19272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92A191-DA14-4DF0-A6AB-42A43566B8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07A8B90-BEF0-41BD-A535-E9B16A13B388}"/>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4" name="Footer Placeholder 3">
            <a:extLst>
              <a:ext uri="{FF2B5EF4-FFF2-40B4-BE49-F238E27FC236}">
                <a16:creationId xmlns="" xmlns:a16="http://schemas.microsoft.com/office/drawing/2014/main" id="{0E0D3DBC-A143-457E-9B5C-53545398B7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3E84E292-9625-4A46-A9D4-25E2BDC6E8B0}"/>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391953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F9A82F1-1A33-4F29-BB6E-F06C36CA8D3B}"/>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3" name="Footer Placeholder 2">
            <a:extLst>
              <a:ext uri="{FF2B5EF4-FFF2-40B4-BE49-F238E27FC236}">
                <a16:creationId xmlns="" xmlns:a16="http://schemas.microsoft.com/office/drawing/2014/main" id="{A93FEECB-0BB8-446A-8C16-D773CC1D2A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9403350D-6C9E-4C22-9DB5-82677BEC3671}"/>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14219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03BA2C-2BD6-4307-AC4A-BAEFA5FE5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B01E1EC-380C-4569-A318-37FA2BDC3F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DEA65F85-3219-4328-BC86-C29BBAEA4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A679737-4EB2-4996-93B2-31FC0A8181F2}"/>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6" name="Footer Placeholder 5">
            <a:extLst>
              <a:ext uri="{FF2B5EF4-FFF2-40B4-BE49-F238E27FC236}">
                <a16:creationId xmlns="" xmlns:a16="http://schemas.microsoft.com/office/drawing/2014/main" id="{91C534D4-1FD6-408F-8D69-3CDA30472C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134168C-9326-448A-9D79-B817868057DE}"/>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320147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97FED2-E840-474A-B6D0-687CE9B97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BD03F9B-0F40-4A1E-965E-36E759239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A468586B-7046-4DAC-9E38-D281F4D9F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867F85C-3D0A-4C04-857C-FB939C005499}"/>
              </a:ext>
            </a:extLst>
          </p:cNvPr>
          <p:cNvSpPr>
            <a:spLocks noGrp="1"/>
          </p:cNvSpPr>
          <p:nvPr>
            <p:ph type="dt" sz="half" idx="10"/>
          </p:nvPr>
        </p:nvSpPr>
        <p:spPr/>
        <p:txBody>
          <a:bodyPr/>
          <a:lstStyle/>
          <a:p>
            <a:fld id="{CF9320B5-7DB1-4F79-B129-A4A7B047E343}" type="datetimeFigureOut">
              <a:rPr lang="en-GB" smtClean="0"/>
              <a:t>29/03/2020</a:t>
            </a:fld>
            <a:endParaRPr lang="en-GB"/>
          </a:p>
        </p:txBody>
      </p:sp>
      <p:sp>
        <p:nvSpPr>
          <p:cNvPr id="6" name="Footer Placeholder 5">
            <a:extLst>
              <a:ext uri="{FF2B5EF4-FFF2-40B4-BE49-F238E27FC236}">
                <a16:creationId xmlns="" xmlns:a16="http://schemas.microsoft.com/office/drawing/2014/main" id="{E18805FD-B850-462D-8B11-73168C7E96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8779DA5-B1A6-42E0-9ACB-64D8F95E697D}"/>
              </a:ext>
            </a:extLst>
          </p:cNvPr>
          <p:cNvSpPr>
            <a:spLocks noGrp="1"/>
          </p:cNvSpPr>
          <p:nvPr>
            <p:ph type="sldNum" sz="quarter" idx="12"/>
          </p:nvPr>
        </p:nvSpPr>
        <p:spPr/>
        <p:txBody>
          <a:bodyPr/>
          <a:lstStyle/>
          <a:p>
            <a:fld id="{AF341A5F-7994-460B-9B46-E956113F2AC1}" type="slidenum">
              <a:rPr lang="en-GB" smtClean="0"/>
              <a:t>‹#›</a:t>
            </a:fld>
            <a:endParaRPr lang="en-GB"/>
          </a:p>
        </p:txBody>
      </p:sp>
    </p:spTree>
    <p:extLst>
      <p:ext uri="{BB962C8B-B14F-4D97-AF65-F5344CB8AC3E}">
        <p14:creationId xmlns:p14="http://schemas.microsoft.com/office/powerpoint/2010/main" val="348275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0B3DEA5-D25A-4783-A577-CBE54517C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40A2300-E402-456C-A94F-78041ECEA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FD45985-CC16-4591-96CC-36E9581E6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320B5-7DB1-4F79-B129-A4A7B047E343}" type="datetimeFigureOut">
              <a:rPr lang="en-GB" smtClean="0"/>
              <a:t>29/03/2020</a:t>
            </a:fld>
            <a:endParaRPr lang="en-GB"/>
          </a:p>
        </p:txBody>
      </p:sp>
      <p:sp>
        <p:nvSpPr>
          <p:cNvPr id="5" name="Footer Placeholder 4">
            <a:extLst>
              <a:ext uri="{FF2B5EF4-FFF2-40B4-BE49-F238E27FC236}">
                <a16:creationId xmlns="" xmlns:a16="http://schemas.microsoft.com/office/drawing/2014/main" id="{0041FADE-84B1-4CE7-8BD5-D18B7DCA9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D6C95B62-64E4-424B-8F7C-E891E0A3C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41A5F-7994-460B-9B46-E956113F2AC1}" type="slidenum">
              <a:rPr lang="en-GB" smtClean="0"/>
              <a:t>‹#›</a:t>
            </a:fld>
            <a:endParaRPr lang="en-GB"/>
          </a:p>
        </p:txBody>
      </p:sp>
    </p:spTree>
    <p:extLst>
      <p:ext uri="{BB962C8B-B14F-4D97-AF65-F5344CB8AC3E}">
        <p14:creationId xmlns:p14="http://schemas.microsoft.com/office/powerpoint/2010/main" val="386880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thrill seeker">
            <a:extLst>
              <a:ext uri="{FF2B5EF4-FFF2-40B4-BE49-F238E27FC236}">
                <a16:creationId xmlns="" xmlns:a16="http://schemas.microsoft.com/office/drawing/2014/main" id="{6219800E-25F8-4365-A453-E15CA24472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75" b="19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89F5E35-B600-4BD9-87F9-665CD0ABB059}"/>
              </a:ext>
            </a:extLst>
          </p:cNvPr>
          <p:cNvSpPr>
            <a:spLocks noGrp="1"/>
          </p:cNvSpPr>
          <p:nvPr>
            <p:ph type="ctr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r>
              <a:rPr lang="en-GB" sz="3600" b="1" dirty="0" smtClean="0">
                <a:latin typeface="Bahnschrift SemiBold SemiConden" panose="020B0502040204020203" pitchFamily="34" charset="0"/>
              </a:rPr>
              <a:t>VESZÉLY</a:t>
            </a:r>
            <a:r>
              <a:rPr lang="hu-HU" sz="3600" b="1" dirty="0" smtClean="0">
                <a:latin typeface="Bahnschrift SemiBold SemiConden" panose="020B0502040204020203" pitchFamily="34" charset="0"/>
              </a:rPr>
              <a:t>-</a:t>
            </a:r>
            <a:r>
              <a:rPr lang="en-GB" sz="3600" b="1" dirty="0" smtClean="0">
                <a:latin typeface="Bahnschrift SemiBold SemiConden" panose="020B0502040204020203" pitchFamily="34" charset="0"/>
              </a:rPr>
              <a:t>KERESŐ </a:t>
            </a:r>
            <a:r>
              <a:rPr lang="hu-HU" sz="3600" b="1" dirty="0">
                <a:latin typeface="Bahnschrift SemiBold SemiConden" panose="020B0502040204020203" pitchFamily="34" charset="0"/>
              </a:rPr>
              <a:t/>
            </a:r>
            <a:br>
              <a:rPr lang="hu-HU" sz="3600" b="1" dirty="0">
                <a:latin typeface="Bahnschrift SemiBold SemiConden" panose="020B0502040204020203" pitchFamily="34" charset="0"/>
              </a:rPr>
            </a:br>
            <a:r>
              <a:rPr lang="en-GB" sz="2800" dirty="0"/>
              <a:t> </a:t>
            </a:r>
            <a:endParaRPr lang="hu-HU" sz="2800" dirty="0"/>
          </a:p>
        </p:txBody>
      </p:sp>
    </p:spTree>
    <p:extLst>
      <p:ext uri="{BB962C8B-B14F-4D97-AF65-F5344CB8AC3E}">
        <p14:creationId xmlns:p14="http://schemas.microsoft.com/office/powerpoint/2010/main" val="14366497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54372" y="0"/>
            <a:ext cx="9483256" cy="6858000"/>
          </a:xfrm>
          <a:prstGeom prst="rect">
            <a:avLst/>
          </a:prstGeom>
          <a:solidFill>
            <a:srgbClr val="91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mage result for TRUTH OR DARE">
            <a:extLst>
              <a:ext uri="{FF2B5EF4-FFF2-40B4-BE49-F238E27FC236}">
                <a16:creationId xmlns="" xmlns:a16="http://schemas.microsoft.com/office/drawing/2014/main" id="{A33E2B7E-9135-40A5-8265-FEE274EAA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181" y="2021500"/>
            <a:ext cx="5462546" cy="2858732"/>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248194" y="4611189"/>
            <a:ext cx="2689945" cy="1877437"/>
          </a:xfrm>
          <a:prstGeom prst="rect">
            <a:avLst/>
          </a:prstGeom>
          <a:noFill/>
        </p:spPr>
        <p:txBody>
          <a:bodyPr wrap="square" rtlCol="0">
            <a:spAutoFit/>
          </a:bodyPr>
          <a:lstStyle/>
          <a:p>
            <a:r>
              <a:rPr lang="hu-HU" sz="4400" b="1" dirty="0" smtClean="0">
                <a:solidFill>
                  <a:srgbClr val="C00000"/>
                </a:solidFill>
              </a:rPr>
              <a:t>FELESZ, </a:t>
            </a:r>
            <a:r>
              <a:rPr lang="hu-HU" sz="2800" b="1" dirty="0" smtClean="0">
                <a:solidFill>
                  <a:srgbClr val="C00000"/>
                </a:solidFill>
              </a:rPr>
              <a:t>VAGY </a:t>
            </a:r>
            <a:r>
              <a:rPr lang="hu-HU" sz="4400" b="1" dirty="0" smtClean="0">
                <a:solidFill>
                  <a:srgbClr val="C00000"/>
                </a:solidFill>
              </a:rPr>
              <a:t>MERSZ?</a:t>
            </a:r>
            <a:endParaRPr lang="hu-HU" sz="4400" b="1" dirty="0">
              <a:solidFill>
                <a:srgbClr val="C00000"/>
              </a:solidFill>
            </a:endParaRPr>
          </a:p>
        </p:txBody>
      </p:sp>
    </p:spTree>
    <p:extLst>
      <p:ext uri="{BB962C8B-B14F-4D97-AF65-F5344CB8AC3E}">
        <p14:creationId xmlns:p14="http://schemas.microsoft.com/office/powerpoint/2010/main" val="309846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BLACKBOARD">
            <a:extLst>
              <a:ext uri="{FF2B5EF4-FFF2-40B4-BE49-F238E27FC236}">
                <a16:creationId xmlns="" xmlns:a16="http://schemas.microsoft.com/office/drawing/2014/main" id="{26022964-76B0-40D4-A8F3-BF2411A71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78" b="102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1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Image result for NUT AND BOLT">
            <a:extLst>
              <a:ext uri="{FF2B5EF4-FFF2-40B4-BE49-F238E27FC236}">
                <a16:creationId xmlns="" xmlns:a16="http://schemas.microsoft.com/office/drawing/2014/main" id="{95BE90D0-D6A3-4690-A5DA-40CC52D2E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81" y="1176793"/>
            <a:ext cx="4548146"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8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Image result for LINED PAGES">
            <a:extLst>
              <a:ext uri="{FF2B5EF4-FFF2-40B4-BE49-F238E27FC236}">
                <a16:creationId xmlns="" xmlns:a16="http://schemas.microsoft.com/office/drawing/2014/main" id="{75ED767E-A999-4BF2-8586-E2BF254E1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029" y="1176793"/>
            <a:ext cx="3740850"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54372" y="0"/>
            <a:ext cx="9483256" cy="6858000"/>
          </a:xfrm>
          <a:prstGeom prst="rect">
            <a:avLst/>
          </a:prstGeom>
          <a:solidFill>
            <a:srgbClr val="858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Image result for PROVERBS 19:20">
            <a:extLst>
              <a:ext uri="{FF2B5EF4-FFF2-40B4-BE49-F238E27FC236}">
                <a16:creationId xmlns="" xmlns:a16="http://schemas.microsoft.com/office/drawing/2014/main" id="{83C2F5A8-DA93-4D22-818F-A1CA81709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063" y="905651"/>
            <a:ext cx="3017901" cy="4540769"/>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2534194" y="1528354"/>
            <a:ext cx="3043645" cy="3416320"/>
          </a:xfrm>
          <a:prstGeom prst="rect">
            <a:avLst/>
          </a:prstGeom>
          <a:noFill/>
        </p:spPr>
        <p:txBody>
          <a:bodyPr wrap="square" rtlCol="0">
            <a:spAutoFit/>
          </a:bodyPr>
          <a:lstStyle/>
          <a:p>
            <a:pPr algn="ctr"/>
            <a:r>
              <a:rPr lang="hu-HU" sz="3600" b="1" i="1" dirty="0">
                <a:solidFill>
                  <a:srgbClr val="6666FF"/>
                </a:solidFill>
                <a:latin typeface="Footlight MT Light" panose="0204060206030A020304" pitchFamily="18" charset="0"/>
              </a:rPr>
              <a:t>„</a:t>
            </a:r>
            <a:r>
              <a:rPr lang="hu-HU" sz="3600" b="1" i="1" dirty="0">
                <a:solidFill>
                  <a:srgbClr val="6666FF"/>
                </a:solidFill>
                <a:latin typeface="Monotype Corsiva" panose="03010101010201010101" pitchFamily="66" charset="0"/>
              </a:rPr>
              <a:t>Engedj a tanácsnak, és vedd be az erkölcsi oktatást; hogy bölcs légy végre.”</a:t>
            </a:r>
            <a:endParaRPr lang="hu-HU" sz="3600" b="1" dirty="0">
              <a:solidFill>
                <a:srgbClr val="6666FF"/>
              </a:solidFill>
              <a:latin typeface="Monotype Corsiva" panose="03010101010201010101" pitchFamily="66" charset="0"/>
            </a:endParaRPr>
          </a:p>
        </p:txBody>
      </p:sp>
    </p:spTree>
    <p:extLst>
      <p:ext uri="{BB962C8B-B14F-4D97-AF65-F5344CB8AC3E}">
        <p14:creationId xmlns:p14="http://schemas.microsoft.com/office/powerpoint/2010/main" val="306809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54372" y="0"/>
            <a:ext cx="9483256" cy="6858000"/>
          </a:xfrm>
          <a:prstGeom prst="rect">
            <a:avLst/>
          </a:prstGeom>
          <a:solidFill>
            <a:srgbClr val="6F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Image result for PRAYER">
            <a:extLst>
              <a:ext uri="{FF2B5EF4-FFF2-40B4-BE49-F238E27FC236}">
                <a16:creationId xmlns="" xmlns:a16="http://schemas.microsoft.com/office/drawing/2014/main" id="{887A5C53-2E0A-4EC0-96A4-8976F0708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181" y="2023776"/>
            <a:ext cx="5462546" cy="28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2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54372" y="0"/>
            <a:ext cx="9483256" cy="6858000"/>
          </a:xfrm>
          <a:prstGeom prst="rect">
            <a:avLst/>
          </a:prstGeom>
          <a:solidFill>
            <a:srgbClr val="815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Image result for JOURNAL">
            <a:extLst>
              <a:ext uri="{FF2B5EF4-FFF2-40B4-BE49-F238E27FC236}">
                <a16:creationId xmlns="" xmlns:a16="http://schemas.microsoft.com/office/drawing/2014/main" id="{1E6510CE-1998-42C7-92FD-B4F1055CD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181" y="1641398"/>
            <a:ext cx="5462546" cy="361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15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53</Words>
  <Application>Microsoft Office PowerPoint</Application>
  <PresentationFormat>Szélesvásznú</PresentationFormat>
  <Paragraphs>217</Paragraphs>
  <Slides>8</Slides>
  <Notes>8</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8</vt:i4>
      </vt:variant>
    </vt:vector>
  </HeadingPairs>
  <TitlesOfParts>
    <vt:vector size="15" baseType="lpstr">
      <vt:lpstr>Arial</vt:lpstr>
      <vt:lpstr>Bahnschrift SemiBold SemiConden</vt:lpstr>
      <vt:lpstr>Calibri</vt:lpstr>
      <vt:lpstr>Calibri Light</vt:lpstr>
      <vt:lpstr>Footlight MT Light</vt:lpstr>
      <vt:lpstr>Monotype Corsiva</vt:lpstr>
      <vt:lpstr>Office Theme</vt:lpstr>
      <vt:lpstr>VESZÉLY-KERESŐ   </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THRILL SEEKER</dc:title>
  <dc:creator>Clair Sanches-Schutte</dc:creator>
  <cp:lastModifiedBy>Bea</cp:lastModifiedBy>
  <cp:revision>15</cp:revision>
  <dcterms:created xsi:type="dcterms:W3CDTF">2019-02-11T14:13:09Z</dcterms:created>
  <dcterms:modified xsi:type="dcterms:W3CDTF">2020-03-29T13:06:43Z</dcterms:modified>
</cp:coreProperties>
</file>