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9" r:id="rId2"/>
    <p:sldId id="280" r:id="rId3"/>
    <p:sldId id="262" r:id="rId4"/>
    <p:sldId id="281" r:id="rId5"/>
    <p:sldId id="265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7" r:id="rId17"/>
    <p:sldId id="275" r:id="rId18"/>
    <p:sldId id="263" r:id="rId19"/>
    <p:sldId id="278" r:id="rId20"/>
    <p:sldId id="276" r:id="rId21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A0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70" autoAdjust="0"/>
    <p:restoredTop sz="91417"/>
  </p:normalViewPr>
  <p:slideViewPr>
    <p:cSldViewPr>
      <p:cViewPr varScale="1">
        <p:scale>
          <a:sx n="77" d="100"/>
          <a:sy n="77" d="100"/>
        </p:scale>
        <p:origin x="126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3E9A3-D016-472D-A62D-F2B677AE015A}" type="datetimeFigureOut">
              <a:rPr lang="hu-HU" smtClean="0"/>
              <a:t>2017.02.09.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8548F-81A1-4BBE-A511-99D35B0770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9574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8548F-81A1-4BBE-A511-99D35B0770EB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9691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297D8-7C16-4FBA-BD0A-7FEB996E27A7}" type="datetimeFigureOut">
              <a:rPr lang="fr-FR"/>
              <a:pPr>
                <a:defRPr/>
              </a:pPr>
              <a:t>09/02/2017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5BA62-8078-40EC-B45E-8FEB195E091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92684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1BE7C-2095-4AF0-A3BF-BF8E912D8B51}" type="datetimeFigureOut">
              <a:rPr lang="fr-FR"/>
              <a:pPr>
                <a:defRPr/>
              </a:pPr>
              <a:t>09/02/2017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459E8-D92C-4D98-BEDC-091516B3577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77943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DE11B-00FF-4418-914C-2E010F82E1A1}" type="datetimeFigureOut">
              <a:rPr lang="fr-FR"/>
              <a:pPr>
                <a:defRPr/>
              </a:pPr>
              <a:t>09/02/2017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1C4D4-64C1-4F5F-8E87-BE94B808B54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15760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B0480-6903-43F1-AC35-F06AC23AE53D}" type="datetimeFigureOut">
              <a:rPr lang="fr-FR"/>
              <a:pPr>
                <a:defRPr/>
              </a:pPr>
              <a:t>09/02/2017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B969A-20E9-4BE8-A294-5D83CA950DC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63089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A77EE-4E02-4DC9-AF66-CA8CF3AE163D}" type="datetimeFigureOut">
              <a:rPr lang="fr-FR"/>
              <a:pPr>
                <a:defRPr/>
              </a:pPr>
              <a:t>09/02/2017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2A2D2-6E77-4070-9999-950C0EF0EC6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57276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6A1CE-AB9B-4CB0-9460-17852FA70B60}" type="datetimeFigureOut">
              <a:rPr lang="fr-FR"/>
              <a:pPr>
                <a:defRPr/>
              </a:pPr>
              <a:t>09/02/2017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E4B4E-7997-4F41-8ACE-2EE1A90CCCC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42183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2F66B-6920-4AA6-BCBB-985886F7335D}" type="datetimeFigureOut">
              <a:rPr lang="fr-FR"/>
              <a:pPr>
                <a:defRPr/>
              </a:pPr>
              <a:t>09/02/2017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54F7E-551A-4A6E-B5C0-643E64779A3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37659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BAC29-8930-4878-85BC-58298E861181}" type="datetimeFigureOut">
              <a:rPr lang="fr-FR"/>
              <a:pPr>
                <a:defRPr/>
              </a:pPr>
              <a:t>09/02/2017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A9EDF-756C-47D0-A0A9-848B34C3423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17337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48006-8569-4169-93D5-FB442D210482}" type="datetimeFigureOut">
              <a:rPr lang="fr-FR"/>
              <a:pPr>
                <a:defRPr/>
              </a:pPr>
              <a:t>09/02/2017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ED2C5-BD89-4BF2-A65C-13A4344BEC7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34461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D932B-8800-47E9-9C72-5BAB15057BBD}" type="datetimeFigureOut">
              <a:rPr lang="fr-FR"/>
              <a:pPr>
                <a:defRPr/>
              </a:pPr>
              <a:t>09/02/2017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32FBC-1161-4B8D-84D4-55201BAEC1F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58390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047CC-9595-49CB-A448-43C4759558FC}" type="datetimeFigureOut">
              <a:rPr lang="fr-FR"/>
              <a:pPr>
                <a:defRPr/>
              </a:pPr>
              <a:t>09/02/2017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F8CB1-E11F-4E47-97CB-CC085B871E1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64133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BCF7F3-512F-49A0-B845-FFA6216A9C12}" type="datetimeFigureOut">
              <a:rPr lang="fr-FR"/>
              <a:pPr>
                <a:defRPr/>
              </a:pPr>
              <a:t>09/02/2017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C8C549-90F1-47C2-A046-18129BA785F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70104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19200"/>
            <a:ext cx="3200400" cy="1143000"/>
          </a:xfrm>
        </p:spPr>
        <p:txBody>
          <a:bodyPr/>
          <a:lstStyle/>
          <a:p>
            <a:r>
              <a:rPr lang="hu-HU" sz="2400" b="1" dirty="0" smtClean="0">
                <a:solidFill>
                  <a:srgbClr val="002060"/>
                </a:solidFill>
                <a:latin typeface="Avenir Book" charset="0"/>
                <a:ea typeface="Avenir Book" charset="0"/>
                <a:cs typeface="Avenir Book" charset="0"/>
              </a:rPr>
              <a:t>VISSZA AZ ALAPOKHOZ:</a:t>
            </a:r>
            <a:r>
              <a:rPr lang="hu-HU" sz="2400" dirty="0" smtClean="0">
                <a:solidFill>
                  <a:srgbClr val="002060"/>
                </a:solidFill>
                <a:latin typeface="Avenir Book" charset="0"/>
                <a:ea typeface="Avenir Book" charset="0"/>
                <a:cs typeface="Avenir Book" charset="0"/>
              </a:rPr>
              <a:t/>
            </a:r>
            <a:br>
              <a:rPr lang="hu-HU" sz="2400" dirty="0" smtClean="0">
                <a:solidFill>
                  <a:srgbClr val="002060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hu-HU" sz="2400" dirty="0" smtClean="0">
                <a:solidFill>
                  <a:srgbClr val="C00000"/>
                </a:solidFill>
                <a:latin typeface="Palatino Linotype" charset="0"/>
                <a:ea typeface="Palatino Linotype" charset="0"/>
                <a:cs typeface="Palatino Linotype" charset="0"/>
              </a:rPr>
              <a:t> SZOROSAN JÁRNI ISTENNEL</a:t>
            </a:r>
            <a:endParaRPr lang="hu-HU" sz="2400" dirty="0">
              <a:solidFill>
                <a:srgbClr val="C00000"/>
              </a:solidFill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3223736"/>
            <a:ext cx="2209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+mj-lt"/>
              </a:rPr>
              <a:t> </a:t>
            </a:r>
            <a:r>
              <a:rPr lang="hu-HU" sz="1400" dirty="0" smtClean="0">
                <a:latin typeface="+mj-lt"/>
              </a:rPr>
              <a:t>Írta:</a:t>
            </a:r>
            <a:endParaRPr lang="en-US" sz="1400" dirty="0" smtClean="0">
              <a:latin typeface="+mj-lt"/>
            </a:endParaRPr>
          </a:p>
          <a:p>
            <a:pPr algn="ctr"/>
            <a:r>
              <a:rPr lang="en-US" sz="1400" dirty="0" smtClean="0">
                <a:latin typeface="+mj-lt"/>
              </a:rPr>
              <a:t>Bonita </a:t>
            </a:r>
            <a:r>
              <a:rPr lang="en-US" sz="1400" dirty="0">
                <a:latin typeface="+mj-lt"/>
              </a:rPr>
              <a:t>Joyner Shields</a:t>
            </a:r>
            <a:br>
              <a:rPr lang="en-US" sz="1400" dirty="0">
                <a:latin typeface="+mj-lt"/>
              </a:rPr>
            </a:br>
            <a:endParaRPr lang="en-US" sz="1400" dirty="0">
              <a:latin typeface="+mj-lt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-76200" y="6400800"/>
            <a:ext cx="464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6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200" dirty="0" smtClean="0">
                <a:solidFill>
                  <a:srgbClr val="002060"/>
                </a:solidFill>
                <a:effectLst/>
                <a:latin typeface="+mn-lt"/>
              </a:rPr>
              <a:t>A </a:t>
            </a:r>
            <a:r>
              <a:rPr lang="en-US" sz="1200" dirty="0" smtClean="0">
                <a:solidFill>
                  <a:srgbClr val="002060"/>
                </a:solidFill>
                <a:effectLst/>
                <a:latin typeface="+mn-lt"/>
              </a:rPr>
              <a:t>Gen</a:t>
            </a:r>
            <a:r>
              <a:rPr lang="hu-HU" sz="1200" dirty="0" smtClean="0">
                <a:solidFill>
                  <a:srgbClr val="002060"/>
                </a:solidFill>
                <a:effectLst/>
                <a:latin typeface="+mn-lt"/>
              </a:rPr>
              <a:t>erálkonferencia</a:t>
            </a:r>
            <a:r>
              <a:rPr lang="en-US" sz="1200" dirty="0" smtClean="0">
                <a:solidFill>
                  <a:srgbClr val="002060"/>
                </a:solidFill>
                <a:effectLst/>
                <a:latin typeface="+mn-lt"/>
              </a:rPr>
              <a:t> </a:t>
            </a:r>
          </a:p>
          <a:p>
            <a:r>
              <a:rPr lang="hu-HU" sz="1200" dirty="0" smtClean="0">
                <a:solidFill>
                  <a:srgbClr val="002060"/>
                </a:solidFill>
                <a:effectLst/>
                <a:latin typeface="+mn-lt"/>
              </a:rPr>
              <a:t>Női Szolgálatok Osztálya</a:t>
            </a:r>
            <a:endParaRPr lang="en-US" sz="1200" dirty="0">
              <a:solidFill>
                <a:srgbClr val="00206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8016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914400"/>
            <a:ext cx="67818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en-US" sz="36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hu-HU" sz="36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5.ESZKÖZ</a:t>
            </a:r>
            <a:r>
              <a:rPr lang="hu-HU" sz="36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: SPONTANEITÁS</a:t>
            </a:r>
            <a:r>
              <a:rPr lang="en-US" sz="36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 </a:t>
            </a:r>
            <a:br>
              <a:rPr lang="en-US" sz="36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</a:br>
            <a:endParaRPr lang="en-US" sz="36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17837"/>
            <a:ext cx="8839200" cy="2544763"/>
          </a:xfrm>
        </p:spPr>
        <p:txBody>
          <a:bodyPr/>
          <a:lstStyle/>
          <a:p>
            <a:pPr marL="0" indent="0" algn="ctr">
              <a:buNone/>
            </a:pPr>
            <a:r>
              <a:rPr lang="hu-HU" sz="2800" dirty="0" smtClean="0"/>
              <a:t>Olvasd naplódat, írjál bele, beszél, énekelj, írjál verset, ülj nyugodtan és hallgasd a csendet, sétálj, fuss, figyeld meg a természet csodáit! Hallgasd, ahogy Isten kisbabád lélegzésén keresztül szól hozzád! A lehetőségek tárháza végtelen. Szerintem </a:t>
            </a:r>
            <a:r>
              <a:rPr lang="hu-HU" sz="2800" dirty="0" smtClean="0"/>
              <a:t>Isten önkéntelenül </a:t>
            </a:r>
            <a:r>
              <a:rPr lang="hu-HU" sz="2800" dirty="0" smtClean="0"/>
              <a:t>szeret!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98622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32881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7239000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/>
            </a:r>
            <a:b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hu-HU" sz="3200" dirty="0" smtClean="0">
                <a:solidFill>
                  <a:schemeClr val="accent6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KREATIVITÁS </a:t>
            </a:r>
            <a:r>
              <a:rPr lang="hu-HU" sz="3200" b="1" dirty="0" smtClean="0">
                <a:solidFill>
                  <a:schemeClr val="accent6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 LELKI NÖVEKEDÉSÉRT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/>
            </a:r>
            <a:b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</a:br>
            <a:endParaRPr lang="en-US" sz="3200" dirty="0">
              <a:solidFill>
                <a:schemeClr val="accent6">
                  <a:lumMod val="5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03437"/>
            <a:ext cx="4343400" cy="36115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u-HU" sz="2400" dirty="0">
                <a:latin typeface="Arial" panose="020B0604020202020204" pitchFamily="34" charset="0"/>
                <a:ea typeface="Calibri" panose="020F0502020204030204" pitchFamily="34" charset="0"/>
              </a:rPr>
              <a:t>SZOLGÁLAT </a:t>
            </a:r>
            <a:endParaRPr lang="hu-HU" sz="2400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hu-HU" sz="2400" dirty="0">
                <a:latin typeface="Arial" panose="020B0604020202020204" pitchFamily="34" charset="0"/>
                <a:ea typeface="Calibri" panose="020F0502020204030204" pitchFamily="34" charset="0"/>
              </a:rPr>
              <a:t>DICSŐÍTÉS</a:t>
            </a:r>
            <a:r>
              <a:rPr lang="hu-HU" sz="2400" dirty="0" smtClean="0">
                <a:latin typeface="Avenir Book" charset="0"/>
                <a:ea typeface="Avenir Book" charset="0"/>
                <a:cs typeface="Avenir Book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hu-HU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IMÁDKOZÁS</a:t>
            </a:r>
          </a:p>
          <a:p>
            <a:pPr>
              <a:lnSpc>
                <a:spcPct val="150000"/>
              </a:lnSpc>
            </a:pPr>
            <a:r>
              <a:rPr lang="hu-HU" sz="2400" dirty="0">
                <a:latin typeface="Arial" panose="020B0604020202020204" pitchFamily="34" charset="0"/>
                <a:ea typeface="Calibri" panose="020F0502020204030204" pitchFamily="34" charset="0"/>
              </a:rPr>
              <a:t>HALLGATÁS</a:t>
            </a:r>
            <a:r>
              <a:rPr lang="hu-HU" sz="2400" dirty="0" smtClean="0">
                <a:latin typeface="Avenir Book" charset="0"/>
                <a:ea typeface="Avenir Book" charset="0"/>
                <a:cs typeface="Avenir Book" charset="0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hu-HU" sz="2400" dirty="0">
                <a:latin typeface="Arial" panose="020B0604020202020204" pitchFamily="34" charset="0"/>
                <a:ea typeface="Calibri" panose="020F0502020204030204" pitchFamily="34" charset="0"/>
              </a:rPr>
              <a:t>NAPLÓÍRÁS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15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328815" cy="68580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90600" y="2362200"/>
            <a:ext cx="3124200" cy="2971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u-HU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BESZÉD</a:t>
            </a:r>
          </a:p>
          <a:p>
            <a:pPr>
              <a:lnSpc>
                <a:spcPct val="150000"/>
              </a:lnSpc>
            </a:pPr>
            <a:r>
              <a:rPr lang="hu-HU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SÉTA </a:t>
            </a:r>
          </a:p>
          <a:p>
            <a:pPr>
              <a:lnSpc>
                <a:spcPct val="150000"/>
              </a:lnSpc>
            </a:pPr>
            <a:r>
              <a:rPr lang="hu-HU" sz="2400" dirty="0">
                <a:latin typeface="Arial" panose="020B0604020202020204" pitchFamily="34" charset="0"/>
                <a:ea typeface="Calibri" panose="020F0502020204030204" pitchFamily="34" charset="0"/>
              </a:rPr>
              <a:t>OLVASÁS</a:t>
            </a:r>
            <a:r>
              <a:rPr lang="hu-HU" sz="2400" dirty="0" smtClean="0">
                <a:latin typeface="Avenir Book" charset="0"/>
                <a:ea typeface="Avenir Book" charset="0"/>
                <a:cs typeface="Avenir Book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hu-HU" sz="2400" dirty="0" smtClean="0">
                <a:latin typeface="Avenir Book" charset="0"/>
                <a:ea typeface="Avenir Book" charset="0"/>
                <a:cs typeface="Avenir Book" charset="0"/>
              </a:rPr>
              <a:t>ELMÉLKEDÉS</a:t>
            </a:r>
            <a:r>
              <a:rPr lang="hu-HU" sz="2400" i="1" dirty="0" smtClean="0">
                <a:latin typeface="Avenir Book" charset="0"/>
                <a:ea typeface="Avenir Book" charset="0"/>
                <a:cs typeface="Avenir Book" charset="0"/>
              </a:rPr>
              <a:t> </a:t>
            </a:r>
            <a:endParaRPr lang="hu-HU" sz="24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>
              <a:lnSpc>
                <a:spcPct val="150000"/>
              </a:lnSpc>
            </a:pPr>
            <a:endParaRPr lang="hu-HU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/>
            </a:r>
            <a:br>
              <a:rPr lang="en-US" b="1" dirty="0" smtClean="0">
                <a:solidFill>
                  <a:srgbClr val="FFC000"/>
                </a:solidFill>
              </a:rPr>
            </a:b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52400" y="990600"/>
            <a:ext cx="7239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/>
            </a:r>
            <a:b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hu-HU" sz="3200" dirty="0">
                <a:solidFill>
                  <a:srgbClr val="F79646">
                    <a:lumMod val="50000"/>
                  </a:srgbClr>
                </a:solidFill>
                <a:latin typeface="Avenir Book" charset="0"/>
                <a:ea typeface="Avenir Book" charset="0"/>
                <a:cs typeface="Avenir Book" charset="0"/>
              </a:rPr>
              <a:t>KREATIVITÁS </a:t>
            </a:r>
            <a:r>
              <a:rPr lang="hu-HU" sz="3200" b="1" dirty="0">
                <a:solidFill>
                  <a:srgbClr val="F79646">
                    <a:lumMod val="50000"/>
                  </a:srgbClr>
                </a:solidFill>
                <a:latin typeface="Avenir Book" charset="0"/>
                <a:ea typeface="Avenir Book" charset="0"/>
                <a:cs typeface="Avenir Book" charset="0"/>
              </a:rPr>
              <a:t>A LELKI NÖVEKEDÉSÉRT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/>
            </a:r>
            <a:b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</a:br>
            <a:endParaRPr lang="en-US" sz="3200" dirty="0">
              <a:solidFill>
                <a:schemeClr val="accent6">
                  <a:lumMod val="5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73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7771"/>
            <a:ext cx="9152715" cy="70238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64008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0070C0"/>
                </a:solidFill>
                <a:latin typeface="Avenir Book" charset="0"/>
                <a:ea typeface="Avenir Book" charset="0"/>
                <a:cs typeface="Avenir Book" charset="0"/>
              </a:rPr>
              <a:t/>
            </a:r>
            <a:br>
              <a:rPr lang="en-US" sz="3600" dirty="0" smtClean="0">
                <a:solidFill>
                  <a:srgbClr val="0070C0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hu-HU" sz="3600" dirty="0" smtClean="0">
                <a:solidFill>
                  <a:srgbClr val="0070C0"/>
                </a:solidFill>
                <a:latin typeface="Avenir Book" charset="0"/>
                <a:ea typeface="Avenir Book" charset="0"/>
                <a:cs typeface="Avenir Book" charset="0"/>
              </a:rPr>
              <a:t>LELKI MEGÚJULÁS</a:t>
            </a:r>
            <a:endParaRPr lang="en-US" sz="3600" dirty="0">
              <a:solidFill>
                <a:srgbClr val="0070C0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6629400" cy="3306763"/>
          </a:xfrm>
        </p:spPr>
        <p:txBody>
          <a:bodyPr/>
          <a:lstStyle/>
          <a:p>
            <a:pPr marL="0" lvl="0" indent="0" algn="ctr">
              <a:buNone/>
            </a:pPr>
            <a:r>
              <a:rPr lang="hu-HU" i="1" dirty="0" smtClean="0"/>
              <a:t>„Mert én ismerem az én gondolataimat</a:t>
            </a:r>
            <a:r>
              <a:rPr lang="en-US" i="1" dirty="0" smtClean="0"/>
              <a:t>, </a:t>
            </a:r>
            <a:r>
              <a:rPr lang="hu-HU" i="1" dirty="0" smtClean="0"/>
              <a:t>amelyeket rólatok gondolok – így szól az Úr –; békességre és nem háborúságra gondolok</a:t>
            </a:r>
            <a:r>
              <a:rPr lang="en-US" i="1" dirty="0" smtClean="0"/>
              <a:t>, </a:t>
            </a:r>
            <a:r>
              <a:rPr lang="hu-HU" i="1" dirty="0" smtClean="0"/>
              <a:t>hogy jövőt és reménységet adjak nektek.” (</a:t>
            </a:r>
            <a:r>
              <a:rPr lang="hu-HU" i="1" dirty="0" smtClean="0"/>
              <a:t>Jeremiás </a:t>
            </a:r>
            <a:r>
              <a:rPr lang="hu-HU" i="1" dirty="0" smtClean="0"/>
              <a:t>29:11) </a:t>
            </a:r>
            <a:endParaRPr lang="hu-HU" dirty="0" smtClean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76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304800"/>
            <a:ext cx="5943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Pass </a:t>
            </a:r>
            <a:r>
              <a:rPr lang="en-US" b="1" dirty="0">
                <a:solidFill>
                  <a:srgbClr val="C00000"/>
                </a:solidFill>
              </a:rPr>
              <a:t>it on</a:t>
            </a:r>
            <a:r>
              <a:rPr lang="en-US" dirty="0">
                <a:solidFill>
                  <a:srgbClr val="C00000"/>
                </a:solidFill>
              </a:rPr>
              <a:t/>
            </a:r>
            <a:br>
              <a:rPr lang="en-US" dirty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90215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13037"/>
            <a:ext cx="8382000" cy="3078163"/>
          </a:xfrm>
        </p:spPr>
        <p:txBody>
          <a:bodyPr/>
          <a:lstStyle/>
          <a:p>
            <a:pPr marL="0" indent="0" algn="ctr">
              <a:buNone/>
            </a:pPr>
            <a:r>
              <a:rPr lang="hu-HU" sz="2800" dirty="0" smtClean="0"/>
              <a:t>Ahogy elfogadjuk Isten ígéreteit és engedjük neki, hogy az Ő képére formáljon minket, átalakulásunk természetes következményeként vágy ébred bennünk, hogy másokkal is megosszuk, amit Isten tett és tesz az életünkben. </a:t>
            </a:r>
            <a:r>
              <a:rPr lang="hu-HU" sz="2800" dirty="0" smtClean="0">
                <a:solidFill>
                  <a:srgbClr val="0070C0"/>
                </a:solidFill>
              </a:rPr>
              <a:t>Ennek egyik legjobb módja összefogni egy másik asszonnyal és módot találni rá, hogy Isten </a:t>
            </a:r>
            <a:r>
              <a:rPr lang="hu-HU" sz="2800" dirty="0" smtClean="0">
                <a:solidFill>
                  <a:srgbClr val="0070C0"/>
                </a:solidFill>
              </a:rPr>
              <a:t>országa befolyással legyen </a:t>
            </a:r>
            <a:r>
              <a:rPr lang="hu-HU" sz="2800" dirty="0" smtClean="0">
                <a:solidFill>
                  <a:srgbClr val="0070C0"/>
                </a:solidFill>
              </a:rPr>
              <a:t>más nőkre is.</a:t>
            </a:r>
            <a:endParaRPr lang="hu-H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26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6200"/>
            <a:ext cx="6629400" cy="1981200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hu-HU" sz="40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ÖTLETEK A SZOLGÁLATRA </a:t>
            </a:r>
            <a:r>
              <a:rPr lang="en-US" sz="4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/>
            </a:r>
            <a:br>
              <a:rPr lang="en-US" sz="4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</a:br>
            <a:endParaRPr lang="en-US" sz="40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789237"/>
            <a:ext cx="8001000" cy="2849563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b="1" dirty="0"/>
              <a:t>	</a:t>
            </a:r>
            <a:r>
              <a:rPr lang="hu-HU" b="1" dirty="0" smtClean="0"/>
              <a:t>Hasznosítsuk kapcsolati tőkénket </a:t>
            </a:r>
            <a:r>
              <a:rPr lang="hu-HU" dirty="0" smtClean="0"/>
              <a:t>és szervezzünk közös, női étkezéseket! Készítsünk különleges meghívókat és ösztönözzük barátainkat, hogy azokkal hívják meg szomszédaikat is.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7400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680" y="-76200"/>
            <a:ext cx="9152715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65237"/>
            <a:ext cx="58674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hu-HU" dirty="0">
                <a:latin typeface="Arial" panose="020B0604020202020204" pitchFamily="34" charset="0"/>
                <a:ea typeface="Calibri" panose="020F0502020204030204" pitchFamily="34" charset="0"/>
              </a:rPr>
              <a:t>	</a:t>
            </a:r>
            <a:r>
              <a:rPr lang="hu-HU" b="1" dirty="0">
                <a:latin typeface="Arial" panose="020B0604020202020204" pitchFamily="34" charset="0"/>
                <a:ea typeface="Calibri" panose="020F0502020204030204" pitchFamily="34" charset="0"/>
              </a:rPr>
              <a:t>Kérjük Istent, mutassa meg,</a:t>
            </a:r>
            <a:r>
              <a:rPr lang="hu-HU" dirty="0">
                <a:latin typeface="Arial" panose="020B0604020202020204" pitchFamily="34" charset="0"/>
                <a:ea typeface="Calibri" panose="020F0502020204030204" pitchFamily="34" charset="0"/>
              </a:rPr>
              <a:t> mivel tudnánk szolgálni és segíteni gyülekezetünk többi nőtagjának. Egyik </a:t>
            </a:r>
            <a:r>
              <a:rPr lang="hu-HU" dirty="0" smtClean="0">
                <a:latin typeface="Arial" panose="020B0604020202020204" pitchFamily="34" charset="0"/>
                <a:ea typeface="Calibri" panose="020F0502020204030204" pitchFamily="34" charset="0"/>
              </a:rPr>
              <a:t>ilyen lehetőség </a:t>
            </a:r>
            <a:r>
              <a:rPr lang="hu-HU" dirty="0">
                <a:latin typeface="Arial" panose="020B0604020202020204" pitchFamily="34" charset="0"/>
                <a:ea typeface="Calibri" panose="020F0502020204030204" pitchFamily="34" charset="0"/>
              </a:rPr>
              <a:t>felmérni, hogyan </a:t>
            </a:r>
            <a:r>
              <a:rPr lang="hu-HU" dirty="0" smtClean="0">
                <a:latin typeface="Arial" panose="020B0604020202020204" pitchFamily="34" charset="0"/>
                <a:ea typeface="Calibri" panose="020F0502020204030204" pitchFamily="34" charset="0"/>
              </a:rPr>
              <a:t>szeretnének </a:t>
            </a:r>
            <a:r>
              <a:rPr lang="hu-HU" dirty="0">
                <a:latin typeface="Arial" panose="020B0604020202020204" pitchFamily="34" charset="0"/>
                <a:ea typeface="Calibri" panose="020F0502020204030204" pitchFamily="34" charset="0"/>
              </a:rPr>
              <a:t>testvérnőink lelki útjukon növekedni.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27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2715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65237"/>
            <a:ext cx="5867400" cy="4525963"/>
          </a:xfrm>
        </p:spPr>
        <p:txBody>
          <a:bodyPr/>
          <a:lstStyle/>
          <a:p>
            <a:pPr marL="0" lvl="0" indent="0" algn="ctr">
              <a:buNone/>
            </a:pPr>
            <a:r>
              <a:rPr lang="hu-HU" b="1" dirty="0" smtClean="0"/>
              <a:t>Szervezzünk lelkigyakorlatot! </a:t>
            </a:r>
            <a:r>
              <a:rPr lang="hu-HU" dirty="0" smtClean="0"/>
              <a:t>Kezdjük egynapos félrevonulással egy-két ismerősünkkel. Később, ha az asszonyok már hozzászoktak az Úrral és egymással töltött különleges időhöz, tartsunk hosszabb, a mindennapokból kiszakadó csendességi időszakot is. 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35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2715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41437"/>
            <a:ext cx="5562600" cy="4525963"/>
          </a:xfrm>
        </p:spPr>
        <p:txBody>
          <a:bodyPr/>
          <a:lstStyle/>
          <a:p>
            <a:pPr marL="0" lvl="0" indent="0" algn="ctr">
              <a:buNone/>
            </a:pPr>
            <a:r>
              <a:rPr lang="hu-HU" b="1" dirty="0" smtClean="0"/>
              <a:t>Tervezzünk be egy „Csendes napot Istennel”! </a:t>
            </a:r>
            <a:r>
              <a:rPr lang="hu-HU" dirty="0" smtClean="0"/>
              <a:t>Ez az egynapos félrevonulás hatalmas lelki növekedés lehetőségét teremti meg számodra és gyülekezeted többi asszonya számára. Válasszatok egy témát, dicsőítéssel kezdjétek, majd mélyedjetek bele a témába.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2908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2715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38201"/>
            <a:ext cx="6096000" cy="4953000"/>
          </a:xfrm>
        </p:spPr>
        <p:txBody>
          <a:bodyPr/>
          <a:lstStyle/>
          <a:p>
            <a:pPr marL="0" indent="0" algn="ctr">
              <a:buNone/>
            </a:pPr>
            <a:r>
              <a:rPr lang="hu-HU" dirty="0" smtClean="0"/>
              <a:t>A nap folyamán adjunk időt a hölgyeknek az imával és elmélkedéssel egyedül töltött idő élvezetére is. A közös ebéd után adódik </a:t>
            </a:r>
            <a:r>
              <a:rPr lang="hu-HU" dirty="0" smtClean="0"/>
              <a:t>közös </a:t>
            </a:r>
            <a:r>
              <a:rPr lang="hu-HU" dirty="0" smtClean="0"/>
              <a:t>kétkezi munka lehetősége, ami segíteni fog a nőknek szívüket Isten felé megnyitni és meghallani az Ő hangját. </a:t>
            </a:r>
            <a:r>
              <a:rPr lang="hu-HU" b="1" dirty="0" smtClean="0"/>
              <a:t>Istentisztelettel fejezzétek be.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96784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52"/>
            <a:ext cx="9479320" cy="6837947"/>
          </a:xfrm>
          <a:prstGeom prst="rect">
            <a:avLst/>
          </a:prstGeom>
        </p:spPr>
      </p:pic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609600" y="3170237"/>
            <a:ext cx="8229600" cy="1858963"/>
          </a:xfrm>
        </p:spPr>
        <p:txBody>
          <a:bodyPr/>
          <a:lstStyle/>
          <a:p>
            <a:pPr marL="0" indent="0" algn="ctr">
              <a:buNone/>
            </a:pPr>
            <a:r>
              <a:rPr lang="hu-HU" dirty="0" smtClean="0">
                <a:latin typeface="Avenir Book" charset="0"/>
                <a:ea typeface="Avenir Book" charset="0"/>
                <a:cs typeface="Avenir Book" charset="0"/>
              </a:rPr>
              <a:t>„…ÉN AZ ÉN ATYÁMBAN VAGYOK, ÉS TI ÉNBENNEM, ÉS ÉN TIBENNETEK” </a:t>
            </a:r>
          </a:p>
          <a:p>
            <a:pPr marL="0" indent="0" algn="ctr">
              <a:buNone/>
            </a:pPr>
            <a:r>
              <a:rPr lang="hu-HU" dirty="0" smtClean="0">
                <a:latin typeface="Avenir Book" charset="0"/>
                <a:ea typeface="Avenir Book" charset="0"/>
                <a:cs typeface="Avenir Book" charset="0"/>
              </a:rPr>
              <a:t>János 14:20 </a:t>
            </a:r>
            <a:endParaRPr lang="fr-CA" dirty="0" smtClean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131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865437"/>
            <a:ext cx="7696200" cy="45259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„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Ő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PEDIG FÉLREVONULT A PUSZTÁBA, ÉS IMÁDKOZOTT.”</a:t>
            </a:r>
            <a:endParaRPr lang="en-US" dirty="0">
              <a:solidFill>
                <a:schemeClr val="tx2">
                  <a:lumMod val="5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L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u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k</a:t>
            </a:r>
            <a:r>
              <a:rPr lang="hu-HU" smtClean="0">
                <a:solidFill>
                  <a:schemeClr val="tx2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ács</a:t>
            </a:r>
            <a:r>
              <a:rPr lang="en-US" smtClean="0">
                <a:solidFill>
                  <a:schemeClr val="tx2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5:16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- </a:t>
            </a:r>
            <a:r>
              <a:rPr lang="hu-HU" sz="2400" i="1" dirty="0" smtClean="0">
                <a:solidFill>
                  <a:schemeClr val="tx2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AZ ÜZENET</a:t>
            </a:r>
            <a:endParaRPr lang="en-US" sz="2400" i="1" dirty="0">
              <a:solidFill>
                <a:schemeClr val="tx2">
                  <a:lumMod val="5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18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22229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762000"/>
            <a:ext cx="8077200" cy="114300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/>
            </a:r>
            <a:b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hu-HU" sz="2800" b="1" dirty="0" smtClean="0">
                <a:solidFill>
                  <a:schemeClr val="accent5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MI IS AZ A SZEMÉLYES ÁHÍTAT?</a:t>
            </a:r>
            <a:endParaRPr lang="hu-HU" sz="2800" dirty="0">
              <a:solidFill>
                <a:schemeClr val="accent5">
                  <a:lumMod val="5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6248400" cy="3352800"/>
          </a:xfrm>
        </p:spPr>
        <p:txBody>
          <a:bodyPr/>
          <a:lstStyle/>
          <a:p>
            <a:pPr marL="0" indent="0" algn="ctr">
              <a:buNone/>
            </a:pPr>
            <a:r>
              <a:rPr lang="hu-HU" sz="2800" dirty="0" smtClean="0"/>
              <a:t>Gyakran </a:t>
            </a:r>
            <a:r>
              <a:rPr lang="hu-HU" sz="2800" dirty="0"/>
              <a:t>úgy gondolunk az áhítatra, </a:t>
            </a:r>
            <a:r>
              <a:rPr lang="hu-HU" sz="2800" dirty="0" smtClean="0"/>
              <a:t>mint amit </a:t>
            </a:r>
            <a:r>
              <a:rPr lang="hu-HU" sz="2800" dirty="0"/>
              <a:t>mi „teszünk”. Pontosabban úgy írhatnánk le személyes áhítatunkat, mint </a:t>
            </a:r>
            <a:r>
              <a:rPr lang="hu-HU" sz="2800" i="1" dirty="0"/>
              <a:t>azt az időt, amit naponta Istennel töltünk, mert szeretjük Őt, ragaszkodunk hozzá és neki szenteljük magunkat. </a:t>
            </a:r>
          </a:p>
        </p:txBody>
      </p:sp>
    </p:spTree>
    <p:extLst>
      <p:ext uri="{BB962C8B-B14F-4D97-AF65-F5344CB8AC3E}">
        <p14:creationId xmlns:p14="http://schemas.microsoft.com/office/powerpoint/2010/main" val="382298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222298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437"/>
            <a:ext cx="6629400" cy="3306763"/>
          </a:xfrm>
        </p:spPr>
        <p:txBody>
          <a:bodyPr/>
          <a:lstStyle/>
          <a:p>
            <a:pPr marL="0" indent="0" algn="ctr">
              <a:buNone/>
            </a:pPr>
            <a:r>
              <a:rPr lang="hu-HU" sz="2800" dirty="0" smtClean="0"/>
              <a:t>Felhívás</a:t>
            </a:r>
            <a:r>
              <a:rPr lang="hu-HU" sz="2800" dirty="0"/>
              <a:t>:</a:t>
            </a:r>
            <a:r>
              <a:rPr lang="hu-HU" sz="2800" dirty="0" smtClean="0"/>
              <a:t> az </a:t>
            </a:r>
            <a:r>
              <a:rPr lang="hu-HU" sz="2800" dirty="0" smtClean="0"/>
              <a:t>Úrral </a:t>
            </a:r>
            <a:r>
              <a:rPr lang="hu-HU" sz="2800" dirty="0"/>
              <a:t>való kapcsolatunk legyen a legfontosabb az életünkben. Mivel minden asszony élete egyedi, időt találni e kapcsolatra </a:t>
            </a:r>
            <a:r>
              <a:rPr lang="hu-HU" sz="2800" dirty="0" smtClean="0"/>
              <a:t>kreativitást igényel. Ugyanakkor  </a:t>
            </a:r>
            <a:r>
              <a:rPr lang="hu-HU" sz="2800" dirty="0"/>
              <a:t>az </a:t>
            </a:r>
            <a:r>
              <a:rPr lang="hu-HU" sz="2800" i="1" dirty="0" smtClean="0"/>
              <a:t>előrehaladás - és </a:t>
            </a:r>
            <a:r>
              <a:rPr lang="hu-HU" sz="2800" i="1" dirty="0"/>
              <a:t>nem a </a:t>
            </a:r>
            <a:r>
              <a:rPr lang="hu-HU" sz="2800" i="1" dirty="0" smtClean="0"/>
              <a:t>tökéletesség! - </a:t>
            </a:r>
            <a:r>
              <a:rPr lang="hu-HU" sz="2800" dirty="0" smtClean="0"/>
              <a:t>iránti </a:t>
            </a:r>
            <a:r>
              <a:rPr lang="hu-HU" sz="2800" dirty="0"/>
              <a:t>elkötelezettséget is.</a:t>
            </a:r>
          </a:p>
          <a:p>
            <a:pPr marL="0" indent="0" algn="ctr">
              <a:buNone/>
            </a:pPr>
            <a:endParaRPr lang="hu-HU" sz="2800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81000" y="792162"/>
            <a:ext cx="6172200" cy="1189038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4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hu-HU" sz="4000" dirty="0" smtClean="0">
                <a:solidFill>
                  <a:schemeClr val="accent5">
                    <a:lumMod val="50000"/>
                  </a:schemeClr>
                </a:solidFill>
              </a:rPr>
              <a:t>IDŐT TALÁLNI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4000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fr-CA" sz="40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681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92964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95300" y="609600"/>
            <a:ext cx="822960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/>
            </a:r>
            <a:b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hu-HU" sz="3600" dirty="0" smtClean="0">
                <a:solidFill>
                  <a:schemeClr val="accent3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SZOROS ÉS SZEMÉLYES KAPCSOLAT</a:t>
            </a:r>
            <a:endParaRPr lang="en-US" sz="3600" dirty="0">
              <a:solidFill>
                <a:schemeClr val="accent3">
                  <a:lumMod val="5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6400800" cy="2819400"/>
          </a:xfrm>
        </p:spPr>
        <p:txBody>
          <a:bodyPr/>
          <a:lstStyle/>
          <a:p>
            <a:pPr marL="0" indent="0" algn="ctr">
              <a:buNone/>
            </a:pPr>
            <a:r>
              <a:rPr lang="hu-HU" sz="2800" dirty="0" smtClean="0"/>
              <a:t>Ha elkötelezzük magunkat, hogy Istent helyezzük életünk középpontjába, hasznosnak találunk majd bizonyos eszközöket, amik segítenek, támogatnak életünk legfontosabb kapcsolatának ápolásában.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61790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6200"/>
            <a:ext cx="7086600" cy="1981200"/>
          </a:xfrm>
        </p:spPr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/>
            </a:r>
            <a:br>
              <a:rPr lang="en-US" sz="4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hu-HU" sz="4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1.ESZKÖZ: EGYEDÜLLÉT</a:t>
            </a:r>
            <a:endParaRPr lang="en-US" sz="40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400"/>
            <a:ext cx="7239000" cy="4068763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hu-HU" dirty="0"/>
              <a:t>A „Az Istennel töltendő idő megtalálásának 9 kreatív módja” című könyv szerint csendes magányra lelhetünk kedvenc karosszékünkben, autóvezetés közben, hajnali futásunk idején, vagy akár a helyi lelkigyakorlat-központban is.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52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-381000"/>
            <a:ext cx="7315200" cy="2438400"/>
          </a:xfrm>
        </p:spPr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/>
            </a:r>
            <a:br>
              <a:rPr lang="en-US" sz="4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hu-HU" sz="4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2.ESZKÖZ: IGETANULMÁNYOZÁS</a:t>
            </a:r>
            <a:endParaRPr lang="hu-HU" sz="40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13037"/>
            <a:ext cx="8305800" cy="3382963"/>
          </a:xfrm>
        </p:spPr>
        <p:txBody>
          <a:bodyPr/>
          <a:lstStyle/>
          <a:p>
            <a:pPr marL="0" indent="0" algn="ctr">
              <a:buNone/>
            </a:pPr>
            <a:r>
              <a:rPr lang="hu-HU" sz="2800" dirty="0" smtClean="0"/>
              <a:t>Az Isten igéjével töltött idő folyamatosan emlékeztet minket arra, hogy kicsoda Ő, kié vagyunk, és hogyan kell istenfélő életet élnünk.</a:t>
            </a:r>
            <a:r>
              <a:rPr lang="en-US" sz="2800" dirty="0" smtClean="0"/>
              <a:t> </a:t>
            </a:r>
            <a:r>
              <a:rPr lang="hu-HU" sz="2800" dirty="0" smtClean="0"/>
              <a:t>A természet tanulmányozásával töltött idő is Isten jellemébe enged bepillantást</a:t>
            </a:r>
            <a:r>
              <a:rPr lang="en-US" sz="2800" dirty="0" smtClean="0"/>
              <a:t>, </a:t>
            </a:r>
            <a:r>
              <a:rPr lang="hu-HU" sz="2800" dirty="0" smtClean="0"/>
              <a:t>valamint</a:t>
            </a:r>
            <a:r>
              <a:rPr lang="en-US" sz="2800" dirty="0" smtClean="0"/>
              <a:t> </a:t>
            </a:r>
            <a:r>
              <a:rPr lang="hu-HU" sz="2800" dirty="0" smtClean="0"/>
              <a:t>lehetőséget, hogy meghalljuk a hangját.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792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457200"/>
            <a:ext cx="6629400" cy="1143000"/>
          </a:xfrm>
        </p:spPr>
        <p:txBody>
          <a:bodyPr/>
          <a:lstStyle/>
          <a:p>
            <a:r>
              <a:rPr lang="en-US" b="1" i="1" dirty="0" smtClean="0">
                <a:solidFill>
                  <a:srgbClr val="C00000"/>
                </a:solidFill>
              </a:rPr>
              <a:t/>
            </a:r>
            <a:br>
              <a:rPr lang="en-US" b="1" i="1" dirty="0" smtClean="0">
                <a:solidFill>
                  <a:srgbClr val="C00000"/>
                </a:solidFill>
              </a:rPr>
            </a:br>
            <a:r>
              <a:rPr lang="en-US" b="1" i="1" dirty="0" smtClean="0">
                <a:solidFill>
                  <a:srgbClr val="C00000"/>
                </a:solidFill>
              </a:rPr>
              <a:t>Tool </a:t>
            </a:r>
            <a:r>
              <a:rPr lang="en-US" b="1" i="1" dirty="0">
                <a:solidFill>
                  <a:srgbClr val="C00000"/>
                </a:solidFill>
              </a:rPr>
              <a:t>#3:  Prayer</a:t>
            </a:r>
            <a:r>
              <a:rPr lang="en-US" dirty="0">
                <a:solidFill>
                  <a:srgbClr val="C00000"/>
                </a:solidFill>
              </a:rPr>
              <a:t/>
            </a:r>
            <a:br>
              <a:rPr lang="en-US" dirty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524000"/>
            <a:ext cx="5943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We can easily fall into the habit of “praying” to God only when we have a request. However, when we remember that the purpose of prayer is to </a:t>
            </a:r>
            <a:r>
              <a:rPr lang="en-US" i="1" dirty="0"/>
              <a:t>know</a:t>
            </a:r>
            <a:r>
              <a:rPr lang="en-US" dirty="0"/>
              <a:t> God, prayer takes on an entirely new meaning. </a:t>
            </a:r>
          </a:p>
        </p:txBody>
      </p:sp>
      <p:pic>
        <p:nvPicPr>
          <p:cNvPr id="5124" name="Picture 4" descr="C:\Users\ArraisR\AppData\Local\Microsoft\Windows\Temporary Internet Files\Content.IE5\TMRW86EA\MP90031687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732388"/>
            <a:ext cx="3124200" cy="2088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9" y="-11723"/>
            <a:ext cx="9144000" cy="6858000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2133600" y="152399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solidFill>
                  <a:schemeClr val="bg1">
                    <a:lumMod val="95000"/>
                  </a:schemeClr>
                </a:solidFill>
                <a:latin typeface="Avenir Book"/>
              </a:rPr>
              <a:t>3.ESZKÖZ</a:t>
            </a:r>
            <a:r>
              <a:rPr lang="hu-HU" sz="4000" dirty="0">
                <a:solidFill>
                  <a:schemeClr val="bg1">
                    <a:lumMod val="95000"/>
                  </a:schemeClr>
                </a:solidFill>
                <a:latin typeface="Avenir Book"/>
              </a:rPr>
              <a:t>: </a:t>
            </a:r>
            <a:r>
              <a:rPr lang="hu-HU" sz="4000" dirty="0" smtClean="0">
                <a:solidFill>
                  <a:schemeClr val="bg1">
                    <a:lumMod val="95000"/>
                  </a:schemeClr>
                </a:solidFill>
                <a:latin typeface="Avenir Book"/>
              </a:rPr>
              <a:t>IMÁDKOZÁS</a:t>
            </a:r>
            <a:endParaRPr lang="hu-HU" sz="4000" dirty="0">
              <a:solidFill>
                <a:schemeClr val="bg1">
                  <a:lumMod val="95000"/>
                </a:schemeClr>
              </a:solidFill>
              <a:latin typeface="Avenir Book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609600" y="2362200"/>
            <a:ext cx="8001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+mn-lt"/>
              </a:rPr>
              <a:t>Teljesen új értelmet nyer azonban az imádság, ha megértjük, hogy annak célja Isten megismerése. Istennel folytatott párbeszédre vágyunk életünk minden területéről! Fokozatosan meg fogunk változni a vele való beszélgetés által, azáltal, hogy hallgatunk rá, hogy meglátjuk Őt.</a:t>
            </a:r>
          </a:p>
        </p:txBody>
      </p:sp>
    </p:spTree>
    <p:extLst>
      <p:ext uri="{BB962C8B-B14F-4D97-AF65-F5344CB8AC3E}">
        <p14:creationId xmlns:p14="http://schemas.microsoft.com/office/powerpoint/2010/main" val="365726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914400"/>
            <a:ext cx="701040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hu-HU" sz="36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4.ESZKÖZ: NAPLÓVEZETÉS</a:t>
            </a:r>
            <a:r>
              <a:rPr lang="en-US" sz="36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</a:br>
            <a:endParaRPr lang="en-US" sz="36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895600"/>
            <a:ext cx="7620000" cy="1981200"/>
          </a:xfrm>
        </p:spPr>
        <p:txBody>
          <a:bodyPr/>
          <a:lstStyle/>
          <a:p>
            <a:pPr marL="0" indent="0" algn="ctr">
              <a:buNone/>
            </a:pPr>
            <a:r>
              <a:rPr lang="hu-HU" sz="2800" dirty="0" smtClean="0"/>
              <a:t>Tartsuk a naplót Bibliánk és áhítatos-könyvünk mellet és csak akkor írjunk bele, amikor úgy érezzük, másképpen szeretnénk az Úrhoz szólni. 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92082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6</Template>
  <TotalTime>279</TotalTime>
  <Words>616</Words>
  <Application>Microsoft Office PowerPoint</Application>
  <PresentationFormat>On-screen Show (4:3)</PresentationFormat>
  <Paragraphs>52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Avenir Book</vt:lpstr>
      <vt:lpstr>Calibri</vt:lpstr>
      <vt:lpstr>Palatino Linotype</vt:lpstr>
      <vt:lpstr>6</vt:lpstr>
      <vt:lpstr>VISSZA AZ ALAPOKHOZ:  SZOROSAN JÁRNI ISTENNEL</vt:lpstr>
      <vt:lpstr>PowerPoint Presentation</vt:lpstr>
      <vt:lpstr> MI IS AZ A SZEMÉLYES ÁHÍTAT?</vt:lpstr>
      <vt:lpstr> IDŐT TALÁLNI </vt:lpstr>
      <vt:lpstr> SZOROS ÉS SZEMÉLYES KAPCSOLAT</vt:lpstr>
      <vt:lpstr> 1.ESZKÖZ: EGYEDÜLLÉT</vt:lpstr>
      <vt:lpstr> 2.ESZKÖZ: IGETANULMÁNYOZÁS</vt:lpstr>
      <vt:lpstr> Tool #3:  Prayer </vt:lpstr>
      <vt:lpstr> 4.ESZKÖZ: NAPLÓVEZETÉS </vt:lpstr>
      <vt:lpstr>  5.ESZKÖZ: SPONTANEITÁS   </vt:lpstr>
      <vt:lpstr> KREATIVITÁS A LELKI NÖVEKEDÉSÉRT </vt:lpstr>
      <vt:lpstr> </vt:lpstr>
      <vt:lpstr> LELKI MEGÚJULÁS</vt:lpstr>
      <vt:lpstr> Pass it on </vt:lpstr>
      <vt:lpstr> ÖTLETEK A SZOLGÁLATRA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 TO BASICS: A close walk with God By Bonita Shields</dc:title>
  <dc:creator>Raquel Arrais</dc:creator>
  <cp:lastModifiedBy>Csergedi - Nagy György</cp:lastModifiedBy>
  <cp:revision>62</cp:revision>
  <dcterms:created xsi:type="dcterms:W3CDTF">2011-01-24T22:14:09Z</dcterms:created>
  <dcterms:modified xsi:type="dcterms:W3CDTF">2017-02-09T10:54:51Z</dcterms:modified>
</cp:coreProperties>
</file>