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4C928A"/>
    <a:srgbClr val="58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84064"/>
  </p:normalViewPr>
  <p:slideViewPr>
    <p:cSldViewPr snapToGrid="0" snapToObjects="1">
      <p:cViewPr varScale="1">
        <p:scale>
          <a:sx n="61" d="100"/>
          <a:sy n="61" d="100"/>
        </p:scale>
        <p:origin x="5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F3A0E-01FE-E148-91BF-5B197DE82F98}"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2445C-ADB3-474B-B82F-758EA0E1E605}" type="slidenum">
              <a:rPr lang="en-US" smtClean="0"/>
              <a:t>‹#›</a:t>
            </a:fld>
            <a:endParaRPr lang="en-US"/>
          </a:p>
        </p:txBody>
      </p:sp>
    </p:spTree>
    <p:extLst>
      <p:ext uri="{BB962C8B-B14F-4D97-AF65-F5344CB8AC3E}">
        <p14:creationId xmlns:p14="http://schemas.microsoft.com/office/powerpoint/2010/main" val="29832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b="1" dirty="0" smtClean="0"/>
              <a:t>SZERETŐ ÉS MEGVOCSÁTÓ</a:t>
            </a:r>
            <a:r>
              <a:rPr lang="hu-HU" sz="1800" b="1" baseline="0" dirty="0" smtClean="0"/>
              <a:t> SZÍV</a:t>
            </a:r>
          </a:p>
          <a:p>
            <a:pPr algn="l">
              <a:lnSpc>
                <a:spcPts val="2000"/>
              </a:lnSpc>
              <a:spcAft>
                <a:spcPts val="0"/>
              </a:spcAft>
            </a:pPr>
            <a:r>
              <a:rPr lang="hu-HU" sz="1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MEGBOCSÁTÁS:</a:t>
            </a:r>
            <a:endParaRPr lang="hu-H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2000"/>
              </a:lnSpc>
              <a:spcAft>
                <a:spcPts val="0"/>
              </a:spcAft>
            </a:pPr>
            <a:r>
              <a:rPr lang="hu-HU" sz="1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Út az ellenálló-képességhez </a:t>
            </a:r>
            <a:endParaRPr lang="hu-H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2000"/>
              </a:lnSpc>
              <a:spcAft>
                <a:spcPts val="0"/>
              </a:spcAft>
            </a:pPr>
            <a:r>
              <a:rPr lang="hu-HU" sz="1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Írta: </a:t>
            </a:r>
            <a:r>
              <a:rPr lang="hu-HU" sz="1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Debbie</a:t>
            </a:r>
            <a:r>
              <a:rPr lang="hu-HU" sz="1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Maloba</a:t>
            </a:r>
            <a:endParaRPr lang="hu-H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2000"/>
              </a:lnSpc>
              <a:spcAft>
                <a:spcPts val="0"/>
              </a:spcAft>
            </a:pPr>
            <a:r>
              <a:rPr lang="hu-HU" sz="1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Kelet - Közép Afrikai Divízió Női és </a:t>
            </a:r>
            <a:endParaRPr lang="hu-H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2000"/>
              </a:lnSpc>
              <a:spcAft>
                <a:spcPts val="0"/>
              </a:spcAft>
            </a:pPr>
            <a:r>
              <a:rPr lang="hu-HU" sz="1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Gyermekszolgálatok Osztályának igazgatója</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a:t>
            </a:fld>
            <a:endParaRPr lang="en-US"/>
          </a:p>
        </p:txBody>
      </p:sp>
    </p:spTree>
    <p:extLst>
      <p:ext uri="{BB962C8B-B14F-4D97-AF65-F5344CB8AC3E}">
        <p14:creationId xmlns:p14="http://schemas.microsoft.com/office/powerpoint/2010/main" val="109246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cap="small" dirty="0" smtClean="0">
                <a:solidFill>
                  <a:schemeClr val="tx1"/>
                </a:solidFill>
                <a:effectLst/>
                <a:latin typeface="+mn-lt"/>
                <a:ea typeface="+mn-ea"/>
                <a:cs typeface="+mn-cs"/>
              </a:rPr>
              <a:t>ÖT LÉPÉS A MEGBOCSÁJTÁSHOZ</a:t>
            </a:r>
          </a:p>
          <a:p>
            <a:endParaRPr lang="hu-HU" dirty="0" smtClean="0">
              <a:effectLst/>
            </a:endParaRPr>
          </a:p>
          <a:p>
            <a:r>
              <a:rPr lang="hu-HU" sz="1200" kern="1200" dirty="0" smtClean="0">
                <a:solidFill>
                  <a:schemeClr val="tx1"/>
                </a:solidFill>
                <a:effectLst/>
                <a:latin typeface="+mn-lt"/>
                <a:ea typeface="+mn-ea"/>
                <a:cs typeface="+mn-cs"/>
              </a:rPr>
              <a:t>Sérelmünk időnként olyan mély lehet, hogy vágynunk kell megbocsájtani. Ez az öt lépés segít a szerető, megbocsájtó szív kifejlesztésének folyamatában.   </a:t>
            </a:r>
            <a:endParaRPr lang="hu-HU" dirty="0" smtClean="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10</a:t>
            </a:fld>
            <a:endParaRPr lang="en-US"/>
          </a:p>
        </p:txBody>
      </p:sp>
    </p:spTree>
    <p:extLst>
      <p:ext uri="{BB962C8B-B14F-4D97-AF65-F5344CB8AC3E}">
        <p14:creationId xmlns:p14="http://schemas.microsoft.com/office/powerpoint/2010/main" val="255230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1. lépés: Ismerjük fel, hogy Isten teljesen megbocsájtott nekünk! </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Amikor felfogjuk saját bűnösségünk mélységét és azt, milyen távolságra kerültünk általa Istentől —és ha egyszer felismerjük, mekkora áldozatot hozott, hogy helyreállítsa a kapcsolatunkat— akkor nem tudjuk magunkban tartani az örömöt, mellyel az Ő megbocsájtása tölt el bennünket. Ha felfogjuk Isten megbocsájtását irányunkban, de nem akarunk megbocsájtani a minket megbántóknak, akkor olyanok vagyunk, mint a gonosz, hálátlan szolga, akiről Jézus a Máté 18:23-34 igeversekben beszélt. Habár elengedték hatalmas adósságát, a szolga azonnal követelni kezdte neki tartozó társától a sokkal kisebb összeg visszafizetését. Segít megértenünk, milyen fontos megbocsájtanunk másoknak, ha ráébredünk, hogy Isten kegyelmes megbocsájtása akkora adósságot engedett el nekünk, amit soha nem lennénk képesek visszafizetni. </a:t>
            </a:r>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11</a:t>
            </a:fld>
            <a:endParaRPr lang="en-US"/>
          </a:p>
        </p:txBody>
      </p:sp>
    </p:spTree>
    <p:extLst>
      <p:ext uri="{BB962C8B-B14F-4D97-AF65-F5344CB8AC3E}">
        <p14:creationId xmlns:p14="http://schemas.microsoft.com/office/powerpoint/2010/main" val="27239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2. lépés: Szabadítsuk fel megbántónkat minden alól, amivel szerintünk tartozik nekünk!</a:t>
            </a:r>
          </a:p>
          <a:p>
            <a:pPr lvl="0"/>
            <a:endParaRPr lang="hu-HU" sz="1200" b="1"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Adjuk át minden ellenséges érzésünket Krisztusnak! Ezt úgy érhetjük el, hogy szemtől szembe találkozunk azzal, aki ártott nekünk, vagy ha szükséges, találjunk más megközelítést. Ha az illető messze lakik, vagy már meghalt, esetleg teljesen elérhetetlen, akkor alkalmazzuk a „székes helyettesítő” módszert. Üljünk le egy üres székkel szemben és képzeljük el, hogy az illető ott ül velünk szemben. Ezután fejtsük ki neheztelésünket. Alkalmazhatjuk ezt a módszert akkor is, ha gyakorolni akarjuk saját rossz hozzáállásunk bevallását mielőtt személyesen is megtennénk.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12</a:t>
            </a:fld>
            <a:endParaRPr lang="en-US"/>
          </a:p>
        </p:txBody>
      </p:sp>
    </p:spTree>
    <p:extLst>
      <p:ext uri="{BB962C8B-B14F-4D97-AF65-F5344CB8AC3E}">
        <p14:creationId xmlns:p14="http://schemas.microsoft.com/office/powerpoint/2010/main" val="33337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3. lépés: Fogadjuk el az embereket olyannak, amilyenek és ne támasszunk velük szemben elvárásokat! </a:t>
            </a:r>
          </a:p>
          <a:p>
            <a:pPr lvl="0"/>
            <a:endParaRPr lang="hu-HU" sz="1200" b="1"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Mindnyájan ismerünk embereket, akik az érzéseikért másokat hibáztatnak. Talán mi magunk is ilyenek vagyunk.  Egyesek megzavarhatják, vagy tönkretehetik a napodat attól függően, mennyi figyelmet fordítanak rád. Ez közös vonása azoknak, akik nem tudnak, vagy nem akarnak megbocsájtani. Amikor azonban úgy döntünk, szándékosan megbocsájtunk, felmentjük a többieket az elvárásainknak való megfelelés alól.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13</a:t>
            </a:fld>
            <a:endParaRPr lang="en-US"/>
          </a:p>
        </p:txBody>
      </p:sp>
    </p:spTree>
    <p:extLst>
      <p:ext uri="{BB962C8B-B14F-4D97-AF65-F5344CB8AC3E}">
        <p14:creationId xmlns:p14="http://schemas.microsoft.com/office/powerpoint/2010/main" val="129020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4. lépés: Tekintsük tanítónknak azokat, akiknek megbocsájtunk! </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Úr arra használja a helyzeteket és embereket, hogy segítsen egyre jobban megértenünk az Ő kegyelmét. József bizonyára megértette ezt az elvet. Isten eszközeinek tekintette testvéreit, hogy olyan pozícióba kerüljön, ami által megmentheti családját az éhínségtől. Fivérei nagyon féltek, mit tesz majd velük, de ő így válaszolt: </a:t>
            </a:r>
            <a:r>
              <a:rPr lang="hu-HU" sz="1200" i="1" kern="1200" dirty="0" smtClean="0">
                <a:solidFill>
                  <a:schemeClr val="tx1"/>
                </a:solidFill>
                <a:effectLst/>
                <a:latin typeface="+mn-lt"/>
                <a:ea typeface="+mn-ea"/>
                <a:cs typeface="+mn-cs"/>
              </a:rPr>
              <a:t>„Ti gonoszt gondoltatok én ellenem, de Isten azt jóra gondolta fordítani, hogy cselekedjék úgy amint ma, hogy sok nép életét megtartsa.” (1Móz 50:20).</a:t>
            </a:r>
            <a:r>
              <a:rPr lang="hu-HU" sz="1200" kern="1200" dirty="0" smtClean="0">
                <a:solidFill>
                  <a:schemeClr val="tx1"/>
                </a:solidFill>
                <a:effectLst/>
                <a:latin typeface="+mn-lt"/>
                <a:ea typeface="+mn-ea"/>
                <a:cs typeface="+mn-cs"/>
              </a:rPr>
              <a:t> Nem engedhetjük meg magunknak a nem megbocsájtó lelkületet, legyen bármekkora is a fájdalmunk, bármilyen rossz a helyzetünk. Fel kell mentenünk a többieket az adósság alól, amiről úgy gondoljuk, hogy tartoznak vele nekünk.</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14</a:t>
            </a:fld>
            <a:endParaRPr lang="en-US"/>
          </a:p>
        </p:txBody>
      </p:sp>
    </p:spTree>
    <p:extLst>
      <p:ext uri="{BB962C8B-B14F-4D97-AF65-F5344CB8AC3E}">
        <p14:creationId xmlns:p14="http://schemas.microsoft.com/office/powerpoint/2010/main" val="145019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5. lépés: Békéljünk meg! </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Mivel Isten </a:t>
            </a:r>
            <a:r>
              <a:rPr lang="hu-HU" sz="1200" i="1" kern="1200" dirty="0" smtClean="0">
                <a:solidFill>
                  <a:schemeClr val="tx1"/>
                </a:solidFill>
                <a:effectLst/>
                <a:latin typeface="+mn-lt"/>
                <a:ea typeface="+mn-ea"/>
                <a:cs typeface="+mn-cs"/>
              </a:rPr>
              <a:t>„aki minket magával megbékéltetett a Jézus Krisztus által, és aki nékünk adta a békéltetés szolgálatát.” (2 Kor 5:18</a:t>
            </a:r>
            <a:r>
              <a:rPr lang="hu-HU" sz="1200" kern="1200" dirty="0" smtClean="0">
                <a:solidFill>
                  <a:schemeClr val="tx1"/>
                </a:solidFill>
                <a:effectLst/>
                <a:latin typeface="+mn-lt"/>
                <a:ea typeface="+mn-ea"/>
                <a:cs typeface="+mn-cs"/>
              </a:rPr>
              <a:t>), nekünk is meg kell tennünk a magunk részét, hogy helyreállítsuk a kapcsolatot azokkal, akik megbántottak minket. Megpróbálhatunk újra kapcsolatba lépni elhidegült barátokkal, volt munkatársakkal vagy családtagokkal. A legjobb bocsánatkéréssel kezdeni, vagy elmondani a megbántónak, hogy nem kell megfelelnie az elvárásainknak. Sokkal könnyebb a megbékélés, ha a megbocsájtás folyamata már végbement.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15</a:t>
            </a:fld>
            <a:endParaRPr lang="en-US"/>
          </a:p>
        </p:txBody>
      </p:sp>
    </p:spTree>
    <p:extLst>
      <p:ext uri="{BB962C8B-B14F-4D97-AF65-F5344CB8AC3E}">
        <p14:creationId xmlns:p14="http://schemas.microsoft.com/office/powerpoint/2010/main" val="316563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cap="small" dirty="0" smtClean="0">
                <a:solidFill>
                  <a:schemeClr val="tx1"/>
                </a:solidFill>
                <a:effectLst/>
                <a:latin typeface="+mn-lt"/>
                <a:ea typeface="+mn-ea"/>
                <a:cs typeface="+mn-cs"/>
              </a:rPr>
              <a:t>NÉGY KÉRDÉS A MEGBOCSÁJTÁSRÓL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Gyakran azért küzdünk a megbocsájtással, mert vannak kételyeink vele kapcsolatban.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16</a:t>
            </a:fld>
            <a:endParaRPr lang="en-US"/>
          </a:p>
        </p:txBody>
      </p:sp>
    </p:spTree>
    <p:extLst>
      <p:ext uri="{BB962C8B-B14F-4D97-AF65-F5344CB8AC3E}">
        <p14:creationId xmlns:p14="http://schemas.microsoft.com/office/powerpoint/2010/main" val="191459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1. kérdés: Azt jelenti a megbocsájtás, hogy szerintünk az elkövetett bűnnek, vagy sértésnek nincsenek következményei, hogy nem is akkora baj és figyelmen kívül hagyható? </a:t>
            </a:r>
            <a:r>
              <a:rPr lang="hu-HU" sz="1200" kern="1200" dirty="0" smtClean="0">
                <a:solidFill>
                  <a:schemeClr val="tx1"/>
                </a:solidFill>
                <a:effectLst/>
                <a:latin typeface="+mn-lt"/>
                <a:ea typeface="+mn-ea"/>
                <a:cs typeface="+mn-cs"/>
              </a:rPr>
              <a:t>Egyáltalán nem! </a:t>
            </a:r>
          </a:p>
          <a:p>
            <a:pPr lvl="0"/>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megbocsájtás nem jelenti a bántó fél szavainak, vagy tetteinek elfogadását, sokkal inkább azt, hogy elengedjük a büntetés, vagy visszavágás vágyát. Átadjuk Istennek a bántalmazó megítélésének jogát. Emlékeztetés arra, mennyi mindent bocsájtott meg nekünk Isten. Annak a felismerése, hogy Isten megbocsájtása nem jelenti, hogy jóvá is hagyta volna tetteinket —mert bűneink valóban fájdalmat okoznak Istennek—hanem annak felismerése, hogy Isten lemond a megtorláshoz való jogáról, mert arra vágyik, hogy megbékéljen velünk.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17</a:t>
            </a:fld>
            <a:endParaRPr lang="en-US"/>
          </a:p>
        </p:txBody>
      </p:sp>
    </p:spTree>
    <p:extLst>
      <p:ext uri="{BB962C8B-B14F-4D97-AF65-F5344CB8AC3E}">
        <p14:creationId xmlns:p14="http://schemas.microsoft.com/office/powerpoint/2010/main" val="248308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2. kérdés: Azt jelenti a megbocsájtás, hogy semmi következménye, vagy büntetése nem lesz a helytelen tetteknek? </a:t>
            </a:r>
          </a:p>
          <a:p>
            <a:pPr lvl="0"/>
            <a:endParaRPr lang="hu-HU" sz="1200" b="1"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Egyáltalán nem!</a:t>
            </a:r>
          </a:p>
          <a:p>
            <a:pPr lvl="0"/>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Isten törvényének megsértése learatja a maga következményeit. Miután Ádám és Éva vétkezett, mert ettek a tiltott fáról, nem egy haragos, Teremtővel találkozunk, aki bosszúvágytól fűtve rohan át a kerten, hogy elpusztítsa őket. Nem, Ő halkan jött és gyöngéden kérdezte: - Hol vagytok?  </a:t>
            </a:r>
            <a:endParaRPr lang="hu-HU" dirty="0" smtClean="0">
              <a:effectLst/>
            </a:endParaRPr>
          </a:p>
          <a:p>
            <a:r>
              <a:rPr lang="hu-HU" sz="1200" kern="1200" dirty="0" smtClean="0">
                <a:solidFill>
                  <a:schemeClr val="tx1"/>
                </a:solidFill>
                <a:effectLst/>
                <a:latin typeface="+mn-lt"/>
                <a:ea typeface="+mn-ea"/>
                <a:cs typeface="+mn-cs"/>
              </a:rPr>
              <a:t>Az Úr Isten így szólt: </a:t>
            </a:r>
            <a:r>
              <a:rPr lang="hu-HU" sz="1200" i="1" kern="1200" dirty="0" smtClean="0">
                <a:solidFill>
                  <a:schemeClr val="tx1"/>
                </a:solidFill>
                <a:effectLst/>
                <a:latin typeface="+mn-lt"/>
                <a:ea typeface="+mn-ea"/>
                <a:cs typeface="+mn-cs"/>
              </a:rPr>
              <a:t>„De a jó és gonosz tudásának fájáról, arról ne egyél; mert amely napon </a:t>
            </a:r>
            <a:r>
              <a:rPr lang="hu-HU" sz="1200" i="1" kern="1200" dirty="0" err="1" smtClean="0">
                <a:solidFill>
                  <a:schemeClr val="tx1"/>
                </a:solidFill>
                <a:effectLst/>
                <a:latin typeface="+mn-lt"/>
                <a:ea typeface="+mn-ea"/>
                <a:cs typeface="+mn-cs"/>
              </a:rPr>
              <a:t>ejéndel</a:t>
            </a:r>
            <a:r>
              <a:rPr lang="hu-HU" sz="1200" i="1" kern="1200" dirty="0" smtClean="0">
                <a:solidFill>
                  <a:schemeClr val="tx1"/>
                </a:solidFill>
                <a:effectLst/>
                <a:latin typeface="+mn-lt"/>
                <a:ea typeface="+mn-ea"/>
                <a:cs typeface="+mn-cs"/>
              </a:rPr>
              <a:t> arról, bizony meghalsz.” (1 </a:t>
            </a:r>
            <a:r>
              <a:rPr lang="hu-HU" sz="1200" i="1" kern="1200" dirty="0" err="1" smtClean="0">
                <a:solidFill>
                  <a:schemeClr val="tx1"/>
                </a:solidFill>
                <a:effectLst/>
                <a:latin typeface="+mn-lt"/>
                <a:ea typeface="+mn-ea"/>
                <a:cs typeface="+mn-cs"/>
              </a:rPr>
              <a:t>Móz</a:t>
            </a:r>
            <a:r>
              <a:rPr lang="hu-HU" sz="1200" i="1" kern="1200" dirty="0" smtClean="0">
                <a:solidFill>
                  <a:schemeClr val="tx1"/>
                </a:solidFill>
                <a:effectLst/>
                <a:latin typeface="+mn-lt"/>
                <a:ea typeface="+mn-ea"/>
                <a:cs typeface="+mn-cs"/>
              </a:rPr>
              <a:t> 2:17). </a:t>
            </a:r>
            <a:r>
              <a:rPr lang="hu-HU" sz="1200" kern="1200" dirty="0" smtClean="0">
                <a:solidFill>
                  <a:schemeClr val="tx1"/>
                </a:solidFill>
                <a:effectLst/>
                <a:latin typeface="+mn-lt"/>
                <a:ea typeface="+mn-ea"/>
                <a:cs typeface="+mn-cs"/>
              </a:rPr>
              <a:t>A szerető és megbocsájtó szívű Isten azonban mégsem küldte őket aznap a halálba — bár minden bizonnyal azon a napon kezdtek el haldokolni. Isten kegyelmesen megőrizte őket az azonnali haláltól, amikor ígéretet tett nekik a Megváltóról és új otthont adott nekik.  </a:t>
            </a:r>
            <a:endParaRPr lang="hu-HU" dirty="0" smtClean="0">
              <a:effectLst/>
            </a:endParaRPr>
          </a:p>
          <a:p>
            <a:r>
              <a:rPr lang="hu-HU" sz="1200" kern="1200" dirty="0" smtClean="0">
                <a:solidFill>
                  <a:schemeClr val="tx1"/>
                </a:solidFill>
                <a:effectLst/>
                <a:latin typeface="+mn-lt"/>
                <a:ea typeface="+mn-ea"/>
                <a:cs typeface="+mn-cs"/>
              </a:rPr>
              <a:t>Annak ellenére, hogy az ÚR szerető szíve megbocsájtott, az engedetlenséget nem nézte el. A férfi és a nő lázadásának következményei lettek. Mivel nem tartották meg Isten rendelkezését a jó és gonosz tudásának fájával kapcsolatban, természetes következményként elveszítették ártatlanságukat, megismerték a gonoszságot, bánatot és fáradozást. Mivel a Teremtő fájdalmas elszakadását okozták a teremtményeitől, ugyanazt a fájdalmat kellett megtapasztalniuk egy napon, az elszakadást fiaiktól. Az egyik halálát és a másik száműzetését. Engedetlenségük következtében elveszítették halhatatlanságukat és tökéletes természetüket. Bűnnel és halállal terhes halandó életet örököltek és hagytak örökül. Tettük legnagyobb következménye az lett, hogy a bűn nem csak rájuk, de minden leszármazottjukra és még a földre is kihatott.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18</a:t>
            </a:fld>
            <a:endParaRPr lang="en-US"/>
          </a:p>
        </p:txBody>
      </p:sp>
    </p:spTree>
    <p:extLst>
      <p:ext uri="{BB962C8B-B14F-4D97-AF65-F5344CB8AC3E}">
        <p14:creationId xmlns:p14="http://schemas.microsoft.com/office/powerpoint/2010/main" val="423903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megbocsájtás nem azt jelenti, hogy mentegetjük az emberek tetteit és viselkedését. A következmények alól nem mentjük fel őket, de elengedjük a haragot és neheztelést a szívünkből. Ez nem megy könnyen és gyorsan abban a világban, ahol természetes a bosszú és a pusztítás. Megváltónk megbocsájtásának hatására azonban megváltozhat a szívünk és a lelkünk.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19</a:t>
            </a:fld>
            <a:endParaRPr lang="en-US"/>
          </a:p>
        </p:txBody>
      </p:sp>
    </p:spTree>
    <p:extLst>
      <p:ext uri="{BB962C8B-B14F-4D97-AF65-F5344CB8AC3E}">
        <p14:creationId xmlns:p14="http://schemas.microsoft.com/office/powerpoint/2010/main" val="30959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D0D0D"/>
                </a:solidFill>
                <a:effectLst/>
                <a:latin typeface="Times New Roman" panose="02020603050405020304" pitchFamily="18" charset="0"/>
              </a:rPr>
              <a:t>Felolvasás a Szentírásból: </a:t>
            </a:r>
            <a:r>
              <a:rPr lang="hu-HU" sz="1200" dirty="0" err="1" smtClean="0">
                <a:solidFill>
                  <a:srgbClr val="0D0D0D"/>
                </a:solidFill>
                <a:effectLst/>
                <a:latin typeface="Times New Roman" panose="02020603050405020304" pitchFamily="18" charset="0"/>
              </a:rPr>
              <a:t>Efézusi</a:t>
            </a:r>
            <a:r>
              <a:rPr lang="hu-HU" sz="1200" dirty="0" smtClean="0">
                <a:solidFill>
                  <a:srgbClr val="0D0D0D"/>
                </a:solidFill>
                <a:effectLst/>
                <a:latin typeface="Times New Roman" panose="02020603050405020304" pitchFamily="18" charset="0"/>
              </a:rPr>
              <a:t> levél 4:32</a:t>
            </a:r>
          </a:p>
          <a:p>
            <a:pPr>
              <a:spcAft>
                <a:spcPts val="0"/>
              </a:spcAft>
            </a:pPr>
            <a:endParaRPr lang="hu-HU" sz="1200" dirty="0" smtClean="0">
              <a:solidFill>
                <a:srgbClr val="0D0D0D"/>
              </a:solidFill>
              <a:effectLst/>
              <a:latin typeface="Times New Roman" panose="02020603050405020304" pitchFamily="18" charset="0"/>
            </a:endParaRPr>
          </a:p>
          <a:p>
            <a:pPr algn="l">
              <a:lnSpc>
                <a:spcPts val="2000"/>
              </a:lnSpc>
              <a:spcAft>
                <a:spcPts val="0"/>
              </a:spcAft>
            </a:pPr>
            <a:r>
              <a:rPr lang="hu-HU" sz="1200" i="1" dirty="0" smtClean="0">
                <a:solidFill>
                  <a:srgbClr val="0D0D0D"/>
                </a:solidFill>
                <a:effectLst/>
                <a:latin typeface="Times New Roman" panose="02020603050405020304" pitchFamily="18" charset="0"/>
              </a:rPr>
              <a:t>„Legyetek pedig egymáshoz jóságosak, irgalmasok, megengedvén </a:t>
            </a:r>
            <a:endParaRPr lang="hu-HU" dirty="0" smtClean="0">
              <a:effectLst/>
            </a:endParaRPr>
          </a:p>
          <a:p>
            <a:pPr algn="l">
              <a:lnSpc>
                <a:spcPts val="2000"/>
              </a:lnSpc>
              <a:spcAft>
                <a:spcPts val="0"/>
              </a:spcAft>
            </a:pPr>
            <a:r>
              <a:rPr lang="hu-HU" sz="1200" i="1" dirty="0" smtClean="0">
                <a:solidFill>
                  <a:srgbClr val="0D0D0D"/>
                </a:solidFill>
                <a:effectLst/>
                <a:latin typeface="Times New Roman" panose="02020603050405020304" pitchFamily="18" charset="0"/>
              </a:rPr>
              <a:t>egymásnak, miképpen az Isten is a Krisztusban megengedett néktek.”</a:t>
            </a:r>
            <a:endParaRPr lang="hu-HU" dirty="0" smtClean="0">
              <a:effectLst/>
            </a:endParaRPr>
          </a:p>
          <a:p>
            <a:pPr algn="l"/>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a:t>
            </a:fld>
            <a:endParaRPr lang="en-US"/>
          </a:p>
        </p:txBody>
      </p:sp>
    </p:spTree>
    <p:extLst>
      <p:ext uri="{BB962C8B-B14F-4D97-AF65-F5344CB8AC3E}">
        <p14:creationId xmlns:p14="http://schemas.microsoft.com/office/powerpoint/2010/main" val="399234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3. kérdés: Akkor is meg kell bocsájtanunk, ha nem kérnek tőlünk bocsánatot? </a:t>
            </a:r>
          </a:p>
          <a:p>
            <a:pPr lvl="0"/>
            <a:endParaRPr lang="hu-HU" sz="1200" b="1"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Teljes mértékben! </a:t>
            </a:r>
          </a:p>
          <a:p>
            <a:pPr lvl="0"/>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kereszten függve Jézus végignézett az Őt kínzó bántalmazóin és így szólt: </a:t>
            </a:r>
            <a:r>
              <a:rPr lang="hu-HU" sz="1200" i="1" kern="1200" dirty="0" smtClean="0">
                <a:solidFill>
                  <a:schemeClr val="tx1"/>
                </a:solidFill>
                <a:effectLst/>
                <a:latin typeface="+mn-lt"/>
                <a:ea typeface="+mn-ea"/>
                <a:cs typeface="+mn-cs"/>
              </a:rPr>
              <a:t>„Atyám! Bocsásd meg nékik; mert nem tudják, mit cselekszenek.” (Lukács 23:34).</a:t>
            </a:r>
            <a:r>
              <a:rPr lang="hu-HU" sz="1200" kern="1200" dirty="0" smtClean="0">
                <a:solidFill>
                  <a:schemeClr val="tx1"/>
                </a:solidFill>
                <a:effectLst/>
                <a:latin typeface="+mn-lt"/>
                <a:ea typeface="+mn-ea"/>
                <a:cs typeface="+mn-cs"/>
              </a:rPr>
              <a:t> Jézus megbocsájtott a római katonáknak, akik a keresztre szegezték Őt. Jézus megbocsájtott a tanítványoknak, akik elárulták. Jézus megbocsájtott a vallási vezetőknek, akik igazságtalanul halálra ítélték. Jézus megbocsájtott mindazoknak, akik ott összegyűltek, mielőtt bármelyikük is kérte volna. Tehát, igen, meg kell tanulnunk megbocsájtani az embereknek, még mielőtt bocsánatot kérnének.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az igazság, hogy ha nem bocsájtunk meg annak, aki nem kér bocsánatot, az egyre növekvő nehezteléssel és kesetűséggel csak tovább mérgezzük szívünket és életünket. Egy másik kényszerítő ok, amiért meg kell bocsájtanunk akkor is, ha nem kérnek tőlünk bocsánatot, hogy megbocsátásunk bűnbánatra vezetheti az illetőt. Ahogy a történetben is láthattuk a fiatalember esetében, aki bűntettével majdnem megölte az asszonyt, aki mégis megbocsájtott neki.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20</a:t>
            </a:fld>
            <a:endParaRPr lang="en-US"/>
          </a:p>
        </p:txBody>
      </p:sp>
    </p:spTree>
    <p:extLst>
      <p:ext uri="{BB962C8B-B14F-4D97-AF65-F5344CB8AC3E}">
        <p14:creationId xmlns:p14="http://schemas.microsoft.com/office/powerpoint/2010/main" val="10797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keresztről Jézus közbenjárt minden vádolója, bántalmazója és árulója érdekében. A közelben álló római százados hallotta önzetlen imádságát. A keresztre feszítés természetfeletti körülményei és a názáreti Jézus gyengéd, megbocsájtó, természetfeletti lelkülete miatti döbbenetében így kiáltott fel: </a:t>
            </a:r>
            <a:r>
              <a:rPr lang="hu-HU" sz="1200" i="1" kern="1200" dirty="0" smtClean="0">
                <a:solidFill>
                  <a:schemeClr val="tx1"/>
                </a:solidFill>
                <a:effectLst/>
                <a:latin typeface="+mn-lt"/>
                <a:ea typeface="+mn-ea"/>
                <a:cs typeface="+mn-cs"/>
              </a:rPr>
              <a:t>„Bizony, ez az ember Isten Fia </a:t>
            </a:r>
            <a:r>
              <a:rPr lang="hu-HU" sz="1200" i="1" kern="1200" dirty="0" err="1" smtClean="0">
                <a:solidFill>
                  <a:schemeClr val="tx1"/>
                </a:solidFill>
                <a:effectLst/>
                <a:latin typeface="+mn-lt"/>
                <a:ea typeface="+mn-ea"/>
                <a:cs typeface="+mn-cs"/>
              </a:rPr>
              <a:t>vala</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(Márk 15:39).</a:t>
            </a:r>
            <a:r>
              <a:rPr lang="hu-HU" sz="1200" kern="1200" dirty="0" smtClean="0">
                <a:solidFill>
                  <a:schemeClr val="tx1"/>
                </a:solidFill>
                <a:effectLst/>
                <a:latin typeface="+mn-lt"/>
                <a:ea typeface="+mn-ea"/>
                <a:cs typeface="+mn-cs"/>
              </a:rPr>
              <a:t> A római százados tanúja volt a Jézus szívéből áradó megbocsájtásnak, ami megváltoztatta az ő szívét is és megtérésre vezette.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21</a:t>
            </a:fld>
            <a:endParaRPr lang="en-US"/>
          </a:p>
        </p:txBody>
      </p:sp>
    </p:spTree>
    <p:extLst>
      <p:ext uri="{BB962C8B-B14F-4D97-AF65-F5344CB8AC3E}">
        <p14:creationId xmlns:p14="http://schemas.microsoft.com/office/powerpoint/2010/main" val="423445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4. kérdés: Hogyan bocsássunk meg az ellenségünknek?</a:t>
            </a:r>
          </a:p>
          <a:p>
            <a:pPr lvl="0"/>
            <a:r>
              <a:rPr lang="hu-HU" sz="1200" b="1"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Ahogyan Jézus Krisztus! </a:t>
            </a:r>
          </a:p>
          <a:p>
            <a:pPr lvl="0"/>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Kegyelemmel és szeretettel kel bánnunk azzal, aki megbántott bennünket.  Jézus ezt az alapelvet tanítja nekünk a Hegyi beszédben: </a:t>
            </a:r>
            <a:r>
              <a:rPr lang="hu-HU" sz="1200" i="1" kern="1200" dirty="0" smtClean="0">
                <a:solidFill>
                  <a:schemeClr val="tx1"/>
                </a:solidFill>
                <a:effectLst/>
                <a:latin typeface="+mn-lt"/>
                <a:ea typeface="+mn-ea"/>
                <a:cs typeface="+mn-cs"/>
              </a:rPr>
              <a:t>„Szeressétek ellenségeiteket, áldjátok azokat, akik titeket átkoznak, jót tegyetek azokkal, akik titeket gyűlölnek, és imádkozzatok azokért, akik háborgatnak és kergetnek titeket.”</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(Máté 5:44).</a:t>
            </a:r>
            <a:r>
              <a:rPr lang="hu-HU" sz="1200" kern="1200" dirty="0" smtClean="0">
                <a:solidFill>
                  <a:schemeClr val="tx1"/>
                </a:solidFill>
                <a:effectLst/>
                <a:latin typeface="+mn-lt"/>
                <a:ea typeface="+mn-ea"/>
                <a:cs typeface="+mn-cs"/>
              </a:rPr>
              <a:t> Pál apostol a következőket tanácsolja: </a:t>
            </a:r>
            <a:r>
              <a:rPr lang="hu-HU" sz="1200" i="1" kern="1200" dirty="0" smtClean="0">
                <a:solidFill>
                  <a:schemeClr val="tx1"/>
                </a:solidFill>
                <a:effectLst/>
                <a:latin typeface="+mn-lt"/>
                <a:ea typeface="+mn-ea"/>
                <a:cs typeface="+mn-cs"/>
              </a:rPr>
              <a:t>„Ne győzzön le téged a gonosz, hanem a gonoszt jóval győzd meg.” (Róm 12:21). </a:t>
            </a:r>
            <a:endParaRPr lang="hu-HU" dirty="0" smtClean="0">
              <a:effectLst/>
            </a:endParaRPr>
          </a:p>
          <a:p>
            <a:r>
              <a:rPr lang="hu-HU" sz="1200" kern="1200" dirty="0" smtClean="0">
                <a:solidFill>
                  <a:schemeClr val="tx1"/>
                </a:solidFill>
                <a:effectLst/>
                <a:latin typeface="+mn-lt"/>
                <a:ea typeface="+mn-ea"/>
                <a:cs typeface="+mn-cs"/>
              </a:rPr>
              <a:t>Ha látszólag megoldhatatlan helyzetbe kerülünk, figyeljünk Jézus szavaira: „</a:t>
            </a:r>
            <a:r>
              <a:rPr lang="hu-HU" sz="1200" i="1" kern="1200" dirty="0" smtClean="0">
                <a:solidFill>
                  <a:schemeClr val="tx1"/>
                </a:solidFill>
                <a:effectLst/>
                <a:latin typeface="+mn-lt"/>
                <a:ea typeface="+mn-ea"/>
                <a:cs typeface="+mn-cs"/>
              </a:rPr>
              <a:t>Embereknél ez lehetetlen, de Istennél minden lehetséges.” (Máté 19:26).</a:t>
            </a:r>
            <a:r>
              <a:rPr lang="hu-HU" sz="1200" kern="1200" dirty="0" smtClean="0">
                <a:solidFill>
                  <a:schemeClr val="tx1"/>
                </a:solidFill>
                <a:effectLst/>
                <a:latin typeface="+mn-lt"/>
                <a:ea typeface="+mn-ea"/>
                <a:cs typeface="+mn-cs"/>
              </a:rPr>
              <a:t> Pál apostol pedig ezt írja: </a:t>
            </a:r>
            <a:r>
              <a:rPr lang="hu-HU" sz="1200" i="1" kern="1200" dirty="0" smtClean="0">
                <a:solidFill>
                  <a:schemeClr val="tx1"/>
                </a:solidFill>
                <a:effectLst/>
                <a:latin typeface="+mn-lt"/>
                <a:ea typeface="+mn-ea"/>
                <a:cs typeface="+mn-cs"/>
              </a:rPr>
              <a:t>„Mindenre van erőm a Krisztusban, aki engem megerősít.” (Filippi 4:13).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22</a:t>
            </a:fld>
            <a:endParaRPr lang="en-US"/>
          </a:p>
        </p:txBody>
      </p:sp>
    </p:spTree>
    <p:extLst>
      <p:ext uri="{BB962C8B-B14F-4D97-AF65-F5344CB8AC3E}">
        <p14:creationId xmlns:p14="http://schemas.microsoft.com/office/powerpoint/2010/main" val="3757173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Lehetséges megbocsájtani, de csakis Isten erejével. Képesek lehetünk megbocsájtani, de csak azért, mert, Isten erőt ad és képessé tesz haragunk és neheztelésünk elengedésére, hogy szabadon élhessünk. Felszabaduljunk a bosszúvágy és keserűség nyomása alól. </a:t>
            </a:r>
          </a:p>
          <a:p>
            <a:endParaRPr lang="hu-HU" dirty="0" smtClean="0">
              <a:effectLst/>
            </a:endParaRPr>
          </a:p>
          <a:p>
            <a:r>
              <a:rPr lang="hu-HU" sz="1200" kern="1200" dirty="0" smtClean="0">
                <a:solidFill>
                  <a:schemeClr val="tx1"/>
                </a:solidFill>
                <a:effectLst/>
                <a:latin typeface="+mn-lt"/>
                <a:ea typeface="+mn-ea"/>
                <a:cs typeface="+mn-cs"/>
              </a:rPr>
              <a:t>Isten azt akarja, hogy bocsássunk meg, hogy testünk, lelkünk és elménk is egészséges legyen. Nem lehetünk egészségesek, ha nem vagyunk hajlandók megbocsájtani.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könnyű megbocsájtani és nem is megy mindig hamar. Mégis életbevágóan fontos egészséges kapcsolatot tartanunk Istennel és mindenkivel, akivel csak találkozunk.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23</a:t>
            </a:fld>
            <a:endParaRPr lang="en-US"/>
          </a:p>
        </p:txBody>
      </p:sp>
    </p:spTree>
    <p:extLst>
      <p:ext uri="{BB962C8B-B14F-4D97-AF65-F5344CB8AC3E}">
        <p14:creationId xmlns:p14="http://schemas.microsoft.com/office/powerpoint/2010/main" val="352948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cap="small" dirty="0" smtClean="0">
                <a:solidFill>
                  <a:schemeClr val="tx1"/>
                </a:solidFill>
                <a:effectLst/>
                <a:latin typeface="+mn-lt"/>
                <a:ea typeface="+mn-ea"/>
                <a:cs typeface="+mn-cs"/>
              </a:rPr>
              <a:t>Négy módszer, hogy szerető, megbocsájtó szívhez jussunk </a:t>
            </a:r>
          </a:p>
          <a:p>
            <a:endParaRPr lang="hu-HU" dirty="0" smtClean="0">
              <a:effectLst/>
            </a:endParaRPr>
          </a:p>
          <a:p>
            <a:r>
              <a:rPr lang="hu-HU" sz="1200" kern="1200" dirty="0" smtClean="0">
                <a:solidFill>
                  <a:schemeClr val="tx1"/>
                </a:solidFill>
                <a:effectLst/>
                <a:latin typeface="+mn-lt"/>
                <a:ea typeface="+mn-ea"/>
                <a:cs typeface="+mn-cs"/>
              </a:rPr>
              <a:t>Szerető és megbocsájtó szívet érlel a következő négy dolog gyakorlása:</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24</a:t>
            </a:fld>
            <a:endParaRPr lang="en-US"/>
          </a:p>
        </p:txBody>
      </p:sp>
    </p:spTree>
    <p:extLst>
      <p:ext uri="{BB962C8B-B14F-4D97-AF65-F5344CB8AC3E}">
        <p14:creationId xmlns:p14="http://schemas.microsoft.com/office/powerpoint/2010/main" val="17975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1.: Nevezzük meg az elkövetőt!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Ismerjük el, hogy nagyon bánt, amit velünk tett és nehezünkre esik megbocsájtani. </a:t>
            </a:r>
            <a:endParaRPr lang="hu-HU" noProof="0" dirty="0"/>
          </a:p>
        </p:txBody>
      </p:sp>
      <p:sp>
        <p:nvSpPr>
          <p:cNvPr id="4" name="Slide Number Placeholder 3"/>
          <p:cNvSpPr>
            <a:spLocks noGrp="1"/>
          </p:cNvSpPr>
          <p:nvPr>
            <p:ph type="sldNum" sz="quarter" idx="5"/>
          </p:nvPr>
        </p:nvSpPr>
        <p:spPr/>
        <p:txBody>
          <a:bodyPr/>
          <a:lstStyle/>
          <a:p>
            <a:fld id="{C6D2445C-ADB3-474B-B82F-758EA0E1E605}" type="slidenum">
              <a:rPr lang="en-US" smtClean="0"/>
              <a:t>25</a:t>
            </a:fld>
            <a:endParaRPr lang="en-US"/>
          </a:p>
        </p:txBody>
      </p:sp>
    </p:spTree>
    <p:extLst>
      <p:ext uri="{BB962C8B-B14F-4D97-AF65-F5344CB8AC3E}">
        <p14:creationId xmlns:p14="http://schemas.microsoft.com/office/powerpoint/2010/main" val="203123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2. Imádkozzunk megbántónkért! </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Mindig a legjobbat tételezzük fel arról, akinek megbocsájtani készülünk, és ne feledkezzünk el saját bűnösségünkről sem. Imádkozzunk a megbántónkért! Imádkozzunk önmagunkért! Kérjük meg egy barátunkat, hogy imádkozzon értünk. Kérjük meg kis csoportunk tagjait, hogy imádkozzanak velünk.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26</a:t>
            </a:fld>
            <a:endParaRPr lang="en-US"/>
          </a:p>
        </p:txBody>
      </p:sp>
    </p:spTree>
    <p:extLst>
      <p:ext uri="{BB962C8B-B14F-4D97-AF65-F5344CB8AC3E}">
        <p14:creationId xmlns:p14="http://schemas.microsoft.com/office/powerpoint/2010/main" val="24635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3. Igényeljük a Biblia ígéreteit!</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Lehetetlennek tűnik megbocsájtani az ellenségünknek, de Istennel minden lehetséges. Tanuljuk meg kívülről az előbb említett igeverseket!  </a:t>
            </a:r>
          </a:p>
          <a:p>
            <a:endParaRPr lang="hu-HU" sz="1200" kern="1200" dirty="0" smtClean="0">
              <a:solidFill>
                <a:schemeClr val="tx1"/>
              </a:solidFill>
              <a:effectLst/>
              <a:latin typeface="+mn-lt"/>
              <a:ea typeface="+mn-ea"/>
              <a:cs typeface="+mn-cs"/>
            </a:endParaRPr>
          </a:p>
          <a:p>
            <a:pPr lvl="0"/>
            <a:r>
              <a:rPr lang="hu-HU" sz="1200" b="1" kern="1200" dirty="0" smtClean="0">
                <a:solidFill>
                  <a:schemeClr val="tx1"/>
                </a:solidFill>
                <a:effectLst/>
                <a:latin typeface="+mn-lt"/>
                <a:ea typeface="+mn-ea"/>
                <a:cs typeface="+mn-cs"/>
              </a:rPr>
              <a:t>„</a:t>
            </a:r>
            <a:r>
              <a:rPr lang="hu-HU" sz="1200" b="1" i="1" kern="1200" dirty="0" smtClean="0">
                <a:solidFill>
                  <a:schemeClr val="tx1"/>
                </a:solidFill>
                <a:effectLst/>
                <a:latin typeface="+mn-lt"/>
                <a:ea typeface="+mn-ea"/>
                <a:cs typeface="+mn-cs"/>
              </a:rPr>
              <a:t>Embereknél ez lehetetlen, de Istennél minden lehetséges.” (Máté 19:26).</a:t>
            </a:r>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b="1" i="1" kern="1200" dirty="0" smtClean="0">
                <a:solidFill>
                  <a:schemeClr val="tx1"/>
                </a:solidFill>
                <a:effectLst/>
                <a:latin typeface="+mn-lt"/>
                <a:ea typeface="+mn-ea"/>
                <a:cs typeface="+mn-cs"/>
              </a:rPr>
              <a:t>„Mindenre van erőm a Krisztusban, aki engem megerősít.” (Filippi 4:13).</a:t>
            </a:r>
            <a:endParaRPr lang="hu-HU" sz="1200" kern="1200" dirty="0" smtClean="0">
              <a:solidFill>
                <a:schemeClr val="tx1"/>
              </a:solidFill>
              <a:effectLst/>
              <a:latin typeface="+mn-lt"/>
              <a:ea typeface="+mn-ea"/>
              <a:cs typeface="+mn-cs"/>
            </a:endParaRPr>
          </a:p>
          <a:p>
            <a:pPr lvl="0"/>
            <a:r>
              <a:rPr lang="hu-HU" sz="1200" b="1" i="1" kern="1200" dirty="0" smtClean="0">
                <a:solidFill>
                  <a:schemeClr val="tx1"/>
                </a:solidFill>
                <a:effectLst/>
                <a:latin typeface="+mn-lt"/>
                <a:ea typeface="+mn-ea"/>
                <a:cs typeface="+mn-cs"/>
              </a:rPr>
              <a:t>„Szeressétek ellenségeiteket, áldjátok azokat, akik titeket átkoznak, jót tegyetek azokkal, akik titeket gyűlölnek, és imádkozzatok azokért, akik háborgatnak és kergetnek titeket.”</a:t>
            </a:r>
            <a:r>
              <a:rPr lang="hu-HU" sz="1200" b="1" kern="1200" dirty="0" smtClean="0">
                <a:solidFill>
                  <a:schemeClr val="tx1"/>
                </a:solidFill>
                <a:effectLst/>
                <a:latin typeface="+mn-lt"/>
                <a:ea typeface="+mn-ea"/>
                <a:cs typeface="+mn-cs"/>
              </a:rPr>
              <a:t> </a:t>
            </a:r>
            <a:r>
              <a:rPr lang="hu-HU" sz="1200" b="1" i="1" kern="1200" dirty="0" smtClean="0">
                <a:solidFill>
                  <a:schemeClr val="tx1"/>
                </a:solidFill>
                <a:effectLst/>
                <a:latin typeface="+mn-lt"/>
                <a:ea typeface="+mn-ea"/>
                <a:cs typeface="+mn-cs"/>
              </a:rPr>
              <a:t>(Máté 5:44).</a:t>
            </a:r>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b="1" i="1" kern="1200" dirty="0" smtClean="0">
                <a:solidFill>
                  <a:schemeClr val="tx1"/>
                </a:solidFill>
                <a:effectLst/>
                <a:latin typeface="+mn-lt"/>
                <a:ea typeface="+mn-ea"/>
                <a:cs typeface="+mn-cs"/>
              </a:rPr>
              <a:t>„Ne győzzön le téged a gonosz, hanem a gonoszt jóval győzd meg.” (Róm 12:21).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27</a:t>
            </a:fld>
            <a:endParaRPr lang="en-US"/>
          </a:p>
        </p:txBody>
      </p:sp>
    </p:spTree>
    <p:extLst>
      <p:ext uri="{BB962C8B-B14F-4D97-AF65-F5344CB8AC3E}">
        <p14:creationId xmlns:p14="http://schemas.microsoft.com/office/powerpoint/2010/main" val="237039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Olvassuk el olyan emberek történetét – bibliai és történelmi alakokét egyaránt -, akik lehetetlennek tűnő módon megbocsájtottak. Engedjük el haragunkat, sérelmünket, neheztelésünket és keserűségünket még akkor is, ha egyáltalán nincs kedvünk hozzá! Ez a folyamat gyógyulást hoz és visszanyerhetjük egészséges kapcsolatunkat másokkal és Istennel. </a:t>
            </a:r>
          </a:p>
          <a:p>
            <a:endParaRPr lang="hu-HU" dirty="0" smtClean="0">
              <a:effectLst/>
            </a:endParaRPr>
          </a:p>
          <a:p>
            <a:r>
              <a:rPr lang="hu-HU" sz="1200" b="1" kern="1200" dirty="0" smtClean="0">
                <a:solidFill>
                  <a:schemeClr val="tx1"/>
                </a:solidFill>
                <a:effectLst/>
                <a:latin typeface="+mn-lt"/>
                <a:ea typeface="+mn-ea"/>
                <a:cs typeface="+mn-cs"/>
              </a:rPr>
              <a:t>Meg kell bocsájtanunk annak, aki megbántott minket, mert Isten oly sokat megbocsájtott nekünk. </a:t>
            </a:r>
            <a:endParaRPr lang="hu-HU" b="1"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28</a:t>
            </a:fld>
            <a:endParaRPr lang="en-US"/>
          </a:p>
        </p:txBody>
      </p:sp>
    </p:spTree>
    <p:extLst>
      <p:ext uri="{BB962C8B-B14F-4D97-AF65-F5344CB8AC3E}">
        <p14:creationId xmlns:p14="http://schemas.microsoft.com/office/powerpoint/2010/main" val="9191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a:t>
            </a:r>
            <a:endParaRPr lang="hu-HU" dirty="0" smtClean="0">
              <a:effectLst/>
            </a:endParaRPr>
          </a:p>
          <a:p>
            <a:r>
              <a:rPr lang="hu-HU" sz="1200" kern="1200" dirty="0" smtClean="0">
                <a:solidFill>
                  <a:schemeClr val="tx1"/>
                </a:solidFill>
                <a:effectLst/>
                <a:latin typeface="+mn-lt"/>
                <a:ea typeface="+mn-ea"/>
                <a:cs typeface="+mn-cs"/>
              </a:rPr>
              <a:t>Célunk ma néhány módszer elsajátítása, amelyekkel megtanulhatjuk szeretni a bántalmazót és megbocsájtó lelkületre juthatunk. Legtöbbünknek küzdelmet jelent a felejtés és a megbocsájtás. Nem tudjuk, hogyan kell újra meg újra olyan jóindulattal, önként és teljesen megbocsájtani, ahogyan megváltónk, Krisztus bocsájt meg nekünk. Pedig ennek megtanulása élet és halál kérdése. </a:t>
            </a:r>
          </a:p>
          <a:p>
            <a:r>
              <a:rPr lang="hu-HU" sz="1200" kern="1200" dirty="0" smtClean="0">
                <a:solidFill>
                  <a:schemeClr val="tx1"/>
                </a:solidFill>
                <a:effectLst/>
                <a:latin typeface="+mn-lt"/>
                <a:ea typeface="+mn-ea"/>
                <a:cs typeface="+mn-cs"/>
              </a:rPr>
              <a:t> </a:t>
            </a:r>
            <a:endParaRPr lang="hu-HU" dirty="0" smtClean="0">
              <a:effectLst/>
            </a:endParaRPr>
          </a:p>
          <a:p>
            <a:r>
              <a:rPr lang="hu-HU" sz="1200" kern="1200" dirty="0" smtClean="0">
                <a:solidFill>
                  <a:schemeClr val="tx1"/>
                </a:solidFill>
                <a:effectLst/>
                <a:latin typeface="+mn-lt"/>
                <a:ea typeface="+mn-ea"/>
                <a:cs typeface="+mn-cs"/>
              </a:rPr>
              <a:t>Meg kell értenünk annak örökkévaló jelentőségét, amit egy szerető, megbocsájtó szív tesz értünk, a megbántott emberért, és amit a mi szerető, megbocsájtó szívünk tehet a bántalmazóért. A történetmesélés hatásos módszer a lelki igazságok megértéséhez. Valaki más története minta lehet a sajátunkhoz.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3</a:t>
            </a:fld>
            <a:endParaRPr lang="en-US"/>
          </a:p>
        </p:txBody>
      </p:sp>
    </p:spTree>
    <p:extLst>
      <p:ext uri="{BB962C8B-B14F-4D97-AF65-F5344CB8AC3E}">
        <p14:creationId xmlns:p14="http://schemas.microsoft.com/office/powerpoint/2010/main" val="81477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err="1" smtClean="0">
                <a:solidFill>
                  <a:schemeClr val="tx1"/>
                </a:solidFill>
                <a:effectLst/>
                <a:latin typeface="+mn-lt"/>
                <a:ea typeface="+mn-ea"/>
                <a:cs typeface="+mn-cs"/>
              </a:rPr>
              <a:t>Ézsau</a:t>
            </a:r>
            <a:r>
              <a:rPr lang="hu-HU" sz="1200" kern="1200" dirty="0" smtClean="0">
                <a:solidFill>
                  <a:schemeClr val="tx1"/>
                </a:solidFill>
                <a:effectLst/>
                <a:latin typeface="+mn-lt"/>
                <a:ea typeface="+mn-ea"/>
                <a:cs typeface="+mn-cs"/>
              </a:rPr>
              <a:t> harcolni készült öccse, Jákob ellen. Szíve tele volt haraggal és bosszút akart állni. Ám aznap éjjel álmában szerető és megbocsájtó szívet kapott. Ezalatt Jákob az egész éjszakát azzal töltötte, hogy megragadja Istent és szó szerint birokra kelt vele, mielőtt el tudta volna fogadni Isten megbocsájtását és áldását, ami által (váratlanul) bátyja, </a:t>
            </a:r>
            <a:r>
              <a:rPr lang="hu-HU" sz="1200" kern="1200" dirty="0" err="1" smtClean="0">
                <a:solidFill>
                  <a:schemeClr val="tx1"/>
                </a:solidFill>
                <a:effectLst/>
                <a:latin typeface="+mn-lt"/>
                <a:ea typeface="+mn-ea"/>
                <a:cs typeface="+mn-cs"/>
              </a:rPr>
              <a:t>Ézsau</a:t>
            </a:r>
            <a:r>
              <a:rPr lang="hu-HU" sz="1200" kern="1200" dirty="0" smtClean="0">
                <a:solidFill>
                  <a:schemeClr val="tx1"/>
                </a:solidFill>
                <a:effectLst/>
                <a:latin typeface="+mn-lt"/>
                <a:ea typeface="+mn-ea"/>
                <a:cs typeface="+mn-cs"/>
              </a:rPr>
              <a:t> is megbocsátott neki.  </a:t>
            </a:r>
            <a:endParaRPr lang="hu-HU" dirty="0" smtClean="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4</a:t>
            </a:fld>
            <a:endParaRPr lang="en-US"/>
          </a:p>
        </p:txBody>
      </p:sp>
    </p:spTree>
    <p:extLst>
      <p:ext uri="{BB962C8B-B14F-4D97-AF65-F5344CB8AC3E}">
        <p14:creationId xmlns:p14="http://schemas.microsoft.com/office/powerpoint/2010/main" val="25996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cap="small" dirty="0" smtClean="0">
                <a:solidFill>
                  <a:schemeClr val="tx1"/>
                </a:solidFill>
                <a:effectLst/>
                <a:latin typeface="+mn-lt"/>
                <a:ea typeface="+mn-ea"/>
                <a:cs typeface="+mn-cs"/>
              </a:rPr>
              <a:t>EGY SZERETŐ ÉS MEGBOCSÁJTÓ SZÍVET BEMUTATÓ TÖRTÉNET</a:t>
            </a:r>
          </a:p>
          <a:p>
            <a:endParaRPr lang="hu-HU" dirty="0" smtClean="0">
              <a:effectLst/>
            </a:endParaRPr>
          </a:p>
          <a:p>
            <a:r>
              <a:rPr lang="hu-HU" sz="1200" kern="1200" dirty="0" smtClean="0">
                <a:solidFill>
                  <a:schemeClr val="tx1"/>
                </a:solidFill>
                <a:effectLst/>
                <a:latin typeface="+mn-lt"/>
                <a:ea typeface="+mn-ea"/>
                <a:cs typeface="+mn-cs"/>
              </a:rPr>
              <a:t>Ha az ősi elbeszélés a 360-fokos változással és az álló éjszakán át tartó küzdelemmel nehezen alkalmazhatónak tűnik a saját életünkre, akkor talán a következő, mai történet segíteni fog megérteni mennyire fontos a szerető és megbocsájtó szív a saját történetünkben is. </a:t>
            </a:r>
          </a:p>
          <a:p>
            <a:r>
              <a:rPr lang="hu-HU" sz="1200" kern="1200" dirty="0" smtClean="0">
                <a:solidFill>
                  <a:schemeClr val="tx1"/>
                </a:solidFill>
                <a:effectLst/>
                <a:latin typeface="+mn-lt"/>
                <a:ea typeface="+mn-ea"/>
                <a:cs typeface="+mn-cs"/>
              </a:rPr>
              <a:t> </a:t>
            </a:r>
            <a:endParaRPr lang="hu-HU" dirty="0" smtClean="0">
              <a:effectLst/>
            </a:endParaRPr>
          </a:p>
          <a:p>
            <a:r>
              <a:rPr lang="hu-HU" sz="1200" kern="1200" dirty="0" smtClean="0">
                <a:solidFill>
                  <a:schemeClr val="tx1"/>
                </a:solidFill>
                <a:effectLst/>
                <a:latin typeface="+mn-lt"/>
                <a:ea typeface="+mn-ea"/>
                <a:cs typeface="+mn-cs"/>
              </a:rPr>
              <a:t>Tizenévesek egy csoportja „kölcsönvett” (lopott) autóval száguldozott egy éjszaka, amikor észrevették, hogy közeledik egy kocsi. Az egyik 18 éves, friss főiskolás fiú hirtelen ötlettől vezérelve egy követ hajított a szembejövő sávba, amikor az autó elhaladt mellettük. A kő pontosan fejen találta a sofőrt, egy hölgyet, akinek minden egyes arccsontja eltörött. Az áldozat majdnem belehalt a súlyos sérülésekbe ott, a helyszínen.</a:t>
            </a:r>
          </a:p>
          <a:p>
            <a:r>
              <a:rPr lang="hu-HU" sz="1200" kern="1200" dirty="0" smtClean="0">
                <a:solidFill>
                  <a:schemeClr val="tx1"/>
                </a:solidFill>
                <a:effectLst/>
                <a:latin typeface="+mn-lt"/>
                <a:ea typeface="+mn-ea"/>
                <a:cs typeface="+mn-cs"/>
              </a:rPr>
              <a:t>  </a:t>
            </a:r>
            <a:endParaRPr lang="hu-HU" dirty="0" smtClean="0">
              <a:effectLst/>
            </a:endParaRPr>
          </a:p>
          <a:p>
            <a:r>
              <a:rPr lang="hu-HU" sz="1200" kern="1200" dirty="0" smtClean="0">
                <a:solidFill>
                  <a:schemeClr val="tx1"/>
                </a:solidFill>
                <a:effectLst/>
                <a:latin typeface="+mn-lt"/>
                <a:ea typeface="+mn-ea"/>
                <a:cs typeface="+mn-cs"/>
              </a:rPr>
              <a:t>Számtalan műtét és többhónapos rehabilitáció után szembesült vele, hogy már egész életében az arcát elcsúfító hegekkel kell élnie. Úgy döntött elmegy a bíróságra, a fiatalember utolsó tárgyalására, ahol kihirdetik az elkövetett bűnéért járó ítéletet.   </a:t>
            </a:r>
            <a:endParaRPr lang="hu-HU" dirty="0" smtClean="0">
              <a:effectLst/>
            </a:endParaRPr>
          </a:p>
          <a:p>
            <a:r>
              <a:rPr lang="hu-HU" sz="1200" kern="1200" dirty="0" smtClean="0">
                <a:solidFill>
                  <a:schemeClr val="tx1"/>
                </a:solidFill>
                <a:effectLst/>
                <a:latin typeface="+mn-lt"/>
                <a:ea typeface="+mn-ea"/>
                <a:cs typeface="+mn-cs"/>
              </a:rPr>
              <a:t>A bíró lehetőséget adott az áldozatnak, hogy a tárgyalóteremben felszólaljon. A hölgy határozott hangon így szólt: - „Fiatalember, az én életemben nincs helye a bosszúnak. Arra kértem a bírót, hogy legyen elnéző veled. Igazán örömre szolgálna, és szenvedésem nem lenne hiábavaló, ha nagylelkűségem hozzájárulna ahhoz, hogy felelősségteljes, együttérző és őszinte emberré válj, akinek könyörületességére büszkék lehetnek szerettei.”</a:t>
            </a:r>
          </a:p>
          <a:p>
            <a:endParaRPr lang="hu-HU" dirty="0" smtClean="0">
              <a:effectLst/>
            </a:endParaRPr>
          </a:p>
          <a:p>
            <a:r>
              <a:rPr lang="hu-HU" sz="1200" kern="1200" dirty="0" smtClean="0">
                <a:solidFill>
                  <a:schemeClr val="tx1"/>
                </a:solidFill>
                <a:effectLst/>
                <a:latin typeface="+mn-lt"/>
                <a:ea typeface="+mn-ea"/>
                <a:cs typeface="+mn-cs"/>
              </a:rPr>
              <a:t>E megbocsájtó szavak hallatán a keménykötésű fiatalember a bűnbánattól zokogva omlott össze ott a tárgyalóteremben. Odalépett az áldozathoz, és a hölgyet átölelve kiabálta, mennyire bánja ostoba tettét. A bíró annyira meghatódott a jelenettől, hogy a maximális huszonöt év helyett, csak hat hónap börtönbüntetésre ítélte a fiút.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5</a:t>
            </a:fld>
            <a:endParaRPr lang="en-US"/>
          </a:p>
        </p:txBody>
      </p:sp>
    </p:spTree>
    <p:extLst>
      <p:ext uri="{BB962C8B-B14F-4D97-AF65-F5344CB8AC3E}">
        <p14:creationId xmlns:p14="http://schemas.microsoft.com/office/powerpoint/2010/main" val="49544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l">
              <a:lnSpc>
                <a:spcPts val="2000"/>
              </a:lnSpc>
              <a:spcAft>
                <a:spcPts val="0"/>
              </a:spcAft>
            </a:pPr>
            <a:endParaRPr lang="hu-HU" sz="1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l">
              <a:lnSpc>
                <a:spcPts val="2000"/>
              </a:lnSpc>
              <a:spcAft>
                <a:spcPts val="0"/>
              </a:spcAft>
            </a:pPr>
            <a:r>
              <a:rPr lang="hu-HU" sz="1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Ez a történet a teljes, gyökeres megbocsájtást mutatja be, ami </a:t>
            </a:r>
          </a:p>
          <a:p>
            <a:pPr indent="457200" algn="l">
              <a:lnSpc>
                <a:spcPts val="2000"/>
              </a:lnSpc>
              <a:spcAft>
                <a:spcPts val="0"/>
              </a:spcAft>
            </a:pP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Hatásos tett.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Összeszorul a szívünk és a lélegzetünk is eláll tőle.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következő kérdést veti fel bennünk: Vajon hogyan tudott az áldozat egy ilyen félelmetes tettre megbocsájtást találni a szívében, amikor az emberi szív természetes reakciója a bosszúvágy?</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6</a:t>
            </a:fld>
            <a:endParaRPr lang="en-US"/>
          </a:p>
        </p:txBody>
      </p:sp>
    </p:spTree>
    <p:extLst>
      <p:ext uri="{BB962C8B-B14F-4D97-AF65-F5344CB8AC3E}">
        <p14:creationId xmlns:p14="http://schemas.microsoft.com/office/powerpoint/2010/main" val="91240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Hogyan lelhetünk megbocsájtásra a szívünkben? </a:t>
            </a:r>
          </a:p>
          <a:p>
            <a:endParaRPr lang="hu-HU" dirty="0" smtClean="0">
              <a:effectLst/>
            </a:endParaRPr>
          </a:p>
          <a:p>
            <a:r>
              <a:rPr lang="hu-HU" sz="1200" kern="1200" dirty="0" smtClean="0">
                <a:solidFill>
                  <a:schemeClr val="tx1"/>
                </a:solidFill>
                <a:effectLst/>
                <a:latin typeface="+mn-lt"/>
                <a:ea typeface="+mn-ea"/>
                <a:cs typeface="+mn-cs"/>
              </a:rPr>
              <a:t>Már meg is kaptuk a választ a kérdésre, ha megértjük a megbocsájtás elvét, ahogy ez az asszony is valószínűleg megértette. Hogyan tudok szívből megbocsájtani? Az Istenség hatalma, ereje által. Éppen azt láthattuk, hogyan munkálja a Szentlélek a szívek változását. A megbocsájtás olyan folyamat, amit nem hagyhatunk figyelmen kívül, ha olyan emberré akarunk válni, amilyennek Isten teremtett bennünket. Sokan évekig foglyai vagyunk annak, hogy képtelenek vagyunk, vagy nem akarunk megbocsájtani valakinek. Fantasztikus felszabadultságot érezhetünk, ha végre megértjük a megbocsájtás jelentőségét és meg is tesszük azt. </a:t>
            </a:r>
          </a:p>
          <a:p>
            <a:endParaRPr lang="hu-HU" dirty="0" smtClean="0">
              <a:effectLst/>
            </a:endParaRPr>
          </a:p>
          <a:p>
            <a:r>
              <a:rPr lang="hu-HU" sz="1200" kern="1200" dirty="0" smtClean="0">
                <a:solidFill>
                  <a:schemeClr val="tx1"/>
                </a:solidFill>
                <a:effectLst/>
                <a:latin typeface="+mn-lt"/>
                <a:ea typeface="+mn-ea"/>
                <a:cs typeface="+mn-cs"/>
              </a:rPr>
              <a:t>A megbocsájtás lényegének megtalálásához vizsgáljuk meg Jézus tanításait. Így olvashatjuk Jézus szavait a Máté 18:15-17 igeversekben, ahol bemutatja egy megbocsájtó szívű áldozat találkozását a bántalmazójával. Megismerjük, mire tanít Krisztus a megbocsátásról.</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7</a:t>
            </a:fld>
            <a:endParaRPr lang="en-US"/>
          </a:p>
        </p:txBody>
      </p:sp>
    </p:spTree>
    <p:extLst>
      <p:ext uri="{BB962C8B-B14F-4D97-AF65-F5344CB8AC3E}">
        <p14:creationId xmlns:p14="http://schemas.microsoft.com/office/powerpoint/2010/main" val="4411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i="1" kern="1200" dirty="0" smtClean="0">
                <a:solidFill>
                  <a:schemeClr val="tx1"/>
                </a:solidFill>
                <a:effectLst/>
                <a:latin typeface="+mn-lt"/>
                <a:ea typeface="+mn-ea"/>
                <a:cs typeface="+mn-cs"/>
              </a:rPr>
              <a:t>„Ha pedig a te atyádfia vétkezik ellened, menj el és dorgáld meg őt négy szem között: ha hallgat rád, megnyerted a te atyádfiát; Ha pedig nem hallgat rád, végy magad mellé még egyet vagy kettőt, hogy két vagy három tanú vallomásával erősíttessék minden szó. Ha azokra nem hallgat, mondd meg a gyülekezetnek; ha a gyülekezetre sem hallgat, legyen előtted olyan, mint a pogány és a vámszedő.”(</a:t>
            </a:r>
            <a:r>
              <a:rPr lang="hu-HU" sz="1200" i="1" kern="1200" dirty="0" err="1" smtClean="0">
                <a:solidFill>
                  <a:schemeClr val="tx1"/>
                </a:solidFill>
                <a:effectLst/>
                <a:latin typeface="+mn-lt"/>
                <a:ea typeface="+mn-ea"/>
                <a:cs typeface="+mn-cs"/>
              </a:rPr>
              <a:t>Mt</a:t>
            </a:r>
            <a:r>
              <a:rPr lang="hu-HU" sz="1200" i="1" kern="1200" dirty="0" smtClean="0">
                <a:solidFill>
                  <a:schemeClr val="tx1"/>
                </a:solidFill>
                <a:effectLst/>
                <a:latin typeface="+mn-lt"/>
                <a:ea typeface="+mn-ea"/>
                <a:cs typeface="+mn-cs"/>
              </a:rPr>
              <a:t> 18:15-17)</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8</a:t>
            </a:fld>
            <a:endParaRPr lang="en-US"/>
          </a:p>
        </p:txBody>
      </p:sp>
    </p:spTree>
    <p:extLst>
      <p:ext uri="{BB962C8B-B14F-4D97-AF65-F5344CB8AC3E}">
        <p14:creationId xmlns:p14="http://schemas.microsoft.com/office/powerpoint/2010/main" val="110995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Egyértelmű utasítások a megbékélésre és megbocsájtásra:</a:t>
            </a:r>
          </a:p>
          <a:p>
            <a:pPr lvl="0"/>
            <a:r>
              <a:rPr lang="hu-HU" sz="1200" kern="1200" dirty="0" smtClean="0">
                <a:solidFill>
                  <a:schemeClr val="tx1"/>
                </a:solidFill>
                <a:effectLst/>
                <a:latin typeface="+mn-lt"/>
                <a:ea typeface="+mn-ea"/>
                <a:cs typeface="+mn-cs"/>
              </a:rPr>
              <a:t>A sértett félnek találkozást kell kezdeményeznie megbántójával.</a:t>
            </a:r>
          </a:p>
          <a:p>
            <a:pPr lvl="0"/>
            <a:r>
              <a:rPr lang="hu-HU" sz="1200" kern="1200" dirty="0" smtClean="0">
                <a:solidFill>
                  <a:schemeClr val="tx1"/>
                </a:solidFill>
                <a:effectLst/>
                <a:latin typeface="+mn-lt"/>
                <a:ea typeface="+mn-ea"/>
                <a:cs typeface="+mn-cs"/>
              </a:rPr>
              <a:t>A találkozás célja a megbékélés és a gyógyulás. </a:t>
            </a:r>
          </a:p>
          <a:p>
            <a:pPr lvl="0"/>
            <a:r>
              <a:rPr lang="hu-HU" sz="1200" kern="1200" dirty="0" smtClean="0">
                <a:solidFill>
                  <a:schemeClr val="tx1"/>
                </a:solidFill>
                <a:effectLst/>
                <a:latin typeface="+mn-lt"/>
                <a:ea typeface="+mn-ea"/>
                <a:cs typeface="+mn-cs"/>
              </a:rPr>
              <a:t>A sértett félnek titokban kell tartania az ügyet. Nem szabad nyilvánosságra hoznia a bántást, vagy a találkozót.</a:t>
            </a:r>
          </a:p>
          <a:p>
            <a:pPr lvl="0"/>
            <a:r>
              <a:rPr lang="hu-HU" sz="1200" kern="1200" dirty="0" smtClean="0">
                <a:solidFill>
                  <a:schemeClr val="tx1"/>
                </a:solidFill>
                <a:effectLst/>
                <a:latin typeface="+mn-lt"/>
                <a:ea typeface="+mn-ea"/>
                <a:cs typeface="+mn-cs"/>
              </a:rPr>
              <a:t>Amennyiben szükséges ezt a lépést egy vagy két tanú jelenlétében meg kell ismételni. </a:t>
            </a:r>
          </a:p>
          <a:p>
            <a:r>
              <a:rPr lang="hu-HU" sz="1200" kern="1200" dirty="0" smtClean="0">
                <a:solidFill>
                  <a:schemeClr val="tx1"/>
                </a:solidFill>
                <a:effectLst/>
                <a:latin typeface="+mn-lt"/>
                <a:ea typeface="+mn-ea"/>
                <a:cs typeface="+mn-cs"/>
              </a:rPr>
              <a:t>Gyakran megoldódik a probléma, ha Jézus egyszerű utasítását követve, a megbékélés lelkületével és rövid időn belül egyedül elmegyünk és beszélünk a bántalmazóval. Ez általában a kapcsolat megerősödését eredményezi és az ellenséget jobb kereszténnyé, akár közeli baráttá is teheti. </a:t>
            </a:r>
            <a:endParaRPr lang="hu-HU" dirty="0">
              <a:effectLst/>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9</a:t>
            </a:fld>
            <a:endParaRPr lang="en-US"/>
          </a:p>
        </p:txBody>
      </p:sp>
    </p:spTree>
    <p:extLst>
      <p:ext uri="{BB962C8B-B14F-4D97-AF65-F5344CB8AC3E}">
        <p14:creationId xmlns:p14="http://schemas.microsoft.com/office/powerpoint/2010/main" val="343256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A9743-D8DC-7E4C-9BF2-B5E26BF7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EA9F122-6A27-3346-92D3-EF9F31EAC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AAF7CC-B3DA-A643-A8BB-18F3E055F54D}"/>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23A4E1B4-9F57-9A4E-9765-D74D1A2D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946714-D9CC-A14E-AA8D-5AD03E8FA5C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531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ADCC2-4513-844E-9FCC-CA8818B8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C1834B2-B408-2F4A-9C85-36B942324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EC3947-DB8C-644A-A97E-19BB38DDA3F5}"/>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B8250896-8658-0448-A637-B70FEAF1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495459-51C9-0C46-A8B2-2CF4F6A4B76A}"/>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18506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BD9C471-6301-4148-8FC5-70C860189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76CDA6-FBCE-7540-8698-C0CCD60402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9D346A-AF6C-0A49-8912-AC8446103079}"/>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10DA4153-042F-8B4B-A779-4FBABF2B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BA1333-A5DD-1647-A533-50205C4B9448}"/>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358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751AA-C91C-454D-96A1-B585ED399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44B3D4-54ED-2A42-80A1-9DB2445F77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0E2295-93A8-F042-A0C8-DA9F88BB20CA}"/>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7E43C4D9-79D1-274E-BD26-451B6FF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4D81E0-1752-0845-9FD3-4A99EDF3025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98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D3F2D-F245-004A-ADF7-521811D6C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D214E5-7E76-1946-ABA1-BE347955A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7DEB82D-0E65-904B-A977-143DB918D5FC}"/>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DBE5F5E4-99B7-BC49-AAAF-CEC07579F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587121-26E6-2247-BEB6-4AF4F28F2303}"/>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889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26B2A-349E-D241-B638-E47E7A976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379D9F-919D-924C-8FBF-6971A3822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4BE7CD5-FD74-CB46-8781-F201CC62B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726AF-911E-0145-B47B-EAB1C22E1411}"/>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6" name="Footer Placeholder 5">
            <a:extLst>
              <a:ext uri="{FF2B5EF4-FFF2-40B4-BE49-F238E27FC236}">
                <a16:creationId xmlns="" xmlns:a16="http://schemas.microsoft.com/office/drawing/2014/main" id="{B5283D74-48CA-EB46-8DC4-B8963DDF5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862235-FDB5-E847-A223-F8840DF19D79}"/>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60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9692D1-8DAC-974A-9890-2ACBEEC36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1389AF8-BFB6-C642-BC90-FFFC2F3FC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A0F265D-C036-174F-91CF-56C5E58090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BA6B8E2-A7EE-1947-810A-BC655D12B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4B44363-B2A7-F441-A88F-426A3C7AD7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135E50-137C-3848-8B1A-D8A39BF793A6}"/>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8" name="Footer Placeholder 7">
            <a:extLst>
              <a:ext uri="{FF2B5EF4-FFF2-40B4-BE49-F238E27FC236}">
                <a16:creationId xmlns="" xmlns:a16="http://schemas.microsoft.com/office/drawing/2014/main" id="{2B00A8C2-AC02-D748-8FE3-4B20EBA3C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B4E5B8C-5003-6648-9200-4948B628A354}"/>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84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F24907-D1C4-A94B-B993-A3D690C45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725F84-AD01-DC48-B2A3-9F8EDDA9B5B1}"/>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4" name="Footer Placeholder 3">
            <a:extLst>
              <a:ext uri="{FF2B5EF4-FFF2-40B4-BE49-F238E27FC236}">
                <a16:creationId xmlns="" xmlns:a16="http://schemas.microsoft.com/office/drawing/2014/main" id="{852300F3-F044-CD40-80DA-5F17E8672A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7C108B2-DC00-DE4A-9B7D-79B53F146DBF}"/>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3570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5E7EE4-BD36-DB44-A984-498F8CC67FB5}"/>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3" name="Footer Placeholder 2">
            <a:extLst>
              <a:ext uri="{FF2B5EF4-FFF2-40B4-BE49-F238E27FC236}">
                <a16:creationId xmlns="" xmlns:a16="http://schemas.microsoft.com/office/drawing/2014/main" id="{ED567D90-D5CE-B54E-B571-ED11D360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56BED0D-E839-0A4C-ACAC-8FA75612D162}"/>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54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595C04-E68E-D74C-A1BE-4F6C992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BB6D1C7-80A6-4840-A62B-4CF338F6C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51122E-B3AA-274A-A860-F4DD1B5FC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DDF2973-6CBD-8A41-ACB8-0443EFA65291}"/>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6" name="Footer Placeholder 5">
            <a:extLst>
              <a:ext uri="{FF2B5EF4-FFF2-40B4-BE49-F238E27FC236}">
                <a16:creationId xmlns="" xmlns:a16="http://schemas.microsoft.com/office/drawing/2014/main" id="{D34DE951-45FA-064C-AD1E-D1EBA6739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5E03B7E-DC4E-5846-A621-95434A01496E}"/>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51825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C6F4B-542B-C74D-86E6-AD1FC82B9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4FBE43-7333-DE44-A02D-14A8E6841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FE7D64F-EC63-1E49-92DC-A34B9A71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7687FEE-FB9E-3944-9FB0-F5633AD62C67}"/>
              </a:ext>
            </a:extLst>
          </p:cNvPr>
          <p:cNvSpPr>
            <a:spLocks noGrp="1"/>
          </p:cNvSpPr>
          <p:nvPr>
            <p:ph type="dt" sz="half" idx="10"/>
          </p:nvPr>
        </p:nvSpPr>
        <p:spPr/>
        <p:txBody>
          <a:bodyPr/>
          <a:lstStyle/>
          <a:p>
            <a:fld id="{9EFFA53F-F42F-3343-91B3-0670EB63EA83}" type="datetimeFigureOut">
              <a:rPr lang="en-US" smtClean="0"/>
              <a:t>10/16/2019</a:t>
            </a:fld>
            <a:endParaRPr lang="en-US"/>
          </a:p>
        </p:txBody>
      </p:sp>
      <p:sp>
        <p:nvSpPr>
          <p:cNvPr id="6" name="Footer Placeholder 5">
            <a:extLst>
              <a:ext uri="{FF2B5EF4-FFF2-40B4-BE49-F238E27FC236}">
                <a16:creationId xmlns="" xmlns:a16="http://schemas.microsoft.com/office/drawing/2014/main" id="{A24AB5CF-8A1C-4E4A-A2EE-7B2C43BA7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5B5254-F58D-EF4D-95CD-DA9B931C752B}"/>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3760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E3D6E99-AE8D-4647-B8A3-410CD0799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E8FE45B-A450-F14F-B199-29FF92DD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6E1B26B-51D0-9D43-B883-250812E9C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A53F-F42F-3343-91B3-0670EB63EA83}" type="datetimeFigureOut">
              <a:rPr lang="en-US" smtClean="0"/>
              <a:t>10/16/2019</a:t>
            </a:fld>
            <a:endParaRPr lang="en-US"/>
          </a:p>
        </p:txBody>
      </p:sp>
      <p:sp>
        <p:nvSpPr>
          <p:cNvPr id="5" name="Footer Placeholder 4">
            <a:extLst>
              <a:ext uri="{FF2B5EF4-FFF2-40B4-BE49-F238E27FC236}">
                <a16:creationId xmlns="" xmlns:a16="http://schemas.microsoft.com/office/drawing/2014/main" id="{4AB3EA40-6657-714D-B1C1-D658EC611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E428A34-CC42-4F43-A45B-02CF9FCC8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48C45-AEE8-AC4F-8F6F-A8E5BE76E63B}" type="slidenum">
              <a:rPr lang="en-US" smtClean="0"/>
              <a:t>‹#›</a:t>
            </a:fld>
            <a:endParaRPr lang="en-US"/>
          </a:p>
        </p:txBody>
      </p:sp>
    </p:spTree>
    <p:extLst>
      <p:ext uri="{BB962C8B-B14F-4D97-AF65-F5344CB8AC3E}">
        <p14:creationId xmlns:p14="http://schemas.microsoft.com/office/powerpoint/2010/main" val="339215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flower&#10;&#10;Description automatically generated">
            <a:extLst>
              <a:ext uri="{FF2B5EF4-FFF2-40B4-BE49-F238E27FC236}">
                <a16:creationId xmlns="" xmlns:a16="http://schemas.microsoft.com/office/drawing/2014/main" id="{BAC7E1A9-8EEE-5348-B55F-487AA92E980B}"/>
              </a:ext>
            </a:extLst>
          </p:cNvPr>
          <p:cNvPicPr>
            <a:picLocks noChangeAspect="1"/>
          </p:cNvPicPr>
          <p:nvPr/>
        </p:nvPicPr>
        <p:blipFill rotWithShape="1">
          <a:blip r:embed="rId3"/>
          <a:srcRect t="21538"/>
          <a:stretch/>
        </p:blipFill>
        <p:spPr>
          <a:xfrm>
            <a:off x="0" y="6907"/>
            <a:ext cx="12192000" cy="6851093"/>
          </a:xfrm>
          <a:prstGeom prst="rect">
            <a:avLst/>
          </a:prstGeom>
        </p:spPr>
      </p:pic>
      <p:sp>
        <p:nvSpPr>
          <p:cNvPr id="3" name="Subtitle 2">
            <a:extLst>
              <a:ext uri="{FF2B5EF4-FFF2-40B4-BE49-F238E27FC236}">
                <a16:creationId xmlns="" xmlns:a16="http://schemas.microsoft.com/office/drawing/2014/main" id="{B7A44297-302F-6C48-A30F-C22FE4A85DBF}"/>
              </a:ext>
            </a:extLst>
          </p:cNvPr>
          <p:cNvSpPr>
            <a:spLocks noGrp="1"/>
          </p:cNvSpPr>
          <p:nvPr>
            <p:ph type="subTitle" idx="1"/>
          </p:nvPr>
        </p:nvSpPr>
        <p:spPr>
          <a:xfrm>
            <a:off x="5193321" y="3681043"/>
            <a:ext cx="3645877" cy="926125"/>
          </a:xfrm>
        </p:spPr>
        <p:txBody>
          <a:bodyPr>
            <a:noAutofit/>
          </a:bodyPr>
          <a:lstStyle/>
          <a:p>
            <a:pPr>
              <a:lnSpc>
                <a:spcPct val="170000"/>
              </a:lnSpc>
            </a:pPr>
            <a:r>
              <a:rPr lang="hu-HU" sz="1000" b="1" dirty="0" smtClean="0">
                <a:solidFill>
                  <a:schemeClr val="bg1"/>
                </a:solidFill>
                <a:latin typeface="Avenir Next" panose="020B0503020202020204" pitchFamily="34" charset="0"/>
              </a:rPr>
              <a:t>ÍRTA: </a:t>
            </a:r>
            <a:r>
              <a:rPr lang="en-US" sz="1000" b="1" dirty="0" smtClean="0">
                <a:solidFill>
                  <a:schemeClr val="bg1"/>
                </a:solidFill>
                <a:latin typeface="Avenir Next" panose="020B0503020202020204" pitchFamily="34" charset="0"/>
              </a:rPr>
              <a:t>DEBBIE </a:t>
            </a:r>
            <a:r>
              <a:rPr lang="en-US" sz="1000" b="1" dirty="0">
                <a:solidFill>
                  <a:schemeClr val="bg1"/>
                </a:solidFill>
                <a:latin typeface="Avenir Next" panose="020B0503020202020204" pitchFamily="34" charset="0"/>
              </a:rPr>
              <a:t>MALOBA</a:t>
            </a:r>
            <a:br>
              <a:rPr lang="en-US" sz="1000" b="1" dirty="0">
                <a:solidFill>
                  <a:schemeClr val="bg1"/>
                </a:solidFill>
                <a:latin typeface="Avenir Next" panose="020B0503020202020204" pitchFamily="34" charset="0"/>
              </a:rPr>
            </a:br>
            <a:r>
              <a:rPr lang="hu-HU" sz="1000" b="1" dirty="0" smtClean="0">
                <a:solidFill>
                  <a:schemeClr val="bg1"/>
                </a:solidFill>
                <a:latin typeface="Avenir Next" panose="020B0503020202020204" pitchFamily="34" charset="0"/>
              </a:rPr>
              <a:t>A KELET-KÖZÉP AFRIKAI DIVÍZIÓ NŐI ÉS GYERMEKSZOLGÁLATOK OSZTÁLYÁNAK IGAZGATÓJA</a:t>
            </a:r>
            <a:endParaRPr lang="en-US" sz="1000" b="1" dirty="0">
              <a:solidFill>
                <a:schemeClr val="bg1"/>
              </a:solidFill>
              <a:latin typeface="Avenir Next" panose="020B0503020202020204" pitchFamily="34" charset="0"/>
            </a:endParaRPr>
          </a:p>
        </p:txBody>
      </p:sp>
      <p:sp>
        <p:nvSpPr>
          <p:cNvPr id="2" name="Szövegdoboz 1"/>
          <p:cNvSpPr txBox="1"/>
          <p:nvPr/>
        </p:nvSpPr>
        <p:spPr>
          <a:xfrm>
            <a:off x="701458" y="3837139"/>
            <a:ext cx="4283901" cy="2308324"/>
          </a:xfrm>
          <a:prstGeom prst="rect">
            <a:avLst/>
          </a:prstGeom>
          <a:noFill/>
        </p:spPr>
        <p:txBody>
          <a:bodyPr wrap="square" rtlCol="0">
            <a:spAutoFit/>
          </a:bodyPr>
          <a:lstStyle/>
          <a:p>
            <a:r>
              <a:rPr lang="hu-HU" sz="4800" b="1" dirty="0" smtClean="0">
                <a:solidFill>
                  <a:schemeClr val="bg1"/>
                </a:solidFill>
              </a:rPr>
              <a:t>ÚT AZ ELLENÁLLÓ-KÉPESSÉGHEZ</a:t>
            </a:r>
            <a:endParaRPr lang="hu-HU" sz="4800" b="1" dirty="0">
              <a:solidFill>
                <a:schemeClr val="bg1"/>
              </a:solidFill>
            </a:endParaRPr>
          </a:p>
        </p:txBody>
      </p:sp>
      <p:sp>
        <p:nvSpPr>
          <p:cNvPr id="4" name="Szövegdoboz 3"/>
          <p:cNvSpPr txBox="1"/>
          <p:nvPr/>
        </p:nvSpPr>
        <p:spPr>
          <a:xfrm>
            <a:off x="3144032" y="6907"/>
            <a:ext cx="7077207" cy="1200329"/>
          </a:xfrm>
          <a:prstGeom prst="rect">
            <a:avLst/>
          </a:prstGeom>
          <a:noFill/>
        </p:spPr>
        <p:txBody>
          <a:bodyPr wrap="square" rtlCol="0">
            <a:spAutoFit/>
          </a:bodyPr>
          <a:lstStyle/>
          <a:p>
            <a:r>
              <a:rPr lang="hu-HU" sz="7200" b="1" dirty="0" smtClean="0">
                <a:solidFill>
                  <a:srgbClr val="FFCC00"/>
                </a:solidFill>
                <a:latin typeface="Lucida Handwriting" panose="03010101010101010101" pitchFamily="66" charset="0"/>
              </a:rPr>
              <a:t>Megbocsájtás</a:t>
            </a:r>
            <a:endParaRPr lang="hu-HU" sz="7200" b="1" dirty="0">
              <a:solidFill>
                <a:srgbClr val="FFCC00"/>
              </a:solidFill>
              <a:latin typeface="Lucida Handwriting" panose="03010101010101010101" pitchFamily="66" charset="0"/>
            </a:endParaRPr>
          </a:p>
        </p:txBody>
      </p:sp>
    </p:spTree>
    <p:extLst>
      <p:ext uri="{BB962C8B-B14F-4D97-AF65-F5344CB8AC3E}">
        <p14:creationId xmlns:p14="http://schemas.microsoft.com/office/powerpoint/2010/main" val="60922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 xmlns:a16="http://schemas.microsoft.com/office/drawing/2014/main" id="{510A8138-514E-CA49-88E8-BA419E6269A5}"/>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4"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004FA5F5-28AA-9B4B-8F9C-BA9DE7DC1434}"/>
              </a:ext>
            </a:extLst>
          </p:cNvPr>
          <p:cNvSpPr>
            <a:spLocks noGrp="1"/>
          </p:cNvSpPr>
          <p:nvPr>
            <p:ph type="title"/>
          </p:nvPr>
        </p:nvSpPr>
        <p:spPr>
          <a:xfrm>
            <a:off x="679939" y="2450120"/>
            <a:ext cx="4128139" cy="1381011"/>
          </a:xfrm>
        </p:spPr>
        <p:txBody>
          <a:bodyPr>
            <a:normAutofit fontScale="90000"/>
          </a:bodyPr>
          <a:lstStyle/>
          <a:p>
            <a:pPr algn="ctr">
              <a:lnSpc>
                <a:spcPct val="100000"/>
              </a:lnSpc>
            </a:pPr>
            <a:r>
              <a:rPr lang="hu-HU" sz="3300" b="1" cap="small" dirty="0" smtClean="0">
                <a:solidFill>
                  <a:srgbClr val="4C928A"/>
                </a:solidFill>
                <a:latin typeface="Avenir Next" panose="020B0503020202020204" pitchFamily="34" charset="0"/>
              </a:rPr>
              <a:t>ÖT LÉPÉS  </a:t>
            </a:r>
            <a:br>
              <a:rPr lang="hu-HU" sz="3300" b="1" cap="small" dirty="0" smtClean="0">
                <a:solidFill>
                  <a:srgbClr val="4C928A"/>
                </a:solidFill>
                <a:latin typeface="Avenir Next" panose="020B0503020202020204" pitchFamily="34" charset="0"/>
              </a:rPr>
            </a:br>
            <a:r>
              <a:rPr lang="hu-HU" sz="3300" b="1" cap="small" dirty="0" smtClean="0">
                <a:solidFill>
                  <a:srgbClr val="C00000"/>
                </a:solidFill>
                <a:latin typeface="Avenir Next" panose="020B0503020202020204" pitchFamily="34" charset="0"/>
              </a:rPr>
              <a:t>A MEGBOCSÁJTÁSHOZ</a:t>
            </a:r>
            <a:endParaRPr lang="hu-HU" sz="3300" dirty="0">
              <a:solidFill>
                <a:srgbClr val="C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9B2EE7FD-9BCA-BF44-99B8-81086C2E5052}"/>
              </a:ext>
            </a:extLst>
          </p:cNvPr>
          <p:cNvSpPr>
            <a:spLocks noGrp="1"/>
          </p:cNvSpPr>
          <p:nvPr>
            <p:ph idx="1"/>
          </p:nvPr>
        </p:nvSpPr>
        <p:spPr>
          <a:xfrm>
            <a:off x="525516" y="3831131"/>
            <a:ext cx="4593021" cy="2487607"/>
          </a:xfrm>
        </p:spPr>
        <p:txBody>
          <a:bodyPr anchor="ctr">
            <a:normAutofit/>
          </a:bodyPr>
          <a:lstStyle/>
          <a:p>
            <a:pPr marL="0" indent="0" algn="ctr">
              <a:buNone/>
            </a:pPr>
            <a:r>
              <a:rPr lang="hu-HU" sz="2400" dirty="0"/>
              <a:t>Sérelmünk időnként olyan mély lehet, hogy vágynunk kell megbocsájtani. Ez az öt lépés segít a szerető, megbocsájtó szív kifejlesztésének folyamatában.   </a:t>
            </a:r>
          </a:p>
          <a:p>
            <a:pPr marL="0" indent="0" algn="ctr">
              <a:buNone/>
            </a:pPr>
            <a:endParaRPr lang="en-US" sz="2400" dirty="0"/>
          </a:p>
          <a:p>
            <a:pPr algn="ctr">
              <a:lnSpc>
                <a:spcPct val="100000"/>
              </a:lnSpc>
            </a:pPr>
            <a:endParaRPr lang="en-US" sz="2000" dirty="0"/>
          </a:p>
        </p:txBody>
      </p:sp>
    </p:spTree>
    <p:extLst>
      <p:ext uri="{BB962C8B-B14F-4D97-AF65-F5344CB8AC3E}">
        <p14:creationId xmlns:p14="http://schemas.microsoft.com/office/powerpoint/2010/main" val="29390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1"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100D3C97-02A5-1848-A27A-4BA9A05493E1}"/>
              </a:ext>
            </a:extLst>
          </p:cNvPr>
          <p:cNvSpPr>
            <a:spLocks noGrp="1"/>
          </p:cNvSpPr>
          <p:nvPr>
            <p:ph type="title"/>
          </p:nvPr>
        </p:nvSpPr>
        <p:spPr>
          <a:xfrm>
            <a:off x="2193583" y="2699391"/>
            <a:ext cx="7944847" cy="1006335"/>
          </a:xfrm>
        </p:spPr>
        <p:txBody>
          <a:bodyPr>
            <a:normAutofit/>
          </a:bodyPr>
          <a:lstStyle/>
          <a:p>
            <a:r>
              <a:rPr lang="en-US" sz="2400" b="1" dirty="0" smtClean="0">
                <a:solidFill>
                  <a:srgbClr val="C00000"/>
                </a:solidFill>
                <a:latin typeface="Avenir Next" panose="020B0503020202020204" pitchFamily="34" charset="0"/>
              </a:rPr>
              <a:t>1</a:t>
            </a:r>
            <a:r>
              <a:rPr lang="hu-HU" sz="2400" b="1" dirty="0" smtClean="0">
                <a:solidFill>
                  <a:srgbClr val="C00000"/>
                </a:solidFill>
                <a:latin typeface="Avenir Next" panose="020B0503020202020204" pitchFamily="34" charset="0"/>
              </a:rPr>
              <a:t>.LÉPÉS</a:t>
            </a:r>
            <a:r>
              <a:rPr lang="en-US" sz="2400" b="1" dirty="0" smtClean="0">
                <a:solidFill>
                  <a:srgbClr val="4C928A"/>
                </a:solidFill>
                <a:latin typeface="Avenir Next" panose="020B0503020202020204" pitchFamily="34" charset="0"/>
              </a:rPr>
              <a:t>: </a:t>
            </a:r>
            <a:r>
              <a:rPr lang="hu-HU" sz="2400" b="1" dirty="0" smtClean="0">
                <a:solidFill>
                  <a:srgbClr val="4C928A"/>
                </a:solidFill>
                <a:latin typeface="Avenir Next" panose="020B0503020202020204" pitchFamily="34" charset="0"/>
              </a:rPr>
              <a:t>ISMERJÜK FEL, HOGY ISTEN TELJESEN MEGBOCSÁJTOTT NEKÜNK! </a:t>
            </a:r>
            <a:endParaRPr lang="en-US"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F96353AA-5EBA-C247-A5C6-0009C1DCF924}"/>
              </a:ext>
            </a:extLst>
          </p:cNvPr>
          <p:cNvSpPr>
            <a:spLocks noGrp="1"/>
          </p:cNvSpPr>
          <p:nvPr>
            <p:ph idx="1"/>
          </p:nvPr>
        </p:nvSpPr>
        <p:spPr>
          <a:xfrm>
            <a:off x="2166744" y="3616864"/>
            <a:ext cx="6649007" cy="2619839"/>
          </a:xfrm>
        </p:spPr>
        <p:txBody>
          <a:bodyPr anchor="ctr">
            <a:normAutofit/>
          </a:bodyPr>
          <a:lstStyle/>
          <a:p>
            <a:pPr marL="0" indent="0" algn="ctr">
              <a:buNone/>
            </a:pPr>
            <a:r>
              <a:rPr lang="hu-HU" sz="2400" dirty="0"/>
              <a:t>Segít megértenünk, milyen fontos megbocsájtanunk másoknak, ha ráébredünk, hogy Isten kegyelmes megbocsájtása akkora adósságot engedett el nekünk, amit soha nem lennénk képesek visszafizetni. </a:t>
            </a: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284662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1611EAEB-3712-AE4C-A901-9E145BDEE20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EA053CB9-44E2-4F40-9F78-A0A19E4CE0D1}"/>
              </a:ext>
            </a:extLst>
          </p:cNvPr>
          <p:cNvSpPr>
            <a:spLocks noGrp="1"/>
          </p:cNvSpPr>
          <p:nvPr>
            <p:ph type="title"/>
          </p:nvPr>
        </p:nvSpPr>
        <p:spPr>
          <a:xfrm>
            <a:off x="2227386" y="2502568"/>
            <a:ext cx="6447688" cy="1419727"/>
          </a:xfrm>
        </p:spPr>
        <p:txBody>
          <a:bodyPr>
            <a:normAutofit/>
          </a:bodyPr>
          <a:lstStyle/>
          <a:p>
            <a:r>
              <a:rPr lang="en-US" sz="2400" b="1" dirty="0" smtClean="0">
                <a:solidFill>
                  <a:srgbClr val="C00000"/>
                </a:solidFill>
                <a:latin typeface="Avenir Next" panose="020B0503020202020204" pitchFamily="34" charset="0"/>
              </a:rPr>
              <a:t>2</a:t>
            </a:r>
            <a:r>
              <a:rPr lang="hu-HU" sz="2400" b="1" dirty="0" smtClean="0">
                <a:solidFill>
                  <a:srgbClr val="C00000"/>
                </a:solidFill>
                <a:latin typeface="Avenir Next" panose="020B0503020202020204" pitchFamily="34" charset="0"/>
              </a:rPr>
              <a:t>. LÉPÉS</a:t>
            </a:r>
            <a:r>
              <a:rPr lang="en-US" sz="2400" b="1" dirty="0" smtClean="0">
                <a:solidFill>
                  <a:srgbClr val="C00000"/>
                </a:solidFill>
                <a:latin typeface="Avenir Next" panose="020B0503020202020204" pitchFamily="34" charset="0"/>
              </a:rPr>
              <a:t>:</a:t>
            </a:r>
            <a:r>
              <a:rPr lang="en-US" sz="2400" b="1" dirty="0" smtClean="0">
                <a:latin typeface="Avenir Next" panose="020B0503020202020204" pitchFamily="34" charset="0"/>
              </a:rPr>
              <a:t> </a:t>
            </a:r>
            <a:r>
              <a:rPr lang="hu-HU" sz="2400" b="1" dirty="0" smtClean="0">
                <a:solidFill>
                  <a:srgbClr val="4C928A"/>
                </a:solidFill>
                <a:latin typeface="Avenir Next" panose="020B0503020202020204" pitchFamily="34" charset="0"/>
              </a:rPr>
              <a:t>SZABADÍTSUK FEL MEGBÁNTÓNKAT MINDEN ALÓL, AMIVEL SZERINTÜNK TARTOZIK NEKÜNK! </a:t>
            </a:r>
            <a:r>
              <a:rPr lang="en-US" sz="2400" dirty="0" smtClean="0">
                <a:solidFill>
                  <a:srgbClr val="4C928A"/>
                </a:solidFill>
                <a:latin typeface="Avenir Next" panose="020B0503020202020204" pitchFamily="34" charset="0"/>
              </a:rPr>
              <a:t> </a:t>
            </a:r>
            <a:endParaRPr lang="en-US"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E408B67A-129E-FA4F-8DD2-13F07BD54A7E}"/>
              </a:ext>
            </a:extLst>
          </p:cNvPr>
          <p:cNvSpPr>
            <a:spLocks noGrp="1"/>
          </p:cNvSpPr>
          <p:nvPr>
            <p:ph idx="1"/>
          </p:nvPr>
        </p:nvSpPr>
        <p:spPr>
          <a:xfrm>
            <a:off x="2063262" y="3417573"/>
            <a:ext cx="7631723" cy="2619839"/>
          </a:xfrm>
        </p:spPr>
        <p:txBody>
          <a:bodyPr anchor="ctr">
            <a:normAutofit/>
          </a:bodyPr>
          <a:lstStyle/>
          <a:p>
            <a:pPr marL="0" indent="0" algn="ctr">
              <a:lnSpc>
                <a:spcPct val="100000"/>
              </a:lnSpc>
              <a:buNone/>
            </a:pPr>
            <a:r>
              <a:rPr lang="hu-HU" sz="2400" dirty="0"/>
              <a:t>Adjuk át minden ellenséges érzésünket Krisztusnak! Ezt úgy érhetjük el, hogy szemtől szembe találkozunk azzal, aki ártott nekünk, vagy ha szükséges, találjunk más megközelítést. </a:t>
            </a:r>
          </a:p>
        </p:txBody>
      </p:sp>
    </p:spTree>
    <p:extLst>
      <p:ext uri="{BB962C8B-B14F-4D97-AF65-F5344CB8AC3E}">
        <p14:creationId xmlns:p14="http://schemas.microsoft.com/office/powerpoint/2010/main" val="122422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flower&#10;&#10;Description automatically generated">
            <a:extLst>
              <a:ext uri="{FF2B5EF4-FFF2-40B4-BE49-F238E27FC236}">
                <a16:creationId xmlns="" xmlns:a16="http://schemas.microsoft.com/office/drawing/2014/main" id="{45569EB1-2F5D-4C4A-8230-E4A77B70BBE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6"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F073C31E-EFDB-1443-8780-240BEC49F521}"/>
              </a:ext>
            </a:extLst>
          </p:cNvPr>
          <p:cNvSpPr>
            <a:spLocks noGrp="1"/>
          </p:cNvSpPr>
          <p:nvPr>
            <p:ph type="title"/>
          </p:nvPr>
        </p:nvSpPr>
        <p:spPr>
          <a:xfrm>
            <a:off x="2174831" y="2610853"/>
            <a:ext cx="7812180" cy="2033336"/>
          </a:xfrm>
        </p:spPr>
        <p:txBody>
          <a:bodyPr>
            <a:noAutofit/>
          </a:bodyPr>
          <a:lstStyle/>
          <a:p>
            <a:r>
              <a:rPr lang="en-US" sz="2400" b="1" dirty="0" smtClean="0">
                <a:solidFill>
                  <a:srgbClr val="C00000"/>
                </a:solidFill>
                <a:latin typeface="Avenir Next" panose="020B0503020202020204" pitchFamily="34" charset="0"/>
              </a:rPr>
              <a:t>3</a:t>
            </a:r>
            <a:r>
              <a:rPr lang="hu-HU" sz="2400" b="1" dirty="0" smtClean="0">
                <a:solidFill>
                  <a:srgbClr val="C00000"/>
                </a:solidFill>
                <a:latin typeface="Avenir Next" panose="020B0503020202020204" pitchFamily="34" charset="0"/>
              </a:rPr>
              <a:t>. LÉPÉS</a:t>
            </a:r>
            <a:r>
              <a:rPr lang="en-US" sz="2400" b="1" dirty="0" smtClean="0">
                <a:solidFill>
                  <a:srgbClr val="C00000"/>
                </a:solidFill>
                <a:latin typeface="Avenir Next" panose="020B0503020202020204" pitchFamily="34" charset="0"/>
              </a:rPr>
              <a:t>:</a:t>
            </a:r>
            <a:r>
              <a:rPr lang="en-US" sz="2400" b="1" dirty="0" smtClean="0">
                <a:latin typeface="Avenir Next" panose="020B0503020202020204" pitchFamily="34" charset="0"/>
              </a:rPr>
              <a:t> </a:t>
            </a:r>
            <a:r>
              <a:rPr lang="hu-HU" sz="2400" b="1" dirty="0" smtClean="0">
                <a:solidFill>
                  <a:srgbClr val="4C928A"/>
                </a:solidFill>
                <a:latin typeface="Avenir Next" panose="020B0503020202020204" pitchFamily="34" charset="0"/>
              </a:rPr>
              <a:t>FOGADJUK EL AZ EMBEREKET OLYANNAK, AMILYENEK ÉS NE TÁMASSZUNK ELVÁRÁSOKAT VELÜK SZEMBEN! </a:t>
            </a:r>
            <a:endParaRPr lang="hu-HU"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2467892D-65C5-0948-A8F5-6A9DD2302D70}"/>
              </a:ext>
            </a:extLst>
          </p:cNvPr>
          <p:cNvSpPr>
            <a:spLocks noGrp="1"/>
          </p:cNvSpPr>
          <p:nvPr>
            <p:ph idx="1"/>
          </p:nvPr>
        </p:nvSpPr>
        <p:spPr>
          <a:xfrm>
            <a:off x="1987262" y="3616864"/>
            <a:ext cx="8246985" cy="2619839"/>
          </a:xfrm>
        </p:spPr>
        <p:txBody>
          <a:bodyPr anchor="ctr">
            <a:normAutofit/>
          </a:bodyPr>
          <a:lstStyle/>
          <a:p>
            <a:pPr marL="0" indent="0" algn="ctr">
              <a:lnSpc>
                <a:spcPct val="100000"/>
              </a:lnSpc>
              <a:buNone/>
            </a:pPr>
            <a:r>
              <a:rPr lang="hu-HU" sz="2000" dirty="0"/>
              <a:t>Mindnyájan ismerünk embereket, akik az érzéseikért másokat hibáztatnak. Talán mi magunk is ilyenek vagyunk.  Egyesek megzavarhatják, vagy tönkretehetik a napodat attól függően, mennyi figyelmet fordítanak rád. Ez közös vonása azoknak, akik nem tudnak, vagy nem akarnak megbocsájtani</a:t>
            </a:r>
          </a:p>
        </p:txBody>
      </p:sp>
    </p:spTree>
    <p:extLst>
      <p:ext uri="{BB962C8B-B14F-4D97-AF65-F5344CB8AC3E}">
        <p14:creationId xmlns:p14="http://schemas.microsoft.com/office/powerpoint/2010/main" val="350325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 up of a flower&#10;&#10;Description automatically generated">
            <a:extLst>
              <a:ext uri="{FF2B5EF4-FFF2-40B4-BE49-F238E27FC236}">
                <a16:creationId xmlns="" xmlns:a16="http://schemas.microsoft.com/office/drawing/2014/main" id="{C87C6D2D-188C-5D4A-9E9E-E6D58E1F45BF}"/>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7C19786B-824E-8847-96C8-2A1F2644C7EA}"/>
              </a:ext>
            </a:extLst>
          </p:cNvPr>
          <p:cNvSpPr>
            <a:spLocks noGrp="1"/>
          </p:cNvSpPr>
          <p:nvPr>
            <p:ph type="title"/>
          </p:nvPr>
        </p:nvSpPr>
        <p:spPr>
          <a:xfrm>
            <a:off x="425457" y="2141688"/>
            <a:ext cx="7663466" cy="1834056"/>
          </a:xfrm>
        </p:spPr>
        <p:txBody>
          <a:bodyPr vert="horz" lIns="91440" tIns="45720" rIns="91440" bIns="45720" rtlCol="0" anchor="b">
            <a:normAutofit/>
          </a:bodyPr>
          <a:lstStyle/>
          <a:p>
            <a:pPr>
              <a:lnSpc>
                <a:spcPct val="100000"/>
              </a:lnSpc>
            </a:pPr>
            <a:r>
              <a:rPr lang="en-US" sz="2400" b="1" dirty="0" smtClean="0">
                <a:solidFill>
                  <a:srgbClr val="C00000"/>
                </a:solidFill>
                <a:latin typeface="Avenir Next" panose="020B0503020202020204" pitchFamily="34" charset="0"/>
              </a:rPr>
              <a:t>4</a:t>
            </a:r>
            <a:r>
              <a:rPr lang="hu-HU" sz="2400" b="1" dirty="0" smtClean="0">
                <a:solidFill>
                  <a:srgbClr val="C00000"/>
                </a:solidFill>
                <a:latin typeface="Avenir Next" panose="020B0503020202020204" pitchFamily="34" charset="0"/>
              </a:rPr>
              <a:t>. LÉPÉS</a:t>
            </a:r>
            <a:r>
              <a:rPr lang="en-US" sz="2400" b="1" dirty="0" smtClean="0">
                <a:solidFill>
                  <a:srgbClr val="C00000"/>
                </a:solidFill>
                <a:latin typeface="Avenir Next" panose="020B0503020202020204" pitchFamily="34" charset="0"/>
              </a:rPr>
              <a:t>:</a:t>
            </a:r>
            <a:r>
              <a:rPr lang="en-US" sz="2400" b="1" dirty="0" smtClean="0">
                <a:latin typeface="Avenir Next" panose="020B0503020202020204" pitchFamily="34" charset="0"/>
              </a:rPr>
              <a:t> </a:t>
            </a:r>
            <a:r>
              <a:rPr lang="hu-HU" sz="2400" b="1" dirty="0" smtClean="0">
                <a:solidFill>
                  <a:srgbClr val="4C928A"/>
                </a:solidFill>
                <a:latin typeface="Avenir Next" panose="020B0503020202020204" pitchFamily="34" charset="0"/>
              </a:rPr>
              <a:t>TEKINTSÜK TANÍTÓNKNAK AZOKAT, AKIKNEK MEGBOCSÁJTUNK!</a:t>
            </a:r>
            <a:r>
              <a:rPr lang="en-US" sz="2400" dirty="0" smtClean="0">
                <a:solidFill>
                  <a:srgbClr val="4C928A"/>
                </a:solidFill>
                <a:latin typeface="Avenir Next" panose="020B0503020202020204" pitchFamily="34" charset="0"/>
              </a:rPr>
              <a:t> </a:t>
            </a:r>
            <a:endParaRPr lang="en-US"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C9FC856A-A545-0B40-BEDF-E9C5A3163F58}"/>
              </a:ext>
            </a:extLst>
          </p:cNvPr>
          <p:cNvSpPr>
            <a:spLocks noGrp="1"/>
          </p:cNvSpPr>
          <p:nvPr>
            <p:ph idx="1"/>
          </p:nvPr>
        </p:nvSpPr>
        <p:spPr>
          <a:xfrm>
            <a:off x="385644" y="4349264"/>
            <a:ext cx="6683375" cy="1236728"/>
          </a:xfrm>
        </p:spPr>
        <p:txBody>
          <a:bodyPr vert="horz" lIns="91440" tIns="45720" rIns="91440" bIns="45720" rtlCol="0">
            <a:normAutofit/>
          </a:bodyPr>
          <a:lstStyle/>
          <a:p>
            <a:pPr marL="0" indent="0" algn="ctr">
              <a:lnSpc>
                <a:spcPct val="100000"/>
              </a:lnSpc>
              <a:buNone/>
            </a:pPr>
            <a:r>
              <a:rPr lang="hu-HU" sz="2400" dirty="0"/>
              <a:t>Az Úr arra használja a helyzeteket és embereket, hogy segítsen egyre jobban megértenünk az Ő kegyelmét. </a:t>
            </a:r>
          </a:p>
        </p:txBody>
      </p:sp>
    </p:spTree>
    <p:extLst>
      <p:ext uri="{BB962C8B-B14F-4D97-AF65-F5344CB8AC3E}">
        <p14:creationId xmlns:p14="http://schemas.microsoft.com/office/powerpoint/2010/main" val="152960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09D11D93-7341-F043-8E67-1E3C7E113C65}"/>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542A8298-0148-AB4B-9EFC-95DD4769954A}"/>
              </a:ext>
            </a:extLst>
          </p:cNvPr>
          <p:cNvSpPr>
            <a:spLocks noGrp="1"/>
          </p:cNvSpPr>
          <p:nvPr>
            <p:ph type="title"/>
          </p:nvPr>
        </p:nvSpPr>
        <p:spPr>
          <a:xfrm>
            <a:off x="1046747" y="2249906"/>
            <a:ext cx="6878049" cy="1639840"/>
          </a:xfrm>
        </p:spPr>
        <p:txBody>
          <a:bodyPr>
            <a:normAutofit/>
          </a:bodyPr>
          <a:lstStyle/>
          <a:p>
            <a:pPr algn="ctr"/>
            <a:r>
              <a:rPr lang="en-US" sz="2400" b="1" dirty="0" smtClean="0">
                <a:solidFill>
                  <a:srgbClr val="C00000"/>
                </a:solidFill>
                <a:latin typeface="Avenir Next" panose="020B0503020202020204" pitchFamily="34" charset="0"/>
              </a:rPr>
              <a:t>5</a:t>
            </a:r>
            <a:r>
              <a:rPr lang="hu-HU" sz="2400" b="1" dirty="0" smtClean="0">
                <a:solidFill>
                  <a:srgbClr val="C00000"/>
                </a:solidFill>
                <a:latin typeface="Avenir Next" panose="020B0503020202020204" pitchFamily="34" charset="0"/>
              </a:rPr>
              <a:t>. LÉPÉS</a:t>
            </a:r>
            <a:r>
              <a:rPr lang="en-US" sz="2400" b="1" dirty="0" smtClean="0">
                <a:solidFill>
                  <a:srgbClr val="C00000"/>
                </a:solidFill>
                <a:latin typeface="Avenir Next" panose="020B0503020202020204" pitchFamily="34" charset="0"/>
              </a:rPr>
              <a:t>:</a:t>
            </a:r>
            <a:r>
              <a:rPr lang="en-US" sz="2400" b="1" dirty="0" smtClean="0">
                <a:latin typeface="Avenir Next" panose="020B0503020202020204" pitchFamily="34" charset="0"/>
              </a:rPr>
              <a:t> </a:t>
            </a:r>
            <a:r>
              <a:rPr lang="hu-HU" sz="2400" b="1" dirty="0" smtClean="0">
                <a:solidFill>
                  <a:srgbClr val="4C928A"/>
                </a:solidFill>
                <a:latin typeface="Avenir Next" panose="020B0503020202020204" pitchFamily="34" charset="0"/>
              </a:rPr>
              <a:t>BÉKÜLJÜNK MEG! </a:t>
            </a:r>
            <a:endParaRPr lang="en-US"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0743B4AD-4348-0941-B842-23D6F04E5CE3}"/>
              </a:ext>
            </a:extLst>
          </p:cNvPr>
          <p:cNvSpPr>
            <a:spLocks noGrp="1"/>
          </p:cNvSpPr>
          <p:nvPr>
            <p:ph idx="1"/>
          </p:nvPr>
        </p:nvSpPr>
        <p:spPr>
          <a:xfrm>
            <a:off x="2016367" y="3171390"/>
            <a:ext cx="7725507" cy="2619839"/>
          </a:xfrm>
        </p:spPr>
        <p:txBody>
          <a:bodyPr anchor="ctr">
            <a:normAutofit/>
          </a:bodyPr>
          <a:lstStyle/>
          <a:p>
            <a:pPr marL="0" indent="0" algn="ctr">
              <a:lnSpc>
                <a:spcPct val="100000"/>
              </a:lnSpc>
              <a:buNone/>
            </a:pPr>
            <a:r>
              <a:rPr lang="hu-HU" sz="2400" dirty="0"/>
              <a:t>Mivel Isten </a:t>
            </a:r>
            <a:r>
              <a:rPr lang="hu-HU" sz="2400" i="1" dirty="0"/>
              <a:t>„aki minket magával megbékéltetett a Jézus Krisztus által, és aki nékünk adta a békéltetés szolgálatát.” (2 Kor 5:18</a:t>
            </a:r>
            <a:r>
              <a:rPr lang="hu-HU" sz="2400" dirty="0"/>
              <a:t>), nekünk is meg kell tennünk a magunk részét, hogy helyreállítsuk a kapcsolatot azokkal, akik megbántottak minket. </a:t>
            </a:r>
          </a:p>
        </p:txBody>
      </p:sp>
    </p:spTree>
    <p:extLst>
      <p:ext uri="{BB962C8B-B14F-4D97-AF65-F5344CB8AC3E}">
        <p14:creationId xmlns:p14="http://schemas.microsoft.com/office/powerpoint/2010/main" val="5691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7D6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3032A50-1DBB-5749-91F7-9E47A016B272}"/>
              </a:ext>
            </a:extLst>
          </p:cNvPr>
          <p:cNvSpPr>
            <a:spLocks noGrp="1"/>
          </p:cNvSpPr>
          <p:nvPr>
            <p:ph type="title"/>
          </p:nvPr>
        </p:nvSpPr>
        <p:spPr>
          <a:xfrm>
            <a:off x="524256" y="4767072"/>
            <a:ext cx="6594189" cy="1625210"/>
          </a:xfrm>
        </p:spPr>
        <p:txBody>
          <a:bodyPr>
            <a:normAutofit/>
          </a:bodyPr>
          <a:lstStyle/>
          <a:p>
            <a:pPr algn="r"/>
            <a:r>
              <a:rPr lang="hu-HU" sz="3600" b="1" cap="small" dirty="0" smtClean="0">
                <a:solidFill>
                  <a:srgbClr val="FFFFFF"/>
                </a:solidFill>
                <a:latin typeface="Avenir Next" panose="020B0503020202020204" pitchFamily="34" charset="0"/>
              </a:rPr>
              <a:t>NÉGY KÉRDÉS A MEGBOCSÁJTÁSRÓL</a:t>
            </a:r>
            <a:r>
              <a:rPr lang="en-US" sz="3600" dirty="0">
                <a:solidFill>
                  <a:srgbClr val="FFFFFF"/>
                </a:solidFill>
                <a:latin typeface="Avenir Next" panose="020B0503020202020204" pitchFamily="34" charset="0"/>
              </a:rPr>
              <a:t/>
            </a:r>
            <a:br>
              <a:rPr lang="en-US" sz="3600" dirty="0">
                <a:solidFill>
                  <a:srgbClr val="FFFFFF"/>
                </a:solidFill>
                <a:latin typeface="Avenir Next" panose="020B0503020202020204" pitchFamily="34" charset="0"/>
              </a:rPr>
            </a:br>
            <a:endParaRPr lang="en-US" sz="3600" dirty="0">
              <a:solidFill>
                <a:srgbClr val="FFFFFF"/>
              </a:solidFill>
              <a:latin typeface="Avenir Next" panose="020B0503020202020204" pitchFamily="34" charset="0"/>
            </a:endParaRPr>
          </a:p>
        </p:txBody>
      </p:sp>
      <p:pic>
        <p:nvPicPr>
          <p:cNvPr id="5" name="Picture 4" descr="A close up of a flower&#10;&#10;Description automatically generated">
            <a:extLst>
              <a:ext uri="{FF2B5EF4-FFF2-40B4-BE49-F238E27FC236}">
                <a16:creationId xmlns="" xmlns:a16="http://schemas.microsoft.com/office/drawing/2014/main" id="{CF5D9496-1223-F04F-96AC-70C6227F524D}"/>
              </a:ext>
            </a:extLst>
          </p:cNvPr>
          <p:cNvPicPr>
            <a:picLocks noChangeAspect="1"/>
          </p:cNvPicPr>
          <p:nvPr/>
        </p:nvPicPr>
        <p:blipFill rotWithShape="1">
          <a:blip r:embed="rId3"/>
          <a:srcRect r="1" b="22411"/>
          <a:stretch/>
        </p:blipFill>
        <p:spPr>
          <a:xfrm>
            <a:off x="327547" y="321733"/>
            <a:ext cx="7058306" cy="4107392"/>
          </a:xfrm>
          <a:prstGeom prst="rect">
            <a:avLst/>
          </a:prstGeom>
        </p:spPr>
      </p:pic>
      <p:sp>
        <p:nvSpPr>
          <p:cNvPr id="12" name="Rectangle 1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9478B985-9C01-3D4B-A47E-C1D8937713AB}"/>
              </a:ext>
            </a:extLst>
          </p:cNvPr>
          <p:cNvSpPr>
            <a:spLocks noGrp="1"/>
          </p:cNvSpPr>
          <p:nvPr>
            <p:ph idx="1"/>
          </p:nvPr>
        </p:nvSpPr>
        <p:spPr>
          <a:xfrm>
            <a:off x="8029319" y="917725"/>
            <a:ext cx="3424739" cy="4852362"/>
          </a:xfrm>
        </p:spPr>
        <p:txBody>
          <a:bodyPr anchor="ctr">
            <a:normAutofit/>
          </a:bodyPr>
          <a:lstStyle/>
          <a:p>
            <a:pPr marL="0" indent="0" algn="ctr">
              <a:lnSpc>
                <a:spcPct val="100000"/>
              </a:lnSpc>
              <a:buNone/>
            </a:pPr>
            <a:r>
              <a:rPr lang="hu-HU" sz="2400" b="1" i="1" dirty="0" smtClean="0">
                <a:solidFill>
                  <a:srgbClr val="FFFFFF"/>
                </a:solidFill>
                <a:latin typeface="Book Antiqua" panose="02040602050305030304" pitchFamily="18" charset="0"/>
              </a:rPr>
              <a:t>Gyakran azért küzdünk a </a:t>
            </a:r>
            <a:r>
              <a:rPr lang="hu-HU" sz="2400" b="1" i="1" dirty="0" smtClean="0">
                <a:solidFill>
                  <a:srgbClr val="FFFF00"/>
                </a:solidFill>
                <a:latin typeface="Book Antiqua" panose="02040602050305030304" pitchFamily="18" charset="0"/>
              </a:rPr>
              <a:t>megbocsájtással</a:t>
            </a:r>
            <a:r>
              <a:rPr lang="hu-HU" sz="2400" b="1" i="1" dirty="0" smtClean="0">
                <a:solidFill>
                  <a:srgbClr val="FFFFFF"/>
                </a:solidFill>
                <a:latin typeface="Book Antiqua" panose="02040602050305030304" pitchFamily="18" charset="0"/>
              </a:rPr>
              <a:t>, mert vannak kételyeink vele kapcsolatban. </a:t>
            </a:r>
          </a:p>
          <a:p>
            <a:pPr marL="0" indent="0" algn="ctr">
              <a:lnSpc>
                <a:spcPct val="100000"/>
              </a:lnSpc>
              <a:buNone/>
            </a:pPr>
            <a:endParaRPr lang="en-US" sz="2400" b="1" i="1"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70135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BE7F1-6A1A-8B4D-8940-0ABC3DBEB372}"/>
              </a:ext>
            </a:extLst>
          </p:cNvPr>
          <p:cNvSpPr>
            <a:spLocks noGrp="1"/>
          </p:cNvSpPr>
          <p:nvPr>
            <p:ph type="title"/>
          </p:nvPr>
        </p:nvSpPr>
        <p:spPr>
          <a:xfrm>
            <a:off x="751562" y="250521"/>
            <a:ext cx="5023872" cy="2182534"/>
          </a:xfrm>
        </p:spPr>
        <p:txBody>
          <a:bodyPr>
            <a:normAutofit fontScale="90000"/>
          </a:bodyPr>
          <a:lstStyle/>
          <a:p>
            <a:r>
              <a:rPr lang="en-US" sz="2400" b="1" dirty="0"/>
              <a:t/>
            </a:r>
            <a:br>
              <a:rPr lang="en-US" sz="2400" b="1" dirty="0"/>
            </a:br>
            <a:r>
              <a:rPr lang="en-US" sz="2400" b="1" i="1" dirty="0">
                <a:solidFill>
                  <a:schemeClr val="accent2">
                    <a:lumMod val="50000"/>
                  </a:schemeClr>
                </a:solidFill>
                <a:latin typeface="Book Antiqua" panose="02040602050305030304" pitchFamily="18" charset="0"/>
              </a:rPr>
              <a:t>1. </a:t>
            </a:r>
            <a:r>
              <a:rPr lang="hu-HU" sz="2400" b="1" i="1" dirty="0">
                <a:solidFill>
                  <a:schemeClr val="accent2">
                    <a:lumMod val="50000"/>
                  </a:schemeClr>
                </a:solidFill>
                <a:latin typeface="Book Antiqua" panose="02040602050305030304" pitchFamily="18" charset="0"/>
              </a:rPr>
              <a:t>Azt jelenti a megbocsájtás, hogy szerintünk az elkövetett bűnnek, vagy sértésnek nincsenek következményei, hogy nem is akkora baj és figyelmen kívül hagyható? </a:t>
            </a:r>
            <a:endParaRPr lang="en-US" sz="2400"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2DDC936-5605-774E-A52F-6CCD6CB0DCBC}"/>
              </a:ext>
            </a:extLst>
          </p:cNvPr>
          <p:cNvSpPr>
            <a:spLocks noGrp="1"/>
          </p:cNvSpPr>
          <p:nvPr>
            <p:ph idx="1"/>
          </p:nvPr>
        </p:nvSpPr>
        <p:spPr>
          <a:xfrm>
            <a:off x="655321" y="2575034"/>
            <a:ext cx="5120113" cy="2653454"/>
          </a:xfrm>
        </p:spPr>
        <p:txBody>
          <a:bodyPr>
            <a:normAutofit/>
          </a:bodyPr>
          <a:lstStyle/>
          <a:p>
            <a:pPr>
              <a:lnSpc>
                <a:spcPct val="100000"/>
              </a:lnSpc>
            </a:pPr>
            <a:r>
              <a:rPr lang="hu-HU" sz="2400" b="1" dirty="0" smtClean="0">
                <a:solidFill>
                  <a:srgbClr val="4C928A"/>
                </a:solidFill>
              </a:rPr>
              <a:t>Egyáltalán nem! </a:t>
            </a:r>
          </a:p>
          <a:p>
            <a:pPr>
              <a:lnSpc>
                <a:spcPct val="100000"/>
              </a:lnSpc>
            </a:pPr>
            <a:r>
              <a:rPr lang="hu-HU" sz="2400" dirty="0"/>
              <a:t>A megbocsájtás nem jelenti a bántó fél szavainak, vagy tetteinek elfogadását, sokkal inkább azt, hogy elengedjük a büntetés, vagy visszavágás vágyát. </a:t>
            </a:r>
          </a:p>
        </p:txBody>
      </p:sp>
      <p:pic>
        <p:nvPicPr>
          <p:cNvPr id="5" name="Picture 4" descr="A close up of a yellow flower&#10;&#10;Description automatically generated">
            <a:extLst>
              <a:ext uri="{FF2B5EF4-FFF2-40B4-BE49-F238E27FC236}">
                <a16:creationId xmlns=""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7701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5EE78-2930-2B4C-A38E-96FB132A14A4}"/>
              </a:ext>
            </a:extLst>
          </p:cNvPr>
          <p:cNvSpPr>
            <a:spLocks noGrp="1"/>
          </p:cNvSpPr>
          <p:nvPr>
            <p:ph type="title"/>
          </p:nvPr>
        </p:nvSpPr>
        <p:spPr>
          <a:xfrm>
            <a:off x="655320" y="501041"/>
            <a:ext cx="5120114" cy="2166474"/>
          </a:xfrm>
        </p:spPr>
        <p:txBody>
          <a:bodyPr>
            <a:normAutofit/>
          </a:bodyPr>
          <a:lstStyle/>
          <a:p>
            <a:r>
              <a:rPr lang="en-US" sz="2400" b="1" i="1" dirty="0">
                <a:solidFill>
                  <a:schemeClr val="accent2">
                    <a:lumMod val="50000"/>
                  </a:schemeClr>
                </a:solidFill>
                <a:latin typeface="Book Antiqua" panose="02040602050305030304" pitchFamily="18" charset="0"/>
              </a:rPr>
              <a:t>2. </a:t>
            </a:r>
            <a:r>
              <a:rPr lang="hu-HU" sz="2400" b="1" i="1" dirty="0" smtClean="0">
                <a:solidFill>
                  <a:schemeClr val="accent2">
                    <a:lumMod val="50000"/>
                  </a:schemeClr>
                </a:solidFill>
                <a:latin typeface="Book Antiqua" panose="02040602050305030304" pitchFamily="18" charset="0"/>
              </a:rPr>
              <a:t>Azt jelenti a megbocsájtás, hogy semmi következménye, vagy büntetése nem lesz a helytelen tetteknek? </a:t>
            </a:r>
            <a:endParaRPr lang="hu-HU" sz="2400" b="1"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69378FE-0222-A24E-B0CD-DB9125691414}"/>
              </a:ext>
            </a:extLst>
          </p:cNvPr>
          <p:cNvSpPr>
            <a:spLocks noGrp="1"/>
          </p:cNvSpPr>
          <p:nvPr>
            <p:ph idx="1"/>
          </p:nvPr>
        </p:nvSpPr>
        <p:spPr>
          <a:xfrm>
            <a:off x="502922" y="2668818"/>
            <a:ext cx="5581356" cy="3462228"/>
          </a:xfrm>
        </p:spPr>
        <p:txBody>
          <a:bodyPr>
            <a:normAutofit/>
          </a:bodyPr>
          <a:lstStyle/>
          <a:p>
            <a:pPr lvl="0"/>
            <a:r>
              <a:rPr lang="hu-HU" sz="2400" b="1" dirty="0">
                <a:solidFill>
                  <a:srgbClr val="4C928A"/>
                </a:solidFill>
              </a:rPr>
              <a:t>Egyáltalán nem!</a:t>
            </a:r>
          </a:p>
          <a:p>
            <a:r>
              <a:rPr lang="hu-HU" sz="2400" dirty="0"/>
              <a:t>Isten törvényének megsértése learatja a maga </a:t>
            </a:r>
            <a:r>
              <a:rPr lang="hu-HU" sz="2400" dirty="0" smtClean="0"/>
              <a:t>következményeit</a:t>
            </a:r>
            <a:r>
              <a:rPr lang="hu-HU" sz="2400" dirty="0"/>
              <a:t>. Miután Ádám és Éva vétkezett, mert ettek a tiltott fáról, nem egy haragos, Teremtővel találkozunk, aki bosszúvágytól fűtve rohan át a kerten, hogy elpusztítsa őket. Nem, Ő halkan jött és gyöngéden kérdezte: - Hol vagytok?  </a:t>
            </a:r>
          </a:p>
          <a:p>
            <a:pPr>
              <a:lnSpc>
                <a:spcPct val="100000"/>
              </a:lnSpc>
            </a:pP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4C728CD9-02D5-6547-957E-0ADE45F17CB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6924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CB13C5-0C45-B643-B755-44212D84949D}"/>
              </a:ext>
            </a:extLst>
          </p:cNvPr>
          <p:cNvSpPr>
            <a:spLocks noGrp="1"/>
          </p:cNvSpPr>
          <p:nvPr>
            <p:ph idx="1"/>
          </p:nvPr>
        </p:nvSpPr>
        <p:spPr>
          <a:xfrm>
            <a:off x="293081" y="864296"/>
            <a:ext cx="5482353" cy="5511452"/>
          </a:xfrm>
        </p:spPr>
        <p:txBody>
          <a:bodyPr>
            <a:normAutofit/>
          </a:bodyPr>
          <a:lstStyle/>
          <a:p>
            <a:pPr marL="0" indent="0" algn="ctr">
              <a:lnSpc>
                <a:spcPct val="150000"/>
              </a:lnSpc>
              <a:buNone/>
            </a:pPr>
            <a:r>
              <a:rPr lang="hu-HU" sz="2000" b="1" dirty="0" smtClean="0">
                <a:solidFill>
                  <a:srgbClr val="4C928A"/>
                </a:solidFill>
                <a:latin typeface="Avenir Next" panose="020B0503020202020204" pitchFamily="34" charset="0"/>
              </a:rPr>
              <a:t>A MEGBOCSÁJTÁS NEM AZT JELENTI, HOGY MENTEGETJÜK AZ EMBEREK TETTEIT ÉS VISELKEDÉSÉT. </a:t>
            </a:r>
          </a:p>
          <a:p>
            <a:pPr marL="0" indent="0" algn="ctr">
              <a:lnSpc>
                <a:spcPct val="150000"/>
              </a:lnSpc>
              <a:buNone/>
            </a:pPr>
            <a:r>
              <a:rPr lang="hu-HU" sz="2000" dirty="0" smtClean="0">
                <a:solidFill>
                  <a:srgbClr val="4C928A"/>
                </a:solidFill>
                <a:latin typeface="Avenir Next" panose="020B0503020202020204" pitchFamily="34" charset="0"/>
              </a:rPr>
              <a:t>A KÖVETKEZMÉNYEK ALÓL NEM MENTJÜK FEL</a:t>
            </a:r>
          </a:p>
          <a:p>
            <a:pPr marL="0" indent="0" algn="ctr">
              <a:lnSpc>
                <a:spcPct val="150000"/>
              </a:lnSpc>
              <a:buNone/>
            </a:pPr>
            <a:r>
              <a:rPr lang="hu-HU" sz="2000" dirty="0" smtClean="0">
                <a:solidFill>
                  <a:srgbClr val="4C928A"/>
                </a:solidFill>
                <a:latin typeface="Avenir Next" panose="020B0503020202020204" pitchFamily="34" charset="0"/>
              </a:rPr>
              <a:t> ŐKET, DE ELENGEDJÜK A HARAGOT ÉS</a:t>
            </a:r>
          </a:p>
          <a:p>
            <a:pPr marL="0" indent="0" algn="ctr">
              <a:lnSpc>
                <a:spcPct val="150000"/>
              </a:lnSpc>
              <a:buNone/>
            </a:pPr>
            <a:r>
              <a:rPr lang="hu-HU" sz="2000" dirty="0" smtClean="0">
                <a:solidFill>
                  <a:srgbClr val="4C928A"/>
                </a:solidFill>
                <a:latin typeface="Avenir Next" panose="020B0503020202020204" pitchFamily="34" charset="0"/>
              </a:rPr>
              <a:t> NEHEZTELÉST A SZÍVÜNKBŐL. </a:t>
            </a:r>
            <a:endParaRPr lang="hu-HU" sz="2000" dirty="0">
              <a:solidFill>
                <a:srgbClr val="4C928A"/>
              </a:solidFill>
              <a:latin typeface="Avenir Next" panose="020B0503020202020204" pitchFamily="34" charset="0"/>
            </a:endParaRPr>
          </a:p>
        </p:txBody>
      </p:sp>
      <p:pic>
        <p:nvPicPr>
          <p:cNvPr id="5" name="Picture 4" descr="A close up of a yellow flower&#10;&#10;Description automatically generated">
            <a:extLst>
              <a:ext uri="{FF2B5EF4-FFF2-40B4-BE49-F238E27FC236}">
                <a16:creationId xmlns="" xmlns:a16="http://schemas.microsoft.com/office/drawing/2014/main" id="{76D4615F-D349-D347-894A-BF5301F04F2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9347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 xmlns:a16="http://schemas.microsoft.com/office/drawing/2014/main" id="{7CCB0645-E104-3440-88C8-368D0FF8A7E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 xmlns:a16="http://schemas.microsoft.com/office/drawing/2014/main" id="{EF7C0EF0-8023-4247-BA98-76A0D8DA2A04}"/>
              </a:ext>
            </a:extLst>
          </p:cNvPr>
          <p:cNvSpPr>
            <a:spLocks noGrp="1"/>
          </p:cNvSpPr>
          <p:nvPr>
            <p:ph idx="1"/>
          </p:nvPr>
        </p:nvSpPr>
        <p:spPr>
          <a:xfrm>
            <a:off x="574433" y="3851326"/>
            <a:ext cx="9390184" cy="2619837"/>
          </a:xfrm>
        </p:spPr>
        <p:txBody>
          <a:bodyPr anchor="ctr">
            <a:normAutofit/>
          </a:bodyPr>
          <a:lstStyle/>
          <a:p>
            <a:pPr marL="0" indent="0" algn="ctr">
              <a:buNone/>
            </a:pPr>
            <a:r>
              <a:rPr lang="hu-HU" i="1" dirty="0" smtClean="0"/>
              <a:t>„</a:t>
            </a:r>
            <a:r>
              <a:rPr lang="hu-HU" i="1" dirty="0"/>
              <a:t>Legyetek pedig egymáshoz jóságosak, irgalmasok, megengedvén </a:t>
            </a:r>
            <a:r>
              <a:rPr lang="hu-HU" i="1" dirty="0" smtClean="0"/>
              <a:t>egymásnak</a:t>
            </a:r>
            <a:r>
              <a:rPr lang="hu-HU" i="1" dirty="0"/>
              <a:t>, miképpen az Isten is a Krisztusban megengedett néktek.”</a:t>
            </a:r>
            <a:endParaRPr lang="hu-HU" dirty="0"/>
          </a:p>
          <a:p>
            <a:pPr marL="0" indent="0" algn="ctr">
              <a:buNone/>
            </a:pPr>
            <a:endParaRPr lang="hu-HU" dirty="0" smtClean="0">
              <a:effectLst/>
            </a:endParaRPr>
          </a:p>
          <a:p>
            <a:pPr marL="0" indent="0" algn="ctr">
              <a:buNone/>
            </a:pPr>
            <a:r>
              <a:rPr lang="hu-HU" i="1" dirty="0" err="1" smtClean="0"/>
              <a:t>Eféz</a:t>
            </a:r>
            <a:r>
              <a:rPr lang="hu-HU" i="1" dirty="0" smtClean="0"/>
              <a:t> 4:32</a:t>
            </a:r>
            <a:endParaRPr lang="en-US" i="1" dirty="0"/>
          </a:p>
        </p:txBody>
      </p:sp>
    </p:spTree>
    <p:extLst>
      <p:ext uri="{BB962C8B-B14F-4D97-AF65-F5344CB8AC3E}">
        <p14:creationId xmlns:p14="http://schemas.microsoft.com/office/powerpoint/2010/main" val="24511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0E8FE-EE3C-714B-9D0A-1C66370323BB}"/>
              </a:ext>
            </a:extLst>
          </p:cNvPr>
          <p:cNvSpPr>
            <a:spLocks noGrp="1"/>
          </p:cNvSpPr>
          <p:nvPr>
            <p:ph type="title"/>
          </p:nvPr>
        </p:nvSpPr>
        <p:spPr>
          <a:xfrm>
            <a:off x="655320" y="974721"/>
            <a:ext cx="4572000" cy="1692794"/>
          </a:xfrm>
        </p:spPr>
        <p:txBody>
          <a:bodyPr>
            <a:normAutofit/>
          </a:bodyPr>
          <a:lstStyle/>
          <a:p>
            <a:pPr lvl="0"/>
            <a:r>
              <a:rPr lang="hu-HU" sz="2400" b="1" i="1" dirty="0" smtClean="0">
                <a:solidFill>
                  <a:schemeClr val="accent2">
                    <a:lumMod val="50000"/>
                  </a:schemeClr>
                </a:solidFill>
                <a:latin typeface="Book Antiqua" panose="02040602050305030304" pitchFamily="18" charset="0"/>
              </a:rPr>
              <a:t>3. </a:t>
            </a:r>
            <a:r>
              <a:rPr lang="hu-HU" sz="2400" b="1" i="1" dirty="0">
                <a:solidFill>
                  <a:schemeClr val="accent2">
                    <a:lumMod val="50000"/>
                  </a:schemeClr>
                </a:solidFill>
                <a:latin typeface="Book Antiqua" panose="02040602050305030304" pitchFamily="18" charset="0"/>
              </a:rPr>
              <a:t>Akkor is meg kell bocsájtanunk, ha nem kérnek tőlünk bocsánatot? </a:t>
            </a:r>
            <a:br>
              <a:rPr lang="hu-HU" sz="2400" b="1" i="1" dirty="0">
                <a:solidFill>
                  <a:schemeClr val="accent2">
                    <a:lumMod val="50000"/>
                  </a:schemeClr>
                </a:solidFill>
                <a:latin typeface="Book Antiqua" panose="02040602050305030304" pitchFamily="18" charset="0"/>
              </a:rPr>
            </a:br>
            <a:endParaRPr lang="hu-HU" sz="2400" b="1"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3614F78-5241-2C49-82A6-AFF71B5809C3}"/>
              </a:ext>
            </a:extLst>
          </p:cNvPr>
          <p:cNvSpPr>
            <a:spLocks noGrp="1"/>
          </p:cNvSpPr>
          <p:nvPr>
            <p:ph idx="1"/>
          </p:nvPr>
        </p:nvSpPr>
        <p:spPr>
          <a:xfrm>
            <a:off x="538092" y="2680540"/>
            <a:ext cx="4795910" cy="3720259"/>
          </a:xfrm>
        </p:spPr>
        <p:txBody>
          <a:bodyPr>
            <a:normAutofit/>
          </a:bodyPr>
          <a:lstStyle/>
          <a:p>
            <a:pPr>
              <a:lnSpc>
                <a:spcPct val="100000"/>
              </a:lnSpc>
            </a:pPr>
            <a:endParaRPr lang="hu-HU" sz="2400" dirty="0" smtClean="0"/>
          </a:p>
          <a:p>
            <a:pPr>
              <a:lnSpc>
                <a:spcPct val="100000"/>
              </a:lnSpc>
            </a:pPr>
            <a:r>
              <a:rPr lang="hu-HU" sz="2600" b="1" dirty="0" smtClean="0">
                <a:solidFill>
                  <a:srgbClr val="4C928A"/>
                </a:solidFill>
              </a:rPr>
              <a:t>Teljes mértékben!</a:t>
            </a:r>
          </a:p>
          <a:p>
            <a:pPr>
              <a:lnSpc>
                <a:spcPct val="100000"/>
              </a:lnSpc>
            </a:pPr>
            <a:r>
              <a:rPr lang="hu-HU" sz="2600" dirty="0"/>
              <a:t>A kereszten függve Jézus végignézett az Őt kínzó bántalmazóin és így szólt: </a:t>
            </a:r>
            <a:r>
              <a:rPr lang="hu-HU" sz="2600" i="1" dirty="0"/>
              <a:t>„Atyám! Bocsásd meg nékik; mert nem tudják, mit cselekszenek.” (Lukács 23:34).</a:t>
            </a:r>
            <a:r>
              <a:rPr lang="hu-HU" sz="2600" dirty="0"/>
              <a:t> </a:t>
            </a:r>
          </a:p>
        </p:txBody>
      </p:sp>
      <p:pic>
        <p:nvPicPr>
          <p:cNvPr id="5" name="Picture 4" descr="A close up of a yellow flower&#10;&#10;Description automatically generated">
            <a:extLst>
              <a:ext uri="{FF2B5EF4-FFF2-40B4-BE49-F238E27FC236}">
                <a16:creationId xmlns="" xmlns:a16="http://schemas.microsoft.com/office/drawing/2014/main" id="{120DD191-87AE-1149-9389-28EB1A95CF78}"/>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8717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9A41285-81D9-1448-B673-8ADEBA3983D6}"/>
              </a:ext>
            </a:extLst>
          </p:cNvPr>
          <p:cNvSpPr>
            <a:spLocks noGrp="1"/>
          </p:cNvSpPr>
          <p:nvPr>
            <p:ph idx="1"/>
          </p:nvPr>
        </p:nvSpPr>
        <p:spPr>
          <a:xfrm>
            <a:off x="655321" y="2575034"/>
            <a:ext cx="5131704" cy="3838292"/>
          </a:xfrm>
        </p:spPr>
        <p:txBody>
          <a:bodyPr>
            <a:noAutofit/>
          </a:bodyPr>
          <a:lstStyle/>
          <a:p>
            <a:pPr marL="0" indent="0">
              <a:buNone/>
            </a:pPr>
            <a:r>
              <a:rPr lang="hu-HU" sz="2400" dirty="0"/>
              <a:t>A keresztről Jézus közbenjárt minden vádolója, bántalmazója és árulója érdekében. A közelben álló római százados hallotta önzetlen imádságát. A keresztre feszítés természetfeletti körülményei és a názáreti Jézus gyengéd, megbocsájtó, természetfeletti lelkülete miatti döbbenetében így kiáltott fel: </a:t>
            </a:r>
            <a:r>
              <a:rPr lang="hu-HU" sz="2400" i="1" dirty="0"/>
              <a:t>„Bizony, ez az ember Isten Fia </a:t>
            </a:r>
            <a:r>
              <a:rPr lang="hu-HU" sz="2400" i="1" dirty="0" err="1"/>
              <a:t>vala</a:t>
            </a:r>
            <a:r>
              <a:rPr lang="hu-HU" sz="2400" i="1" dirty="0"/>
              <a:t>!”</a:t>
            </a:r>
            <a:r>
              <a:rPr lang="hu-HU" sz="2400" dirty="0"/>
              <a:t> </a:t>
            </a:r>
            <a:r>
              <a:rPr lang="hu-HU" sz="2400" i="1" dirty="0"/>
              <a:t>(Márk 15:39).</a:t>
            </a:r>
            <a:r>
              <a:rPr lang="hu-HU" sz="2400" dirty="0"/>
              <a:t> </a:t>
            </a:r>
            <a:endParaRPr lang="hu-HU" sz="2400" dirty="0">
              <a:effectLst/>
            </a:endParaRPr>
          </a:p>
        </p:txBody>
      </p:sp>
      <p:pic>
        <p:nvPicPr>
          <p:cNvPr id="5" name="Picture 4" descr="A close up of a yellow flower&#10;&#10;Description automatically generated">
            <a:extLst>
              <a:ext uri="{FF2B5EF4-FFF2-40B4-BE49-F238E27FC236}">
                <a16:creationId xmlns="" xmlns:a16="http://schemas.microsoft.com/office/drawing/2014/main" id="{25A9FFF9-6BCF-4644-AA9E-5DE7B903438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17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F88D4-7216-8347-BE29-28E833B72C1A}"/>
              </a:ext>
            </a:extLst>
          </p:cNvPr>
          <p:cNvSpPr>
            <a:spLocks noGrp="1"/>
          </p:cNvSpPr>
          <p:nvPr>
            <p:ph type="title"/>
          </p:nvPr>
        </p:nvSpPr>
        <p:spPr>
          <a:xfrm>
            <a:off x="655320" y="1045059"/>
            <a:ext cx="4233203" cy="1692794"/>
          </a:xfrm>
        </p:spPr>
        <p:txBody>
          <a:bodyPr>
            <a:normAutofit/>
          </a:bodyPr>
          <a:lstStyle/>
          <a:p>
            <a:pPr>
              <a:lnSpc>
                <a:spcPct val="100000"/>
              </a:lnSpc>
            </a:pPr>
            <a:r>
              <a:rPr lang="hu-HU" sz="2400" b="1" i="1" dirty="0" smtClean="0">
                <a:solidFill>
                  <a:schemeClr val="accent2">
                    <a:lumMod val="50000"/>
                  </a:schemeClr>
                </a:solidFill>
                <a:latin typeface="Book Antiqua" panose="02040602050305030304" pitchFamily="18" charset="0"/>
              </a:rPr>
              <a:t>4. Hogyan bocsássunk meg ellenségünknek? </a:t>
            </a:r>
            <a:r>
              <a:rPr lang="hu-HU" sz="2400" i="1" dirty="0" smtClean="0">
                <a:solidFill>
                  <a:schemeClr val="accent2">
                    <a:lumMod val="50000"/>
                  </a:schemeClr>
                </a:solidFill>
                <a:effectLst/>
                <a:latin typeface="Book Antiqua" panose="02040602050305030304" pitchFamily="18" charset="0"/>
              </a:rPr>
              <a:t> </a:t>
            </a:r>
            <a:endParaRPr lang="hu-HU" sz="2400"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708A5E27-B5B2-C147-AAFD-0C4C7835DED9}"/>
              </a:ext>
            </a:extLst>
          </p:cNvPr>
          <p:cNvSpPr>
            <a:spLocks noGrp="1"/>
          </p:cNvSpPr>
          <p:nvPr>
            <p:ph idx="1"/>
          </p:nvPr>
        </p:nvSpPr>
        <p:spPr>
          <a:xfrm>
            <a:off x="514645" y="2645372"/>
            <a:ext cx="5120113" cy="3462228"/>
          </a:xfrm>
        </p:spPr>
        <p:txBody>
          <a:bodyPr>
            <a:normAutofit lnSpcReduction="10000"/>
          </a:bodyPr>
          <a:lstStyle/>
          <a:p>
            <a:pPr>
              <a:lnSpc>
                <a:spcPct val="100000"/>
              </a:lnSpc>
            </a:pPr>
            <a:r>
              <a:rPr lang="hu-HU" sz="2400" b="1" dirty="0" smtClean="0">
                <a:solidFill>
                  <a:srgbClr val="4C928A"/>
                </a:solidFill>
              </a:rPr>
              <a:t>Ahogyan Jézus Krisztus!</a:t>
            </a:r>
          </a:p>
          <a:p>
            <a:r>
              <a:rPr lang="hu-HU" sz="2400" i="1" dirty="0" smtClean="0"/>
              <a:t>„</a:t>
            </a:r>
            <a:r>
              <a:rPr lang="hu-HU" sz="2400" i="1" dirty="0"/>
              <a:t>Szeressétek ellenségeiteket, áldjátok azokat, akik titeket átkoznak, jót tegyetek azokkal, akik titeket gyűlölnek, és imádkozzatok azokért, akik háborgatnak és kergetnek titeket.”</a:t>
            </a:r>
            <a:r>
              <a:rPr lang="hu-HU" sz="2400" dirty="0"/>
              <a:t> </a:t>
            </a:r>
            <a:r>
              <a:rPr lang="hu-HU" sz="2400" i="1" dirty="0"/>
              <a:t>(Máté 5:44).</a:t>
            </a:r>
            <a:r>
              <a:rPr lang="hu-HU" sz="2400" dirty="0"/>
              <a:t> Pál apostol a következőket tanácsolja: </a:t>
            </a:r>
            <a:r>
              <a:rPr lang="hu-HU" sz="2400" i="1" dirty="0"/>
              <a:t>„Ne győzzön le téged a gonosz, hanem a gonoszt jóval győzd meg.” (Róm 12:21). </a:t>
            </a:r>
            <a:endParaRPr lang="hu-HU" sz="2400" dirty="0"/>
          </a:p>
          <a:p>
            <a:pPr>
              <a:lnSpc>
                <a:spcPct val="100000"/>
              </a:lnSpc>
            </a:pP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04B26950-EEE9-E64B-9149-4ACCCD8BD9CE}"/>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1252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yellow flower&#10;&#10;Description automatically generated">
            <a:extLst>
              <a:ext uri="{FF2B5EF4-FFF2-40B4-BE49-F238E27FC236}">
                <a16:creationId xmlns="" xmlns:a16="http://schemas.microsoft.com/office/drawing/2014/main" id="{CF9183D9-996F-A84E-A72B-24A53376A79B}"/>
              </a:ext>
            </a:extLst>
          </p:cNvPr>
          <p:cNvPicPr>
            <a:picLocks noChangeAspect="1"/>
          </p:cNvPicPr>
          <p:nvPr/>
        </p:nvPicPr>
        <p:blipFill rotWithShape="1">
          <a:blip r:embed="rId3"/>
          <a:srcRect t="12509" b="12491"/>
          <a:stretch/>
        </p:blipFill>
        <p:spPr>
          <a:xfrm>
            <a:off x="-1"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 xmlns:a16="http://schemas.microsoft.com/office/drawing/2014/main" id="{13A364E5-4F75-3846-8CFB-9EF6878B8B98}"/>
              </a:ext>
            </a:extLst>
          </p:cNvPr>
          <p:cNvSpPr>
            <a:spLocks noGrp="1"/>
          </p:cNvSpPr>
          <p:nvPr>
            <p:ph idx="1"/>
          </p:nvPr>
        </p:nvSpPr>
        <p:spPr>
          <a:xfrm>
            <a:off x="525516" y="3452743"/>
            <a:ext cx="4593021" cy="2885427"/>
          </a:xfrm>
        </p:spPr>
        <p:txBody>
          <a:bodyPr anchor="ctr">
            <a:normAutofit/>
          </a:bodyPr>
          <a:lstStyle/>
          <a:p>
            <a:pPr marL="0" indent="0" algn="ctr">
              <a:buNone/>
            </a:pPr>
            <a:r>
              <a:rPr lang="hu-HU" sz="2400" b="1" dirty="0" smtClean="0">
                <a:solidFill>
                  <a:schemeClr val="accent1">
                    <a:lumMod val="75000"/>
                  </a:schemeClr>
                </a:solidFill>
              </a:rPr>
              <a:t>NEM KÖNNYŰ MEGBOCSÁJTANI ÉS NEM IS MEGY MINDIG HAMAR. MÉGIS ÉLETBEVÁGÓAN FONTOS EGÉSZSÉGES KAPCSOLATOT TARTANUNK ISTENNEL ÉS MINDENKIVEL, AKIVEL CSAK TALÁLKOZUNK.  </a:t>
            </a:r>
          </a:p>
          <a:p>
            <a:pPr marL="0" indent="0" algn="ctr">
              <a:lnSpc>
                <a:spcPct val="150000"/>
              </a:lnSpc>
              <a:buNone/>
            </a:pPr>
            <a:endParaRPr lang="en-US" sz="2000" b="1" dirty="0">
              <a:solidFill>
                <a:schemeClr val="accent1">
                  <a:lumMod val="75000"/>
                </a:schemeClr>
              </a:solidFill>
            </a:endParaRPr>
          </a:p>
        </p:txBody>
      </p:sp>
    </p:spTree>
    <p:extLst>
      <p:ext uri="{BB962C8B-B14F-4D97-AF65-F5344CB8AC3E}">
        <p14:creationId xmlns:p14="http://schemas.microsoft.com/office/powerpoint/2010/main" val="371857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DDE20-AC7A-064B-9CB4-855D3E2A30E4}"/>
              </a:ext>
            </a:extLst>
          </p:cNvPr>
          <p:cNvSpPr>
            <a:spLocks noGrp="1"/>
          </p:cNvSpPr>
          <p:nvPr>
            <p:ph type="title"/>
          </p:nvPr>
        </p:nvSpPr>
        <p:spPr>
          <a:xfrm>
            <a:off x="6172782" y="1578279"/>
            <a:ext cx="5551580" cy="2780779"/>
          </a:xfrm>
        </p:spPr>
        <p:txBody>
          <a:bodyPr vert="horz" lIns="91440" tIns="45720" rIns="91440" bIns="45720" rtlCol="0" anchor="b">
            <a:normAutofit fontScale="90000"/>
          </a:bodyPr>
          <a:lstStyle/>
          <a:p>
            <a:pPr algn="ctr">
              <a:lnSpc>
                <a:spcPct val="100000"/>
              </a:lnSpc>
            </a:pPr>
            <a:r>
              <a:rPr lang="hu-HU" sz="4000" b="1" cap="small" dirty="0">
                <a:latin typeface="Arial Narrow" panose="020B0606020202030204" pitchFamily="34" charset="0"/>
              </a:rPr>
              <a:t>Négy módszer, hogy </a:t>
            </a:r>
            <a:r>
              <a:rPr lang="hu-HU" sz="4000" b="1" cap="small" dirty="0">
                <a:solidFill>
                  <a:srgbClr val="FFFF00"/>
                </a:solidFill>
                <a:latin typeface="Arial Narrow" panose="020B0606020202030204" pitchFamily="34" charset="0"/>
              </a:rPr>
              <a:t>szerető, megbocsájtó szív</a:t>
            </a:r>
            <a:r>
              <a:rPr lang="hu-HU" sz="4000" b="1" cap="small" dirty="0">
                <a:latin typeface="Arial Narrow" panose="020B0606020202030204" pitchFamily="34" charset="0"/>
              </a:rPr>
              <a:t>hez jussunk </a:t>
            </a:r>
            <a:r>
              <a:rPr lang="hu-HU" sz="3600" b="1" cap="small" dirty="0"/>
              <a:t/>
            </a:r>
            <a:br>
              <a:rPr lang="hu-HU" sz="3600" b="1" cap="small" dirty="0"/>
            </a:br>
            <a:r>
              <a:rPr lang="hu-HU" sz="4200" dirty="0" smtClean="0">
                <a:solidFill>
                  <a:srgbClr val="FFFF00"/>
                </a:solidFill>
                <a:effectLst/>
                <a:latin typeface="Avenir Next" panose="020B0503020202020204" pitchFamily="34" charset="0"/>
              </a:rPr>
              <a:t/>
            </a:r>
            <a:br>
              <a:rPr lang="hu-HU" sz="4200" dirty="0" smtClean="0">
                <a:solidFill>
                  <a:srgbClr val="FFFF00"/>
                </a:solidFill>
                <a:effectLst/>
                <a:latin typeface="Avenir Next" panose="020B0503020202020204" pitchFamily="34" charset="0"/>
              </a:rPr>
            </a:br>
            <a:endParaRPr lang="hu-HU" sz="4200"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0993AF87-72B0-804F-BDD3-3E9F2D9DB25C}"/>
              </a:ext>
            </a:extLst>
          </p:cNvPr>
          <p:cNvSpPr>
            <a:spLocks noGrp="1"/>
          </p:cNvSpPr>
          <p:nvPr>
            <p:ph idx="1"/>
          </p:nvPr>
        </p:nvSpPr>
        <p:spPr>
          <a:xfrm>
            <a:off x="5924811" y="4359059"/>
            <a:ext cx="5502235" cy="1258346"/>
          </a:xfrm>
        </p:spPr>
        <p:txBody>
          <a:bodyPr vert="horz" lIns="91440" tIns="45720" rIns="91440" bIns="45720" rtlCol="0" anchor="t">
            <a:noAutofit/>
          </a:bodyPr>
          <a:lstStyle/>
          <a:p>
            <a:pPr marL="0" indent="0" algn="ctr">
              <a:buNone/>
            </a:pPr>
            <a:r>
              <a:rPr lang="hu-HU" i="1" dirty="0"/>
              <a:t>Szerető és megbocsájtó szívet érlel a következő négy dolog gyakorlása:</a:t>
            </a:r>
          </a:p>
        </p:txBody>
      </p:sp>
      <p:sp>
        <p:nvSpPr>
          <p:cNvPr id="10" name="Freeform: Shape 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A66BBE6F-DB1D-5A45-A557-3CCCEE7DAF40}"/>
              </a:ext>
            </a:extLst>
          </p:cNvPr>
          <p:cNvPicPr>
            <a:picLocks noChangeAspect="1"/>
          </p:cNvPicPr>
          <p:nvPr/>
        </p:nvPicPr>
        <p:blipFill rotWithShape="1">
          <a:blip r:embed="rId3"/>
          <a:srcRect r="3411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8987606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E60EF-6067-C047-B2D6-A27B211D5B4F}"/>
              </a:ext>
            </a:extLst>
          </p:cNvPr>
          <p:cNvSpPr>
            <a:spLocks noGrp="1"/>
          </p:cNvSpPr>
          <p:nvPr>
            <p:ph type="title"/>
          </p:nvPr>
        </p:nvSpPr>
        <p:spPr>
          <a:xfrm>
            <a:off x="656492" y="1203062"/>
            <a:ext cx="6729045" cy="1312688"/>
          </a:xfrm>
        </p:spPr>
        <p:txBody>
          <a:bodyPr>
            <a:normAutofit/>
          </a:bodyPr>
          <a:lstStyle/>
          <a:p>
            <a:pPr lvl="0">
              <a:lnSpc>
                <a:spcPct val="100000"/>
              </a:lnSpc>
              <a:spcBef>
                <a:spcPts val="0"/>
              </a:spcBef>
              <a:defRPr/>
            </a:pPr>
            <a:r>
              <a:rPr lang="hu-HU" sz="3200" b="1" dirty="0" smtClean="0">
                <a:solidFill>
                  <a:srgbClr val="FFFF00"/>
                </a:solidFill>
                <a:latin typeface="Arial Narrow" panose="020B0606020202030204" pitchFamily="34" charset="0"/>
              </a:rPr>
              <a:t>1. NEVEZZÜK MEG AZ ELKÖVETŐT! </a:t>
            </a:r>
            <a:endParaRPr lang="hu-HU" sz="3200" b="1" dirty="0">
              <a:solidFill>
                <a:srgbClr val="FFFF00"/>
              </a:solidFill>
              <a:latin typeface="Arial Narrow" panose="020B0606020202030204" pitchFamily="34" charset="0"/>
            </a:endParaRPr>
          </a:p>
        </p:txBody>
      </p:sp>
      <p:sp>
        <p:nvSpPr>
          <p:cNvPr id="3" name="Content Placeholder 2">
            <a:extLst>
              <a:ext uri="{FF2B5EF4-FFF2-40B4-BE49-F238E27FC236}">
                <a16:creationId xmlns="" xmlns:a16="http://schemas.microsoft.com/office/drawing/2014/main" id="{40674D6A-A725-FF4A-BF98-A8B063CEDE09}"/>
              </a:ext>
            </a:extLst>
          </p:cNvPr>
          <p:cNvSpPr>
            <a:spLocks noGrp="1"/>
          </p:cNvSpPr>
          <p:nvPr>
            <p:ph idx="1"/>
          </p:nvPr>
        </p:nvSpPr>
        <p:spPr>
          <a:xfrm>
            <a:off x="539263" y="2701046"/>
            <a:ext cx="5820780" cy="2140585"/>
          </a:xfrm>
        </p:spPr>
        <p:txBody>
          <a:bodyPr anchor="t">
            <a:normAutofit/>
          </a:bodyPr>
          <a:lstStyle/>
          <a:p>
            <a:pPr marL="0" lvl="0" indent="0" algn="ctr">
              <a:lnSpc>
                <a:spcPct val="100000"/>
              </a:lnSpc>
              <a:spcBef>
                <a:spcPts val="0"/>
              </a:spcBef>
              <a:buNone/>
              <a:defRPr/>
            </a:pPr>
            <a:r>
              <a:rPr lang="hu-HU" dirty="0"/>
              <a:t>Ismerjük el, hogy nagyon bánt, amit velünk tett és nehezünkre esik megbocsájtani. </a:t>
            </a:r>
          </a:p>
          <a:p>
            <a:pPr marL="0" indent="0" algn="ctr">
              <a:lnSpc>
                <a:spcPct val="150000"/>
              </a:lnSpc>
              <a:buNone/>
            </a:pPr>
            <a:endParaRPr lang="hu-HU"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D77EA994-0625-F845-962B-DECDC65C8CF3}"/>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0130044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A9FC7-ACBF-A641-9652-CED7F36E5A6C}"/>
              </a:ext>
            </a:extLst>
          </p:cNvPr>
          <p:cNvSpPr>
            <a:spLocks noGrp="1"/>
          </p:cNvSpPr>
          <p:nvPr>
            <p:ph type="title"/>
          </p:nvPr>
        </p:nvSpPr>
        <p:spPr>
          <a:xfrm>
            <a:off x="438411" y="803325"/>
            <a:ext cx="7017466" cy="1325563"/>
          </a:xfrm>
        </p:spPr>
        <p:txBody>
          <a:bodyPr>
            <a:normAutofit/>
          </a:bodyPr>
          <a:lstStyle/>
          <a:p>
            <a:r>
              <a:rPr lang="hu-HU" sz="3200" b="1" dirty="0" smtClean="0">
                <a:solidFill>
                  <a:srgbClr val="FFFF00"/>
                </a:solidFill>
                <a:latin typeface="Arial Narrow" panose="020B0606020202030204" pitchFamily="34" charset="0"/>
              </a:rPr>
              <a:t>2</a:t>
            </a:r>
            <a:r>
              <a:rPr lang="hu-HU" sz="3200" dirty="0" smtClean="0">
                <a:solidFill>
                  <a:srgbClr val="FFFF00"/>
                </a:solidFill>
                <a:latin typeface="Arial Narrow" panose="020B0606020202030204" pitchFamily="34" charset="0"/>
              </a:rPr>
              <a:t>.</a:t>
            </a:r>
            <a:r>
              <a:rPr lang="hu-HU" sz="3200" b="1" dirty="0" smtClean="0">
                <a:solidFill>
                  <a:srgbClr val="FFFF00"/>
                </a:solidFill>
                <a:latin typeface="Arial Narrow" panose="020B0606020202030204" pitchFamily="34" charset="0"/>
              </a:rPr>
              <a:t>IMÁDKOZZUNK MEGBÁNTÓNKÉRT! </a:t>
            </a:r>
            <a:endParaRPr lang="hu-HU" sz="3200" b="1" dirty="0">
              <a:solidFill>
                <a:srgbClr val="FFFF00"/>
              </a:solidFill>
              <a:latin typeface="Arial Narrow" panose="020B0606020202030204" pitchFamily="34" charset="0"/>
            </a:endParaRPr>
          </a:p>
        </p:txBody>
      </p:sp>
      <p:sp>
        <p:nvSpPr>
          <p:cNvPr id="3" name="Content Placeholder 2">
            <a:extLst>
              <a:ext uri="{FF2B5EF4-FFF2-40B4-BE49-F238E27FC236}">
                <a16:creationId xmlns="" xmlns:a16="http://schemas.microsoft.com/office/drawing/2014/main" id="{92BA2D8F-9D0F-D144-A7CF-86E2B2F8A746}"/>
              </a:ext>
            </a:extLst>
          </p:cNvPr>
          <p:cNvSpPr>
            <a:spLocks noGrp="1"/>
          </p:cNvSpPr>
          <p:nvPr>
            <p:ph idx="1"/>
          </p:nvPr>
        </p:nvSpPr>
        <p:spPr>
          <a:xfrm>
            <a:off x="762000" y="2279018"/>
            <a:ext cx="5609220" cy="3375920"/>
          </a:xfrm>
        </p:spPr>
        <p:txBody>
          <a:bodyPr anchor="t">
            <a:noAutofit/>
          </a:bodyPr>
          <a:lstStyle/>
          <a:p>
            <a:pPr marL="0" indent="0" algn="ctr">
              <a:buNone/>
            </a:pPr>
            <a:r>
              <a:rPr lang="hu-HU" dirty="0"/>
              <a:t>Mindig a legjobbat tételezzük fel arról, akinek megbocsájtani készülünk, és ne feledkezzünk el saját bűnösségünkről sem. Imádkozzunk a megbántónkért! Imádkozzunk önmagunkért! Kérjük meg egy barátunkat, hogy imádkozzon értünk. Kérjük meg kis csoportunk tagjait, hogy imádkozzanak velünk. </a:t>
            </a:r>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0E8A804A-9533-6947-9DB7-47F933532819}"/>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45341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4303DF-698A-B744-AC97-5733A79597B7}"/>
              </a:ext>
            </a:extLst>
          </p:cNvPr>
          <p:cNvSpPr>
            <a:spLocks noGrp="1"/>
          </p:cNvSpPr>
          <p:nvPr>
            <p:ph type="title"/>
          </p:nvPr>
        </p:nvSpPr>
        <p:spPr>
          <a:xfrm>
            <a:off x="433755" y="1166738"/>
            <a:ext cx="6611814" cy="1325563"/>
          </a:xfrm>
        </p:spPr>
        <p:txBody>
          <a:bodyPr>
            <a:normAutofit/>
          </a:bodyPr>
          <a:lstStyle/>
          <a:p>
            <a:r>
              <a:rPr lang="hu-HU" sz="3200" b="1" dirty="0" smtClean="0">
                <a:solidFill>
                  <a:srgbClr val="FFFF00"/>
                </a:solidFill>
                <a:latin typeface="Arial Narrow" panose="020B0606020202030204" pitchFamily="34" charset="0"/>
              </a:rPr>
              <a:t>3. IGÉNYELJÜK A BIBLIA ÍGÉRETEIT!</a:t>
            </a:r>
            <a:br>
              <a:rPr lang="hu-HU" sz="3200" b="1" dirty="0" smtClean="0">
                <a:solidFill>
                  <a:srgbClr val="FFFF00"/>
                </a:solidFill>
                <a:latin typeface="Arial Narrow" panose="020B0606020202030204" pitchFamily="34" charset="0"/>
              </a:rPr>
            </a:br>
            <a:endParaRPr lang="hu-HU" sz="3200" b="1" dirty="0">
              <a:solidFill>
                <a:srgbClr val="FFFF00"/>
              </a:solidFill>
              <a:latin typeface="Arial Narrow" panose="020B0606020202030204" pitchFamily="34" charset="0"/>
            </a:endParaRPr>
          </a:p>
        </p:txBody>
      </p:sp>
      <p:sp>
        <p:nvSpPr>
          <p:cNvPr id="3" name="Content Placeholder 2">
            <a:extLst>
              <a:ext uri="{FF2B5EF4-FFF2-40B4-BE49-F238E27FC236}">
                <a16:creationId xmlns="" xmlns:a16="http://schemas.microsoft.com/office/drawing/2014/main" id="{A9C500B7-27C0-2E45-B5EB-AA5F965D48B3}"/>
              </a:ext>
            </a:extLst>
          </p:cNvPr>
          <p:cNvSpPr>
            <a:spLocks noGrp="1"/>
          </p:cNvSpPr>
          <p:nvPr>
            <p:ph idx="1"/>
          </p:nvPr>
        </p:nvSpPr>
        <p:spPr>
          <a:xfrm>
            <a:off x="433755" y="2279018"/>
            <a:ext cx="6131169" cy="3899044"/>
          </a:xfrm>
        </p:spPr>
        <p:txBody>
          <a:bodyPr anchor="t">
            <a:normAutofit lnSpcReduction="10000"/>
          </a:bodyPr>
          <a:lstStyle/>
          <a:p>
            <a:pPr lvl="0"/>
            <a:r>
              <a:rPr lang="hu-HU" sz="2400" b="1" dirty="0"/>
              <a:t>„</a:t>
            </a:r>
            <a:r>
              <a:rPr lang="hu-HU" sz="2400" b="1" i="1" dirty="0"/>
              <a:t>Embereknél ez lehetetlen, de Istennél minden lehetséges.” </a:t>
            </a:r>
            <a:r>
              <a:rPr lang="hu-HU" sz="2400" i="1" dirty="0"/>
              <a:t>(Máté 19:26).</a:t>
            </a:r>
            <a:r>
              <a:rPr lang="hu-HU" sz="2400" dirty="0"/>
              <a:t> </a:t>
            </a:r>
          </a:p>
          <a:p>
            <a:pPr lvl="0"/>
            <a:r>
              <a:rPr lang="hu-HU" sz="2400" b="1" i="1" dirty="0"/>
              <a:t>„Mindenre van erőm a Krisztusban, aki engem megerősít.” </a:t>
            </a:r>
            <a:r>
              <a:rPr lang="hu-HU" sz="2400" i="1" dirty="0"/>
              <a:t>(Filippi 4:13</a:t>
            </a:r>
            <a:r>
              <a:rPr lang="hu-HU" sz="2400" i="1" dirty="0" smtClean="0"/>
              <a:t>).</a:t>
            </a:r>
            <a:endParaRPr lang="hu-HU" sz="2400" dirty="0"/>
          </a:p>
          <a:p>
            <a:pPr lvl="0"/>
            <a:r>
              <a:rPr lang="hu-HU" sz="2400" b="1" i="1" dirty="0"/>
              <a:t>„Szeressétek ellenségeiteket, áldjátok azokat, akik titeket átkoznak, jót tegyetek azokkal, akik titeket gyűlölnek, és imádkozzatok azokért, akik háborgatnak és kergetnek titeket.”</a:t>
            </a:r>
            <a:r>
              <a:rPr lang="hu-HU" sz="2400" b="1" dirty="0"/>
              <a:t> </a:t>
            </a:r>
            <a:r>
              <a:rPr lang="hu-HU" sz="2400" i="1" dirty="0"/>
              <a:t>(Máté 5:44).</a:t>
            </a:r>
            <a:r>
              <a:rPr lang="hu-HU" sz="2400" dirty="0"/>
              <a:t> </a:t>
            </a:r>
          </a:p>
          <a:p>
            <a:pPr lvl="0"/>
            <a:r>
              <a:rPr lang="hu-HU" sz="2400" b="1" i="1" dirty="0"/>
              <a:t>„Ne győzzön le téged a gonosz, hanem a gonoszt jóval győzd meg.” </a:t>
            </a:r>
            <a:r>
              <a:rPr lang="hu-HU" sz="2400" i="1" dirty="0"/>
              <a:t>(Róm 12:21). </a:t>
            </a:r>
            <a:endParaRPr lang="hu-HU" sz="2400" dirty="0"/>
          </a:p>
          <a:p>
            <a:pPr algn="ctr">
              <a:lnSpc>
                <a:spcPct val="100000"/>
              </a:lnSpc>
            </a:pPr>
            <a:endParaRPr lang="en-US" sz="20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B238A19C-4A58-D746-A005-BA512FF5F471}"/>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136322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D79D6-80CC-FC4D-9A67-89A72883DA94}"/>
              </a:ext>
            </a:extLst>
          </p:cNvPr>
          <p:cNvSpPr>
            <a:spLocks noGrp="1"/>
          </p:cNvSpPr>
          <p:nvPr>
            <p:ph type="title"/>
          </p:nvPr>
        </p:nvSpPr>
        <p:spPr>
          <a:xfrm>
            <a:off x="87683" y="803325"/>
            <a:ext cx="8399826" cy="1325563"/>
          </a:xfrm>
        </p:spPr>
        <p:txBody>
          <a:bodyPr>
            <a:normAutofit/>
          </a:bodyPr>
          <a:lstStyle/>
          <a:p>
            <a:r>
              <a:rPr lang="hu-HU" sz="3200" b="1" dirty="0" smtClean="0">
                <a:solidFill>
                  <a:srgbClr val="FFFF00"/>
                </a:solidFill>
                <a:latin typeface="Arial Narrow" panose="020B0606020202030204" pitchFamily="34" charset="0"/>
              </a:rPr>
              <a:t>4. GYAKOROLJUK A MEGBOCSÁJTÁST! </a:t>
            </a:r>
            <a:br>
              <a:rPr lang="hu-HU" sz="3200" b="1" dirty="0" smtClean="0">
                <a:solidFill>
                  <a:srgbClr val="FFFF00"/>
                </a:solidFill>
                <a:latin typeface="Arial Narrow" panose="020B0606020202030204" pitchFamily="34" charset="0"/>
              </a:rPr>
            </a:br>
            <a:endParaRPr lang="hu-HU" sz="3200" b="1" dirty="0">
              <a:solidFill>
                <a:srgbClr val="FFFF00"/>
              </a:solidFill>
              <a:latin typeface="Arial Narrow" panose="020B0606020202030204" pitchFamily="34" charset="0"/>
            </a:endParaRPr>
          </a:p>
        </p:txBody>
      </p:sp>
      <p:sp>
        <p:nvSpPr>
          <p:cNvPr id="3" name="Content Placeholder 2">
            <a:extLst>
              <a:ext uri="{FF2B5EF4-FFF2-40B4-BE49-F238E27FC236}">
                <a16:creationId xmlns="" xmlns:a16="http://schemas.microsoft.com/office/drawing/2014/main" id="{F9ED5394-5000-9540-AF36-001AB2553E90}"/>
              </a:ext>
            </a:extLst>
          </p:cNvPr>
          <p:cNvSpPr>
            <a:spLocks noGrp="1"/>
          </p:cNvSpPr>
          <p:nvPr>
            <p:ph idx="1"/>
          </p:nvPr>
        </p:nvSpPr>
        <p:spPr>
          <a:xfrm>
            <a:off x="476659" y="2451197"/>
            <a:ext cx="5968684" cy="3633081"/>
          </a:xfrm>
        </p:spPr>
        <p:txBody>
          <a:bodyPr anchor="t">
            <a:normAutofit fontScale="92500"/>
          </a:bodyPr>
          <a:lstStyle/>
          <a:p>
            <a:pPr marL="0" indent="0" algn="ctr">
              <a:buNone/>
            </a:pPr>
            <a:r>
              <a:rPr lang="hu-HU" sz="2400" dirty="0"/>
              <a:t>Olvassuk el olyan emberek történetét – bibliai és történelmi alakokét egyaránt -, akik lehetetlennek tűnő módon megbocsájtottak. Engedjük el haragunkat, sérelmünket, neheztelésünket és keserűségünket még akkor is, ha egyáltalán nincs kedvünk </a:t>
            </a:r>
            <a:r>
              <a:rPr lang="hu-HU" sz="2400" dirty="0" err="1" smtClean="0"/>
              <a:t>hozzáz</a:t>
            </a:r>
            <a:r>
              <a:rPr lang="hu-HU" sz="2400" dirty="0" smtClean="0"/>
              <a:t>! </a:t>
            </a:r>
            <a:r>
              <a:rPr lang="hu-HU" sz="2400" dirty="0"/>
              <a:t>Ez a folyamat gyógyulást hoz és visszanyerhetjük egészséges kapcsolatunkat másokkal és Istennel. </a:t>
            </a:r>
            <a:endParaRPr lang="hu-HU" sz="2400" dirty="0" smtClean="0"/>
          </a:p>
          <a:p>
            <a:pPr marL="0" indent="0" algn="ctr">
              <a:buNone/>
            </a:pPr>
            <a:r>
              <a:rPr lang="hu-HU" sz="2400" b="1" i="1" dirty="0">
                <a:solidFill>
                  <a:srgbClr val="FFFF00"/>
                </a:solidFill>
              </a:rPr>
              <a:t>Meg kell bocsájtanunk annak, aki megbántott minket, mert Isten oly sokat megbocsájtott nekünk. </a:t>
            </a:r>
          </a:p>
          <a:p>
            <a:pPr marL="0" indent="0" algn="ctr">
              <a:buNone/>
            </a:pPr>
            <a:endParaRPr lang="hu-HU" sz="2400" dirty="0"/>
          </a:p>
          <a:p>
            <a:pPr marL="0" indent="0" algn="ctr">
              <a:lnSpc>
                <a:spcPct val="110000"/>
              </a:lnSpc>
              <a:buNone/>
            </a:pPr>
            <a:endParaRPr lang="en-US" sz="24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1FEBE0B6-58FB-1C48-A4C9-318999851CAB}"/>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172733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 flower&#10;&#10;Description automatically generated">
            <a:extLst>
              <a:ext uri="{FF2B5EF4-FFF2-40B4-BE49-F238E27FC236}">
                <a16:creationId xmlns="" xmlns:a16="http://schemas.microsoft.com/office/drawing/2014/main" id="{4EAF1977-87F0-084A-A4A6-4375FC433C3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DA19F05E-60FC-9541-922B-D43965911A21}"/>
              </a:ext>
            </a:extLst>
          </p:cNvPr>
          <p:cNvSpPr>
            <a:spLocks noGrp="1"/>
          </p:cNvSpPr>
          <p:nvPr>
            <p:ph type="title"/>
          </p:nvPr>
        </p:nvSpPr>
        <p:spPr>
          <a:xfrm>
            <a:off x="662556" y="2464931"/>
            <a:ext cx="4204137" cy="1342754"/>
          </a:xfrm>
        </p:spPr>
        <p:txBody>
          <a:bodyPr>
            <a:normAutofit/>
          </a:bodyPr>
          <a:lstStyle/>
          <a:p>
            <a:pPr algn="ctr"/>
            <a:r>
              <a:rPr lang="hu-HU" sz="3200" b="1" dirty="0" smtClean="0">
                <a:solidFill>
                  <a:srgbClr val="4C928A"/>
                </a:solidFill>
                <a:latin typeface="Avenir Next" panose="020B0503020202020204" pitchFamily="34" charset="0"/>
              </a:rPr>
              <a:t>CÉLOK</a:t>
            </a:r>
            <a:endParaRPr lang="en-US" sz="3200" b="1"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F73DAAC2-FE09-C248-B2C9-15A6896DB9C9}"/>
              </a:ext>
            </a:extLst>
          </p:cNvPr>
          <p:cNvSpPr>
            <a:spLocks noGrp="1"/>
          </p:cNvSpPr>
          <p:nvPr>
            <p:ph idx="1"/>
          </p:nvPr>
        </p:nvSpPr>
        <p:spPr>
          <a:xfrm>
            <a:off x="959267" y="3534803"/>
            <a:ext cx="8829499" cy="2619839"/>
          </a:xfrm>
        </p:spPr>
        <p:txBody>
          <a:bodyPr anchor="ctr">
            <a:normAutofit lnSpcReduction="10000"/>
          </a:bodyPr>
          <a:lstStyle/>
          <a:p>
            <a:r>
              <a:rPr lang="hu-HU" sz="2000" dirty="0" smtClean="0"/>
              <a:t>Célunk </a:t>
            </a:r>
            <a:r>
              <a:rPr lang="hu-HU" sz="2000" dirty="0"/>
              <a:t>ma néhány módszer elsajátítása, amelyekkel megtanulhatjuk szeretni a bántalmazót és megbocsájtó lelkületre juthatunk. Legtöbbünknek küzdelmet jelent a felejtés és a megbocsájtás. Nem tudjuk, hogyan kell újra meg újra olyan jóindulattal, önként és teljesen megbocsájtani, ahogyan megváltónk, Krisztus bocsájt meg nekünk. Pedig ennek megtanulása élet és halál kérdése.  </a:t>
            </a:r>
          </a:p>
          <a:p>
            <a:r>
              <a:rPr lang="hu-HU" sz="2000" dirty="0"/>
              <a:t>Meg kell értenünk annak örökkévaló jelentőségét, amit egy szerető, megbocsájtó szív tesz értünk, a megbántott emberért, és amit a mi szerető, megbocsájtó szívünk tehet a bántalmazóért. A történetmesélés hatásos módszer a lelki igazságok megértéséhez. Valaki más története minta lehet a sajátunkhoz. </a:t>
            </a:r>
            <a:endParaRPr lang="hu-HU" sz="2000" dirty="0">
              <a:effectLst/>
            </a:endParaRPr>
          </a:p>
        </p:txBody>
      </p:sp>
    </p:spTree>
    <p:extLst>
      <p:ext uri="{BB962C8B-B14F-4D97-AF65-F5344CB8AC3E}">
        <p14:creationId xmlns:p14="http://schemas.microsoft.com/office/powerpoint/2010/main" val="390515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CB748BE4-9152-A745-9319-CEB4353F116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5691BECC-C769-094A-8A11-C79E052AD24B}"/>
              </a:ext>
            </a:extLst>
          </p:cNvPr>
          <p:cNvSpPr>
            <a:spLocks noGrp="1"/>
          </p:cNvSpPr>
          <p:nvPr>
            <p:ph type="title"/>
          </p:nvPr>
        </p:nvSpPr>
        <p:spPr>
          <a:xfrm>
            <a:off x="709448" y="2500100"/>
            <a:ext cx="4204137" cy="1342754"/>
          </a:xfrm>
        </p:spPr>
        <p:txBody>
          <a:bodyPr>
            <a:normAutofit/>
          </a:bodyPr>
          <a:lstStyle/>
          <a:p>
            <a:pPr algn="ctr"/>
            <a:r>
              <a:rPr lang="hu-HU" sz="2800" b="1" dirty="0" smtClean="0">
                <a:solidFill>
                  <a:srgbClr val="58A89E"/>
                </a:solidFill>
                <a:latin typeface="Avenir Next" panose="020B0503020202020204" pitchFamily="34" charset="0"/>
              </a:rPr>
              <a:t>AZ ÁLOM</a:t>
            </a:r>
            <a:endParaRPr lang="en-US" sz="2800" b="1" dirty="0">
              <a:solidFill>
                <a:srgbClr val="58A89E"/>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15E2868F-A7EE-5942-BF6C-4544E0AFF5CB}"/>
              </a:ext>
            </a:extLst>
          </p:cNvPr>
          <p:cNvSpPr>
            <a:spLocks noGrp="1"/>
          </p:cNvSpPr>
          <p:nvPr>
            <p:ph idx="1"/>
          </p:nvPr>
        </p:nvSpPr>
        <p:spPr>
          <a:xfrm>
            <a:off x="1580586" y="3280150"/>
            <a:ext cx="8559869" cy="2194558"/>
          </a:xfrm>
        </p:spPr>
        <p:txBody>
          <a:bodyPr anchor="ctr">
            <a:normAutofit/>
          </a:bodyPr>
          <a:lstStyle/>
          <a:p>
            <a:pPr marL="0" indent="0">
              <a:buNone/>
            </a:pPr>
            <a:r>
              <a:rPr lang="hu-HU" sz="2400" dirty="0" err="1"/>
              <a:t>Ézsau</a:t>
            </a:r>
            <a:r>
              <a:rPr lang="hu-HU" sz="2400" dirty="0"/>
              <a:t> harcolni készült öccse, Jákob ellen. Szíve tele volt haraggal és bosszút akart állni. Ám aznap éjjel álmában szerető és megbocsájtó szívet kapott. </a:t>
            </a:r>
            <a:endParaRPr lang="hu-HU" sz="2400" dirty="0">
              <a:effectLst/>
            </a:endParaRPr>
          </a:p>
        </p:txBody>
      </p:sp>
    </p:spTree>
    <p:extLst>
      <p:ext uri="{BB962C8B-B14F-4D97-AF65-F5344CB8AC3E}">
        <p14:creationId xmlns:p14="http://schemas.microsoft.com/office/powerpoint/2010/main" val="308888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104B0-C843-7B47-9361-7977D4757EE8}"/>
              </a:ext>
            </a:extLst>
          </p:cNvPr>
          <p:cNvSpPr>
            <a:spLocks noGrp="1"/>
          </p:cNvSpPr>
          <p:nvPr>
            <p:ph type="title"/>
          </p:nvPr>
        </p:nvSpPr>
        <p:spPr>
          <a:xfrm>
            <a:off x="6069608" y="2268656"/>
            <a:ext cx="5319433" cy="2076333"/>
          </a:xfrm>
        </p:spPr>
        <p:txBody>
          <a:bodyPr vert="horz" lIns="91440" tIns="45720" rIns="91440" bIns="45720" rtlCol="0" anchor="t">
            <a:normAutofit/>
          </a:bodyPr>
          <a:lstStyle/>
          <a:p>
            <a:r>
              <a:rPr lang="en-US" sz="4800" b="1" kern="1200" dirty="0">
                <a:solidFill>
                  <a:schemeClr val="bg1"/>
                </a:solidFill>
                <a:latin typeface="+mj-lt"/>
                <a:ea typeface="+mj-ea"/>
                <a:cs typeface="+mj-cs"/>
              </a:rPr>
              <a:t>STORY </a:t>
            </a:r>
          </a:p>
        </p:txBody>
      </p:sp>
      <p:pic>
        <p:nvPicPr>
          <p:cNvPr id="6" name="Picture 5">
            <a:extLst>
              <a:ext uri="{FF2B5EF4-FFF2-40B4-BE49-F238E27FC236}">
                <a16:creationId xmlns="" xmlns:a16="http://schemas.microsoft.com/office/drawing/2014/main" id="{4B710EDB-FFCF-F645-B93B-4467B4B01C46}"/>
              </a:ext>
            </a:extLst>
          </p:cNvPr>
          <p:cNvPicPr>
            <a:picLocks noChangeAspect="1"/>
          </p:cNvPicPr>
          <p:nvPr/>
        </p:nvPicPr>
        <p:blipFill rotWithShape="1">
          <a:blip r:embed="rId3">
            <a:alphaModFix amt="35000"/>
            <a:extLst/>
          </a:blip>
          <a:srcRect b="15755"/>
          <a:stretch/>
        </p:blipFill>
        <p:spPr>
          <a:xfrm>
            <a:off x="0" y="2042"/>
            <a:ext cx="12192000" cy="6855958"/>
          </a:xfrm>
          <a:prstGeom prst="rect">
            <a:avLst/>
          </a:prstGeom>
        </p:spPr>
      </p:pic>
      <p:sp>
        <p:nvSpPr>
          <p:cNvPr id="16" name="Freeform: Shape 15">
            <a:extLst>
              <a:ext uri="{FF2B5EF4-FFF2-40B4-BE49-F238E27FC236}">
                <a16:creationId xmlns="" xmlns:a16="http://schemas.microsoft.com/office/drawing/2014/main" id="{F72D119F-8562-42DA-AE9A-70D44FDCFD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lower&#10;&#10;Description automatically generated">
            <a:extLst>
              <a:ext uri="{FF2B5EF4-FFF2-40B4-BE49-F238E27FC236}">
                <a16:creationId xmlns="" xmlns:a16="http://schemas.microsoft.com/office/drawing/2014/main" id="{2F9BA3EF-CF55-1E45-BE4A-D8FC0DEEF3AA}"/>
              </a:ext>
            </a:extLst>
          </p:cNvPr>
          <p:cNvPicPr>
            <a:picLocks noChangeAspect="1"/>
          </p:cNvPicPr>
          <p:nvPr/>
        </p:nvPicPr>
        <p:blipFill rotWithShape="1">
          <a:blip r:embed="rId4"/>
          <a:srcRect r="36787"/>
          <a:stretch/>
        </p:blipFill>
        <p:spPr>
          <a:xfrm>
            <a:off x="0" y="0"/>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 xmlns:a16="http://schemas.microsoft.com/office/drawing/2014/main" id="{D2D3C7D9-C018-C641-9DAB-A0E309AA7699}"/>
              </a:ext>
            </a:extLst>
          </p:cNvPr>
          <p:cNvSpPr txBox="1"/>
          <p:nvPr/>
        </p:nvSpPr>
        <p:spPr>
          <a:xfrm>
            <a:off x="133535" y="2766646"/>
            <a:ext cx="3779433" cy="769441"/>
          </a:xfrm>
          <a:prstGeom prst="rect">
            <a:avLst/>
          </a:prstGeom>
          <a:noFill/>
        </p:spPr>
        <p:txBody>
          <a:bodyPr wrap="none" rtlCol="0">
            <a:spAutoFit/>
          </a:bodyPr>
          <a:lstStyle/>
          <a:p>
            <a:pPr algn="ctr"/>
            <a:r>
              <a:rPr lang="hu-HU" sz="4400" b="1" dirty="0" smtClean="0">
                <a:solidFill>
                  <a:srgbClr val="4C928A"/>
                </a:solidFill>
                <a:latin typeface="Avenir Next" panose="020B0503020202020204" pitchFamily="34" charset="0"/>
              </a:rPr>
              <a:t>EGY TÖRTÉNET</a:t>
            </a:r>
            <a:endParaRPr lang="en-US" sz="4400" b="1" dirty="0">
              <a:solidFill>
                <a:srgbClr val="4C928A"/>
              </a:solidFill>
              <a:latin typeface="Avenir Next" panose="020B0503020202020204" pitchFamily="34" charset="0"/>
            </a:endParaRPr>
          </a:p>
        </p:txBody>
      </p:sp>
    </p:spTree>
    <p:extLst>
      <p:ext uri="{BB962C8B-B14F-4D97-AF65-F5344CB8AC3E}">
        <p14:creationId xmlns:p14="http://schemas.microsoft.com/office/powerpoint/2010/main" val="23186135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CF118FAB-1118-DE41-ACA2-89AB88014896}"/>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 xmlns:a16="http://schemas.microsoft.com/office/drawing/2014/main" id="{F3C99401-5E52-E24D-A1C4-7FAC2CB2D3D5}"/>
              </a:ext>
            </a:extLst>
          </p:cNvPr>
          <p:cNvSpPr>
            <a:spLocks noGrp="1"/>
          </p:cNvSpPr>
          <p:nvPr>
            <p:ph idx="1"/>
          </p:nvPr>
        </p:nvSpPr>
        <p:spPr>
          <a:xfrm>
            <a:off x="795145" y="3628587"/>
            <a:ext cx="8008884" cy="2619839"/>
          </a:xfrm>
        </p:spPr>
        <p:txBody>
          <a:bodyPr anchor="ctr">
            <a:normAutofit/>
          </a:bodyPr>
          <a:lstStyle/>
          <a:p>
            <a:pPr marL="342900" lvl="0" indent="-342900">
              <a:lnSpc>
                <a:spcPts val="2000"/>
              </a:lnSpc>
              <a:spcAft>
                <a:spcPts val="0"/>
              </a:spcAft>
              <a:buFont typeface="Symbol" panose="05050102010706020507" pitchFamily="18" charset="2"/>
              <a:buChar char=""/>
            </a:pPr>
            <a:r>
              <a:rPr lang="hu-HU"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Hatásos tett.</a:t>
            </a:r>
            <a:endParaRPr lang="hu-H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Összeszorul a szívünk és a lélegzetünk is eláll tőle.</a:t>
            </a:r>
            <a:endParaRPr lang="hu-H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 következő kérdést veti fel bennünk: Vajon hogyan tudott az áldozat egy ilyen félelmetes tettre megbocsájtást találni a szívében, amikor az emberi szív természetes reakciója a bosszúvágy?</a:t>
            </a:r>
            <a:endParaRPr lang="hu-H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400" dirty="0"/>
          </a:p>
        </p:txBody>
      </p:sp>
    </p:spTree>
    <p:extLst>
      <p:ext uri="{BB962C8B-B14F-4D97-AF65-F5344CB8AC3E}">
        <p14:creationId xmlns:p14="http://schemas.microsoft.com/office/powerpoint/2010/main" val="297191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A3EC7695-F76A-724F-83C6-0EF76743BB34}"/>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DD19349F-56D8-A744-88EB-1F4F0F366986}"/>
              </a:ext>
            </a:extLst>
          </p:cNvPr>
          <p:cNvSpPr>
            <a:spLocks noGrp="1"/>
          </p:cNvSpPr>
          <p:nvPr>
            <p:ph type="title"/>
          </p:nvPr>
        </p:nvSpPr>
        <p:spPr>
          <a:xfrm>
            <a:off x="316525" y="2497011"/>
            <a:ext cx="5290341" cy="1369289"/>
          </a:xfrm>
        </p:spPr>
        <p:txBody>
          <a:bodyPr>
            <a:noAutofit/>
          </a:bodyPr>
          <a:lstStyle/>
          <a:p>
            <a:pPr algn="ctr">
              <a:lnSpc>
                <a:spcPct val="100000"/>
              </a:lnSpc>
            </a:pPr>
            <a:r>
              <a:rPr lang="hu-HU" sz="2400" b="1" dirty="0" smtClean="0">
                <a:solidFill>
                  <a:srgbClr val="4C928A"/>
                </a:solidFill>
                <a:latin typeface="Avenir Next" panose="020B0503020202020204" pitchFamily="34" charset="0"/>
              </a:rPr>
              <a:t>HOGYAN LELHETÜNK MEGBOCSÁJTÁSRA A SZÍVÜNKBEN?</a:t>
            </a:r>
            <a:r>
              <a:rPr lang="hu-HU" sz="2400" dirty="0" smtClean="0">
                <a:solidFill>
                  <a:srgbClr val="4C928A"/>
                </a:solidFill>
                <a:effectLst/>
                <a:latin typeface="Avenir Next" panose="020B0503020202020204" pitchFamily="34" charset="0"/>
              </a:rPr>
              <a:t/>
            </a:r>
            <a:br>
              <a:rPr lang="hu-HU" sz="2400" dirty="0" smtClean="0">
                <a:solidFill>
                  <a:srgbClr val="4C928A"/>
                </a:solidFill>
                <a:effectLst/>
                <a:latin typeface="Avenir Next" panose="020B0503020202020204" pitchFamily="34" charset="0"/>
              </a:rPr>
            </a:br>
            <a:endParaRPr lang="hu-HU" sz="2400" dirty="0">
              <a:solidFill>
                <a:srgbClr val="4C928A"/>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92E4F55D-2F6C-4E46-B141-F6544D09A512}"/>
              </a:ext>
            </a:extLst>
          </p:cNvPr>
          <p:cNvSpPr>
            <a:spLocks noGrp="1"/>
          </p:cNvSpPr>
          <p:nvPr>
            <p:ph idx="1"/>
          </p:nvPr>
        </p:nvSpPr>
        <p:spPr>
          <a:xfrm>
            <a:off x="525516" y="3417573"/>
            <a:ext cx="7938546" cy="2619839"/>
          </a:xfrm>
        </p:spPr>
        <p:txBody>
          <a:bodyPr anchor="ctr">
            <a:normAutofit/>
          </a:bodyPr>
          <a:lstStyle/>
          <a:p>
            <a:pPr marL="0" indent="0">
              <a:lnSpc>
                <a:spcPct val="100000"/>
              </a:lnSpc>
              <a:buNone/>
            </a:pPr>
            <a:endParaRPr lang="en-US" sz="2400" dirty="0">
              <a:effectLst/>
            </a:endParaRPr>
          </a:p>
          <a:p>
            <a:pPr marL="0" indent="0" algn="ctr">
              <a:buNone/>
            </a:pPr>
            <a:r>
              <a:rPr lang="hu-HU" sz="2400" dirty="0"/>
              <a:t>A megbocsájtás lényegének megtalálásához vizsgáljuk meg Jézus tanításait. Így olvashatjuk Jézus szavait a Máté 18:15-17 igeversekben, ahol bemutatja egy megbocsájtó szívű áldozat találkozását a bántalmazójával. Megismerjük, mire tanít Krisztus a megbocsátásról.</a:t>
            </a:r>
          </a:p>
          <a:p>
            <a:pPr>
              <a:lnSpc>
                <a:spcPct val="100000"/>
              </a:lnSpc>
            </a:pPr>
            <a:endParaRPr lang="en-US" sz="2400" dirty="0"/>
          </a:p>
        </p:txBody>
      </p:sp>
    </p:spTree>
    <p:extLst>
      <p:ext uri="{BB962C8B-B14F-4D97-AF65-F5344CB8AC3E}">
        <p14:creationId xmlns:p14="http://schemas.microsoft.com/office/powerpoint/2010/main" val="24118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DED01C04-6A14-9047-A354-68E10FE479CC}"/>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 xmlns:a16="http://schemas.microsoft.com/office/drawing/2014/main" id="{6C7C10A9-F70B-B04B-9E3A-081BA2CA38A7}"/>
              </a:ext>
            </a:extLst>
          </p:cNvPr>
          <p:cNvSpPr>
            <a:spLocks noGrp="1"/>
          </p:cNvSpPr>
          <p:nvPr>
            <p:ph idx="1"/>
          </p:nvPr>
        </p:nvSpPr>
        <p:spPr>
          <a:xfrm>
            <a:off x="560684" y="3652033"/>
            <a:ext cx="9169471" cy="2619839"/>
          </a:xfrm>
        </p:spPr>
        <p:txBody>
          <a:bodyPr anchor="ctr">
            <a:normAutofit/>
          </a:bodyPr>
          <a:lstStyle/>
          <a:p>
            <a:pPr marL="0" indent="0" algn="ctr">
              <a:buNone/>
            </a:pPr>
            <a:r>
              <a:rPr lang="hu-HU" sz="2400" dirty="0"/>
              <a:t>„Ha pedig a te atyádfia vétkezik ellened, menj el és dorgáld meg őt négy szem között: ha hallgat rád, megnyerted a te atyádfiát; Ha pedig nem hallgat rád, végy magad mellé még egyet vagy kettőt, hogy két vagy három tanú vallomásával erősíttessék minden szó. Ha azokra nem hallgat, mondd meg a gyülekezetnek; ha a gyülekezetre sem hallgat, legyen előtted olyan, mint a pogány és a vámszedő</a:t>
            </a:r>
            <a:r>
              <a:rPr lang="hu-HU" sz="2400" dirty="0" smtClean="0"/>
              <a:t>.”</a:t>
            </a:r>
          </a:p>
          <a:p>
            <a:pPr marL="0" indent="0" algn="ctr">
              <a:buNone/>
            </a:pPr>
            <a:r>
              <a:rPr lang="hu-HU" sz="2400" dirty="0" smtClean="0"/>
              <a:t>(</a:t>
            </a:r>
            <a:r>
              <a:rPr lang="hu-HU" sz="2400" dirty="0" err="1"/>
              <a:t>Mt</a:t>
            </a:r>
            <a:r>
              <a:rPr lang="hu-HU" sz="2400" dirty="0"/>
              <a:t> 18:15-17)</a:t>
            </a:r>
          </a:p>
          <a:p>
            <a:pPr marL="0" indent="0" algn="ctr">
              <a:lnSpc>
                <a:spcPct val="100000"/>
              </a:lnSpc>
              <a:buNone/>
            </a:pPr>
            <a:endParaRPr lang="en-US" sz="2000" dirty="0"/>
          </a:p>
        </p:txBody>
      </p:sp>
    </p:spTree>
    <p:extLst>
      <p:ext uri="{BB962C8B-B14F-4D97-AF65-F5344CB8AC3E}">
        <p14:creationId xmlns:p14="http://schemas.microsoft.com/office/powerpoint/2010/main" val="126086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0B3A3B75-4F5F-DF45-8682-86A391F9DC1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 xmlns:a16="http://schemas.microsoft.com/office/drawing/2014/main" id="{5C890422-A65E-2942-83FE-BF649C92BFBD}"/>
              </a:ext>
            </a:extLst>
          </p:cNvPr>
          <p:cNvSpPr>
            <a:spLocks noGrp="1"/>
          </p:cNvSpPr>
          <p:nvPr>
            <p:ph idx="1"/>
          </p:nvPr>
        </p:nvSpPr>
        <p:spPr>
          <a:xfrm>
            <a:off x="199292" y="2813538"/>
            <a:ext cx="9190893" cy="4454770"/>
          </a:xfrm>
        </p:spPr>
        <p:txBody>
          <a:bodyPr anchor="ctr">
            <a:normAutofit/>
          </a:bodyPr>
          <a:lstStyle/>
          <a:p>
            <a:pPr lvl="0"/>
            <a:r>
              <a:rPr lang="hu-HU" sz="2400" dirty="0" smtClean="0"/>
              <a:t>A </a:t>
            </a:r>
            <a:r>
              <a:rPr lang="hu-HU" sz="2400" dirty="0"/>
              <a:t>sértett félnek találkozást kell kezdeményeznie megbántójával.</a:t>
            </a:r>
          </a:p>
          <a:p>
            <a:pPr lvl="0"/>
            <a:r>
              <a:rPr lang="hu-HU" sz="2400" dirty="0"/>
              <a:t>A találkozás célja a megbékélés és a gyógyulás. </a:t>
            </a:r>
          </a:p>
          <a:p>
            <a:pPr lvl="0"/>
            <a:r>
              <a:rPr lang="hu-HU" sz="2400" dirty="0"/>
              <a:t>A sértett félnek titokban kell tartania az ügyet. Nem szabad nyilvánosságra hoznia a bántást, vagy a találkozót.</a:t>
            </a:r>
          </a:p>
          <a:p>
            <a:pPr lvl="0"/>
            <a:r>
              <a:rPr lang="hu-HU" sz="2400" dirty="0"/>
              <a:t>Amennyiben szükséges ezt a lépést egy vagy két tanú jelenlétében meg kell ismételni. </a:t>
            </a:r>
          </a:p>
          <a:p>
            <a:pPr>
              <a:lnSpc>
                <a:spcPct val="110000"/>
              </a:lnSpc>
            </a:pPr>
            <a:endParaRPr lang="en-US" sz="2400" dirty="0"/>
          </a:p>
        </p:txBody>
      </p:sp>
    </p:spTree>
    <p:extLst>
      <p:ext uri="{BB962C8B-B14F-4D97-AF65-F5344CB8AC3E}">
        <p14:creationId xmlns:p14="http://schemas.microsoft.com/office/powerpoint/2010/main" val="848606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3980</Words>
  <Application>Microsoft Office PowerPoint</Application>
  <PresentationFormat>Szélesvásznú</PresentationFormat>
  <Paragraphs>214</Paragraphs>
  <Slides>28</Slides>
  <Notes>28</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28</vt:i4>
      </vt:variant>
    </vt:vector>
  </HeadingPairs>
  <TitlesOfParts>
    <vt:vector size="38" baseType="lpstr">
      <vt:lpstr>Arial</vt:lpstr>
      <vt:lpstr>Arial Narrow</vt:lpstr>
      <vt:lpstr>Avenir Next</vt:lpstr>
      <vt:lpstr>Book Antiqua</vt:lpstr>
      <vt:lpstr>Calibri</vt:lpstr>
      <vt:lpstr>Calibri Light</vt:lpstr>
      <vt:lpstr>Lucida Handwriting</vt:lpstr>
      <vt:lpstr>Symbol</vt:lpstr>
      <vt:lpstr>Times New Roman</vt:lpstr>
      <vt:lpstr>Office Theme</vt:lpstr>
      <vt:lpstr>PowerPoint bemutató</vt:lpstr>
      <vt:lpstr>PowerPoint bemutató</vt:lpstr>
      <vt:lpstr>CÉLOK</vt:lpstr>
      <vt:lpstr>AZ ÁLOM</vt:lpstr>
      <vt:lpstr>STORY </vt:lpstr>
      <vt:lpstr>PowerPoint bemutató</vt:lpstr>
      <vt:lpstr>HOGYAN LELHETÜNK MEGBOCSÁJTÁSRA A SZÍVÜNKBEN? </vt:lpstr>
      <vt:lpstr>PowerPoint bemutató</vt:lpstr>
      <vt:lpstr>PowerPoint bemutató</vt:lpstr>
      <vt:lpstr>ÖT LÉPÉS   A MEGBOCSÁJTÁSHOZ</vt:lpstr>
      <vt:lpstr>1.LÉPÉS: ISMERJÜK FEL, HOGY ISTEN TELJESEN MEGBOCSÁJTOTT NEKÜNK! </vt:lpstr>
      <vt:lpstr>2. LÉPÉS: SZABADÍTSUK FEL MEGBÁNTÓNKAT MINDEN ALÓL, AMIVEL SZERINTÜNK TARTOZIK NEKÜNK!  </vt:lpstr>
      <vt:lpstr>3. LÉPÉS: FOGADJUK EL AZ EMBEREKET OLYANNAK, AMILYENEK ÉS NE TÁMASSZUNK ELVÁRÁSOKAT VELÜK SZEMBEN! </vt:lpstr>
      <vt:lpstr>4. LÉPÉS: TEKINTSÜK TANÍTÓNKNAK AZOKAT, AKIKNEK MEGBOCSÁJTUNK! </vt:lpstr>
      <vt:lpstr>5. LÉPÉS: BÉKÜLJÜNK MEG! </vt:lpstr>
      <vt:lpstr>NÉGY KÉRDÉS A MEGBOCSÁJTÁSRÓL </vt:lpstr>
      <vt:lpstr> 1. Azt jelenti a megbocsájtás, hogy szerintünk az elkövetett bűnnek, vagy sértésnek nincsenek következményei, hogy nem is akkora baj és figyelmen kívül hagyható? </vt:lpstr>
      <vt:lpstr>2. Azt jelenti a megbocsájtás, hogy semmi következménye, vagy büntetése nem lesz a helytelen tetteknek? </vt:lpstr>
      <vt:lpstr>PowerPoint bemutató</vt:lpstr>
      <vt:lpstr>3. Akkor is meg kell bocsájtanunk, ha nem kérnek tőlünk bocsánatot?  </vt:lpstr>
      <vt:lpstr>PowerPoint bemutató</vt:lpstr>
      <vt:lpstr>4. Hogyan bocsássunk meg ellenségünknek?  </vt:lpstr>
      <vt:lpstr>PowerPoint bemutató</vt:lpstr>
      <vt:lpstr>Négy módszer, hogy szerető, megbocsájtó szívhez jussunk   </vt:lpstr>
      <vt:lpstr>1. NEVEZZÜK MEG AZ ELKÖVETŐT! </vt:lpstr>
      <vt:lpstr>2.IMÁDKOZZUNK MEGBÁNTÓNKÉRT! </vt:lpstr>
      <vt:lpstr>3. IGÉNYELJÜK A BIBLIA ÍGÉRETEIT! </vt:lpstr>
      <vt:lpstr>4. GYAKOROLJUK A MEGBOCSÁJTÁST!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Bea</cp:lastModifiedBy>
  <cp:revision>48</cp:revision>
  <dcterms:created xsi:type="dcterms:W3CDTF">2019-03-20T14:45:22Z</dcterms:created>
  <dcterms:modified xsi:type="dcterms:W3CDTF">2019-10-15T22:17:46Z</dcterms:modified>
</cp:coreProperties>
</file>