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68" r:id="rId15"/>
    <p:sldId id="269" r:id="rId16"/>
    <p:sldId id="270" r:id="rId17"/>
    <p:sldId id="271" r:id="rId18"/>
    <p:sldId id="272" r:id="rId19"/>
    <p:sldId id="273" r:id="rId20"/>
    <p:sldId id="276" r:id="rId21"/>
    <p:sldId id="277" r:id="rId22"/>
    <p:sldId id="278" r:id="rId23"/>
    <p:sldId id="284"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54" autoAdjust="0"/>
    <p:restoredTop sz="70340"/>
  </p:normalViewPr>
  <p:slideViewPr>
    <p:cSldViewPr snapToGrid="0" snapToObjects="1">
      <p:cViewPr varScale="1">
        <p:scale>
          <a:sx n="41" d="100"/>
          <a:sy n="41" d="100"/>
        </p:scale>
        <p:origin x="59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63789947"/>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8nAfIne_jUM.webhely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4343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 </a:t>
            </a:r>
            <a:r>
              <a:rPr lang="hu-HU" sz="2200" i="1" dirty="0" smtClean="0">
                <a:effectLst/>
                <a:latin typeface="Lucida Grande"/>
                <a:ea typeface="Lucida Grande"/>
                <a:cs typeface="Lucida Grande"/>
                <a:sym typeface="Lucida Grande"/>
              </a:rPr>
              <a:t>Gyógyítás szolgálata </a:t>
            </a:r>
            <a:r>
              <a:rPr lang="hu-HU" sz="2200" dirty="0" smtClean="0">
                <a:effectLst/>
                <a:latin typeface="Lucida Grande"/>
                <a:ea typeface="Lucida Grande"/>
                <a:cs typeface="Lucida Grande"/>
                <a:sym typeface="Lucida Grande"/>
              </a:rPr>
              <a:t>c. műben olvassuk: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„Nem engedhetjük meg magunknak, hogy felháborodjunk minden valós, vagy vélt sérelmen. </a:t>
            </a:r>
            <a:r>
              <a:rPr lang="hu-HU" sz="2200" b="1" dirty="0" smtClean="0">
                <a:effectLst/>
                <a:latin typeface="Lucida Grande"/>
                <a:ea typeface="Lucida Grande"/>
                <a:cs typeface="Lucida Grande"/>
                <a:sym typeface="Lucida Grande"/>
              </a:rPr>
              <a:t>Az én az az ellenség, amitől legjobban kell tartanunk.</a:t>
            </a:r>
            <a:r>
              <a:rPr lang="hu-HU" sz="2200" dirty="0" smtClean="0">
                <a:effectLst/>
                <a:latin typeface="Lucida Grande"/>
                <a:ea typeface="Lucida Grande"/>
                <a:cs typeface="Lucida Grande"/>
                <a:sym typeface="Lucida Grande"/>
              </a:rPr>
              <a:t> ...Semmilyen más győzelem nem olyan értékes, mint az énünk felett aratott győzelem. Nem szabad engednünk, hogy az érzéseink könnyen sérüljenek. </a:t>
            </a:r>
            <a:r>
              <a:rPr lang="hu-HU" sz="2200" dirty="0" smtClean="0">
                <a:effectLst/>
                <a:latin typeface="Lucida Grande"/>
                <a:ea typeface="Lucida Grande"/>
                <a:cs typeface="Lucida Grande"/>
                <a:sym typeface="Lucida Grande"/>
              </a:rPr>
              <a:t>Nem </a:t>
            </a:r>
            <a:r>
              <a:rPr lang="hu-HU" sz="2200" dirty="0" smtClean="0">
                <a:effectLst/>
                <a:latin typeface="Lucida Grande"/>
                <a:ea typeface="Lucida Grande"/>
                <a:cs typeface="Lucida Grande"/>
                <a:sym typeface="Lucida Grande"/>
              </a:rPr>
              <a:t>azért élünk, hogy az érzéseinket, vagy a hírnevünket óvjuk, hanem hogy lelkeket mentsünk.” </a:t>
            </a:r>
          </a:p>
          <a:p>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(A gyógyítás szolgálata </a:t>
            </a:r>
            <a:r>
              <a:rPr lang="hu-HU" sz="2200" dirty="0" smtClean="0">
                <a:effectLst/>
                <a:latin typeface="Lucida Grande"/>
                <a:ea typeface="Lucida Grande"/>
                <a:cs typeface="Lucida Grande"/>
                <a:sym typeface="Lucida Grande"/>
              </a:rPr>
              <a:t>485.o.)</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92794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Ne feledjük,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„Az Úr egyetlen óra alatt többet tud elvégezni, mint mi egész életünkön át. Ha látja, hogy népe teljesen odaszentelte magát, hadd mondjam el nektek, rövid idő alatt hatalmas munkát fognak majd elvégezni, és az igazság üzenete eljut a világ sötét zugaiba is, ahol még soha nem hirdették őket.” </a:t>
            </a:r>
          </a:p>
          <a:p>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Kéziratkiadások 5. kötet </a:t>
            </a:r>
            <a:r>
              <a:rPr lang="hu-HU" sz="2200" dirty="0" smtClean="0">
                <a:effectLst/>
                <a:latin typeface="Lucida Grande"/>
                <a:ea typeface="Lucida Grande"/>
                <a:cs typeface="Lucida Grande"/>
                <a:sym typeface="Lucida Grande"/>
              </a:rPr>
              <a:t>347. o. </a:t>
            </a:r>
          </a:p>
          <a:p>
            <a:endParaRPr lang="en-US" dirty="0"/>
          </a:p>
        </p:txBody>
      </p:sp>
    </p:spTree>
    <p:extLst>
      <p:ext uri="{BB962C8B-B14F-4D97-AF65-F5344CB8AC3E}">
        <p14:creationId xmlns:p14="http://schemas.microsoft.com/office/powerpoint/2010/main" val="35625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Erényes élet egy erkölcstelen világban</a:t>
            </a:r>
            <a:r>
              <a:rPr lang="en-US" sz="2200" dirty="0" smtClean="0">
                <a:effectLst/>
                <a:latin typeface="Lucida Grande"/>
                <a:ea typeface="Lucida Grande"/>
                <a:cs typeface="Lucida Grande"/>
                <a:sym typeface="Lucida Grande"/>
              </a:rPr>
              <a:t>*</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Szentírás szerint Isten mindnyájunkat arra a szent célra különített el, és hatalmazott fel, hogy megosszuk az Ő szeretetét a haldokló világgal. Ehhez be kell töltekeznünk a Szentlélekkel és úgy kívül, mint belül e szent elhíváshoz méltó, erényes, tiszteletreméltó életet kell élnünk. Függetlenül attól, hogyan bánnak velünk.  A körülményeinktől és a bennünket érő hatásoktól függetlenül. Hűségre hívattunk el: „Hogy legyetek feddhetetlenek és tiszták, Istennek szeplőtlen gyermekei az elfordult és elvetemedett nemzetség közepette, kik között fényletek, mint csillagok e világon.” (Filippi 2:15)  </a:t>
            </a:r>
          </a:p>
          <a:p>
            <a:endParaRPr lang="hu-HU"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a:t>
            </a:r>
            <a:r>
              <a:rPr lang="hu-HU" sz="2200" dirty="0" smtClean="0">
                <a:effectLst/>
                <a:latin typeface="Lucida Grande"/>
                <a:ea typeface="Lucida Grande"/>
                <a:cs typeface="Lucida Grande"/>
                <a:sym typeface="Lucida Grande"/>
              </a:rPr>
              <a:t>A címadást Frank M. </a:t>
            </a:r>
            <a:r>
              <a:rPr lang="hu-HU" sz="2200" dirty="0" err="1" smtClean="0">
                <a:effectLst/>
                <a:latin typeface="Lucida Grande"/>
                <a:ea typeface="Lucida Grande"/>
                <a:cs typeface="Lucida Grande"/>
                <a:sym typeface="Lucida Grande"/>
              </a:rPr>
              <a:t>Hasel</a:t>
            </a:r>
            <a:r>
              <a:rPr lang="hu-HU" sz="2200" dirty="0" smtClean="0">
                <a:effectLst/>
                <a:latin typeface="Lucida Grande"/>
                <a:ea typeface="Lucida Grande"/>
                <a:cs typeface="Lucida Grande"/>
                <a:sym typeface="Lucida Grande"/>
              </a:rPr>
              <a:t>: </a:t>
            </a:r>
            <a:r>
              <a:rPr lang="hu-HU" sz="2200" i="1" dirty="0" smtClean="0">
                <a:effectLst/>
                <a:latin typeface="Lucida Grande"/>
                <a:ea typeface="Lucida Grande"/>
                <a:cs typeface="Lucida Grande"/>
                <a:sym typeface="Lucida Grande"/>
              </a:rPr>
              <a:t>Vágyakozni Isten után</a:t>
            </a:r>
            <a:r>
              <a:rPr lang="hu-HU" sz="2200" dirty="0" smtClean="0">
                <a:effectLst/>
                <a:latin typeface="Lucida Grande"/>
                <a:ea typeface="Lucida Grande"/>
                <a:cs typeface="Lucida Grande"/>
                <a:sym typeface="Lucida Grande"/>
              </a:rPr>
              <a:t> c. könyve ihlette. </a:t>
            </a:r>
          </a:p>
          <a:p>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73991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„Isten gyönyörűsége, ha jellemtulajdonságait gyermekeinek adhatja.” – írja Ellen White.</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Hogyan is néz ki pontosan ez az erényes élet? Nos, olyan, mint Jézusé! Jézus maga volt a Szentlélek gyümölcse! </a:t>
            </a:r>
          </a:p>
          <a:p>
            <a:r>
              <a:rPr lang="hu-HU" sz="2200" dirty="0" smtClean="0">
                <a:effectLst/>
                <a:latin typeface="Lucida Grande"/>
                <a:ea typeface="Lucida Grande"/>
                <a:cs typeface="Lucida Grande"/>
                <a:sym typeface="Lucida Grande"/>
              </a:rPr>
              <a:t>Ahogy a </a:t>
            </a:r>
            <a:r>
              <a:rPr lang="hu-HU" sz="2200" dirty="0" err="1" smtClean="0">
                <a:effectLst/>
                <a:latin typeface="Lucida Grande"/>
                <a:ea typeface="Lucida Grande"/>
                <a:cs typeface="Lucida Grande"/>
                <a:sym typeface="Lucida Grande"/>
              </a:rPr>
              <a:t>Gal</a:t>
            </a:r>
            <a:r>
              <a:rPr lang="hu-HU" sz="2200" dirty="0" smtClean="0">
                <a:effectLst/>
                <a:latin typeface="Lucida Grande"/>
                <a:ea typeface="Lucida Grande"/>
                <a:cs typeface="Lucida Grande"/>
                <a:sym typeface="Lucida Grande"/>
              </a:rPr>
              <a:t> 5:22 igeversekben olvashatjuk: „ a Léleknek gyümölcse: szeretet, öröm, békesség, béketűrés, szívesség, jóság, hűség, szelídség, mértékletesség.”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Láthatjuk, hogy ha a Szentlélek bennünk él, megjelennek a Lélek gyümölcsei.  </a:t>
            </a:r>
            <a:r>
              <a:rPr lang="hu-HU" sz="2200" b="1" dirty="0" smtClean="0">
                <a:effectLst/>
                <a:latin typeface="Lucida Grande"/>
                <a:ea typeface="Lucida Grande"/>
                <a:cs typeface="Lucida Grande"/>
                <a:sym typeface="Lucida Grande"/>
              </a:rPr>
              <a:t>Nem csupán egyetlen gyümölcs, hanem a </a:t>
            </a:r>
            <a:r>
              <a:rPr lang="hu-HU" sz="2200" b="1" i="1" dirty="0" smtClean="0">
                <a:effectLst/>
                <a:latin typeface="Lucida Grande"/>
                <a:ea typeface="Lucida Grande"/>
                <a:cs typeface="Lucida Grande"/>
                <a:sym typeface="Lucida Grande"/>
              </a:rPr>
              <a:t>teljes gyümölcs! </a:t>
            </a:r>
            <a:endParaRPr lang="hu-HU" sz="2200" b="1"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Jézus az életével mutatott példát az erényes életvitelre egy erkölcstelen világban.  </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Az apostolok története </a:t>
            </a:r>
            <a:r>
              <a:rPr lang="hu-HU" sz="2200" dirty="0" smtClean="0">
                <a:effectLst/>
                <a:latin typeface="Lucida Grande"/>
                <a:ea typeface="Lucida Grande"/>
                <a:cs typeface="Lucida Grande"/>
                <a:sym typeface="Lucida Grande"/>
              </a:rPr>
              <a:t>530. o.</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43987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Ellen G. White írja: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„Krisztus élete tanúsítja, hogy mit tehet az ember, ha isteni természet részese lett. Mindaz, amit Krisztus kapott Istentől, a mienk is lehet. Tehát kérj, és akkor kapsz. Jákob állhatatos hitével, Illés rendíthetetlen kitartásával igényeld mindazt, amit Isten megígért!”</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Legyen ez mindennapi imádságunk! Miért elégednénk meg kevesebbel, ha Isten oly sokat kínál?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Ne feledjük, ez nem a nagyobb akaraterőért, vagy önkontrollért folytatott harc. Ez valójában a szív küzdelme. Arról szól, kinek adjuk át a szívünket? </a:t>
            </a:r>
          </a:p>
          <a:p>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Krisztus példázatai </a:t>
            </a:r>
            <a:r>
              <a:rPr lang="hu-HU" sz="2200" dirty="0" smtClean="0">
                <a:effectLst/>
                <a:latin typeface="Lucida Grande"/>
                <a:ea typeface="Lucida Grande"/>
                <a:cs typeface="Lucida Grande"/>
                <a:sym typeface="Lucida Grande"/>
              </a:rPr>
              <a:t>149. o.</a:t>
            </a:r>
          </a:p>
          <a:p>
            <a:endParaRPr lang="en-US" dirty="0"/>
          </a:p>
        </p:txBody>
      </p:sp>
    </p:spTree>
    <p:extLst>
      <p:ext uri="{BB962C8B-B14F-4D97-AF65-F5344CB8AC3E}">
        <p14:creationId xmlns:p14="http://schemas.microsoft.com/office/powerpoint/2010/main" val="149429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 világ sajnos arra tanított bennünket, hogy az életünk a nagy 1-es számról szól, az „én”</a:t>
            </a:r>
            <a:r>
              <a:rPr lang="hu-HU" sz="2200" dirty="0" err="1" smtClean="0">
                <a:effectLst/>
                <a:latin typeface="Lucida Grande"/>
                <a:ea typeface="Lucida Grande"/>
                <a:cs typeface="Lucida Grande"/>
                <a:sym typeface="Lucida Grande"/>
              </a:rPr>
              <a:t>-ről</a:t>
            </a:r>
            <a:r>
              <a:rPr lang="hu-HU" sz="2200" dirty="0" smtClean="0">
                <a:effectLst/>
                <a:latin typeface="Lucida Grande"/>
                <a:ea typeface="Lucida Grande"/>
                <a:cs typeface="Lucida Grande"/>
                <a:sym typeface="Lucida Grande"/>
              </a:rPr>
              <a:t>, önmagunkról! Az a fontos, ami engem kiteljesít, ami engem boldoggá tesz, mondják az emberek. A Szentírás szerint azonban ez a gondolkodásmód veszélyes!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szívünk akarata nem mindig jelent helyes, vagy igazságos gondolkodást. </a:t>
            </a:r>
            <a:r>
              <a:rPr lang="hu-HU" sz="2200" i="1" dirty="0" smtClean="0">
                <a:effectLst/>
                <a:latin typeface="Lucida Grande"/>
                <a:ea typeface="Lucida Grande"/>
                <a:cs typeface="Lucida Grande"/>
                <a:sym typeface="Lucida Grande"/>
              </a:rPr>
              <a:t>„Csalárdabb a szív mindennél, és gonosz az; kicsoda ismerhetné azt?” </a:t>
            </a:r>
            <a:r>
              <a:rPr lang="hu-HU" sz="2200" dirty="0" smtClean="0">
                <a:effectLst/>
                <a:latin typeface="Lucida Grande"/>
                <a:ea typeface="Lucida Grande"/>
                <a:cs typeface="Lucida Grande"/>
                <a:sym typeface="Lucida Grande"/>
              </a:rPr>
              <a:t>– kiált fel Jeremiás (Jer 17:9). Soha nem vagyunk biztonságban, ha önmagunkra tekintünk és a szívünk akaratát követjük!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Folyamatosan így kell imádkoznunk. – </a:t>
            </a:r>
            <a:r>
              <a:rPr lang="hu-HU" sz="2200" i="1" dirty="0" smtClean="0">
                <a:effectLst/>
                <a:latin typeface="Lucida Grande"/>
                <a:ea typeface="Lucida Grande"/>
                <a:cs typeface="Lucida Grande"/>
                <a:sym typeface="Lucida Grande"/>
              </a:rPr>
              <a:t>Uram, vedd a szívemet és változtasd meg! Tegyél engem magadhoz hasonlóvá! </a:t>
            </a:r>
            <a:r>
              <a:rPr lang="hu-HU" sz="2200" dirty="0" smtClean="0">
                <a:effectLst/>
                <a:latin typeface="Lucida Grande"/>
                <a:ea typeface="Lucida Grande"/>
                <a:cs typeface="Lucida Grande"/>
                <a:sym typeface="Lucida Grande"/>
              </a:rPr>
              <a:t>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92459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 „A saját énünk elleni küzdelem a leghatalmasabb harc, amelyet meg kell vívnunk. Énünket átengedni, alárendelni mindent Isten akaratának: küzdelembe kerül, de a léleknek engedelmeskednie kell Istennek, mielőtt szentségben megújulhatna.“</a:t>
            </a:r>
          </a:p>
          <a:p>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Jézushoz vezető út </a:t>
            </a:r>
            <a:r>
              <a:rPr lang="hu-HU" sz="2200" dirty="0" smtClean="0">
                <a:effectLst/>
                <a:latin typeface="Lucida Grande"/>
                <a:ea typeface="Lucida Grande"/>
                <a:cs typeface="Lucida Grande"/>
                <a:sym typeface="Lucida Grande"/>
              </a:rPr>
              <a:t>43. o.</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777299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Felszólítás keresztünk felvételére  </a:t>
            </a:r>
            <a:endParaRPr lang="hu-HU"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Lukács evangéliuma 9:23-24. verseiben a Biblia így szól hozzánk: „Ha valaki én utánam akar jönni, tagadja meg magát, és vegye fel az ő keresztjét minden nap, és kövessen engem. Mert aki meg akarja tartani az ő életét, elveszti azt; aki pedig elveszti az ő életét én érettem, az megtartja azt.”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Nos, első pillantásra ez a kereszt felvétele dolog egyáltalán nem tűnik vonzónak. Az édes igazság azonban, a közgondolkodással ellentétben az, hogy a keresztünk felvételével szabad kezet adunk Istennek, hogy eltávolítsa életünkből az elénk kerülő akadályokat, amelyek hátráltatják Menny felé vezető utunkat.  Így tehát, amit a világ fájdalmas áldozatnak hisz, valójában a mi mennyei nyereségünk.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618900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„Isten soha nem kér tőlünk valódi áldozatot. Sok mindent kér, hogy engedjük át neki, de csak olyan dolgok feladását, amik akadályozzák Menny felé vezető utunkat. Még ha olyasmi alárendelését is kéri, ami szerintünk önmagában jó, biztosak lehetünk benne, hogy Isten ezáltal valami magasabb jót munkál számunkra.”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Lehet, hogy legyőzhetetlennek tűnő titkos bűnnel, vagy lelki problémával küzdünk. Egy bölcs ember szerin: - A győzelem kulcsa nem abban van, menyire elszántan küzdesz, hanem abban, mennyire adod át magad Istennek.</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A gyógyítás szolgálata </a:t>
            </a:r>
            <a:r>
              <a:rPr lang="hu-HU" sz="2200" dirty="0" smtClean="0">
                <a:effectLst/>
                <a:latin typeface="Lucida Grande"/>
                <a:ea typeface="Lucida Grande"/>
                <a:cs typeface="Lucida Grande"/>
                <a:sym typeface="Lucida Grande"/>
              </a:rPr>
              <a:t>473. o.</a:t>
            </a:r>
          </a:p>
          <a:p>
            <a:endParaRPr lang="en-US" dirty="0"/>
          </a:p>
        </p:txBody>
      </p:sp>
    </p:spTree>
    <p:extLst>
      <p:ext uri="{BB962C8B-B14F-4D97-AF65-F5344CB8AC3E}">
        <p14:creationId xmlns:p14="http://schemas.microsoft.com/office/powerpoint/2010/main" val="389564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Ne feledjük, hogy a megadás fehér zászlajának lengetése a hívő számára nem azt jelenti, hogy: „Elvesztettem ezt a csatát.” Valójában azt jelenti, hogy: „A végső győzelem Jézusban van!”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Valami csodálatos dolog történik, amikor átadjuk magunkat Jézusnak és felvesszük az Ő keresztjét. Ahelyett, hogy a kereszt teher lenne, felfedezzük, hogy „amint felvesszük ezt a keresztet, [a valóságos keresztet] az felemel bennünket.”  Saját erőnket alá kell rendelnünk Jézusnak és hagynunk kell, hogy az Ő ereje vigye a kereszt terhét. A saját erőnk tehetetlenség és megtörtség. Amint átadjuk megtörtségünket Jézusnak, Ő győzelmet ad nekünk. </a:t>
            </a:r>
          </a:p>
          <a:p>
            <a:r>
              <a:rPr lang="hu-HU" sz="2200" b="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Köszönet Nancy </a:t>
            </a:r>
            <a:r>
              <a:rPr lang="hu-HU" sz="2200" dirty="0" err="1" smtClean="0">
                <a:effectLst/>
                <a:latin typeface="Lucida Grande"/>
                <a:ea typeface="Lucida Grande"/>
                <a:cs typeface="Lucida Grande"/>
                <a:sym typeface="Lucida Grande"/>
              </a:rPr>
              <a:t>Demoss</a:t>
            </a:r>
            <a:r>
              <a:rPr lang="hu-HU" sz="2200" dirty="0" smtClean="0">
                <a:effectLst/>
                <a:latin typeface="Lucida Grande"/>
                <a:ea typeface="Lucida Grande"/>
                <a:cs typeface="Lucida Grande"/>
                <a:sym typeface="Lucida Grande"/>
              </a:rPr>
              <a:t> </a:t>
            </a:r>
            <a:r>
              <a:rPr lang="hu-HU" sz="2200" dirty="0" err="1" smtClean="0">
                <a:effectLst/>
                <a:latin typeface="Lucida Grande"/>
                <a:ea typeface="Lucida Grande"/>
                <a:cs typeface="Lucida Grande"/>
                <a:sym typeface="Lucida Grande"/>
              </a:rPr>
              <a:t>Wolgemuth-nak</a:t>
            </a:r>
            <a:r>
              <a:rPr lang="hu-HU" sz="2200" dirty="0" smtClean="0">
                <a:effectLst/>
                <a:latin typeface="Lucida Grande"/>
                <a:ea typeface="Lucida Grande"/>
                <a:cs typeface="Lucida Grande"/>
                <a:sym typeface="Lucida Grande"/>
              </a:rPr>
              <a:t> az inspirációért, amit a </a:t>
            </a:r>
            <a:r>
              <a:rPr lang="hu-HU" sz="2200" i="1" dirty="0" smtClean="0">
                <a:effectLst/>
                <a:latin typeface="Lucida Grande"/>
                <a:ea typeface="Lucida Grande"/>
                <a:cs typeface="Lucida Grande"/>
                <a:sym typeface="Lucida Grande"/>
              </a:rPr>
              <a:t>Megtörtség</a:t>
            </a:r>
            <a:r>
              <a:rPr lang="hu-HU" sz="2200" dirty="0" smtClean="0">
                <a:effectLst/>
                <a:latin typeface="Lucida Grande"/>
                <a:ea typeface="Lucida Grande"/>
                <a:cs typeface="Lucida Grande"/>
                <a:sym typeface="Lucida Grande"/>
              </a:rPr>
              <a:t> c. könyve hátsó borítóján olvashatunk</a:t>
            </a:r>
            <a:r>
              <a:rPr lang="hu-HU" sz="2200" i="1" dirty="0" smtClean="0">
                <a:effectLst/>
                <a:latin typeface="Lucida Grande"/>
                <a:ea typeface="Lucida Grande"/>
                <a:cs typeface="Lucida Grande"/>
                <a:sym typeface="Lucida Grande"/>
              </a:rPr>
              <a:t>.</a:t>
            </a:r>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Bizonyságtételek 8. kötet </a:t>
            </a:r>
            <a:r>
              <a:rPr lang="hu-HU" sz="2200" dirty="0" smtClean="0">
                <a:effectLst/>
                <a:latin typeface="Lucida Grande"/>
                <a:ea typeface="Lucida Grande"/>
                <a:cs typeface="Lucida Grande"/>
                <a:sym typeface="Lucida Grande"/>
              </a:rPr>
              <a:t>45. o.</a:t>
            </a:r>
          </a:p>
          <a:p>
            <a:endParaRPr lang="en-US" dirty="0"/>
          </a:p>
        </p:txBody>
      </p:sp>
    </p:spTree>
    <p:extLst>
      <p:ext uri="{BB962C8B-B14F-4D97-AF65-F5344CB8AC3E}">
        <p14:creationId xmlns:p14="http://schemas.microsoft.com/office/powerpoint/2010/main" val="30333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Bevezetés</a:t>
            </a:r>
            <a:endParaRPr lang="hu-HU" sz="2200" dirty="0" smtClean="0">
              <a:effectLst/>
              <a:latin typeface="Lucida Grande"/>
              <a:ea typeface="Lucida Grande"/>
              <a:cs typeface="Lucida Grande"/>
              <a:sym typeface="Lucida Grande"/>
            </a:endParaRPr>
          </a:p>
          <a:p>
            <a:r>
              <a:rPr lang="hu-HU" sz="2200" b="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1994-ben szörnyű faji háború dúlt Ruandában, ami több, mint egymillió ember halálát okozta. Ebből mintegy 100 000-en a Hetednapi Adventista Egyház tagjai voltak.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konfliktus hevében az egyik törzs a másik megsemmisítésére törekedett. A megtámadott törzs hívő tagjai a gyülekezetekbe siettek, mert azt gondolták, hogy a szent hely menedékében nem gyilkolják meg őket. Az egyik ilyen gyülekezetben egy adventista csoport bújt össze.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Az ajtók zárva voltak és mindnyájan összebújva imádkoztak a megmenekülésért. Rövidesen </a:t>
            </a:r>
            <a:r>
              <a:rPr lang="hu-HU" sz="2200" dirty="0" err="1" smtClean="0">
                <a:effectLst/>
                <a:latin typeface="Lucida Grande"/>
                <a:ea typeface="Lucida Grande"/>
                <a:cs typeface="Lucida Grande"/>
                <a:sym typeface="Lucida Grande"/>
              </a:rPr>
              <a:t>macsétákkal</a:t>
            </a:r>
            <a:r>
              <a:rPr lang="hu-HU" sz="2200" dirty="0" smtClean="0">
                <a:effectLst/>
                <a:latin typeface="Lucida Grande"/>
                <a:ea typeface="Lucida Grande"/>
                <a:cs typeface="Lucida Grande"/>
                <a:sym typeface="Lucida Grande"/>
              </a:rPr>
              <a:t> felfegyverzett csőcselék törte be az ajtókat és mindenkit megöltek, aki az útjukba került, még a lelkészt is. Szörnyű mészárlás volt, csak néhányan menekültek meg.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Néhány nap múlva, a gyilkosok távozása után a túlélők visszatértek a holttestekért, hogy egy tömegsírba temessék őket. A holttestek összegyűjtése közben észrevették, hogy az egyik asszony szíve még ver. Abban a reményben, hogy megmentik életét, a kórházba siettek vele. Erősen küzdött az életért és végül túlélte. Három éven át ki-be járt a kórházba. Végül új életet kezdett építeni.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hetednapi adventista lelkész (akit meggyilkoltak a tömegmészárlás során) feleségeként Marie nővér úgy döntött, nem akarja, hogy férje halála hiábavaló legyen. Azt is elhatározta, hogy nem fog keserűségben és gyűlölködésben élni, hanem inkább megbocsájtást ajánl azoknak, akik oly mélyen bántalmazták.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412970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„Ha teljes mértékben átadjuk magunkat Jézusnak, ha teljesen összetörten elé borulunk, akkor olyan győzelem örömével ajándékoz meg, amilyent addig még soha nem tapasztaltunk”</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Ellen White ezt a képet ábrázolja: teljesen összetörten Jézus elé esni. Mit jelent az a megtörtség, amivel Jézus elé borulunk? </a:t>
            </a:r>
          </a:p>
          <a:p>
            <a:endParaRPr lang="hu-HU" sz="2200" dirty="0" smtClean="0">
              <a:effectLst/>
              <a:latin typeface="Lucida Grande"/>
              <a:ea typeface="Lucida Grande"/>
              <a:cs typeface="Lucida Grande"/>
              <a:sym typeface="Lucida Grande"/>
            </a:endParaRPr>
          </a:p>
          <a:p>
            <a:r>
              <a:rPr lang="hu-HU" sz="2200" i="1" dirty="0" smtClean="0">
                <a:effectLst/>
                <a:latin typeface="Lucida Grande"/>
                <a:ea typeface="Lucida Grande"/>
                <a:cs typeface="Lucida Grande"/>
                <a:sym typeface="Lucida Grande"/>
              </a:rPr>
              <a:t>Az evangélium szolgái </a:t>
            </a:r>
            <a:r>
              <a:rPr lang="hu-HU" sz="2200" dirty="0" smtClean="0">
                <a:effectLst/>
                <a:latin typeface="Lucida Grande"/>
                <a:ea typeface="Lucida Grande"/>
                <a:cs typeface="Lucida Grande"/>
                <a:sym typeface="Lucida Grande"/>
              </a:rPr>
              <a:t>373. o.</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83255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Az értékes por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A megtörtség valóban a legszebb felajánlás és legszentebb áldozat, amit Istennek adhatunk. Valójában ez az egyetlen áldozat, amit adnunk kell. A Biblia szerint: „Isten előtt kedves áldozatok: a töredelmes lélek; a töredelmes és bűnbánó szívet, oh, Isten nem veted te meg!”  (Zsolt 51:19).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a:t>
            </a:r>
            <a:r>
              <a:rPr lang="hu-HU" sz="2200" i="1" dirty="0" smtClean="0">
                <a:effectLst/>
                <a:latin typeface="Lucida Grande"/>
                <a:ea typeface="Lucida Grande"/>
                <a:cs typeface="Lucida Grande"/>
                <a:sym typeface="Lucida Grande"/>
              </a:rPr>
              <a:t>töredelmes</a:t>
            </a:r>
            <a:r>
              <a:rPr lang="hu-HU" sz="2200" dirty="0" smtClean="0">
                <a:effectLst/>
                <a:latin typeface="Lucida Grande"/>
                <a:ea typeface="Lucida Grande"/>
                <a:cs typeface="Lucida Grande"/>
                <a:sym typeface="Lucida Grande"/>
              </a:rPr>
              <a:t> szó a Zsolt 15:19. versében a héber </a:t>
            </a:r>
            <a:r>
              <a:rPr lang="hu-HU" sz="2200" i="1" dirty="0" err="1" smtClean="0">
                <a:effectLst/>
                <a:latin typeface="Lucida Grande"/>
                <a:ea typeface="Lucida Grande"/>
                <a:cs typeface="Lucida Grande"/>
                <a:sym typeface="Lucida Grande"/>
              </a:rPr>
              <a:t>dâkâh</a:t>
            </a:r>
            <a:r>
              <a:rPr lang="hu-HU" sz="2200" i="1" dirty="0" smtClean="0">
                <a:effectLst/>
                <a:latin typeface="Lucida Grande"/>
                <a:ea typeface="Lucida Grande"/>
                <a:cs typeface="Lucida Grande"/>
                <a:sym typeface="Lucida Grande"/>
              </a:rPr>
              <a:t> </a:t>
            </a:r>
            <a:r>
              <a:rPr lang="hu-HU" sz="2200" dirty="0" smtClean="0">
                <a:effectLst/>
                <a:latin typeface="Lucida Grande"/>
                <a:ea typeface="Lucida Grande"/>
                <a:cs typeface="Lucida Grande"/>
                <a:sym typeface="Lucida Grande"/>
              </a:rPr>
              <a:t>szó fordítása, aminek jelentése: </a:t>
            </a:r>
            <a:r>
              <a:rPr lang="hu-HU" sz="2200" i="1" dirty="0" smtClean="0">
                <a:effectLst/>
                <a:latin typeface="Lucida Grande"/>
                <a:ea typeface="Lucida Grande"/>
                <a:cs typeface="Lucida Grande"/>
                <a:sym typeface="Lucida Grande"/>
              </a:rPr>
              <a:t>elmorzsolni, felaprítani, darabolni, porrá őrölni, teljesen megsemmisíteni.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Gondoljunk csak bele! Ha valami egyszerűen eltörik, még összeragaszthatjuk, de a port már nem tudjuk összeragasztani. És mi valóban azok vagyunk: törött, porrá zúzott edények!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„S milyen dicsőséges kiváltság ez! Halandó lények - „por és hamu” - Krisztus közbenjárása által a leghatalmasabb uralkodó elé járulhatnak</a:t>
            </a:r>
            <a:r>
              <a:rPr lang="hu-HU" sz="2200" dirty="0" smtClean="0">
                <a:effectLst/>
                <a:latin typeface="Lucida Grande"/>
                <a:ea typeface="Lucida Grande"/>
                <a:cs typeface="Lucida Grande"/>
                <a:sym typeface="Lucida Grande"/>
              </a:rPr>
              <a:t>.” (15)</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És gondoljunk bele, nemcsak Isten elé járulhatunk, hanem Ő újra meg újra ezt a port használja fel legjobb csodáihoz.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Kezdetben Isten a porba ültette az édenkert fáit és növényeit, hogy növekedjenek és gyümölcsöt teremjenek. (1Móz 1:11). Aztán teremtési munkáját megkoronázva férfit és nőt teremtett a porból és megparancsolta nekik, hogy gyümölcsözzenek, teremjenek gyümölcsöt (1Móz 2:7; 1:28).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Álljunk meg itt egy percre!  Felismerjük vajon, hogy az élet leheletén, Jézus vérén és a Szentlélek erején kívül minden, még a legjobb munkánk eredménye is mind csak por? És mégis oly gyakran annyira gőgösek vagyunk, hogy a port dicsőítjük!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Szerencsére Jézus azután is törődött a porral, hogy a bűn átka sújtotta a világot. Visszatért a Földre, hogy folytassa munkáját az emberiség pora között (1Sámuel 2:8). Míg a port használta a vak ember szeme világának gyógyítására, (János 9:5-6), az élet pora és megtörtsége az, amit ma is gyakran használ lelki látásunk helyreállítására. Ért hozzá, hogyan keverje a port a vízzel, hogy agyagot kapjon. A formálható agyag (a sár) a Fazekasmester kezében válik olyanná, amilyenné eredetileg teremtett minket (Jeremiás 18:6).</a:t>
            </a:r>
          </a:p>
          <a:p>
            <a:r>
              <a:rPr lang="hu-HU" sz="2200" dirty="0" smtClean="0">
                <a:effectLst/>
                <a:latin typeface="Lucida Grande"/>
                <a:ea typeface="Lucida Grande"/>
                <a:cs typeface="Lucida Grande"/>
                <a:sym typeface="Lucida Grande"/>
              </a:rPr>
              <a:t> </a:t>
            </a:r>
          </a:p>
          <a:p>
            <a:r>
              <a:rPr lang="hu-HU" sz="2200" i="1" dirty="0" smtClean="0">
                <a:effectLst/>
                <a:latin typeface="Lucida Grande"/>
                <a:ea typeface="Lucida Grande"/>
                <a:cs typeface="Lucida Grande"/>
                <a:sym typeface="Lucida Grande"/>
              </a:rPr>
              <a:t>(15) Gyermeknevelés</a:t>
            </a:r>
            <a:r>
              <a:rPr lang="hu-HU" sz="2200" dirty="0" smtClean="0">
                <a:effectLst/>
                <a:latin typeface="Lucida Grande"/>
                <a:ea typeface="Lucida Grande"/>
                <a:cs typeface="Lucida Grande"/>
                <a:sym typeface="Lucida Grande"/>
              </a:rPr>
              <a:t> </a:t>
            </a:r>
            <a:r>
              <a:rPr lang="hu-HU" sz="2200" dirty="0" smtClean="0">
                <a:effectLst/>
                <a:latin typeface="Lucida Grande"/>
                <a:ea typeface="Lucida Grande"/>
                <a:cs typeface="Lucida Grande"/>
                <a:sym typeface="Lucida Grande"/>
              </a:rPr>
              <a:t>467. o.</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174965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Ahogy egy szerző oly ékesszólóan írja: „A por nem feltétlenül jelenti a véget. Sokszor a por szükséges az új [élet] kezdetéhez.”</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Igen, a por valóban lehet szép, ha a szerető Isten kezében van. És az átadott por nagyon értékes! E. G. White-tól a következő bátorítást kapjuk: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„Sátán semmitől nem fél annyira, mint hogy Isten népe megtisztítja az utat, és eltávolít minden akadályt, hogy az Úr kiáraszthassa Lelkét elbágyadt egyházára… A késői eső el fog jönni, és Isten áldása majd mindenkit betölt, aki megtisztíttatott a szennytől.”</a:t>
            </a:r>
            <a:r>
              <a:rPr lang="hu-HU" sz="2200" i="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Átadtad már porodat Jézusnak? Átadtad a kudarcaidat, bűneidet és minden törött részedet Jézusnak? Csak akkor tud a porral csodát tenni, ha mindet átadjuk Neki. </a:t>
            </a:r>
          </a:p>
          <a:p>
            <a:endParaRPr lang="hu-HU" sz="2200" dirty="0" smtClean="0">
              <a:effectLst/>
              <a:latin typeface="Lucida Grande"/>
              <a:ea typeface="Lucida Grande"/>
              <a:cs typeface="Lucida Grande"/>
              <a:sym typeface="Lucida Grande"/>
            </a:endParaRPr>
          </a:p>
          <a:p>
            <a:r>
              <a:rPr lang="hu-HU" sz="2200" dirty="0" err="1" smtClean="0">
                <a:effectLst/>
                <a:latin typeface="Lucida Grande"/>
                <a:ea typeface="Lucida Grande"/>
                <a:cs typeface="Lucida Grande"/>
                <a:sym typeface="Lucida Grande"/>
              </a:rPr>
              <a:t>Lysa</a:t>
            </a:r>
            <a:r>
              <a:rPr lang="hu-HU" sz="2200" dirty="0" smtClean="0">
                <a:effectLst/>
                <a:latin typeface="Lucida Grande"/>
                <a:ea typeface="Lucida Grande"/>
                <a:cs typeface="Lucida Grande"/>
                <a:sym typeface="Lucida Grande"/>
              </a:rPr>
              <a:t> </a:t>
            </a:r>
            <a:r>
              <a:rPr lang="hu-HU" sz="2200" dirty="0" err="1" smtClean="0">
                <a:effectLst/>
                <a:latin typeface="Lucida Grande"/>
                <a:ea typeface="Lucida Grande"/>
                <a:cs typeface="Lucida Grande"/>
                <a:sym typeface="Lucida Grande"/>
              </a:rPr>
              <a:t>Terkeurst</a:t>
            </a:r>
            <a:r>
              <a:rPr lang="hu-HU" sz="2200" dirty="0" smtClean="0">
                <a:effectLst/>
                <a:latin typeface="Lucida Grande"/>
                <a:ea typeface="Lucida Grande"/>
                <a:cs typeface="Lucida Grande"/>
                <a:sym typeface="Lucida Grande"/>
              </a:rPr>
              <a:t>: </a:t>
            </a:r>
            <a:r>
              <a:rPr lang="hu-HU" sz="2200" i="1" dirty="0" smtClean="0">
                <a:effectLst/>
                <a:latin typeface="Lucida Grande"/>
                <a:ea typeface="Lucida Grande"/>
                <a:cs typeface="Lucida Grande"/>
                <a:sym typeface="Lucida Grande"/>
              </a:rPr>
              <a:t>Nem állíthatjuk, hogy így lenne </a:t>
            </a:r>
            <a:r>
              <a:rPr lang="hu-HU" sz="2200" dirty="0" smtClean="0">
                <a:effectLst/>
                <a:latin typeface="Lucida Grande"/>
                <a:ea typeface="Lucida Grande"/>
                <a:cs typeface="Lucida Grande"/>
                <a:sym typeface="Lucida Grande"/>
              </a:rPr>
              <a:t>18. o.</a:t>
            </a:r>
          </a:p>
          <a:p>
            <a:r>
              <a:rPr lang="hu-HU" sz="2200" i="1" dirty="0" smtClean="0">
                <a:effectLst/>
                <a:latin typeface="Lucida Grande"/>
                <a:ea typeface="Lucida Grande"/>
                <a:cs typeface="Lucida Grande"/>
                <a:sym typeface="Lucida Grande"/>
              </a:rPr>
              <a:t>Az utolsó napok eseményei</a:t>
            </a:r>
            <a:r>
              <a:rPr lang="hu-HU" sz="2200" dirty="0" smtClean="0">
                <a:effectLst/>
                <a:latin typeface="Lucida Grande"/>
                <a:ea typeface="Lucida Grande"/>
                <a:cs typeface="Lucida Grande"/>
                <a:sym typeface="Lucida Grande"/>
              </a:rPr>
              <a:t> 192-193. o.</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p:txBody>
      </p:sp>
    </p:spTree>
    <p:extLst>
      <p:ext uri="{BB962C8B-B14F-4D97-AF65-F5344CB8AC3E}">
        <p14:creationId xmlns:p14="http://schemas.microsoft.com/office/powerpoint/2010/main" val="417524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Felhívás</a:t>
            </a:r>
            <a:endParaRPr lang="hu-HU" sz="2200" dirty="0" smtClean="0">
              <a:effectLst/>
              <a:latin typeface="Lucida Grande"/>
              <a:ea typeface="Lucida Grande"/>
              <a:cs typeface="Lucida Grande"/>
              <a:sym typeface="Lucida Grande"/>
            </a:endParaRPr>
          </a:p>
          <a:p>
            <a:r>
              <a:rPr lang="hu-HU" sz="2200" b="1" dirty="0" smtClean="0">
                <a:effectLst/>
                <a:latin typeface="Lucida Grande"/>
                <a:ea typeface="Lucida Grande"/>
                <a:cs typeface="Lucida Grande"/>
                <a:sym typeface="Lucida Grande"/>
              </a:rPr>
              <a:t> </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Barátaim, Jézus ma felénk nyújtja átszögezett kezét és így kérlel: „Add át nekem a porodat!” Micsoda dicsőséges felszólítás! Adjuk hát át neki porunkat —rászoruló, megtört szívünk minden szennyét és mondjuk: - „Igen uram! Szorosabban szeretnék veled járni! A te képedre szeretnék formálódni, hogy olyan szeretettel tudjam a többieket szeretni, amilyent Tőled kapok. Az az erényes keresztény szeretnék lenni, akivé elhívtál engem. Ám mindaz, amit neked felajánlhatok, törött és sérült. Ezért átadom Neked kudarcaimat, fájdalmaimat, a szívem bánatát, a könnyeimet. Még a legsikeresebb erőfeszítéseim eredménye is csak por, de át akarom adni az összes poromat Neked, és agyaggá válni a nagy Fazekasmester kezében. Te uralkodj a szívem trónján, Uram! Bármit is mondasz, a tied vagyok!”</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Álljunk fel a közös záró imádságra, ha szívünk kívánsága ez ma! </a:t>
            </a:r>
          </a:p>
          <a:p>
            <a:r>
              <a:rPr lang="hu-HU" sz="2200" dirty="0" smtClean="0">
                <a:effectLst/>
                <a:latin typeface="Lucida Grande"/>
                <a:ea typeface="Lucida Grande"/>
                <a:cs typeface="Lucida Grande"/>
                <a:sym typeface="Lucida Grande"/>
              </a:rPr>
              <a:t> </a:t>
            </a:r>
          </a:p>
          <a:p>
            <a:r>
              <a:rPr lang="hu-HU" sz="2200" b="1" smtClean="0">
                <a:effectLst/>
                <a:latin typeface="Lucida Grande"/>
                <a:ea typeface="Lucida Grande"/>
                <a:cs typeface="Lucida Grande"/>
                <a:sym typeface="Lucida Grande"/>
              </a:rPr>
              <a:t>—Vége a szombati prédikációnak—</a:t>
            </a:r>
            <a:endParaRPr lang="hu-HU" sz="2200">
              <a:effectLst/>
              <a:latin typeface="Lucida Grande"/>
              <a:ea typeface="Lucida Grande"/>
              <a:cs typeface="Lucida Grande"/>
              <a:sym typeface="Lucida Grande"/>
            </a:endParaRPr>
          </a:p>
        </p:txBody>
      </p:sp>
    </p:spTree>
    <p:extLst>
      <p:ext uri="{BB962C8B-B14F-4D97-AF65-F5344CB8AC3E}">
        <p14:creationId xmlns:p14="http://schemas.microsoft.com/office/powerpoint/2010/main" val="407418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A megbocsájtás gyakorlása </a:t>
            </a:r>
            <a:endParaRPr lang="hu-HU" sz="2200" dirty="0" smtClean="0">
              <a:effectLst/>
              <a:latin typeface="Lucida Grande"/>
              <a:ea typeface="Lucida Grande"/>
              <a:cs typeface="Lucida Grande"/>
              <a:sym typeface="Lucida Grande"/>
            </a:endParaRPr>
          </a:p>
          <a:p>
            <a:r>
              <a:rPr lang="hu-HU" sz="2200" b="1" dirty="0" smtClean="0">
                <a:effectLst/>
                <a:latin typeface="Lucida Grande"/>
                <a:ea typeface="Lucida Grande"/>
                <a:cs typeface="Lucida Grande"/>
                <a:sym typeface="Lucida Grande"/>
              </a:rPr>
              <a:t>MARIE BIZONYSÁGTÉTELE</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Marie a Római levélben így olvasta: „Azért, ha éhezik a te ellenséged, adj ennie; ha szomjúhozik, adj innia; mert ha ezt műveled, eleven szenet gyűjtesz az ő fejére.” (Róm 12:20)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Amikor megtudta, hogy a gyilkosok némelyikét elfogták és a közeli börtönben raboskodnak, Marie nővér meglátogatta őket és ételt vitt nekik. Egy idő után ő lett a börtön „anyafigurája”, aki rendszeresen ennivalót és takarókat vitt nekik. A Bibliát is tanulmányozni kezdte a rabokkal.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Egy nap, amikor a foglyoknál szolgált, egy </a:t>
            </a:r>
            <a:r>
              <a:rPr lang="hu-HU" sz="2200" dirty="0" err="1" smtClean="0">
                <a:effectLst/>
                <a:latin typeface="Lucida Grande"/>
                <a:ea typeface="Lucida Grande"/>
                <a:cs typeface="Lucida Grande"/>
                <a:sym typeface="Lucida Grande"/>
              </a:rPr>
              <a:t>Rukundo</a:t>
            </a:r>
            <a:r>
              <a:rPr lang="hu-HU" sz="2200" dirty="0" smtClean="0">
                <a:effectLst/>
                <a:latin typeface="Lucida Grande"/>
                <a:ea typeface="Lucida Grande"/>
                <a:cs typeface="Lucida Grande"/>
                <a:sym typeface="Lucida Grande"/>
              </a:rPr>
              <a:t> nevű fiatalember ment oda hozzá. A földre borult előtte és a lábát kezdte csókolgatni. – Asszonyom, emlékszik rám? – kérdezte.  Marie testvér nagyot nyelt, amikor felismerte az arcát. Az a férfi volt, aki a férjét megölte, és őt is megpróbálta kivégezni. </a:t>
            </a:r>
          </a:p>
          <a:p>
            <a:r>
              <a:rPr lang="hu-HU" sz="2200" dirty="0" smtClean="0">
                <a:effectLst/>
                <a:latin typeface="Lucida Grande"/>
                <a:ea typeface="Lucida Grande"/>
                <a:cs typeface="Lucida Grande"/>
                <a:sym typeface="Lucida Grande"/>
              </a:rPr>
              <a:t> – Asszonyom meg tud bocsájtani nekem? – kérdezte </a:t>
            </a:r>
            <a:r>
              <a:rPr lang="hu-HU" sz="2200" dirty="0" err="1" smtClean="0">
                <a:effectLst/>
                <a:latin typeface="Lucida Grande"/>
                <a:ea typeface="Lucida Grande"/>
                <a:cs typeface="Lucida Grande"/>
                <a:sym typeface="Lucida Grande"/>
              </a:rPr>
              <a:t>Rukundo</a:t>
            </a:r>
            <a:r>
              <a:rPr lang="hu-HU" sz="2200" dirty="0" smtClean="0">
                <a:effectLst/>
                <a:latin typeface="Lucida Grande"/>
                <a:ea typeface="Lucida Grande"/>
                <a:cs typeface="Lucida Grande"/>
                <a:sym typeface="Lucida Grande"/>
              </a:rPr>
              <a:t> könnyes szemmel.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Marie gyengéden felemelte a fiatalembert a földről és átölelte. – Már régen megbocsájtottam. Eltökéltem a szívemben, hogy nem fogok gyűlölködni. Nem fogom keserűségre és neheztelésre pazarolni éveimet. Megbocsájtottam neked. – mondta.</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következő hat hónapon át Marie testvér tanulmányozta a Bibliát a férfival. Ennek eredményeképpen </a:t>
            </a:r>
            <a:r>
              <a:rPr lang="hu-HU" sz="2200" dirty="0" err="1" smtClean="0">
                <a:effectLst/>
                <a:latin typeface="Lucida Grande"/>
                <a:ea typeface="Lucida Grande"/>
                <a:cs typeface="Lucida Grande"/>
                <a:sym typeface="Lucida Grande"/>
              </a:rPr>
              <a:t>Rukundo</a:t>
            </a:r>
            <a:r>
              <a:rPr lang="hu-HU" sz="2200" dirty="0" smtClean="0">
                <a:effectLst/>
                <a:latin typeface="Lucida Grande"/>
                <a:ea typeface="Lucida Grande"/>
                <a:cs typeface="Lucida Grande"/>
                <a:sym typeface="Lucida Grande"/>
              </a:rPr>
              <a:t> elhatározta, hogy megkeresztelkedik.  Keresztsége napján kiállt az egész börtön elé és megvallotta a bűneit. Szép volt és megható. Marie is ott volt, hogy tanúja legyen.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ruandai kormány néhány év múlva amnesztiában részesítette </a:t>
            </a:r>
            <a:r>
              <a:rPr lang="hu-HU" sz="2200" dirty="0" err="1" smtClean="0">
                <a:effectLst/>
                <a:latin typeface="Lucida Grande"/>
                <a:ea typeface="Lucida Grande"/>
                <a:cs typeface="Lucida Grande"/>
                <a:sym typeface="Lucida Grande"/>
              </a:rPr>
              <a:t>Rukundot</a:t>
            </a:r>
            <a:r>
              <a:rPr lang="hu-HU" sz="2200" dirty="0" smtClean="0">
                <a:effectLst/>
                <a:latin typeface="Lucida Grande"/>
                <a:ea typeface="Lucida Grande"/>
                <a:cs typeface="Lucida Grande"/>
                <a:sym typeface="Lucida Grande"/>
              </a:rPr>
              <a:t> és kiengedték a börtönből. A népirtásban azonban </a:t>
            </a:r>
            <a:r>
              <a:rPr lang="hu-HU" sz="2200" dirty="0" err="1" smtClean="0">
                <a:effectLst/>
                <a:latin typeface="Lucida Grande"/>
                <a:ea typeface="Lucida Grande"/>
                <a:cs typeface="Lucida Grande"/>
                <a:sym typeface="Lucida Grande"/>
              </a:rPr>
              <a:t>Rukundo</a:t>
            </a:r>
            <a:r>
              <a:rPr lang="hu-HU" sz="2200" dirty="0" smtClean="0">
                <a:effectLst/>
                <a:latin typeface="Lucida Grande"/>
                <a:ea typeface="Lucida Grande"/>
                <a:cs typeface="Lucida Grande"/>
                <a:sym typeface="Lucida Grande"/>
              </a:rPr>
              <a:t> szüleit és egész családját is meggyilkolták, és most nem volt hová mennie. Szabadulása után Marie otthonához ment és bekopogtatott. – Egyedül vagyok, és nem tudom hová mehetnék. Most mit tegyek? – kérdezte. Marie rámosolygott. – Én is egyedül vagyok! Fiammá fogadlak, és együtt várjuk Jézus eljövetelét. Utána pedig együtt találkozunk a szeretteinkkel. - mondta.</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1 A Marie nem a valódi neve, és a kép sem őt ábrázolja.</a:t>
            </a:r>
          </a:p>
          <a:p>
            <a:r>
              <a:rPr lang="hu-HU" sz="2200" dirty="0" smtClean="0">
                <a:effectLst/>
                <a:latin typeface="Lucida Grande"/>
                <a:ea typeface="Lucida Grande"/>
                <a:cs typeface="Lucida Grande"/>
                <a:sym typeface="Lucida Grande"/>
              </a:rPr>
              <a:t>2 A Mark </a:t>
            </a:r>
            <a:r>
              <a:rPr lang="hu-HU" sz="2200" dirty="0" err="1" smtClean="0">
                <a:effectLst/>
                <a:latin typeface="Lucida Grande"/>
                <a:ea typeface="Lucida Grande"/>
                <a:cs typeface="Lucida Grande"/>
                <a:sym typeface="Lucida Grande"/>
              </a:rPr>
              <a:t>Finley</a:t>
            </a:r>
            <a:r>
              <a:rPr lang="hu-HU" sz="2200" dirty="0" smtClean="0">
                <a:effectLst/>
                <a:latin typeface="Lucida Grande"/>
                <a:ea typeface="Lucida Grande"/>
                <a:cs typeface="Lucida Grande"/>
                <a:sym typeface="Lucida Grande"/>
              </a:rPr>
              <a:t> által a </a:t>
            </a:r>
            <a:r>
              <a:rPr lang="hu-HU" sz="2200" u="sng" dirty="0" smtClean="0">
                <a:effectLst/>
                <a:latin typeface="Lucida Grande"/>
                <a:ea typeface="Lucida Grande"/>
                <a:cs typeface="Lucida Grande"/>
                <a:sym typeface="Lucida Grande"/>
                <a:hlinkClick r:id="rId3"/>
              </a:rPr>
              <a:t>https://youtu.be/8nAfIne_jUM.webhelyen</a:t>
            </a:r>
            <a:r>
              <a:rPr lang="hu-HU" sz="2200" dirty="0" smtClean="0">
                <a:effectLst/>
                <a:latin typeface="Lucida Grande"/>
                <a:ea typeface="Lucida Grande"/>
                <a:cs typeface="Lucida Grande"/>
                <a:sym typeface="Lucida Grande"/>
              </a:rPr>
              <a:t> megosztott bizonyságtételek alapján. A neveket a személyiségi jogok védelmében megváltoztattuk.</a:t>
            </a:r>
          </a:p>
          <a:p>
            <a:endParaRPr lang="en-US" dirty="0"/>
          </a:p>
        </p:txBody>
      </p:sp>
    </p:spTree>
    <p:extLst>
      <p:ext uri="{BB962C8B-B14F-4D97-AF65-F5344CB8AC3E}">
        <p14:creationId xmlns:p14="http://schemas.microsoft.com/office/powerpoint/2010/main" val="177144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„A </a:t>
            </a:r>
            <a:r>
              <a:rPr lang="hu-HU" sz="2200" i="1" dirty="0" smtClean="0">
                <a:effectLst/>
                <a:latin typeface="Lucida Grande"/>
                <a:ea typeface="Lucida Grande"/>
                <a:cs typeface="Lucida Grande"/>
                <a:sym typeface="Lucida Grande"/>
              </a:rPr>
              <a:t>Krisztus példázatai c. könyvben </a:t>
            </a:r>
            <a:r>
              <a:rPr lang="hu-HU" sz="2200" dirty="0" smtClean="0">
                <a:effectLst/>
                <a:latin typeface="Lucida Grande"/>
                <a:ea typeface="Lucida Grande"/>
                <a:cs typeface="Lucida Grande"/>
                <a:sym typeface="Lucida Grande"/>
              </a:rPr>
              <a:t>ezt olvashatjuk: „Az irgalmat hordozó utolsó fénysugár, a világnak kegyelmet hirdető utolsó üzenet Isten jellemének - a szeretetnek - megláttatása. Isten gyermekei mutassák meg Uruk dicsőségét! A saját életükkel és jellemükkel tegyenek bizonyságot arról, amit Isten hatalma tett értük!”</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Marie tettei talán szélsőséges példának tűnhetnek Jézus szeretetének bemutatására, én mégis hiszem, hogy </a:t>
            </a:r>
            <a:r>
              <a:rPr lang="hu-HU" sz="2200" i="1" dirty="0" smtClean="0">
                <a:effectLst/>
                <a:latin typeface="Lucida Grande"/>
                <a:ea typeface="Lucida Grande"/>
                <a:cs typeface="Lucida Grande"/>
                <a:sym typeface="Lucida Grande"/>
              </a:rPr>
              <a:t>éppen ez az a kereszténység, </a:t>
            </a:r>
            <a:r>
              <a:rPr lang="hu-HU" sz="2200" dirty="0" smtClean="0">
                <a:effectLst/>
                <a:latin typeface="Lucida Grande"/>
                <a:ea typeface="Lucida Grande"/>
                <a:cs typeface="Lucida Grande"/>
                <a:sym typeface="Lucida Grande"/>
              </a:rPr>
              <a:t>amire Isten mindnyájunkat hív, hogy magunkévá tegyük. Elképzelhetetlen! Radikális! Természetfeletti! Emberileg lehetetlen, kivéve, ha az illető Szentlélekkel teljes.  </a:t>
            </a:r>
          </a:p>
          <a:p>
            <a:r>
              <a:rPr lang="hu-HU" sz="2200" dirty="0" smtClean="0">
                <a:effectLst/>
                <a:latin typeface="Lucida Grande"/>
                <a:ea typeface="Lucida Grande"/>
                <a:cs typeface="Lucida Grande"/>
                <a:sym typeface="Lucida Grande"/>
              </a:rPr>
              <a:t>Krisztus példázatai 415.o.</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98664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Ma délelőtti Szentírás idézetünk a 2 Péter 1:3-4 igeversek.  Lássuk hát újra!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„Mivelhogy az ő isteni ereje mindennel megajándékozott minket, ami az életre és kegyességre való, Annak megismerése által, aki minket a saját </a:t>
            </a:r>
            <a:r>
              <a:rPr lang="hu-HU" sz="2200" b="1" dirty="0" smtClean="0">
                <a:effectLst/>
                <a:latin typeface="Lucida Grande"/>
                <a:ea typeface="Lucida Grande"/>
                <a:cs typeface="Lucida Grande"/>
                <a:sym typeface="Lucida Grande"/>
              </a:rPr>
              <a:t>dicsőségével és hatalmával</a:t>
            </a:r>
            <a:r>
              <a:rPr lang="hu-HU" sz="2200" dirty="0" smtClean="0">
                <a:effectLst/>
                <a:latin typeface="Lucida Grande"/>
                <a:ea typeface="Lucida Grande"/>
                <a:cs typeface="Lucida Grande"/>
                <a:sym typeface="Lucida Grande"/>
              </a:rPr>
              <a:t> elhívott; Amelyek által igen nagy és becses ígéretekkel ajándékozott meg bennünket; hogy azok által isteni természet részeseivé legyetek, kikerülvén a romlottságot, amely a kívánságban van e világon.”</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Mit jelent az, hogy dicsőségre és erényre hívott el? Úgy hiszem, azt jelenti, hogy erényesen éljünk egy erkölcstelen világban. Azt jelenti, hogy életünkkel mutatjuk meg, mit tett Isten a szívünkben.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91139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Feje tetejére állított minta a keresztény életre</a:t>
            </a:r>
            <a:endParaRPr lang="hu-HU" sz="2200" dirty="0" smtClean="0">
              <a:effectLst/>
              <a:latin typeface="Lucida Grande"/>
              <a:ea typeface="Lucida Grande"/>
              <a:cs typeface="Lucida Grande"/>
              <a:sym typeface="Lucida Grande"/>
            </a:endParaRPr>
          </a:p>
          <a:p>
            <a:r>
              <a:rPr lang="hu-HU" sz="2200" b="1" dirty="0" smtClean="0">
                <a:effectLst/>
                <a:latin typeface="Lucida Grande"/>
                <a:ea typeface="Lucida Grande"/>
                <a:cs typeface="Lucida Grande"/>
                <a:sym typeface="Lucida Grande"/>
              </a:rPr>
              <a:t>A JÉZUSI TANÍTVÁNYSÁG MODELLJE</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Az evangéliumokban felfedezhetjük, hogy követőinek Jézus éppen a társadalmi normákkal ellentétes tanítványsági mintát ad. Az Ő példája ellentmond a tipikus világi siker szabályainak.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Lássunk néhány példát: </a:t>
            </a: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világ szerint: </a:t>
            </a:r>
            <a:r>
              <a:rPr lang="hu-HU" sz="2200" dirty="0" smtClean="0">
                <a:effectLst/>
                <a:latin typeface="Lucida Grande"/>
                <a:ea typeface="Lucida Grande"/>
                <a:cs typeface="Lucida Grande"/>
                <a:sym typeface="Lucida Grande"/>
              </a:rPr>
              <a:t>ha sikeres akarsz lenni, mindig törekedj az élre. </a:t>
            </a:r>
          </a:p>
          <a:p>
            <a:pPr lvl="0"/>
            <a:r>
              <a:rPr lang="hu-HU" sz="2200" b="1" dirty="0" smtClean="0">
                <a:effectLst/>
                <a:latin typeface="Lucida Grande"/>
                <a:ea typeface="Lucida Grande"/>
                <a:cs typeface="Lucida Grande"/>
                <a:sym typeface="Lucida Grande"/>
              </a:rPr>
              <a:t>Jézus szerint: </a:t>
            </a:r>
            <a:r>
              <a:rPr lang="hu-HU" sz="2200" dirty="0" smtClean="0">
                <a:effectLst/>
                <a:latin typeface="Lucida Grande"/>
                <a:ea typeface="Lucida Grande"/>
                <a:cs typeface="Lucida Grande"/>
                <a:sym typeface="Lucida Grande"/>
              </a:rPr>
              <a:t>az én országomban az első utolsó lesz. (Lásd Máté 20:16)</a:t>
            </a: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világ szerint: </a:t>
            </a:r>
            <a:r>
              <a:rPr lang="hu-HU" sz="2200" dirty="0" smtClean="0">
                <a:effectLst/>
                <a:latin typeface="Lucida Grande"/>
                <a:ea typeface="Lucida Grande"/>
                <a:cs typeface="Lucida Grande"/>
                <a:sym typeface="Lucida Grande"/>
              </a:rPr>
              <a:t>magaddal és értékeiddel törődj! </a:t>
            </a:r>
          </a:p>
          <a:p>
            <a:pPr lvl="0"/>
            <a:r>
              <a:rPr lang="hu-HU" sz="2200" b="1" dirty="0" smtClean="0">
                <a:effectLst/>
                <a:latin typeface="Lucida Grande"/>
                <a:ea typeface="Lucida Grande"/>
                <a:cs typeface="Lucida Grande"/>
                <a:sym typeface="Lucida Grande"/>
              </a:rPr>
              <a:t>Jézus szerint: </a:t>
            </a:r>
            <a:r>
              <a:rPr lang="hu-HU" sz="2200" dirty="0" smtClean="0">
                <a:effectLst/>
                <a:latin typeface="Lucida Grande"/>
                <a:ea typeface="Lucida Grande"/>
                <a:cs typeface="Lucida Grande"/>
                <a:sym typeface="Lucida Grande"/>
              </a:rPr>
              <a:t>mindennek a mások szükségleteiről kell szólnia. (Lásd Máté 20:28)</a:t>
            </a: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világ szerint: </a:t>
            </a:r>
            <a:r>
              <a:rPr lang="hu-HU" sz="2200" dirty="0" smtClean="0">
                <a:effectLst/>
                <a:latin typeface="Lucida Grande"/>
                <a:ea typeface="Lucida Grande"/>
                <a:cs typeface="Lucida Grande"/>
                <a:sym typeface="Lucida Grande"/>
              </a:rPr>
              <a:t>a magad kényelmét keresd és éljél teljes életet!  </a:t>
            </a:r>
          </a:p>
          <a:p>
            <a:pPr lvl="0"/>
            <a:r>
              <a:rPr lang="hu-HU" sz="2200" b="1" dirty="0" smtClean="0">
                <a:effectLst/>
                <a:latin typeface="Lucida Grande"/>
                <a:ea typeface="Lucida Grande"/>
                <a:cs typeface="Lucida Grande"/>
                <a:sym typeface="Lucida Grande"/>
              </a:rPr>
              <a:t>Jézus szerint: </a:t>
            </a:r>
            <a:r>
              <a:rPr lang="hu-HU" sz="2200" dirty="0" smtClean="0">
                <a:effectLst/>
                <a:latin typeface="Lucida Grande"/>
                <a:ea typeface="Lucida Grande"/>
                <a:cs typeface="Lucida Grande"/>
                <a:sym typeface="Lucida Grande"/>
              </a:rPr>
              <a:t>ideje meghalni magadnak és az önző élvezeteknek, és másokért élni. (Lásd Máté 16:24).</a:t>
            </a: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világ szerint: </a:t>
            </a:r>
            <a:r>
              <a:rPr lang="hu-HU" sz="2200" dirty="0" smtClean="0">
                <a:effectLst/>
                <a:latin typeface="Lucida Grande"/>
                <a:ea typeface="Lucida Grande"/>
                <a:cs typeface="Lucida Grande"/>
                <a:sym typeface="Lucida Grande"/>
              </a:rPr>
              <a:t>úgy tegyél jót, hogy mindenki lássa, hogy megjutalmazzanak.  </a:t>
            </a:r>
          </a:p>
          <a:p>
            <a:pPr lvl="0"/>
            <a:r>
              <a:rPr lang="hu-HU" sz="2200" b="1" dirty="0" smtClean="0">
                <a:effectLst/>
                <a:latin typeface="Lucida Grande"/>
                <a:ea typeface="Lucida Grande"/>
                <a:cs typeface="Lucida Grande"/>
                <a:sym typeface="Lucida Grande"/>
              </a:rPr>
              <a:t>Jézus szerint: </a:t>
            </a:r>
            <a:r>
              <a:rPr lang="hu-HU" sz="2200" dirty="0" smtClean="0">
                <a:effectLst/>
                <a:latin typeface="Lucida Grande"/>
                <a:ea typeface="Lucida Grande"/>
                <a:cs typeface="Lucida Grande"/>
                <a:sym typeface="Lucida Grande"/>
              </a:rPr>
              <a:t>ha az emberek tetszése indít jótettekre, semmi jutalmunk nem lesz a Mennyben. Valójában azt mondja, hogy az számít igazán, amit titokban, a figyelem felkeltése nélkül teszünk. (Lásd Máté 6:1, 6)</a:t>
            </a: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világ szerint: </a:t>
            </a:r>
            <a:r>
              <a:rPr lang="hu-HU" sz="2200" dirty="0" smtClean="0">
                <a:effectLst/>
                <a:latin typeface="Lucida Grande"/>
                <a:ea typeface="Lucida Grande"/>
                <a:cs typeface="Lucida Grande"/>
                <a:sym typeface="Lucida Grande"/>
              </a:rPr>
              <a:t>a gazdagokkal és híresekkel barátkozva juthatsz előnyökhöz.  </a:t>
            </a:r>
          </a:p>
          <a:p>
            <a:pPr lvl="0"/>
            <a:r>
              <a:rPr lang="hu-HU" sz="2200" b="1" dirty="0" smtClean="0">
                <a:effectLst/>
                <a:latin typeface="Lucida Grande"/>
                <a:ea typeface="Lucida Grande"/>
                <a:cs typeface="Lucida Grande"/>
                <a:sym typeface="Lucida Grande"/>
              </a:rPr>
              <a:t>Jézus szerint: </a:t>
            </a:r>
            <a:r>
              <a:rPr lang="hu-HU" sz="2200" dirty="0" smtClean="0">
                <a:effectLst/>
                <a:latin typeface="Lucida Grande"/>
                <a:ea typeface="Lucida Grande"/>
                <a:cs typeface="Lucida Grande"/>
                <a:sym typeface="Lucida Grande"/>
              </a:rPr>
              <a:t>tanuld meg, mit jelent a legkisebbeket szolgálni, mert ők a legnagyobbak az én országomban. (Lásd Máté 25:45) </a:t>
            </a: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világ szerint: </a:t>
            </a:r>
            <a:r>
              <a:rPr lang="hu-HU" sz="2200" dirty="0" smtClean="0">
                <a:effectLst/>
                <a:latin typeface="Lucida Grande"/>
                <a:ea typeface="Lucida Grande"/>
                <a:cs typeface="Lucida Grande"/>
                <a:sym typeface="Lucida Grande"/>
              </a:rPr>
              <a:t>gyűjtsél kincseket, igyekezz még annyit szerezni, amennyit csak bírsz! </a:t>
            </a:r>
          </a:p>
          <a:p>
            <a:pPr lvl="0"/>
            <a:r>
              <a:rPr lang="hu-HU" sz="2200" b="1" dirty="0" smtClean="0">
                <a:effectLst/>
                <a:latin typeface="Lucida Grande"/>
                <a:ea typeface="Lucida Grande"/>
                <a:cs typeface="Lucida Grande"/>
                <a:sym typeface="Lucida Grande"/>
              </a:rPr>
              <a:t>Ám Jézus ezt mondja: </a:t>
            </a:r>
            <a:r>
              <a:rPr lang="hu-HU" sz="2200" dirty="0" smtClean="0">
                <a:effectLst/>
                <a:latin typeface="Lucida Grande"/>
                <a:ea typeface="Lucida Grande"/>
                <a:cs typeface="Lucida Grande"/>
                <a:sym typeface="Lucida Grande"/>
              </a:rPr>
              <a:t>a most felhalmozott ideiglenes kincseket megeszi a rozsda és elpusztulnak. Csupán azok a kincsek maradnak meg, amiket továbbadsz. (Lásd Máté 6:19, 20)</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Ha ezek a parancsok nehéznek tűnnek, akkor a következő valóban extrém. A valódi kereszténység Isten dicsőségének, jellemének kivetítődése. </a:t>
            </a:r>
          </a:p>
          <a:p>
            <a:r>
              <a:rPr lang="hu-HU" sz="2200" dirty="0" smtClean="0">
                <a:effectLst/>
                <a:latin typeface="Lucida Grande"/>
                <a:ea typeface="Lucida Grande"/>
                <a:cs typeface="Lucida Grande"/>
                <a:sym typeface="Lucida Grande"/>
              </a:rPr>
              <a:t> </a:t>
            </a:r>
          </a:p>
          <a:p>
            <a:pPr lvl="0"/>
            <a:r>
              <a:rPr lang="hu-HU" sz="2200" b="1" dirty="0" smtClean="0">
                <a:effectLst/>
                <a:latin typeface="Lucida Grande"/>
                <a:ea typeface="Lucida Grande"/>
                <a:cs typeface="Lucida Grande"/>
                <a:sym typeface="Lucida Grande"/>
              </a:rPr>
              <a:t>A világ szerint: „</a:t>
            </a:r>
            <a:r>
              <a:rPr lang="hu-HU" sz="2200" dirty="0" smtClean="0">
                <a:effectLst/>
                <a:latin typeface="Lucida Grande"/>
                <a:ea typeface="Lucida Grande"/>
                <a:cs typeface="Lucida Grande"/>
                <a:sym typeface="Lucida Grande"/>
              </a:rPr>
              <a:t>szemet szemért, fogat fogért” és „szeresd a szomszédodat, de gyűlöld az ellenségedet”. </a:t>
            </a:r>
          </a:p>
          <a:p>
            <a:pPr lvl="0"/>
            <a:r>
              <a:rPr lang="hu-HU" sz="2200" b="1" dirty="0" smtClean="0">
                <a:effectLst/>
                <a:latin typeface="Lucida Grande"/>
                <a:ea typeface="Lucida Grande"/>
                <a:cs typeface="Lucida Grande"/>
                <a:sym typeface="Lucida Grande"/>
              </a:rPr>
              <a:t>Jézus viszont ezt mondja: </a:t>
            </a:r>
            <a:r>
              <a:rPr lang="hu-HU" sz="2200" dirty="0" smtClean="0">
                <a:effectLst/>
                <a:latin typeface="Lucida Grande"/>
                <a:ea typeface="Lucida Grande"/>
                <a:cs typeface="Lucida Grande"/>
                <a:sym typeface="Lucida Grande"/>
              </a:rPr>
              <a:t>szeresd az ellenségedet! Ha arcul ütnek, tartsd oda a mási orcádat is!  (Lásd Máté 5:38-44)</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Vizsgáljuk meg közelebbről is ezt a parancsot, ahogy Lukács evangéliumában találhatjuk!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„Áldjátok azokat, akik titeket átkoznak, és imádkozzatok azokért, akik titeket háborgatnak. </a:t>
            </a:r>
          </a:p>
          <a:p>
            <a:r>
              <a:rPr lang="hu-HU" sz="2200" dirty="0" smtClean="0">
                <a:effectLst/>
                <a:latin typeface="Lucida Grande"/>
                <a:ea typeface="Lucida Grande"/>
                <a:cs typeface="Lucida Grande"/>
                <a:sym typeface="Lucida Grande"/>
              </a:rPr>
              <a:t>Aki egyik arcodat megüti, fordítsd néki a másikat is; és attól, aki felső ruhádat elveszi, ne vond meg alsó ruhádat se. Mindennek pedig, aki tőled kér, adj; és attól, aki elveszi a tiédet, ne kérd vissza. És amint akarjátok, hogy az emberek veletek cselekedjenek, ti is akképpen cselekedjetek azokkal. Mert ha csak azokat szeretitek, akik titeket szeretnek, mi jutalmatok van? Hiszen a bűnösök is szeretik azokat, akik őket szeretik. És ha csak azokkal tesztek jól, akik veletek jól tesznek, mi jutalmatok van? Hiszen a bűnösök is ugyanazt cselekszik. És ha csak azoknak adtok kölcsönt, akiktől remélitek, hogy visszakapjátok, mi jutalmatok van? Hiszen a bűnösök is adnak kölcsönt a bűnösöknek, hogy ugyanannyit kapjanak vissza. Hanem szeressétek ellenségeiteket, és jól tegyetek, és adjatok kölcsönt, semmit érte nem várván; és a ti jutalmatok sok lesz, és ama magasságos Istennek fiai lesztek: mert ő jótevő a háládatlanokkal és gonoszokkal. Legyetek azért irgalmasok, mint a ti Atyátok is irgalmas.” (Lukács 6:28-36).</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800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Képzeljük csak el, milyen hamar befejeződne a mű és Jézus visszajönne, hogy hazavigyen bennünket, ha ilyen krisztusi szeretet élnénk meg. Jézus ezt mondja: „Erről ismeri meg mindenki, hogy az én tanítványaim vagytok, ha egymást szeretni fogjátok.” (János 13:35)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Mi viszont természetesen nem így élünk és szeretünk. Még beszélnünk is nehéz az ellenségeink ilyen szeretetéről, amikor még a barátainkat és gyülekezeti testvéreinket sem tudjuk így szeretni. A Szentlélekre van szükségünk, hogy bennünk lakjon, mert Krisztus nélkül semmit sem tudunk tenni.  </a:t>
            </a:r>
          </a:p>
          <a:p>
            <a:r>
              <a:rPr lang="hu-HU" sz="2200" dirty="0" smtClean="0">
                <a:effectLst/>
                <a:latin typeface="Lucida Grande"/>
                <a:ea typeface="Lucida Grande"/>
                <a:cs typeface="Lucida Grande"/>
                <a:sym typeface="Lucida Grande"/>
              </a:rPr>
              <a:t>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83801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dirty="0" smtClean="0">
                <a:effectLst/>
                <a:latin typeface="Lucida Grande"/>
                <a:ea typeface="Lucida Grande"/>
                <a:cs typeface="Lucida Grande"/>
                <a:sym typeface="Lucida Grande"/>
              </a:rPr>
              <a:t>Nagyobb békességért és örömért imádkozunk, pedig a békesség és öröm Istenének Szentlélek által való bennünk lakozásáért kellene imádkoznunk. (János 14:27, János 15:11). Imádkozunk, hogy tudjunk jobban szeretni, pedig azért kellene imádkoznunk, hogy maga a Szeretet lakozzon bennünk. (János 15:10). Imádkozunk, hogy jobb keresztények legyünk, pedig azért kellene imádkoznunk, hogy maga Krisztus éljen bennünk Szentlelke által, az Ő szándéka szerint. (</a:t>
            </a:r>
            <a:r>
              <a:rPr lang="hu-HU" sz="2200" dirty="0" err="1" smtClean="0">
                <a:effectLst/>
                <a:latin typeface="Lucida Grande"/>
                <a:ea typeface="Lucida Grande"/>
                <a:cs typeface="Lucida Grande"/>
                <a:sym typeface="Lucida Grande"/>
              </a:rPr>
              <a:t>Eféz</a:t>
            </a:r>
            <a:r>
              <a:rPr lang="hu-HU" sz="2200" dirty="0" smtClean="0">
                <a:effectLst/>
                <a:latin typeface="Lucida Grande"/>
                <a:ea typeface="Lucida Grande"/>
                <a:cs typeface="Lucida Grande"/>
                <a:sym typeface="Lucida Grande"/>
              </a:rPr>
              <a:t>.  2:22).</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010386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2200" b="1" dirty="0" smtClean="0">
                <a:effectLst/>
                <a:latin typeface="Lucida Grande"/>
                <a:ea typeface="Lucida Grande"/>
                <a:cs typeface="Lucida Grande"/>
                <a:sym typeface="Lucida Grande"/>
              </a:rPr>
              <a:t>A másik orca odatartása</a:t>
            </a:r>
            <a:endParaRPr lang="hu-HU" sz="2200" dirty="0" smtClean="0">
              <a:effectLst/>
              <a:latin typeface="Lucida Grande"/>
              <a:ea typeface="Lucida Grande"/>
              <a:cs typeface="Lucida Grande"/>
              <a:sym typeface="Lucida Grande"/>
            </a:endParaRPr>
          </a:p>
          <a:p>
            <a:r>
              <a:rPr lang="hu-HU" sz="2200" b="1" dirty="0" smtClean="0">
                <a:effectLst/>
                <a:latin typeface="Lucida Grande"/>
                <a:ea typeface="Lucida Grande"/>
                <a:cs typeface="Lucida Grande"/>
                <a:sym typeface="Lucida Grande"/>
              </a:rPr>
              <a:t>TOM BIZONYSÁGTÉTELE</a:t>
            </a:r>
            <a:endParaRPr lang="hu-HU" sz="2200" dirty="0" smtClean="0">
              <a:effectLst/>
              <a:latin typeface="Lucida Grande"/>
              <a:ea typeface="Lucida Grande"/>
              <a:cs typeface="Lucida Grande"/>
              <a:sym typeface="Lucida Grande"/>
            </a:endParaRP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Hadd mondjak el még egy történetet, ami egy Tom nevű emberről szól.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Tom bibliamunkás volt a világ azon részén, ahol a jó hír megosztása nem mindig könnyű, és sok keresztényt üldöznek a hite miatt.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történet szerint Tom és felesége motorbalesetet szenvedtek. Éppen megálltak az út szélén, amikor egy másik motoros elütötte őket. Szerencsére senki sem sérült meg súlyosabban, bár mindkét motorkerékpár megrongálódott. A férfi, aki elütötte őket, részeg volt. Ráadásul a közeli falu elöljárója volt.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Bár Tomnak nem volt sok pénze, nem mérgelődött a baleset miatt, hanem megkérdezte a vezetőtől: </a:t>
            </a:r>
          </a:p>
          <a:p>
            <a:r>
              <a:rPr lang="hu-HU" sz="2200" dirty="0" smtClean="0">
                <a:effectLst/>
                <a:latin typeface="Lucida Grande"/>
                <a:ea typeface="Lucida Grande"/>
                <a:cs typeface="Lucida Grande"/>
                <a:sym typeface="Lucida Grande"/>
              </a:rPr>
              <a:t>- Hogyan oldjuk meg ezt a problémát? </a:t>
            </a:r>
          </a:p>
          <a:p>
            <a:r>
              <a:rPr lang="hu-HU" sz="2200" dirty="0" smtClean="0">
                <a:effectLst/>
                <a:latin typeface="Lucida Grande"/>
                <a:ea typeface="Lucida Grande"/>
                <a:cs typeface="Lucida Grande"/>
                <a:sym typeface="Lucida Grande"/>
              </a:rPr>
              <a:t>– Magának kell kifizetnie az én motorom javíttatásának költségét! – felelte gorombán az elöljáró.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Tom vitatkozás nélkül kifizette. Ám nem állt meg itt. Ráadásul meglátogatta a vezetőt és kereste a módját, hogyan segítsen neki és a családjának. Még azt is felajánlotta, hogy felszántja a földjét. Tom olyan sok szívességet tett az elöljárónak, hogy a falu lakói nem tudták nem észrevenni.</a:t>
            </a:r>
          </a:p>
          <a:p>
            <a:r>
              <a:rPr lang="hu-HU" sz="2200" dirty="0" smtClean="0">
                <a:effectLst/>
                <a:latin typeface="Lucida Grande"/>
                <a:ea typeface="Lucida Grande"/>
                <a:cs typeface="Lucida Grande"/>
                <a:sym typeface="Lucida Grande"/>
              </a:rPr>
              <a:t> –A vezetőnk nagyon goromba ember! –mondta valaki egy nap Tomnak. – Miért vagy ilyen kedves hozzá? Hiszen senki nem akar barátkozni vele! </a:t>
            </a:r>
          </a:p>
          <a:p>
            <a:r>
              <a:rPr lang="hu-HU" sz="2200" dirty="0" smtClean="0">
                <a:effectLst/>
                <a:latin typeface="Lucida Grande"/>
                <a:ea typeface="Lucida Grande"/>
                <a:cs typeface="Lucida Grande"/>
                <a:sym typeface="Lucida Grande"/>
              </a:rPr>
              <a:t>– Mert szeretem Jézust és meg akarom osztani az Ő szeretetét másokkal. – válaszolta Tom.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Nem sokkal ezután néhány falubeli arra kérte Tomot, hogy beszéljen nekik többet Jézusról. Rövidesen néhányan meg is keresztelkedtek. A lenyűgöző csoda az, hogy a falu azon a területen volt, amit Tom már korábban is próbált elérni az evangéliummal, de erőfeszítései soha nem jártak sikerrel. Most, az elöljáró iránti segítőkészségével Isten áttörést ért el.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Gondoljunk csak bele, ha Tom úgy reagált volna a balesetre, ahogyan a legtöbb ember, akkor soha nem tudta volna elérni ezt a falut Krisztus számára. El tudjátok képzelni, mennyire más lenne minden a világunkban, sőt még egyházunkban is ma, ha plusz kilométereket tennénk meg és ilyen önzetlen alázattal szolgálnánk egymást, még akkor is, ha ártottak nekünk? </a:t>
            </a:r>
          </a:p>
          <a:p>
            <a:r>
              <a:rPr lang="hu-HU" sz="2200" dirty="0" smtClean="0">
                <a:effectLst/>
                <a:latin typeface="Lucida Grande"/>
                <a:ea typeface="Lucida Grande"/>
                <a:cs typeface="Lucida Grande"/>
                <a:sym typeface="Lucida Grande"/>
              </a:rPr>
              <a:t> </a:t>
            </a:r>
          </a:p>
          <a:p>
            <a:r>
              <a:rPr lang="hu-HU" sz="2200" dirty="0" smtClean="0">
                <a:effectLst/>
                <a:latin typeface="Lucida Grande"/>
                <a:ea typeface="Lucida Grande"/>
                <a:cs typeface="Lucida Grande"/>
                <a:sym typeface="Lucida Grande"/>
              </a:rPr>
              <a:t>(A Tom nem a valódi neve, és a kép sem őt ábrázolja.) </a:t>
            </a:r>
            <a:endParaRPr lang="hu-HU"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048478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defRPr cap="all" spc="156">
                <a:solidFill>
                  <a:srgbClr val="276D6D"/>
                </a:solidFill>
              </a:defRPr>
            </a:lvl1pPr>
          </a:lstStyle>
          <a:p>
            <a:r>
              <a:t>Title Text</a:t>
            </a:r>
          </a:p>
        </p:txBody>
      </p:sp>
      <p:sp>
        <p:nvSpPr>
          <p:cNvPr id="12" name="Body Level One…"/>
          <p:cNvSpPr txBox="1">
            <a:spLocks noGrp="1"/>
          </p:cNvSpPr>
          <p:nvPr>
            <p:ph type="body" sz="quarter" idx="1"/>
          </p:nvPr>
        </p:nvSpPr>
        <p:spPr>
          <a:xfrm>
            <a:off x="787400" y="5308600"/>
            <a:ext cx="11430000" cy="18923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9" name="Image"/>
          <p:cNvSpPr>
            <a:spLocks noGrp="1"/>
          </p:cNvSpPr>
          <p:nvPr>
            <p:ph type="pic" sz="half" idx="13"/>
          </p:nvPr>
        </p:nvSpPr>
        <p:spPr>
          <a:xfrm>
            <a:off x="7391400" y="2768600"/>
            <a:ext cx="4624754" cy="5715000"/>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787400" y="3657600"/>
            <a:ext cx="11430000" cy="2438400"/>
          </a:xfrm>
          <a:prstGeom prst="rect">
            <a:avLst/>
          </a:prstGeom>
        </p:spPr>
        <p:txBody>
          <a:bodyPr/>
          <a:lstStyle>
            <a:lvl1pPr>
              <a:defRPr cap="all">
                <a:solidFill>
                  <a:srgbClr val="276D6D"/>
                </a:solidFill>
              </a:defRPr>
            </a:lvl1pPr>
          </a:lstStyle>
          <a:p>
            <a:r>
              <a:t>Title Text</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Image"/>
          <p:cNvSpPr>
            <a:spLocks noGrp="1"/>
          </p:cNvSpPr>
          <p:nvPr>
            <p:ph type="pic" idx="13"/>
          </p:nvPr>
        </p:nvSpPr>
        <p:spPr>
          <a:xfrm>
            <a:off x="1922503" y="909596"/>
            <a:ext cx="9159794" cy="6096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70" name="Title 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Title Text</a:t>
            </a:r>
          </a:p>
        </p:txBody>
      </p:sp>
      <p:sp>
        <p:nvSpPr>
          <p:cNvPr id="71" name="Body Level One…"/>
          <p:cNvSpPr txBox="1">
            <a:spLocks noGrp="1"/>
          </p:cNvSpPr>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Image"/>
          <p:cNvSpPr>
            <a:spLocks noGrp="1"/>
          </p:cNvSpPr>
          <p:nvPr>
            <p:ph type="pic" sz="half" idx="13"/>
          </p:nvPr>
        </p:nvSpPr>
        <p:spPr>
          <a:xfrm>
            <a:off x="7378700" y="2057400"/>
            <a:ext cx="4624754" cy="5715000"/>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80" name="Title Text"/>
          <p:cNvSpPr txBox="1">
            <a:spLocks noGrp="1"/>
          </p:cNvSpPr>
          <p:nvPr>
            <p:ph type="title"/>
          </p:nvPr>
        </p:nvSpPr>
        <p:spPr>
          <a:xfrm>
            <a:off x="787400" y="1981200"/>
            <a:ext cx="5270500" cy="3340100"/>
          </a:xfrm>
          <a:prstGeom prst="rect">
            <a:avLst/>
          </a:prstGeom>
        </p:spPr>
        <p:txBody>
          <a:bodyPr anchor="b"/>
          <a:lstStyle>
            <a:lvl1pPr>
              <a:defRPr>
                <a:solidFill>
                  <a:srgbClr val="276D6D"/>
                </a:solidFill>
              </a:defRPr>
            </a:lvl1pPr>
          </a:lstStyle>
          <a:p>
            <a:r>
              <a:t>Title Text</a:t>
            </a:r>
          </a:p>
        </p:txBody>
      </p:sp>
      <p:sp>
        <p:nvSpPr>
          <p:cNvPr id="81" name="Body Level One…"/>
          <p:cNvSpPr txBox="1">
            <a:spLocks noGrp="1"/>
          </p:cNvSpPr>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6302693" y="9131300"/>
            <a:ext cx="386716" cy="431800"/>
          </a:xfrm>
          <a:prstGeom prst="rect">
            <a:avLst/>
          </a:prstGeom>
          <a:ln w="12700">
            <a:miter lim="400000"/>
          </a:ln>
        </p:spPr>
        <p:txBody>
          <a:bodyPr wrap="none" lIns="50800" tIns="50800" rIns="50800" bIns="50800" anchor="ctr">
            <a:spAutoFit/>
          </a:bodyPr>
          <a:lstStyle>
            <a:lvl1pPr>
              <a:defRPr sz="2200">
                <a:solidFill>
                  <a:srgbClr val="5E5E5E"/>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571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1pPr>
      <a:lvl2pPr marL="1016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2pPr>
      <a:lvl3pPr marL="1460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3pPr>
      <a:lvl4pPr marL="1905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4pPr>
      <a:lvl5pPr marL="2349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5pPr>
      <a:lvl6pPr marL="2794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6pPr>
      <a:lvl7pPr marL="3238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7pPr>
      <a:lvl8pPr marL="3683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8pPr>
      <a:lvl9pPr marL="4127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Virtuous Living…"/>
          <p:cNvSpPr/>
          <p:nvPr/>
        </p:nvSpPr>
        <p:spPr>
          <a:xfrm>
            <a:off x="-342901" y="4967943"/>
            <a:ext cx="13690601" cy="268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defRPr sz="12000" i="1">
                <a:solidFill>
                  <a:srgbClr val="000000"/>
                </a:solidFill>
                <a:effectLst>
                  <a:outerShdw blurRad="127000" dist="76200" dir="2700000" rotWithShape="0">
                    <a:srgbClr val="000000">
                      <a:alpha val="75000"/>
                    </a:srgbClr>
                  </a:outerShdw>
                </a:effectLst>
                <a:latin typeface="Times New Roman"/>
                <a:ea typeface="Times New Roman"/>
                <a:cs typeface="Times New Roman"/>
                <a:sym typeface="Times New Roman"/>
              </a:defRPr>
            </a:pPr>
            <a:r>
              <a:rPr lang="hu-HU" dirty="0" smtClean="0"/>
              <a:t>Erényes élet </a:t>
            </a:r>
            <a:endParaRPr dirty="0" smtClean="0"/>
          </a:p>
          <a:p>
            <a:pPr defTabSz="457200">
              <a:defRPr sz="9600" i="1">
                <a:solidFill>
                  <a:srgbClr val="000000"/>
                </a:solidFill>
                <a:effectLst>
                  <a:outerShdw blurRad="127000" dist="76200" dir="2700000" rotWithShape="0">
                    <a:srgbClr val="000000">
                      <a:alpha val="75000"/>
                    </a:srgbClr>
                  </a:outerShdw>
                </a:effectLst>
                <a:latin typeface="Times New Roman"/>
                <a:ea typeface="Times New Roman"/>
                <a:cs typeface="Times New Roman"/>
                <a:sym typeface="Times New Roman"/>
              </a:defRPr>
            </a:pPr>
            <a:r>
              <a:rPr lang="hu-HU" sz="4800" dirty="0" smtClean="0"/>
              <a:t>egy erkölcstelen világban</a:t>
            </a:r>
            <a:r>
              <a:rPr sz="4800" dirty="0" smtClean="0"/>
              <a:t>! </a:t>
            </a:r>
            <a:endParaRPr sz="4800" dirty="0"/>
          </a:p>
        </p:txBody>
      </p:sp>
      <p:grpSp>
        <p:nvGrpSpPr>
          <p:cNvPr id="122" name="lightstock_75603_medium_bhp.jpg"/>
          <p:cNvGrpSpPr/>
          <p:nvPr/>
        </p:nvGrpSpPr>
        <p:grpSpPr>
          <a:xfrm rot="21109865">
            <a:off x="1795554" y="949038"/>
            <a:ext cx="4762501" cy="3924301"/>
            <a:chOff x="0" y="0"/>
            <a:chExt cx="4762500" cy="3924300"/>
          </a:xfrm>
        </p:grpSpPr>
        <p:pic>
          <p:nvPicPr>
            <p:cNvPr id="121" name="lightstock_75603_medium_bhp.jpg" descr="lightstock_75603_medium_bhp.jpg"/>
            <p:cNvPicPr>
              <a:picLocks/>
            </p:cNvPicPr>
            <p:nvPr/>
          </p:nvPicPr>
          <p:blipFill>
            <a:blip r:embed="rId3"/>
            <a:srcRect l="5430" t="69" r="5527"/>
            <a:stretch>
              <a:fillRect/>
            </a:stretch>
          </p:blipFill>
          <p:spPr>
            <a:xfrm rot="-4">
              <a:off x="215900" y="139700"/>
              <a:ext cx="4330701" cy="3363180"/>
            </a:xfrm>
            <a:prstGeom prst="rect">
              <a:avLst/>
            </a:prstGeom>
            <a:ln>
              <a:noFill/>
            </a:ln>
            <a:effectLst/>
          </p:spPr>
        </p:pic>
        <p:pic>
          <p:nvPicPr>
            <p:cNvPr id="120" name="lightstock_75603_medium_bhp.jpg" descr="lightstock_75603_medium_bhp.jpg"/>
            <p:cNvPicPr>
              <a:picLocks/>
            </p:cNvPicPr>
            <p:nvPr/>
          </p:nvPicPr>
          <p:blipFill>
            <a:blip r:embed="rId4"/>
            <a:stretch>
              <a:fillRect/>
            </a:stretch>
          </p:blipFill>
          <p:spPr>
            <a:xfrm>
              <a:off x="0" y="0"/>
              <a:ext cx="4762500" cy="3924301"/>
            </a:xfrm>
            <a:prstGeom prst="rect">
              <a:avLst/>
            </a:prstGeom>
            <a:effectLst/>
          </p:spPr>
        </p:pic>
      </p:grpSp>
      <p:grpSp>
        <p:nvGrpSpPr>
          <p:cNvPr id="125" name="213 - Prayer and Thriving Relationships.jpg"/>
          <p:cNvGrpSpPr/>
          <p:nvPr/>
        </p:nvGrpSpPr>
        <p:grpSpPr>
          <a:xfrm rot="267770">
            <a:off x="6544056" y="1297888"/>
            <a:ext cx="4876801" cy="3949701"/>
            <a:chOff x="0" y="0"/>
            <a:chExt cx="4876800" cy="3949700"/>
          </a:xfrm>
        </p:grpSpPr>
        <p:pic>
          <p:nvPicPr>
            <p:cNvPr id="124" name="213 - Prayer and Thriving Relationships.jpg" descr="213 - Prayer and Thriving Relationships.jpg"/>
            <p:cNvPicPr>
              <a:picLocks/>
            </p:cNvPicPr>
            <p:nvPr/>
          </p:nvPicPr>
          <p:blipFill>
            <a:blip r:embed="rId5"/>
            <a:srcRect l="116" t="1526" b="1708"/>
            <a:stretch>
              <a:fillRect/>
            </a:stretch>
          </p:blipFill>
          <p:spPr>
            <a:xfrm rot="-2">
              <a:off x="215899" y="139700"/>
              <a:ext cx="4439843" cy="3390901"/>
            </a:xfrm>
            <a:prstGeom prst="rect">
              <a:avLst/>
            </a:prstGeom>
            <a:ln>
              <a:noFill/>
            </a:ln>
            <a:effectLst/>
          </p:spPr>
        </p:pic>
        <p:pic>
          <p:nvPicPr>
            <p:cNvPr id="123" name="213 - Prayer and Thriving Relationships.jpg" descr="213 - Prayer and Thriving Relationships.jpg"/>
            <p:cNvPicPr>
              <a:picLocks/>
            </p:cNvPicPr>
            <p:nvPr/>
          </p:nvPicPr>
          <p:blipFill>
            <a:blip r:embed="rId6"/>
            <a:stretch>
              <a:fillRect/>
            </a:stretch>
          </p:blipFill>
          <p:spPr>
            <a:xfrm>
              <a:off x="0" y="0"/>
              <a:ext cx="4876800" cy="3949700"/>
            </a:xfrm>
            <a:prstGeom prst="rect">
              <a:avLst/>
            </a:prstGeom>
            <a:effectLst/>
          </p:spPr>
        </p:pic>
      </p:grpSp>
      <p:sp>
        <p:nvSpPr>
          <p:cNvPr id="126" name="General Conference Women’s Ministries…"/>
          <p:cNvSpPr/>
          <p:nvPr/>
        </p:nvSpPr>
        <p:spPr>
          <a:xfrm>
            <a:off x="3974316" y="8334091"/>
            <a:ext cx="512961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800">
                <a:solidFill>
                  <a:srgbClr val="000000"/>
                </a:solidFill>
                <a:latin typeface="Times New Roman"/>
                <a:ea typeface="Times New Roman"/>
                <a:cs typeface="Times New Roman"/>
                <a:sym typeface="Times New Roman"/>
              </a:defRPr>
            </a:pPr>
            <a:r>
              <a:rPr lang="hu-HU" dirty="0" smtClean="0"/>
              <a:t>A Generálkonferencia Női Szolgálatok Osztályának </a:t>
            </a:r>
            <a:endParaRPr dirty="0"/>
          </a:p>
          <a:p>
            <a:pPr>
              <a:defRPr sz="1800">
                <a:solidFill>
                  <a:srgbClr val="000000"/>
                </a:solidFill>
                <a:latin typeface="Times New Roman"/>
                <a:ea typeface="Times New Roman"/>
                <a:cs typeface="Times New Roman"/>
                <a:sym typeface="Times New Roman"/>
              </a:defRPr>
            </a:pPr>
            <a:r>
              <a:rPr lang="hu-HU" dirty="0" smtClean="0"/>
              <a:t>Nők Nemzetközi Imanapja</a:t>
            </a:r>
          </a:p>
          <a:p>
            <a:pPr>
              <a:defRPr sz="1800">
                <a:solidFill>
                  <a:srgbClr val="000000"/>
                </a:solidFill>
                <a:latin typeface="Times New Roman"/>
                <a:ea typeface="Times New Roman"/>
                <a:cs typeface="Times New Roman"/>
                <a:sym typeface="Times New Roman"/>
              </a:defRPr>
            </a:pPr>
            <a:r>
              <a:rPr lang="hu-HU" dirty="0" smtClean="0"/>
              <a:t>2020</a:t>
            </a:r>
            <a:endParaRPr dirty="0"/>
          </a:p>
        </p:txBody>
      </p:sp>
      <p:pic>
        <p:nvPicPr>
          <p:cNvPr id="127" name="droppedImage.pdf" descr="droppedImage.pdf"/>
          <p:cNvPicPr>
            <a:picLocks noChangeAspect="1"/>
          </p:cNvPicPr>
          <p:nvPr/>
        </p:nvPicPr>
        <p:blipFill>
          <a:blip r:embed="rId7"/>
          <a:stretch>
            <a:fillRect/>
          </a:stretch>
        </p:blipFill>
        <p:spPr>
          <a:xfrm>
            <a:off x="11335873" y="8559775"/>
            <a:ext cx="914400" cy="711201"/>
          </a:xfrm>
          <a:prstGeom prst="rect">
            <a:avLst/>
          </a:prstGeom>
          <a:ln w="12700">
            <a:miter lim="400000"/>
          </a:ln>
        </p:spPr>
      </p:pic>
      <p:sp>
        <p:nvSpPr>
          <p:cNvPr id="128" name="By Melody Mason"/>
          <p:cNvSpPr/>
          <p:nvPr/>
        </p:nvSpPr>
        <p:spPr>
          <a:xfrm rot="240000">
            <a:off x="7051235" y="4278890"/>
            <a:ext cx="364362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r>
              <a:rPr lang="hu-HU" dirty="0" smtClean="0"/>
              <a:t>Készítette:</a:t>
            </a:r>
            <a:r>
              <a:rPr dirty="0" smtClean="0"/>
              <a:t>Melody </a:t>
            </a:r>
            <a:r>
              <a:rPr dirty="0"/>
              <a:t>Mason</a:t>
            </a:r>
          </a:p>
        </p:txBody>
      </p:sp>
      <p:sp>
        <p:nvSpPr>
          <p:cNvPr id="2" name="TextBox 1">
            <a:extLst>
              <a:ext uri="{FF2B5EF4-FFF2-40B4-BE49-F238E27FC236}">
                <a16:creationId xmlns:a16="http://schemas.microsoft.com/office/drawing/2014/main" xmlns="" id="{996EA8EB-1563-084F-924F-A149B877BFC9}"/>
              </a:ext>
            </a:extLst>
          </p:cNvPr>
          <p:cNvSpPr txBox="1"/>
          <p:nvPr/>
        </p:nvSpPr>
        <p:spPr>
          <a:xfrm>
            <a:off x="3509108" y="7668795"/>
            <a:ext cx="57773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hu-HU" sz="2800" dirty="0" smtClean="0">
                <a:solidFill>
                  <a:schemeClr val="bg1">
                    <a:lumMod val="50000"/>
                  </a:schemeClr>
                </a:solidFill>
                <a:latin typeface="Calibri" panose="020F0502020204030204" pitchFamily="34" charset="0"/>
                <a:cs typeface="Calibri" panose="020F0502020204030204" pitchFamily="34" charset="0"/>
              </a:rPr>
              <a:t>Felhívás keresztünk felvételére</a:t>
            </a:r>
            <a:endParaRPr kumimoji="0" lang="en-US" sz="2800" b="0" i="0" u="none" strike="noStrike" cap="none" spc="0" normalizeH="0" baseline="0" dirty="0">
              <a:ln>
                <a:noFill/>
              </a:ln>
              <a:solidFill>
                <a:schemeClr val="bg1">
                  <a:lumMod val="50000"/>
                </a:schemeClr>
              </a:solidFill>
              <a:effectLst/>
              <a:uFillTx/>
              <a:latin typeface="Calibri" panose="020F0502020204030204" pitchFamily="34" charset="0"/>
              <a:cs typeface="Calibri" panose="020F0502020204030204" pitchFamily="34" charset="0"/>
              <a:sym typeface="Hoefler Tex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We cannot afford to let our spirits chafe over any real or supposed wrong done to ourselves. Self is the enemy that we most need to fear...No other victory we can gain will be so precious as the victory gained over self. We should not allow our feelings to be easily wounded. We are to live, not to guard our feelings or our reputation, but to save souls.”…"/>
          <p:cNvSpPr/>
          <p:nvPr/>
        </p:nvSpPr>
        <p:spPr>
          <a:xfrm>
            <a:off x="317241" y="572011"/>
            <a:ext cx="12484359" cy="78585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hu-HU" sz="4400" dirty="0">
                <a:solidFill>
                  <a:schemeClr val="bg1">
                    <a:lumMod val="75000"/>
                  </a:schemeClr>
                </a:solidFill>
                <a:latin typeface="Lucida Grande"/>
                <a:ea typeface="Lucida Grande"/>
                <a:cs typeface="Lucida Grande"/>
                <a:sym typeface="Lucida Grande"/>
              </a:rPr>
              <a:t>„Nem engedhetjük meg magunknak, hogy felháborodjunk minden valós, vagy vélt sérelmen. </a:t>
            </a:r>
            <a:r>
              <a:rPr lang="hu-HU" sz="4400" b="1" dirty="0">
                <a:solidFill>
                  <a:schemeClr val="bg1">
                    <a:lumMod val="75000"/>
                  </a:schemeClr>
                </a:solidFill>
                <a:latin typeface="Lucida Grande"/>
                <a:ea typeface="Lucida Grande"/>
                <a:cs typeface="Lucida Grande"/>
                <a:sym typeface="Lucida Grande"/>
              </a:rPr>
              <a:t>Az én az az ellenség, amitől legjobban kell tartanunk.</a:t>
            </a:r>
            <a:r>
              <a:rPr lang="hu-HU" sz="4400" dirty="0">
                <a:solidFill>
                  <a:schemeClr val="bg1">
                    <a:lumMod val="75000"/>
                  </a:schemeClr>
                </a:solidFill>
                <a:latin typeface="Lucida Grande"/>
                <a:ea typeface="Lucida Grande"/>
                <a:cs typeface="Lucida Grande"/>
                <a:sym typeface="Lucida Grande"/>
              </a:rPr>
              <a:t> ...Semmilyen más győzelem nem olyan értékes, mint az énünk felett aratott győzelem. Nem szabad engednünk, hogy az érzéseink könnyen sérüljenek. </a:t>
            </a:r>
            <a:r>
              <a:rPr lang="hu-HU" sz="4400" dirty="0" smtClean="0">
                <a:solidFill>
                  <a:schemeClr val="bg1">
                    <a:lumMod val="75000"/>
                  </a:schemeClr>
                </a:solidFill>
                <a:latin typeface="Lucida Grande"/>
                <a:ea typeface="Lucida Grande"/>
                <a:cs typeface="Lucida Grande"/>
                <a:sym typeface="Lucida Grande"/>
              </a:rPr>
              <a:t>Nem </a:t>
            </a:r>
            <a:r>
              <a:rPr lang="hu-HU" sz="4400" dirty="0">
                <a:solidFill>
                  <a:schemeClr val="bg1">
                    <a:lumMod val="75000"/>
                  </a:schemeClr>
                </a:solidFill>
                <a:latin typeface="Lucida Grande"/>
                <a:ea typeface="Lucida Grande"/>
                <a:cs typeface="Lucida Grande"/>
                <a:sym typeface="Lucida Grande"/>
              </a:rPr>
              <a:t>azért élünk, hogy az érzéseinket, vagy a hírnevünket óvjuk, hanem hogy lelkeket mentsünk.” </a:t>
            </a:r>
            <a:endParaRPr lang="hu-HU" sz="4400" dirty="0" smtClean="0">
              <a:solidFill>
                <a:schemeClr val="bg1">
                  <a:lumMod val="75000"/>
                </a:schemeClr>
              </a:solidFill>
              <a:latin typeface="Lucida Grande"/>
              <a:ea typeface="Lucida Grande"/>
              <a:cs typeface="Lucida Grande"/>
              <a:sym typeface="Lucida Grande"/>
            </a:endParaRPr>
          </a:p>
          <a:p>
            <a:endParaRPr lang="hu-HU" dirty="0">
              <a:latin typeface="Lucida Grande"/>
              <a:ea typeface="Lucida Grande"/>
              <a:cs typeface="Lucida Grande"/>
              <a:sym typeface="Lucida Grande"/>
            </a:endParaRPr>
          </a:p>
          <a:p>
            <a:r>
              <a:rPr lang="hu-HU" sz="3200" i="1" dirty="0">
                <a:solidFill>
                  <a:schemeClr val="tx2">
                    <a:lumMod val="50000"/>
                  </a:schemeClr>
                </a:solidFill>
                <a:latin typeface="Lucida Grande"/>
                <a:ea typeface="Lucida Grande"/>
                <a:cs typeface="Lucida Grande"/>
                <a:sym typeface="Lucida Grande"/>
              </a:rPr>
              <a:t>A gyógyítás szolgálata </a:t>
            </a:r>
            <a:r>
              <a:rPr lang="hu-HU" sz="3200" dirty="0">
                <a:solidFill>
                  <a:schemeClr val="tx2">
                    <a:lumMod val="50000"/>
                  </a:schemeClr>
                </a:solidFill>
                <a:latin typeface="Lucida Grande"/>
                <a:ea typeface="Lucida Grande"/>
                <a:cs typeface="Lucida Grande"/>
                <a:sym typeface="Lucida Grande"/>
              </a:rPr>
              <a:t>485.o</a:t>
            </a:r>
            <a:r>
              <a:rPr lang="hu-HU" sz="4000" dirty="0">
                <a:latin typeface="Lucida Grande"/>
                <a:ea typeface="Lucida Grande"/>
                <a:cs typeface="Lucida Grande"/>
                <a:sym typeface="Lucida Grande"/>
              </a:rPr>
              <a:t>.</a:t>
            </a:r>
          </a:p>
          <a:p>
            <a:pPr marR="457200" defTabSz="457200">
              <a:defRPr>
                <a:solidFill>
                  <a:srgbClr val="000000"/>
                </a:solidFill>
                <a:latin typeface="Calibri"/>
                <a:ea typeface="Calibri"/>
                <a:cs typeface="Calibri"/>
                <a:sym typeface="Calibri"/>
              </a:defRPr>
            </a:pPr>
            <a:endParaRPr sz="32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he Lord can do more in one hour than we can do in a whole lifetime, and when He sees that His people are fully consecrated, let me tell you, a great work will be done in a short time, and the message of truth [will] be carried into the dark places of the earth, where it has never been proclaimed.”…"/>
          <p:cNvSpPr/>
          <p:nvPr/>
        </p:nvSpPr>
        <p:spPr>
          <a:xfrm>
            <a:off x="1238249" y="778493"/>
            <a:ext cx="10528301" cy="72430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hu-HU" sz="4400" dirty="0">
                <a:solidFill>
                  <a:schemeClr val="bg1">
                    <a:lumMod val="75000"/>
                  </a:schemeClr>
                </a:solidFill>
                <a:latin typeface="Lucida Grande"/>
                <a:ea typeface="Lucida Grande"/>
                <a:cs typeface="Lucida Grande"/>
                <a:sym typeface="Lucida Grande"/>
              </a:rPr>
              <a:t>„Az Úr egyetlen óra alatt többet tud elvégezni, mint mi egész életünkön át. Ha látja, hogy népe teljesen odaszentelte magát, hadd mondjam el nektek, rövid idő alatt hatalmas munkát fognak majd elvégezni, és az igazság üzenete eljut a világ sötét zugaiba is, ahol még soha nem hirdették őket.” </a:t>
            </a:r>
            <a:endParaRPr lang="hu-HU" sz="4400" dirty="0" smtClean="0">
              <a:solidFill>
                <a:schemeClr val="bg1">
                  <a:lumMod val="75000"/>
                </a:schemeClr>
              </a:solidFill>
              <a:latin typeface="Lucida Grande"/>
              <a:ea typeface="Lucida Grande"/>
              <a:cs typeface="Lucida Grande"/>
              <a:sym typeface="Lucida Grande"/>
            </a:endParaRPr>
          </a:p>
          <a:p>
            <a:endParaRPr lang="hu-HU" sz="4000" dirty="0">
              <a:solidFill>
                <a:schemeClr val="bg1">
                  <a:lumMod val="75000"/>
                </a:schemeClr>
              </a:solidFill>
              <a:latin typeface="Lucida Grande"/>
              <a:ea typeface="Lucida Grande"/>
              <a:cs typeface="Lucida Grande"/>
              <a:sym typeface="Lucida Grande"/>
            </a:endParaRPr>
          </a:p>
          <a:p>
            <a:r>
              <a:rPr lang="hu-HU" i="1" dirty="0">
                <a:solidFill>
                  <a:schemeClr val="bg1">
                    <a:lumMod val="75000"/>
                  </a:schemeClr>
                </a:solidFill>
                <a:latin typeface="Lucida Grande"/>
                <a:ea typeface="Lucida Grande"/>
                <a:cs typeface="Lucida Grande"/>
                <a:sym typeface="Lucida Grande"/>
              </a:rPr>
              <a:t>Kéziratkiadások 5. kötet </a:t>
            </a:r>
            <a:r>
              <a:rPr lang="hu-HU" dirty="0">
                <a:solidFill>
                  <a:schemeClr val="bg1">
                    <a:lumMod val="75000"/>
                  </a:schemeClr>
                </a:solidFill>
                <a:latin typeface="Lucida Grande"/>
                <a:ea typeface="Lucida Grande"/>
                <a:cs typeface="Lucida Grande"/>
                <a:sym typeface="Lucida Grande"/>
              </a:rPr>
              <a:t>347. o. </a:t>
            </a:r>
          </a:p>
          <a:p>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Safe.jpg" descr="Safe.jpg"/>
          <p:cNvPicPr>
            <a:picLocks noChangeAspect="1"/>
          </p:cNvPicPr>
          <p:nvPr/>
        </p:nvPicPr>
        <p:blipFill>
          <a:blip r:embed="rId3"/>
          <a:stretch>
            <a:fillRect/>
          </a:stretch>
        </p:blipFill>
        <p:spPr>
          <a:xfrm>
            <a:off x="0" y="0"/>
            <a:ext cx="13004800" cy="97536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lightstock_477342_medium_bhp.jpg" descr="lightstock_477342_medium_bhp.jpg"/>
          <p:cNvPicPr>
            <a:picLocks noChangeAspect="1"/>
          </p:cNvPicPr>
          <p:nvPr/>
        </p:nvPicPr>
        <p:blipFill>
          <a:blip r:embed="rId3"/>
          <a:stretch>
            <a:fillRect/>
          </a:stretch>
        </p:blipFill>
        <p:spPr>
          <a:xfrm>
            <a:off x="-914301" y="-25400"/>
            <a:ext cx="14846102" cy="9906000"/>
          </a:xfrm>
          <a:prstGeom prst="rect">
            <a:avLst/>
          </a:prstGeom>
          <a:ln w="12700">
            <a:miter lim="400000"/>
          </a:ln>
        </p:spPr>
      </p:pic>
      <p:sp>
        <p:nvSpPr>
          <p:cNvPr id="208" name="“It is the glory of God to give His virtue…"/>
          <p:cNvSpPr/>
          <p:nvPr/>
        </p:nvSpPr>
        <p:spPr>
          <a:xfrm>
            <a:off x="1306286" y="426917"/>
            <a:ext cx="12484358" cy="2811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hu-HU" sz="4400" dirty="0">
                <a:solidFill>
                  <a:srgbClr val="002060"/>
                </a:solidFill>
                <a:latin typeface="Lucida Grande"/>
                <a:ea typeface="Lucida Grande"/>
                <a:cs typeface="Lucida Grande"/>
                <a:sym typeface="Lucida Grande"/>
              </a:rPr>
              <a:t>„Isten gyönyörűsége, ha jellemtulajdonságait gyermekeinek adhatja</a:t>
            </a:r>
            <a:r>
              <a:rPr lang="hu-HU" sz="4400" dirty="0" smtClean="0">
                <a:solidFill>
                  <a:srgbClr val="002060"/>
                </a:solidFill>
                <a:latin typeface="Lucida Grande"/>
                <a:ea typeface="Lucida Grande"/>
                <a:cs typeface="Lucida Grande"/>
                <a:sym typeface="Lucida Grande"/>
              </a:rPr>
              <a:t>.”</a:t>
            </a:r>
            <a:r>
              <a:rPr lang="hu-HU" sz="4800" i="1" dirty="0">
                <a:solidFill>
                  <a:srgbClr val="002060"/>
                </a:solidFill>
                <a:latin typeface="Lucida Grande"/>
                <a:ea typeface="Lucida Grande"/>
                <a:cs typeface="Lucida Grande"/>
                <a:sym typeface="Lucida Grande"/>
              </a:rPr>
              <a:t> </a:t>
            </a:r>
            <a:endParaRPr lang="hu-HU" sz="4800" i="1" dirty="0" smtClean="0">
              <a:solidFill>
                <a:srgbClr val="002060"/>
              </a:solidFill>
              <a:latin typeface="Lucida Grande"/>
              <a:ea typeface="Lucida Grande"/>
              <a:cs typeface="Lucida Grande"/>
              <a:sym typeface="Lucida Grande"/>
            </a:endParaRPr>
          </a:p>
          <a:p>
            <a:endParaRPr lang="hu-HU" sz="4800" i="1" dirty="0" smtClean="0">
              <a:latin typeface="Lucida Grande"/>
              <a:ea typeface="Lucida Grande"/>
              <a:cs typeface="Lucida Grande"/>
              <a:sym typeface="Lucida Grande"/>
            </a:endParaRPr>
          </a:p>
          <a:p>
            <a:r>
              <a:rPr lang="hu-HU" i="1" dirty="0" smtClean="0">
                <a:latin typeface="Lucida Grande"/>
                <a:ea typeface="Lucida Grande"/>
                <a:cs typeface="Lucida Grande"/>
                <a:sym typeface="Lucida Grande"/>
              </a:rPr>
              <a:t>Az </a:t>
            </a:r>
            <a:r>
              <a:rPr lang="hu-HU" i="1" dirty="0">
                <a:latin typeface="Lucida Grande"/>
                <a:ea typeface="Lucida Grande"/>
                <a:cs typeface="Lucida Grande"/>
                <a:sym typeface="Lucida Grande"/>
              </a:rPr>
              <a:t>apostolok története </a:t>
            </a:r>
            <a:r>
              <a:rPr lang="hu-HU" dirty="0">
                <a:latin typeface="Lucida Grande"/>
                <a:ea typeface="Lucida Grande"/>
                <a:cs typeface="Lucida Grande"/>
                <a:sym typeface="Lucida Grande"/>
              </a:rPr>
              <a:t>530. o.</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he life of Christ has shown what humanity can do by being partaker of the divine nature. All that Christ received from God we too may have. Then ask and receive. With the persevering faith of Jacob, with the unyielding persistence of Elijah, claim for yourself all that God has promised.”…"/>
          <p:cNvSpPr/>
          <p:nvPr/>
        </p:nvSpPr>
        <p:spPr>
          <a:xfrm>
            <a:off x="827575" y="1658779"/>
            <a:ext cx="11722101" cy="7058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hu-HU" sz="4400" dirty="0">
                <a:solidFill>
                  <a:schemeClr val="bg1">
                    <a:lumMod val="75000"/>
                  </a:schemeClr>
                </a:solidFill>
                <a:latin typeface="Lucida Grande"/>
                <a:ea typeface="Lucida Grande"/>
                <a:cs typeface="Lucida Grande"/>
                <a:sym typeface="Lucida Grande"/>
              </a:rPr>
              <a:t>„Krisztus élete tanúsítja, hogy mit tehet az ember, ha isteni természet részese lett. Mindaz, amit Krisztus kapott Istentől, a mienk is lehet. Tehát kérj, és akkor kapsz. </a:t>
            </a:r>
            <a:r>
              <a:rPr lang="hu-HU" sz="4400" dirty="0" smtClean="0">
                <a:solidFill>
                  <a:schemeClr val="bg1">
                    <a:lumMod val="75000"/>
                  </a:schemeClr>
                </a:solidFill>
                <a:latin typeface="Lucida Grande"/>
                <a:ea typeface="Lucida Grande"/>
                <a:cs typeface="Lucida Grande"/>
                <a:sym typeface="Lucida Grande"/>
              </a:rPr>
              <a:t>Jákob </a:t>
            </a:r>
            <a:r>
              <a:rPr lang="hu-HU" sz="4400" dirty="0">
                <a:solidFill>
                  <a:schemeClr val="bg1">
                    <a:lumMod val="75000"/>
                  </a:schemeClr>
                </a:solidFill>
                <a:latin typeface="Lucida Grande"/>
                <a:ea typeface="Lucida Grande"/>
                <a:cs typeface="Lucida Grande"/>
                <a:sym typeface="Lucida Grande"/>
              </a:rPr>
              <a:t>állhatatos hitével, Illés rendíthetetlen kitartásával igényeld mindazt, amit Isten megígért!”</a:t>
            </a:r>
          </a:p>
          <a:p>
            <a:pPr marR="457200" defTabSz="457200">
              <a:defRPr>
                <a:solidFill>
                  <a:srgbClr val="000000"/>
                </a:solidFill>
                <a:latin typeface="Calibri"/>
                <a:ea typeface="Calibri"/>
                <a:cs typeface="Calibri"/>
                <a:sym typeface="Calibri"/>
              </a:defRPr>
            </a:pPr>
            <a:endParaRPr dirty="0"/>
          </a:p>
          <a:p>
            <a:r>
              <a:rPr lang="hu-HU" i="1" dirty="0">
                <a:latin typeface="Lucida Grande"/>
                <a:ea typeface="Lucida Grande"/>
                <a:cs typeface="Lucida Grande"/>
                <a:sym typeface="Lucida Grande"/>
              </a:rPr>
              <a:t>Krisztus példázatai </a:t>
            </a:r>
            <a:r>
              <a:rPr lang="hu-HU" dirty="0">
                <a:latin typeface="Lucida Grande"/>
                <a:ea typeface="Lucida Grande"/>
                <a:cs typeface="Lucida Grande"/>
                <a:sym typeface="Lucida Grande"/>
              </a:rPr>
              <a:t>149. o.</a:t>
            </a:r>
          </a:p>
          <a:p>
            <a:endParaRPr lang="en-US" dirty="0"/>
          </a:p>
          <a:p>
            <a:pPr marR="457200" defTabSz="457200">
              <a:defRPr>
                <a:solidFill>
                  <a:srgbClr val="000000"/>
                </a:solidFill>
                <a:latin typeface="Calibri"/>
                <a:ea typeface="Calibri"/>
                <a:cs typeface="Calibri"/>
                <a:sym typeface="Calibri"/>
              </a:defRPr>
            </a:pP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lightstock_268389_medium_bhp (1).jpg" descr="lightstock_268389_medium_bhp (1).jpg"/>
          <p:cNvPicPr>
            <a:picLocks noChangeAspect="1"/>
          </p:cNvPicPr>
          <p:nvPr/>
        </p:nvPicPr>
        <p:blipFill>
          <a:blip r:embed="rId3"/>
          <a:stretch>
            <a:fillRect/>
          </a:stretch>
        </p:blipFill>
        <p:spPr>
          <a:xfrm>
            <a:off x="-812800" y="0"/>
            <a:ext cx="14630400" cy="9753600"/>
          </a:xfrm>
          <a:prstGeom prst="rect">
            <a:avLst/>
          </a:prstGeom>
          <a:ln w="12700">
            <a:miter lim="400000"/>
          </a:ln>
        </p:spPr>
      </p:pic>
      <p:sp>
        <p:nvSpPr>
          <p:cNvPr id="177" name="“Lord, change my heart!…"/>
          <p:cNvSpPr/>
          <p:nvPr/>
        </p:nvSpPr>
        <p:spPr>
          <a:xfrm>
            <a:off x="5952932" y="5467918"/>
            <a:ext cx="6456782"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hu-HU" sz="2800" b="1" dirty="0">
                <a:solidFill>
                  <a:schemeClr val="bg1">
                    <a:lumMod val="75000"/>
                  </a:schemeClr>
                </a:solidFill>
                <a:latin typeface="Lucida Grande"/>
                <a:ea typeface="Lucida Grande"/>
                <a:cs typeface="Lucida Grande"/>
                <a:sym typeface="Lucida Grande"/>
              </a:rPr>
              <a:t>Uram, vedd a szívemet és </a:t>
            </a:r>
            <a:endParaRPr lang="hu-HU" sz="2800" b="1" dirty="0" smtClean="0">
              <a:solidFill>
                <a:schemeClr val="bg1">
                  <a:lumMod val="75000"/>
                </a:schemeClr>
              </a:solidFill>
              <a:latin typeface="Lucida Grande"/>
              <a:ea typeface="Lucida Grande"/>
              <a:cs typeface="Lucida Grande"/>
              <a:sym typeface="Lucida Grande"/>
            </a:endParaRPr>
          </a:p>
          <a:p>
            <a:r>
              <a:rPr lang="hu-HU" sz="2800" b="1" dirty="0" smtClean="0">
                <a:solidFill>
                  <a:schemeClr val="bg1">
                    <a:lumMod val="75000"/>
                  </a:schemeClr>
                </a:solidFill>
                <a:latin typeface="Lucida Grande"/>
                <a:ea typeface="Lucida Grande"/>
                <a:cs typeface="Lucida Grande"/>
                <a:sym typeface="Lucida Grande"/>
              </a:rPr>
              <a:t>változtasd</a:t>
            </a:r>
          </a:p>
          <a:p>
            <a:r>
              <a:rPr lang="hu-HU" sz="2800" b="1" dirty="0" smtClean="0">
                <a:solidFill>
                  <a:schemeClr val="bg1">
                    <a:lumMod val="75000"/>
                  </a:schemeClr>
                </a:solidFill>
                <a:latin typeface="Lucida Grande"/>
                <a:ea typeface="Lucida Grande"/>
                <a:cs typeface="Lucida Grande"/>
                <a:sym typeface="Lucida Grande"/>
              </a:rPr>
              <a:t> </a:t>
            </a:r>
            <a:r>
              <a:rPr lang="hu-HU" sz="2800" b="1" dirty="0">
                <a:solidFill>
                  <a:schemeClr val="bg1">
                    <a:lumMod val="75000"/>
                  </a:schemeClr>
                </a:solidFill>
                <a:latin typeface="Lucida Grande"/>
                <a:ea typeface="Lucida Grande"/>
                <a:cs typeface="Lucida Grande"/>
                <a:sym typeface="Lucida Grande"/>
              </a:rPr>
              <a:t>meg! Tegyél engem </a:t>
            </a:r>
            <a:endParaRPr lang="hu-HU" sz="2800" b="1" dirty="0" smtClean="0">
              <a:solidFill>
                <a:schemeClr val="bg1">
                  <a:lumMod val="75000"/>
                </a:schemeClr>
              </a:solidFill>
              <a:latin typeface="Lucida Grande"/>
              <a:ea typeface="Lucida Grande"/>
              <a:cs typeface="Lucida Grande"/>
              <a:sym typeface="Lucida Grande"/>
            </a:endParaRPr>
          </a:p>
          <a:p>
            <a:r>
              <a:rPr lang="hu-HU" sz="2800" b="1" dirty="0" smtClean="0">
                <a:solidFill>
                  <a:schemeClr val="bg1">
                    <a:lumMod val="75000"/>
                  </a:schemeClr>
                </a:solidFill>
                <a:latin typeface="Lucida Grande"/>
                <a:ea typeface="Lucida Grande"/>
                <a:cs typeface="Lucida Grande"/>
                <a:sym typeface="Lucida Grande"/>
              </a:rPr>
              <a:t>magadhoz </a:t>
            </a:r>
          </a:p>
          <a:p>
            <a:r>
              <a:rPr lang="hu-HU" sz="2800" b="1" dirty="0" smtClean="0">
                <a:solidFill>
                  <a:schemeClr val="bg1">
                    <a:lumMod val="75000"/>
                  </a:schemeClr>
                </a:solidFill>
                <a:latin typeface="Lucida Grande"/>
                <a:ea typeface="Lucida Grande"/>
                <a:cs typeface="Lucida Grande"/>
                <a:sym typeface="Lucida Grande"/>
              </a:rPr>
              <a:t>hasonlóvá</a:t>
            </a:r>
            <a:r>
              <a:rPr lang="hu-HU" sz="2800" b="1" dirty="0">
                <a:solidFill>
                  <a:schemeClr val="bg1">
                    <a:lumMod val="75000"/>
                  </a:schemeClr>
                </a:solidFill>
                <a:latin typeface="Lucida Grande"/>
                <a:ea typeface="Lucida Grande"/>
                <a:cs typeface="Lucida Grande"/>
                <a:sym typeface="Lucida Grande"/>
              </a:rPr>
              <a:t>! </a:t>
            </a:r>
            <a:r>
              <a:rPr lang="hu-HU" sz="2800" dirty="0">
                <a:latin typeface="Lucida Grande"/>
                <a:ea typeface="Lucida Grande"/>
                <a:cs typeface="Lucida Grande"/>
                <a:sym typeface="Lucida Grande"/>
              </a:rPr>
              <a:t> </a:t>
            </a:r>
          </a:p>
        </p:txBody>
      </p:sp>
      <p:sp>
        <p:nvSpPr>
          <p:cNvPr id="2" name="TextBox 1">
            <a:extLst>
              <a:ext uri="{FF2B5EF4-FFF2-40B4-BE49-F238E27FC236}">
                <a16:creationId xmlns:a16="http://schemas.microsoft.com/office/drawing/2014/main" xmlns="" id="{41D18EB6-73CE-4845-AB51-D9129A4FA2CA}"/>
              </a:ext>
            </a:extLst>
          </p:cNvPr>
          <p:cNvSpPr txBox="1"/>
          <p:nvPr/>
        </p:nvSpPr>
        <p:spPr>
          <a:xfrm>
            <a:off x="-609600" y="538637"/>
            <a:ext cx="7607560"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hu-HU" dirty="0">
                <a:solidFill>
                  <a:srgbClr val="002060"/>
                </a:solidFill>
                <a:latin typeface="Lucida Grande"/>
                <a:ea typeface="Lucida Grande"/>
                <a:cs typeface="Lucida Grande"/>
                <a:sym typeface="Lucida Grande"/>
              </a:rPr>
              <a:t>„Csalárdabb a szív mindennél, és gonosz az; kicsoda ismerhetné azt</a:t>
            </a:r>
            <a:r>
              <a:rPr lang="hu-HU" dirty="0" smtClean="0">
                <a:solidFill>
                  <a:srgbClr val="002060"/>
                </a:solidFill>
                <a:latin typeface="Lucida Grande"/>
                <a:ea typeface="Lucida Grande"/>
                <a:cs typeface="Lucida Grande"/>
                <a:sym typeface="Lucida Grande"/>
              </a:rPr>
              <a:t>?”</a:t>
            </a:r>
          </a:p>
          <a:p>
            <a:endParaRPr lang="hu-HU" dirty="0" smtClean="0">
              <a:solidFill>
                <a:schemeClr val="bg1">
                  <a:lumMod val="75000"/>
                </a:schemeClr>
              </a:solidFill>
              <a:latin typeface="Lucida Grande"/>
              <a:ea typeface="Lucida Grande"/>
              <a:cs typeface="Lucida Grande"/>
              <a:sym typeface="Lucida Grande"/>
            </a:endParaRPr>
          </a:p>
          <a:p>
            <a:r>
              <a:rPr lang="hu-HU" sz="3200" dirty="0" smtClean="0">
                <a:solidFill>
                  <a:schemeClr val="bg1">
                    <a:lumMod val="75000"/>
                  </a:schemeClr>
                </a:solidFill>
                <a:latin typeface="Lucida Grande"/>
                <a:ea typeface="Lucida Grande"/>
                <a:cs typeface="Lucida Grande"/>
                <a:sym typeface="Lucida Grande"/>
              </a:rPr>
              <a:t> </a:t>
            </a:r>
            <a:r>
              <a:rPr lang="hu-HU" sz="2800" dirty="0" smtClean="0">
                <a:solidFill>
                  <a:schemeClr val="bg1">
                    <a:lumMod val="75000"/>
                  </a:schemeClr>
                </a:solidFill>
                <a:latin typeface="Lucida Grande"/>
                <a:ea typeface="Lucida Grande"/>
                <a:cs typeface="Lucida Grande"/>
                <a:sym typeface="Lucida Grande"/>
              </a:rPr>
              <a:t>Jeremiás 17:9</a:t>
            </a:r>
            <a:endParaRPr kumimoji="0" lang="en-US" sz="2800" b="0" i="0" u="none" strike="noStrike" cap="none" spc="0" normalizeH="0" baseline="0" dirty="0">
              <a:ln>
                <a:noFill/>
              </a:ln>
              <a:solidFill>
                <a:srgbClr val="6C6963"/>
              </a:solidFill>
              <a:effectLst/>
              <a:uFillTx/>
              <a:latin typeface="Calibri" panose="020F0502020204030204" pitchFamily="34" charset="0"/>
              <a:cs typeface="Calibri" panose="020F0502020204030204" pitchFamily="34" charset="0"/>
              <a:sym typeface="Hoefler Text"/>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Endurance.jpg" descr="Endurance.jpg"/>
          <p:cNvPicPr>
            <a:picLocks noChangeAspect="1"/>
          </p:cNvPicPr>
          <p:nvPr/>
        </p:nvPicPr>
        <p:blipFill>
          <a:blip r:embed="rId3"/>
          <a:stretch>
            <a:fillRect/>
          </a:stretch>
        </p:blipFill>
        <p:spPr>
          <a:xfrm>
            <a:off x="-419100" y="-203200"/>
            <a:ext cx="13538200" cy="10153650"/>
          </a:xfrm>
          <a:prstGeom prst="rect">
            <a:avLst/>
          </a:prstGeom>
          <a:ln w="12700">
            <a:miter lim="400000"/>
          </a:ln>
        </p:spPr>
      </p:pic>
      <p:sp>
        <p:nvSpPr>
          <p:cNvPr id="180" name="We are called…"/>
          <p:cNvSpPr/>
          <p:nvPr/>
        </p:nvSpPr>
        <p:spPr>
          <a:xfrm>
            <a:off x="7380379" y="1075392"/>
            <a:ext cx="5499903" cy="268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800" b="1">
                <a:solidFill>
                  <a:srgbClr val="FFFFFF"/>
                </a:solidFill>
                <a:latin typeface="Calibri"/>
                <a:ea typeface="Calibri"/>
                <a:cs typeface="Calibri"/>
                <a:sym typeface="Calibri"/>
              </a:defRPr>
            </a:pPr>
            <a:r>
              <a:rPr lang="hu-HU" dirty="0" smtClean="0"/>
              <a:t>Arra hívattunk, hogy </a:t>
            </a:r>
          </a:p>
          <a:p>
            <a:pPr>
              <a:defRPr sz="4800" b="1">
                <a:solidFill>
                  <a:srgbClr val="FFFFFF"/>
                </a:solidFill>
                <a:latin typeface="Calibri"/>
                <a:ea typeface="Calibri"/>
                <a:cs typeface="Calibri"/>
                <a:sym typeface="Calibri"/>
              </a:defRPr>
            </a:pPr>
            <a:r>
              <a:rPr lang="hu-HU" dirty="0" smtClean="0"/>
              <a:t>felvegyük </a:t>
            </a:r>
            <a:endParaRPr dirty="0"/>
          </a:p>
          <a:p>
            <a:pPr>
              <a:defRPr sz="7200" b="1">
                <a:solidFill>
                  <a:srgbClr val="FFFFFF"/>
                </a:solidFill>
                <a:latin typeface="Calibri"/>
                <a:ea typeface="Calibri"/>
                <a:cs typeface="Calibri"/>
                <a:sym typeface="Calibri"/>
              </a:defRPr>
            </a:pPr>
            <a:r>
              <a:rPr lang="hu-HU" dirty="0" smtClean="0"/>
              <a:t>keresztünket!</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Endurance.jpg" descr="Endurance.jpg"/>
          <p:cNvPicPr>
            <a:picLocks noChangeAspect="1"/>
          </p:cNvPicPr>
          <p:nvPr/>
        </p:nvPicPr>
        <p:blipFill>
          <a:blip r:embed="rId3"/>
          <a:stretch>
            <a:fillRect/>
          </a:stretch>
        </p:blipFill>
        <p:spPr>
          <a:xfrm>
            <a:off x="-419100" y="-203200"/>
            <a:ext cx="13538200" cy="10153650"/>
          </a:xfrm>
          <a:prstGeom prst="rect">
            <a:avLst/>
          </a:prstGeom>
          <a:ln w="12700">
            <a:miter lim="400000"/>
          </a:ln>
        </p:spPr>
      </p:pic>
      <p:sp>
        <p:nvSpPr>
          <p:cNvPr id="183" name="...For whoever desires to save his life will lose it, but whoever loses his life for My sake will save it.”…"/>
          <p:cNvSpPr/>
          <p:nvPr/>
        </p:nvSpPr>
        <p:spPr>
          <a:xfrm>
            <a:off x="7203233" y="6209867"/>
            <a:ext cx="5636467" cy="2934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R="457200" defTabSz="457200">
              <a:defRPr sz="3300" b="1">
                <a:solidFill>
                  <a:srgbClr val="FFFFFF"/>
                </a:solidFill>
                <a:latin typeface="Calibri"/>
                <a:ea typeface="Calibri"/>
                <a:cs typeface="Calibri"/>
                <a:sym typeface="Calibri"/>
              </a:defRPr>
            </a:pPr>
            <a:r>
              <a:rPr sz="2800" dirty="0"/>
              <a:t> </a:t>
            </a:r>
            <a:r>
              <a:rPr lang="hu-HU" sz="3200" dirty="0">
                <a:latin typeface="Lucida Grande"/>
                <a:ea typeface="Lucida Grande"/>
                <a:cs typeface="Lucida Grande"/>
                <a:sym typeface="Lucida Grande"/>
              </a:rPr>
              <a:t>Mert aki meg akarja tartani az ő életét, elveszti azt; aki pedig elveszti az ő életét én érettem, az megtartja azt.” </a:t>
            </a:r>
            <a:endParaRPr lang="hu-HU" sz="3200" dirty="0" smtClean="0">
              <a:latin typeface="Lucida Grande"/>
              <a:ea typeface="Lucida Grande"/>
              <a:cs typeface="Lucida Grande"/>
              <a:sym typeface="Lucida Grande"/>
            </a:endParaRPr>
          </a:p>
          <a:p>
            <a:pPr marR="457200" defTabSz="457200">
              <a:defRPr sz="3300" b="1">
                <a:solidFill>
                  <a:srgbClr val="FFFFFF"/>
                </a:solidFill>
                <a:latin typeface="Calibri"/>
                <a:ea typeface="Calibri"/>
                <a:cs typeface="Calibri"/>
                <a:sym typeface="Calibri"/>
              </a:defRPr>
            </a:pPr>
            <a:r>
              <a:rPr lang="hu-HU" sz="2400" dirty="0" smtClean="0"/>
              <a:t>Lukács </a:t>
            </a:r>
            <a:r>
              <a:rPr lang="hu-HU" sz="2400" dirty="0" smtClean="0"/>
              <a:t>9:23-24</a:t>
            </a:r>
            <a:endParaRPr sz="2400" dirty="0"/>
          </a:p>
        </p:txBody>
      </p:sp>
      <p:sp>
        <p:nvSpPr>
          <p:cNvPr id="184" name="“If anyone desires to come after Me, let him deny himself, and take up his cross daily, and follow Me..."/>
          <p:cNvSpPr/>
          <p:nvPr/>
        </p:nvSpPr>
        <p:spPr>
          <a:xfrm>
            <a:off x="186613" y="454004"/>
            <a:ext cx="4133464" cy="3549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R="457200" defTabSz="457200">
              <a:defRPr sz="3300" b="1">
                <a:solidFill>
                  <a:srgbClr val="FFFFFF"/>
                </a:solidFill>
                <a:latin typeface="Calibri"/>
                <a:ea typeface="Calibri"/>
                <a:cs typeface="Calibri"/>
                <a:sym typeface="Calibri"/>
              </a:defRPr>
            </a:lvl1pPr>
          </a:lstStyle>
          <a:p>
            <a:r>
              <a:rPr lang="hu-HU" sz="3200" dirty="0">
                <a:latin typeface="Lucida Grande"/>
                <a:ea typeface="Lucida Grande"/>
                <a:cs typeface="Lucida Grande"/>
                <a:sym typeface="Lucida Grande"/>
              </a:rPr>
              <a:t>Ha valaki én utánam akar jönni, tagadja meg magát, és vegye fel az ő keresztjét minden nap, és kövessen engem. </a:t>
            </a:r>
            <a:endParaRPr sz="28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e are never called upon to make a real sacrifice for God. Many things He asks us to yield to Him, but in doing this we are but giving up that which hinders us in the heavenward way. Even when called upon to surrender those things which in themselves are good, we may be sure that God is thus working out for us some higher good.”…"/>
          <p:cNvSpPr/>
          <p:nvPr/>
        </p:nvSpPr>
        <p:spPr>
          <a:xfrm>
            <a:off x="1257300" y="1802943"/>
            <a:ext cx="10490200" cy="6135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000">
                <a:solidFill>
                  <a:srgbClr val="000000"/>
                </a:solidFill>
                <a:latin typeface="Calibri"/>
                <a:ea typeface="Calibri"/>
                <a:cs typeface="Calibri"/>
                <a:sym typeface="Calibri"/>
              </a:defRPr>
            </a:pPr>
            <a:r>
              <a:rPr lang="hu-HU" sz="4000" dirty="0">
                <a:solidFill>
                  <a:schemeClr val="bg1">
                    <a:lumMod val="75000"/>
                  </a:schemeClr>
                </a:solidFill>
                <a:latin typeface="Lucida Grande"/>
                <a:ea typeface="Lucida Grande"/>
                <a:cs typeface="Lucida Grande"/>
                <a:sym typeface="Lucida Grande"/>
              </a:rPr>
              <a:t>„Isten soha nem kér tőlünk valódi áldozatot. Sok mindent kér, hogy engedjük át neki, de csak olyan dolgok feladását, amik akadályozzák Menny felé vezető utunkat. Még ha olyasmi alárendelését is kéri, ami szerintünk önmagában jó, biztosak lehetünk benne, hogy Isten ezáltal valami magasabb jót munkál számunkra.” </a:t>
            </a:r>
            <a:endParaRPr lang="hu-HU" sz="4000" dirty="0" smtClean="0">
              <a:solidFill>
                <a:schemeClr val="bg1">
                  <a:lumMod val="75000"/>
                </a:schemeClr>
              </a:solidFill>
              <a:latin typeface="Lucida Grande"/>
              <a:ea typeface="Lucida Grande"/>
              <a:cs typeface="Lucida Grande"/>
              <a:sym typeface="Lucida Grande"/>
            </a:endParaRPr>
          </a:p>
          <a:p>
            <a:pPr marR="457200" defTabSz="457200">
              <a:defRPr sz="4000">
                <a:solidFill>
                  <a:srgbClr val="000000"/>
                </a:solidFill>
                <a:latin typeface="Calibri"/>
                <a:ea typeface="Calibri"/>
                <a:cs typeface="Calibri"/>
                <a:sym typeface="Calibri"/>
              </a:defRPr>
            </a:pPr>
            <a:endParaRPr sz="4000" dirty="0"/>
          </a:p>
          <a:p>
            <a:r>
              <a:rPr lang="hu-HU" sz="3200" i="1" dirty="0">
                <a:latin typeface="Lucida Grande"/>
                <a:ea typeface="Lucida Grande"/>
                <a:cs typeface="Lucida Grande"/>
                <a:sym typeface="Lucida Grande"/>
              </a:rPr>
              <a:t>A gyógyítás szolgálata </a:t>
            </a:r>
            <a:r>
              <a:rPr lang="hu-HU" sz="3200" dirty="0">
                <a:latin typeface="Lucida Grande"/>
                <a:ea typeface="Lucida Grande"/>
                <a:cs typeface="Lucida Grande"/>
                <a:sym typeface="Lucida Grande"/>
              </a:rPr>
              <a:t>473. 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lightstock_141454_medium_bhp.jpg" descr="lightstock_141454_medium_bhp.jpg"/>
          <p:cNvPicPr>
            <a:picLocks noChangeAspect="1"/>
          </p:cNvPicPr>
          <p:nvPr/>
        </p:nvPicPr>
        <p:blipFill>
          <a:blip r:embed="rId3"/>
          <a:stretch>
            <a:fillRect/>
          </a:stretch>
        </p:blipFill>
        <p:spPr>
          <a:xfrm>
            <a:off x="-800100" y="0"/>
            <a:ext cx="14617700" cy="9753600"/>
          </a:xfrm>
          <a:prstGeom prst="rect">
            <a:avLst/>
          </a:prstGeom>
          <a:ln w="12700">
            <a:miter lim="400000"/>
          </a:ln>
        </p:spPr>
      </p:pic>
      <p:sp>
        <p:nvSpPr>
          <p:cNvPr id="189" name="“Victory at last,…"/>
          <p:cNvSpPr/>
          <p:nvPr/>
        </p:nvSpPr>
        <p:spPr>
          <a:xfrm>
            <a:off x="4770784" y="4071436"/>
            <a:ext cx="9784972" cy="3149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hu-HU" sz="6600" b="1" dirty="0">
                <a:solidFill>
                  <a:schemeClr val="bg2">
                    <a:lumMod val="20000"/>
                    <a:lumOff val="80000"/>
                  </a:schemeClr>
                </a:solidFill>
                <a:latin typeface="Lucida Grande"/>
                <a:ea typeface="Lucida Grande"/>
                <a:cs typeface="Lucida Grande"/>
                <a:sym typeface="Lucida Grande"/>
              </a:rPr>
              <a:t>„A végső győzelem Jézusban van!” </a:t>
            </a:r>
          </a:p>
          <a:p>
            <a:r>
              <a:rPr lang="hu-HU" sz="6600" dirty="0">
                <a:latin typeface="Lucida Grande"/>
                <a:ea typeface="Lucida Grande"/>
                <a:cs typeface="Lucida Grande"/>
                <a:sym typeface="Lucida Grande"/>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images.jpg"/>
          <p:cNvGrpSpPr/>
          <p:nvPr/>
        </p:nvGrpSpPr>
        <p:grpSpPr>
          <a:xfrm rot="20863010">
            <a:off x="1058419" y="1228702"/>
            <a:ext cx="6518702" cy="5118101"/>
            <a:chOff x="0" y="0"/>
            <a:chExt cx="6518700" cy="5118100"/>
          </a:xfrm>
        </p:grpSpPr>
        <p:pic>
          <p:nvPicPr>
            <p:cNvPr id="131" name="images.jpg" descr="images.jpg"/>
            <p:cNvPicPr>
              <a:picLocks noChangeAspect="1"/>
            </p:cNvPicPr>
            <p:nvPr/>
          </p:nvPicPr>
          <p:blipFill>
            <a:blip r:embed="rId3"/>
            <a:stretch>
              <a:fillRect/>
            </a:stretch>
          </p:blipFill>
          <p:spPr>
            <a:xfrm>
              <a:off x="215899" y="139700"/>
              <a:ext cx="6086902" cy="4559300"/>
            </a:xfrm>
            <a:prstGeom prst="rect">
              <a:avLst/>
            </a:prstGeom>
            <a:ln>
              <a:noFill/>
            </a:ln>
            <a:effectLst/>
          </p:spPr>
        </p:pic>
        <p:pic>
          <p:nvPicPr>
            <p:cNvPr id="130" name="images.jpg" descr="images.jpg"/>
            <p:cNvPicPr>
              <a:picLocks/>
            </p:cNvPicPr>
            <p:nvPr/>
          </p:nvPicPr>
          <p:blipFill>
            <a:blip r:embed="rId4"/>
            <a:stretch>
              <a:fillRect/>
            </a:stretch>
          </p:blipFill>
          <p:spPr>
            <a:xfrm>
              <a:off x="0" y="0"/>
              <a:ext cx="6518701" cy="5118100"/>
            </a:xfrm>
            <a:prstGeom prst="rect">
              <a:avLst/>
            </a:prstGeom>
            <a:effectLst/>
          </p:spPr>
        </p:pic>
      </p:grpSp>
      <p:grpSp>
        <p:nvGrpSpPr>
          <p:cNvPr id="135" name="lightstock_1362_medium_bhp.jpg"/>
          <p:cNvGrpSpPr/>
          <p:nvPr/>
        </p:nvGrpSpPr>
        <p:grpSpPr>
          <a:xfrm>
            <a:off x="5727700" y="4399700"/>
            <a:ext cx="6325014" cy="4914901"/>
            <a:chOff x="0" y="0"/>
            <a:chExt cx="6325013" cy="4914900"/>
          </a:xfrm>
        </p:grpSpPr>
        <p:pic>
          <p:nvPicPr>
            <p:cNvPr id="134" name="lightstock_1362_medium_bhp.jpg" descr="lightstock_1362_medium_bhp.jpg"/>
            <p:cNvPicPr>
              <a:picLocks noChangeAspect="1"/>
            </p:cNvPicPr>
            <p:nvPr/>
          </p:nvPicPr>
          <p:blipFill>
            <a:blip r:embed="rId5"/>
            <a:stretch>
              <a:fillRect/>
            </a:stretch>
          </p:blipFill>
          <p:spPr>
            <a:xfrm>
              <a:off x="215900" y="139700"/>
              <a:ext cx="5893214" cy="4356100"/>
            </a:xfrm>
            <a:prstGeom prst="rect">
              <a:avLst/>
            </a:prstGeom>
            <a:ln>
              <a:noFill/>
            </a:ln>
            <a:effectLst/>
          </p:spPr>
        </p:pic>
        <p:pic>
          <p:nvPicPr>
            <p:cNvPr id="133" name="lightstock_1362_medium_bhp.jpg" descr="lightstock_1362_medium_bhp.jpg"/>
            <p:cNvPicPr>
              <a:picLocks/>
            </p:cNvPicPr>
            <p:nvPr/>
          </p:nvPicPr>
          <p:blipFill>
            <a:blip r:embed="rId6"/>
            <a:stretch>
              <a:fillRect/>
            </a:stretch>
          </p:blipFill>
          <p:spPr>
            <a:xfrm>
              <a:off x="0" y="0"/>
              <a:ext cx="6325014" cy="4914900"/>
            </a:xfrm>
            <a:prstGeom prst="rect">
              <a:avLst/>
            </a:prstGeom>
            <a:effectLst/>
          </p:spPr>
        </p:pic>
      </p:grpSp>
      <p:sp>
        <p:nvSpPr>
          <p:cNvPr id="136" name="Text"/>
          <p:cNvSpPr txBox="1"/>
          <p:nvPr/>
        </p:nvSpPr>
        <p:spPr>
          <a:xfrm>
            <a:off x="6011367" y="4552950"/>
            <a:ext cx="982066" cy="647700"/>
          </a:xfrm>
          <a:prstGeom prst="rect">
            <a:avLst/>
          </a:prstGeom>
          <a:ln w="12700">
            <a:miter lim="400000"/>
          </a:ln>
        </p:spPr>
        <p:txBody>
          <a:bodyPr wrap="none" lIns="50800" tIns="50800" rIns="50800" bIns="50800" anchor="ctr">
            <a:spAutoFit/>
          </a:bodyPr>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When you surrender yourself entirely to God, when you fall all broken upon Jesus, you will be rewarded by a victory the joy of which you have never yet realized.”…"/>
          <p:cNvSpPr/>
          <p:nvPr/>
        </p:nvSpPr>
        <p:spPr>
          <a:xfrm>
            <a:off x="723900" y="2937251"/>
            <a:ext cx="11557000" cy="4780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hu-HU" sz="4400" dirty="0">
                <a:solidFill>
                  <a:schemeClr val="bg1">
                    <a:lumMod val="75000"/>
                  </a:schemeClr>
                </a:solidFill>
                <a:latin typeface="Lucida Grande"/>
                <a:ea typeface="Lucida Grande"/>
                <a:cs typeface="Lucida Grande"/>
                <a:sym typeface="Lucida Grande"/>
              </a:rPr>
              <a:t>„Ha teljes mértékben átadjuk magunkat Jézusnak, ha teljesen összetörten elé borulunk, akkor olyan győzelem örömével ajándékoz meg, amilyent addig még soha nem tapasztaltunk”</a:t>
            </a:r>
          </a:p>
          <a:p>
            <a:pPr marL="457200" marR="457200" defTabSz="457200">
              <a:defRPr sz="4800">
                <a:solidFill>
                  <a:srgbClr val="000000"/>
                </a:solidFill>
                <a:latin typeface="Calibri"/>
                <a:ea typeface="Calibri"/>
                <a:cs typeface="Calibri"/>
                <a:sym typeface="Calibri"/>
              </a:defRPr>
            </a:pPr>
            <a:endParaRPr dirty="0"/>
          </a:p>
          <a:p>
            <a:r>
              <a:rPr lang="hu-HU" i="1" dirty="0">
                <a:latin typeface="Lucida Grande"/>
                <a:ea typeface="Lucida Grande"/>
                <a:cs typeface="Lucida Grande"/>
                <a:sym typeface="Lucida Grande"/>
              </a:rPr>
              <a:t>Az evangélium szolgái </a:t>
            </a:r>
            <a:r>
              <a:rPr lang="hu-HU" dirty="0">
                <a:latin typeface="Lucida Grande"/>
                <a:ea typeface="Lucida Grande"/>
                <a:cs typeface="Lucida Grande"/>
                <a:sym typeface="Lucida Grande"/>
              </a:rPr>
              <a:t>373. o.</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lightstock_409856_medium_bhp.jpg" descr="lightstock_409856_medium_bhp.jpg"/>
          <p:cNvPicPr>
            <a:picLocks noChangeAspect="1"/>
          </p:cNvPicPr>
          <p:nvPr/>
        </p:nvPicPr>
        <p:blipFill>
          <a:blip r:embed="rId3"/>
          <a:stretch>
            <a:fillRect/>
          </a:stretch>
        </p:blipFill>
        <p:spPr>
          <a:xfrm>
            <a:off x="-1524000" y="0"/>
            <a:ext cx="14617700" cy="9753600"/>
          </a:xfrm>
          <a:prstGeom prst="rect">
            <a:avLst/>
          </a:prstGeom>
          <a:ln w="12700">
            <a:miter lim="400000"/>
          </a:ln>
        </p:spPr>
      </p:pic>
      <p:sp>
        <p:nvSpPr>
          <p:cNvPr id="200" name="We are…"/>
          <p:cNvSpPr/>
          <p:nvPr/>
        </p:nvSpPr>
        <p:spPr>
          <a:xfrm>
            <a:off x="6948973" y="5639613"/>
            <a:ext cx="5422901" cy="2195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7200">
                <a:solidFill>
                  <a:srgbClr val="FFFFFF"/>
                </a:solidFill>
                <a:latin typeface="Impact"/>
                <a:ea typeface="Impact"/>
                <a:cs typeface="Impact"/>
                <a:sym typeface="Impact"/>
              </a:defRPr>
            </a:pPr>
            <a:r>
              <a:rPr lang="hu-HU" dirty="0" smtClean="0"/>
              <a:t>Értékes</a:t>
            </a:r>
            <a:endParaRPr dirty="0"/>
          </a:p>
          <a:p>
            <a:pPr>
              <a:defRPr sz="6400" b="1">
                <a:solidFill>
                  <a:srgbClr val="FFFFFF"/>
                </a:solidFill>
                <a:latin typeface="Calibri"/>
                <a:ea typeface="Calibri"/>
                <a:cs typeface="Calibri"/>
                <a:sym typeface="Calibri"/>
              </a:defRPr>
            </a:pPr>
            <a:r>
              <a:rPr lang="hu-HU" dirty="0" smtClean="0"/>
              <a:t>por vagyunk!</a:t>
            </a:r>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 name="lightstock_448699_medium_bhp.jpg"/>
          <p:cNvGrpSpPr/>
          <p:nvPr/>
        </p:nvGrpSpPr>
        <p:grpSpPr>
          <a:xfrm>
            <a:off x="1879600" y="889000"/>
            <a:ext cx="9245600" cy="6439773"/>
            <a:chOff x="0" y="0"/>
            <a:chExt cx="9245600" cy="6439772"/>
          </a:xfrm>
        </p:grpSpPr>
        <p:pic>
          <p:nvPicPr>
            <p:cNvPr id="203" name="lightstock_448699_medium_bhp.jpg" descr="lightstock_448699_medium_bhp.jpg"/>
            <p:cNvPicPr>
              <a:picLocks noChangeAspect="1"/>
            </p:cNvPicPr>
            <p:nvPr/>
          </p:nvPicPr>
          <p:blipFill>
            <a:blip r:embed="rId3"/>
            <a:stretch>
              <a:fillRect/>
            </a:stretch>
          </p:blipFill>
          <p:spPr>
            <a:xfrm>
              <a:off x="215900" y="139700"/>
              <a:ext cx="8813800" cy="5880973"/>
            </a:xfrm>
            <a:prstGeom prst="rect">
              <a:avLst/>
            </a:prstGeom>
            <a:ln>
              <a:noFill/>
            </a:ln>
            <a:effectLst/>
          </p:spPr>
        </p:pic>
        <p:pic>
          <p:nvPicPr>
            <p:cNvPr id="202" name="lightstock_448699_medium_bhp.jpg" descr="lightstock_448699_medium_bhp.jpg"/>
            <p:cNvPicPr>
              <a:picLocks/>
            </p:cNvPicPr>
            <p:nvPr/>
          </p:nvPicPr>
          <p:blipFill>
            <a:blip r:embed="rId4"/>
            <a:stretch>
              <a:fillRect/>
            </a:stretch>
          </p:blipFill>
          <p:spPr>
            <a:xfrm>
              <a:off x="0" y="0"/>
              <a:ext cx="9245600" cy="6439773"/>
            </a:xfrm>
            <a:prstGeom prst="rect">
              <a:avLst/>
            </a:prstGeom>
            <a:effectLst/>
          </p:spPr>
        </p:pic>
      </p:grpSp>
      <p:sp>
        <p:nvSpPr>
          <p:cNvPr id="205" name="“Dust doesn’t have to signify the end. Dust is often what must be present for the new [life] to begin.”…"/>
          <p:cNvSpPr/>
          <p:nvPr/>
        </p:nvSpPr>
        <p:spPr>
          <a:xfrm>
            <a:off x="1358900" y="7493357"/>
            <a:ext cx="1071880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hu-HU" b="1" dirty="0">
                <a:solidFill>
                  <a:schemeClr val="bg1">
                    <a:lumMod val="75000"/>
                  </a:schemeClr>
                </a:solidFill>
                <a:latin typeface="Lucida Grande"/>
                <a:ea typeface="Lucida Grande"/>
                <a:cs typeface="Lucida Grande"/>
                <a:sym typeface="Lucida Grande"/>
              </a:rPr>
              <a:t>„A por nem feltétlenül jelenti a véget. Sokszor a por szükséges az új [élet] kezdetéhez.”</a:t>
            </a:r>
          </a:p>
          <a:p>
            <a:pPr marR="457200" defTabSz="457200">
              <a:defRPr sz="1200" b="1">
                <a:solidFill>
                  <a:srgbClr val="000000"/>
                </a:solidFill>
                <a:latin typeface="Calibri"/>
                <a:ea typeface="Calibri"/>
                <a:cs typeface="Calibri"/>
                <a:sym typeface="Calibri"/>
              </a:defRPr>
            </a:pPr>
            <a:endParaRPr dirty="0"/>
          </a:p>
          <a:p>
            <a:pPr marR="457200" defTabSz="457200">
              <a:defRPr sz="2400" b="1">
                <a:solidFill>
                  <a:srgbClr val="000000"/>
                </a:solidFill>
                <a:latin typeface="Calibri"/>
                <a:ea typeface="Calibri"/>
                <a:cs typeface="Calibri"/>
                <a:sym typeface="Calibri"/>
              </a:defRPr>
            </a:pPr>
            <a:r>
              <a:rPr lang="hu-HU" dirty="0" err="1" smtClean="0"/>
              <a:t>Lysa</a:t>
            </a:r>
            <a:r>
              <a:rPr lang="hu-HU" dirty="0" smtClean="0"/>
              <a:t> </a:t>
            </a:r>
            <a:r>
              <a:rPr lang="hu-HU" dirty="0" err="1" smtClean="0"/>
              <a:t>Terkeurst</a:t>
            </a:r>
            <a:r>
              <a:rPr lang="hu-HU" dirty="0" smtClean="0"/>
              <a:t> </a:t>
            </a:r>
            <a:endParaRPr lang="hu-HU"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Welcome.jpg" descr="Welcome.jpg"/>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227" name="Rounded Rectangle"/>
          <p:cNvSpPr/>
          <p:nvPr/>
        </p:nvSpPr>
        <p:spPr>
          <a:xfrm>
            <a:off x="6324600" y="7505700"/>
            <a:ext cx="5511800" cy="1955800"/>
          </a:xfrm>
          <a:prstGeom prst="roundRect">
            <a:avLst>
              <a:gd name="adj" fmla="val 9740"/>
            </a:avLst>
          </a:prstGeom>
          <a:solidFill>
            <a:srgbClr val="707070">
              <a:alpha val="54000"/>
            </a:srgbClr>
          </a:solidFill>
          <a:ln w="12700">
            <a:miter lim="400000"/>
          </a:ln>
        </p:spPr>
        <p:txBody>
          <a:bodyPr lIns="50800" tIns="50800" rIns="50800" bIns="50800" anchor="ctr"/>
          <a:lstStyle/>
          <a:p>
            <a:pPr>
              <a:defRPr>
                <a:solidFill>
                  <a:srgbClr val="FFFFFF"/>
                </a:solidFill>
              </a:defRPr>
            </a:pPr>
            <a:r>
              <a:rPr lang="hu-HU" sz="4000" b="1" dirty="0" smtClean="0"/>
              <a:t>„Add át nekem a porodat!”</a:t>
            </a:r>
            <a:endParaRPr sz="4000" b="1" dirty="0"/>
          </a:p>
        </p:txBody>
      </p:sp>
      <p:sp>
        <p:nvSpPr>
          <p:cNvPr id="228" name="...We receive righteousness…"/>
          <p:cNvSpPr/>
          <p:nvPr/>
        </p:nvSpPr>
        <p:spPr>
          <a:xfrm>
            <a:off x="6565900" y="7930738"/>
            <a:ext cx="5511800" cy="610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400" b="1">
                <a:solidFill>
                  <a:srgbClr val="FFFFFF"/>
                </a:solidFill>
                <a:latin typeface="Calibri"/>
                <a:ea typeface="Calibri"/>
                <a:cs typeface="Calibri"/>
                <a:sym typeface="Calibri"/>
              </a:defRPr>
            </a:pPr>
            <a:endParaRPr sz="3300" dirty="0"/>
          </a:p>
        </p:txBody>
      </p:sp>
      <p:sp>
        <p:nvSpPr>
          <p:cNvPr id="229" name="“The righteousness of God is embodied in…"/>
          <p:cNvSpPr/>
          <p:nvPr/>
        </p:nvSpPr>
        <p:spPr>
          <a:xfrm>
            <a:off x="333788" y="1762799"/>
            <a:ext cx="3810001"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400">
                <a:solidFill>
                  <a:srgbClr val="FFFFFF"/>
                </a:solidFill>
                <a:latin typeface="Calibri"/>
                <a:ea typeface="Calibri"/>
                <a:cs typeface="Calibri"/>
                <a:sym typeface="Calibri"/>
              </a:defRPr>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Marie’s Testimony"/>
          <p:cNvSpPr/>
          <p:nvPr/>
        </p:nvSpPr>
        <p:spPr>
          <a:xfrm>
            <a:off x="321186" y="1637471"/>
            <a:ext cx="1237717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48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rPr dirty="0" smtClean="0"/>
              <a:t>Marie</a:t>
            </a:r>
            <a:r>
              <a:rPr lang="hu-HU" dirty="0" smtClean="0"/>
              <a:t> bizonyságtétele</a:t>
            </a:r>
            <a:endParaRPr dirty="0"/>
          </a:p>
        </p:txBody>
      </p:sp>
      <p:sp>
        <p:nvSpPr>
          <p:cNvPr id="4" name="TextBox 3">
            <a:extLst>
              <a:ext uri="{FF2B5EF4-FFF2-40B4-BE49-F238E27FC236}">
                <a16:creationId xmlns:a16="http://schemas.microsoft.com/office/drawing/2014/main" xmlns="" id="{5100B865-52B9-3648-9ED4-CFE4E5137F92}"/>
              </a:ext>
            </a:extLst>
          </p:cNvPr>
          <p:cNvSpPr txBox="1"/>
          <p:nvPr/>
        </p:nvSpPr>
        <p:spPr>
          <a:xfrm>
            <a:off x="8700726" y="3503493"/>
            <a:ext cx="2227828"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A</a:t>
            </a:r>
            <a:r>
              <a:rPr kumimoji="0" lang="hu-HU"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hogyan </a:t>
            </a:r>
            <a:r>
              <a:rPr kumimoji="0" lang="en-US"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Marie </a:t>
            </a:r>
            <a:r>
              <a:rPr kumimoji="0" lang="hu-HU"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is tette</a:t>
            </a:r>
            <a:r>
              <a:rPr kumimoji="0" lang="en-US"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 </a:t>
            </a:r>
            <a:r>
              <a:rPr kumimoji="0" lang="hu-HU"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Ruandában, </a:t>
            </a:r>
            <a:r>
              <a:rPr kumimoji="0" lang="en-US"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 </a:t>
            </a:r>
            <a:r>
              <a:rPr kumimoji="0" lang="hu-HU"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ezek az </a:t>
            </a:r>
            <a:r>
              <a:rPr kumimoji="0" lang="en-US"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 </a:t>
            </a:r>
            <a:r>
              <a:rPr kumimoji="0" lang="hu-HU" sz="2800" i="0" u="none" strike="noStrike" cap="none" spc="0" normalizeH="0" baseline="0" dirty="0" smtClean="0">
                <a:ln>
                  <a:noFill/>
                </a:ln>
                <a:solidFill>
                  <a:schemeClr val="bg1">
                    <a:lumMod val="75000"/>
                  </a:schemeClr>
                </a:solidFill>
                <a:effectLst/>
                <a:uFillTx/>
                <a:latin typeface="Calibri" panose="020F0502020204030204" pitchFamily="34" charset="0"/>
                <a:cs typeface="Calibri" panose="020F0502020204030204" pitchFamily="34" charset="0"/>
                <a:sym typeface="Hoefler Text"/>
              </a:rPr>
              <a:t>adventista asszonyok ételt készítenek </a:t>
            </a:r>
          </a:p>
          <a:p>
            <a:pPr marL="0" marR="0" indent="0" algn="ctr" defTabSz="584200" rtl="0" fontAlgn="auto" latinLnBrk="0" hangingPunct="0">
              <a:lnSpc>
                <a:spcPct val="100000"/>
              </a:lnSpc>
              <a:spcBef>
                <a:spcPts val="0"/>
              </a:spcBef>
              <a:spcAft>
                <a:spcPts val="0"/>
              </a:spcAft>
              <a:buClrTx/>
              <a:buSzTx/>
              <a:buFontTx/>
              <a:buNone/>
              <a:tabLst/>
            </a:pPr>
            <a:r>
              <a:rPr lang="hu-HU" sz="2800" dirty="0" smtClean="0">
                <a:solidFill>
                  <a:schemeClr val="bg1">
                    <a:lumMod val="75000"/>
                  </a:schemeClr>
                </a:solidFill>
                <a:latin typeface="Calibri" panose="020F0502020204030204" pitchFamily="34" charset="0"/>
                <a:cs typeface="Calibri" panose="020F0502020204030204" pitchFamily="34" charset="0"/>
              </a:rPr>
              <a:t>a raboknak </a:t>
            </a:r>
          </a:p>
          <a:p>
            <a:pPr marL="0" marR="0" indent="0" algn="ctr" defTabSz="584200" rtl="0" fontAlgn="auto" latinLnBrk="0" hangingPunct="0">
              <a:lnSpc>
                <a:spcPct val="100000"/>
              </a:lnSpc>
              <a:spcBef>
                <a:spcPts val="0"/>
              </a:spcBef>
              <a:spcAft>
                <a:spcPts val="0"/>
              </a:spcAft>
              <a:buClrTx/>
              <a:buSzTx/>
              <a:buFontTx/>
              <a:buNone/>
              <a:tabLst/>
            </a:pPr>
            <a:r>
              <a:rPr lang="hu-HU" sz="2800" dirty="0" smtClean="0">
                <a:solidFill>
                  <a:schemeClr val="bg1">
                    <a:lumMod val="75000"/>
                  </a:schemeClr>
                </a:solidFill>
                <a:latin typeface="Calibri" panose="020F0502020204030204" pitchFamily="34" charset="0"/>
                <a:cs typeface="Calibri" panose="020F0502020204030204" pitchFamily="34" charset="0"/>
              </a:rPr>
              <a:t>Kongóban</a:t>
            </a:r>
            <a:endParaRPr kumimoji="0" lang="en-US" sz="2800" i="0" u="none" strike="noStrike" cap="none" spc="0" normalizeH="0" baseline="0" dirty="0">
              <a:ln>
                <a:noFill/>
              </a:ln>
              <a:solidFill>
                <a:schemeClr val="bg1">
                  <a:lumMod val="75000"/>
                </a:schemeClr>
              </a:solidFill>
              <a:effectLst/>
              <a:uFillTx/>
              <a:latin typeface="Calibri" panose="020F0502020204030204" pitchFamily="34" charset="0"/>
              <a:cs typeface="Calibri" panose="020F0502020204030204" pitchFamily="34" charset="0"/>
              <a:sym typeface="Hoefler Text"/>
            </a:endParaRPr>
          </a:p>
        </p:txBody>
      </p:sp>
      <p:pic>
        <p:nvPicPr>
          <p:cNvPr id="6" name="Picture 5" descr="A group of people standing around a table&#10;&#10;Description automatically generated">
            <a:extLst>
              <a:ext uri="{FF2B5EF4-FFF2-40B4-BE49-F238E27FC236}">
                <a16:creationId xmlns:a16="http://schemas.microsoft.com/office/drawing/2014/main" xmlns="" id="{DB2EC847-F30C-134F-A10D-2860E0B75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246" y="2750125"/>
            <a:ext cx="6197600" cy="5918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he last rays of merciful light, the last message of mercy to be given to the world, is a revelation of [God’s] character of love. The children of God are to manifest His glory. In their own life and character they are to reveal what the grace of…"/>
          <p:cNvSpPr/>
          <p:nvPr/>
        </p:nvSpPr>
        <p:spPr>
          <a:xfrm>
            <a:off x="1079500" y="1891268"/>
            <a:ext cx="11582400" cy="7304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hu-HU" sz="4800" dirty="0">
                <a:solidFill>
                  <a:schemeClr val="bg1">
                    <a:lumMod val="75000"/>
                  </a:schemeClr>
                </a:solidFill>
                <a:latin typeface="Lucida Grande"/>
                <a:ea typeface="Lucida Grande"/>
                <a:cs typeface="Lucida Grande"/>
                <a:sym typeface="Lucida Grande"/>
              </a:rPr>
              <a:t>„Az irgalmat hordozó utolsó fénysugár, a világnak kegyelmet hirdető utolsó üzenet </a:t>
            </a:r>
            <a:r>
              <a:rPr lang="hu-HU" sz="4800" b="1" dirty="0">
                <a:solidFill>
                  <a:schemeClr val="bg1">
                    <a:lumMod val="75000"/>
                  </a:schemeClr>
                </a:solidFill>
                <a:latin typeface="Lucida Grande"/>
                <a:ea typeface="Lucida Grande"/>
                <a:cs typeface="Lucida Grande"/>
                <a:sym typeface="Lucida Grande"/>
              </a:rPr>
              <a:t>Isten jellemének - a szeretetnek - </a:t>
            </a:r>
            <a:r>
              <a:rPr lang="hu-HU" sz="4800" dirty="0">
                <a:solidFill>
                  <a:schemeClr val="bg1">
                    <a:lumMod val="75000"/>
                  </a:schemeClr>
                </a:solidFill>
                <a:latin typeface="Lucida Grande"/>
                <a:ea typeface="Lucida Grande"/>
                <a:cs typeface="Lucida Grande"/>
                <a:sym typeface="Lucida Grande"/>
              </a:rPr>
              <a:t>megláttatása. Isten gyermekei mutassák meg Uruk dicsőségét! A saját életükkel és jellemükkel tegyenek bizonyságot arról, amit Isten hatalma tett értük!”</a:t>
            </a:r>
          </a:p>
          <a:p>
            <a:r>
              <a:rPr lang="hu-HU" sz="4800" dirty="0">
                <a:solidFill>
                  <a:schemeClr val="bg1">
                    <a:lumMod val="75000"/>
                  </a:schemeClr>
                </a:solidFill>
                <a:latin typeface="Lucida Grande"/>
                <a:ea typeface="Lucida Grande"/>
                <a:cs typeface="Lucida Grande"/>
                <a:sym typeface="Lucida Grande"/>
              </a:rPr>
              <a:t> </a:t>
            </a:r>
          </a:p>
          <a:p>
            <a:pPr marR="457200" defTabSz="457200">
              <a:defRPr sz="4800">
                <a:solidFill>
                  <a:srgbClr val="000000"/>
                </a:solidFill>
                <a:latin typeface="Calibri"/>
                <a:ea typeface="Calibri"/>
                <a:cs typeface="Calibri"/>
                <a:sym typeface="Calibri"/>
              </a:defRPr>
            </a:pPr>
            <a:endParaRPr dirty="0"/>
          </a:p>
          <a:p>
            <a:pPr marR="457200" defTabSz="457200">
              <a:defRPr>
                <a:solidFill>
                  <a:srgbClr val="000000"/>
                </a:solidFill>
                <a:latin typeface="Calibri"/>
                <a:ea typeface="Calibri"/>
                <a:cs typeface="Calibri"/>
                <a:sym typeface="Calibri"/>
              </a:defRPr>
            </a:pPr>
            <a:r>
              <a:rPr lang="hu-HU" i="1" dirty="0" smtClean="0"/>
              <a:t>Krisztus példázatai </a:t>
            </a:r>
            <a:r>
              <a:rPr dirty="0" smtClean="0"/>
              <a:t>415</a:t>
            </a:r>
            <a:r>
              <a:rPr lang="hu-HU" dirty="0" smtClean="0"/>
              <a:t>. o.</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lightstock_235727_medium_bhp.jpg" descr="lightstock_235727_medium_bhp.jpg"/>
          <p:cNvPicPr>
            <a:picLocks noChangeAspect="1"/>
          </p:cNvPicPr>
          <p:nvPr/>
        </p:nvPicPr>
        <p:blipFill>
          <a:blip r:embed="rId3"/>
          <a:stretch>
            <a:fillRect/>
          </a:stretch>
        </p:blipFill>
        <p:spPr>
          <a:xfrm>
            <a:off x="-632149" y="0"/>
            <a:ext cx="14617700" cy="9753600"/>
          </a:xfrm>
          <a:prstGeom prst="rect">
            <a:avLst/>
          </a:prstGeom>
          <a:ln w="12700">
            <a:miter lim="400000"/>
          </a:ln>
        </p:spPr>
      </p:pic>
      <p:sp>
        <p:nvSpPr>
          <p:cNvPr id="143" name="Rounded Rectangle"/>
          <p:cNvSpPr/>
          <p:nvPr/>
        </p:nvSpPr>
        <p:spPr>
          <a:xfrm>
            <a:off x="1524000" y="1727200"/>
            <a:ext cx="9982200" cy="6299200"/>
          </a:xfrm>
          <a:prstGeom prst="roundRect">
            <a:avLst>
              <a:gd name="adj" fmla="val 3024"/>
            </a:avLst>
          </a:prstGeom>
          <a:solidFill>
            <a:srgbClr val="FFFFFF">
              <a:alpha val="46000"/>
            </a:srgbClr>
          </a:solidFill>
          <a:ln w="12700">
            <a:miter lim="400000"/>
          </a:ln>
        </p:spPr>
        <p:txBody>
          <a:bodyPr lIns="50800" tIns="50800" rIns="50800" bIns="50800" anchor="ctr"/>
          <a:lstStyle/>
          <a:p>
            <a:pPr>
              <a:defRPr>
                <a:solidFill>
                  <a:srgbClr val="FFFFFF"/>
                </a:solidFill>
              </a:defRPr>
            </a:pPr>
            <a:endParaRPr/>
          </a:p>
        </p:txBody>
      </p:sp>
      <p:sp>
        <p:nvSpPr>
          <p:cNvPr id="144" name="“As His divine power has given to us all things that pertain to life and godliness, through the knowledge of Him who has called us to glory and virtue, by which have been given to us exceedingly great and precious promises, that through these you may be partakers of the divine nature, having escaped the corruption that is in the world through lust.” 2 Peter 1:3-4"/>
          <p:cNvSpPr/>
          <p:nvPr/>
        </p:nvSpPr>
        <p:spPr>
          <a:xfrm>
            <a:off x="1524000" y="1882649"/>
            <a:ext cx="9982200" cy="6873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R="457200" defTabSz="457200">
              <a:defRPr sz="4000">
                <a:solidFill>
                  <a:srgbClr val="000000"/>
                </a:solidFill>
                <a:latin typeface="Calibri"/>
                <a:ea typeface="Calibri"/>
                <a:cs typeface="Calibri"/>
                <a:sym typeface="Calibri"/>
              </a:defRPr>
            </a:pPr>
            <a:r>
              <a:rPr lang="hu-HU" sz="4000" dirty="0">
                <a:solidFill>
                  <a:schemeClr val="accent5">
                    <a:lumMod val="50000"/>
                  </a:schemeClr>
                </a:solidFill>
                <a:latin typeface="Lucida Grande"/>
                <a:ea typeface="Lucida Grande"/>
                <a:cs typeface="Lucida Grande"/>
                <a:sym typeface="Lucida Grande"/>
              </a:rPr>
              <a:t>„Mivelhogy az ő isteni ereje mindennel megajándékozott minket, ami az életre és kegyességre való, Annak megismerése által, aki minket a saját </a:t>
            </a:r>
            <a:r>
              <a:rPr lang="hu-HU" sz="4000" b="1" dirty="0">
                <a:solidFill>
                  <a:schemeClr val="accent5">
                    <a:lumMod val="50000"/>
                  </a:schemeClr>
                </a:solidFill>
                <a:latin typeface="Lucida Grande"/>
                <a:ea typeface="Lucida Grande"/>
                <a:cs typeface="Lucida Grande"/>
                <a:sym typeface="Lucida Grande"/>
              </a:rPr>
              <a:t>dicsőségével és hatalmával </a:t>
            </a:r>
            <a:r>
              <a:rPr lang="hu-HU" sz="4000" dirty="0">
                <a:solidFill>
                  <a:schemeClr val="accent5">
                    <a:lumMod val="50000"/>
                  </a:schemeClr>
                </a:solidFill>
                <a:latin typeface="Lucida Grande"/>
                <a:ea typeface="Lucida Grande"/>
                <a:cs typeface="Lucida Grande"/>
                <a:sym typeface="Lucida Grande"/>
              </a:rPr>
              <a:t>elhívott; Amelyek által igen nagy és becses ígéretekkel ajándékozott meg bennünket; hogy azok által isteni természet részeseivé legyetek, kikerülvén a romlottságot, amely a kívánságban van e világon.”</a:t>
            </a:r>
          </a:p>
          <a:p>
            <a:pPr marR="457200" defTabSz="457200">
              <a:defRPr sz="4000">
                <a:solidFill>
                  <a:srgbClr val="000000"/>
                </a:solidFill>
                <a:latin typeface="Calibri"/>
                <a:ea typeface="Calibri"/>
                <a:cs typeface="Calibri"/>
                <a:sym typeface="Calibri"/>
              </a:defRPr>
            </a:pPr>
            <a:r>
              <a:rPr sz="4000" dirty="0" smtClean="0">
                <a:solidFill>
                  <a:schemeClr val="accent5">
                    <a:lumMod val="50000"/>
                  </a:schemeClr>
                </a:solidFill>
              </a:rPr>
              <a:t> </a:t>
            </a:r>
            <a:r>
              <a:rPr sz="4000" b="1" dirty="0">
                <a:solidFill>
                  <a:srgbClr val="002060"/>
                </a:solidFill>
              </a:rPr>
              <a:t>2 </a:t>
            </a:r>
            <a:r>
              <a:rPr sz="4000" b="1" dirty="0" smtClean="0">
                <a:solidFill>
                  <a:srgbClr val="002060"/>
                </a:solidFill>
              </a:rPr>
              <a:t>P</a:t>
            </a:r>
            <a:r>
              <a:rPr lang="hu-HU" sz="4000" b="1" dirty="0" smtClean="0">
                <a:solidFill>
                  <a:srgbClr val="002060"/>
                </a:solidFill>
              </a:rPr>
              <a:t>éter</a:t>
            </a:r>
            <a:r>
              <a:rPr sz="4000" b="1" dirty="0" smtClean="0">
                <a:solidFill>
                  <a:srgbClr val="002060"/>
                </a:solidFill>
              </a:rPr>
              <a:t> </a:t>
            </a:r>
            <a:r>
              <a:rPr sz="4000" b="1" dirty="0">
                <a:solidFill>
                  <a:srgbClr val="002060"/>
                </a:solidFill>
              </a:rPr>
              <a:t>1:3-4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SoupKitchen.jpg"/>
          <p:cNvGrpSpPr/>
          <p:nvPr/>
        </p:nvGrpSpPr>
        <p:grpSpPr>
          <a:xfrm>
            <a:off x="2171700" y="1238250"/>
            <a:ext cx="8661400" cy="6731000"/>
            <a:chOff x="0" y="0"/>
            <a:chExt cx="8661400" cy="6731000"/>
          </a:xfrm>
        </p:grpSpPr>
        <p:pic>
          <p:nvPicPr>
            <p:cNvPr id="147" name="SoupKitchen.jpg" descr="SoupKitchen.jpg"/>
            <p:cNvPicPr>
              <a:picLocks noChangeAspect="1"/>
            </p:cNvPicPr>
            <p:nvPr/>
          </p:nvPicPr>
          <p:blipFill>
            <a:blip r:embed="rId3"/>
            <a:stretch>
              <a:fillRect/>
            </a:stretch>
          </p:blipFill>
          <p:spPr>
            <a:xfrm>
              <a:off x="215900" y="139700"/>
              <a:ext cx="8229600" cy="6172200"/>
            </a:xfrm>
            <a:prstGeom prst="rect">
              <a:avLst/>
            </a:prstGeom>
            <a:ln>
              <a:noFill/>
            </a:ln>
            <a:effectLst/>
          </p:spPr>
        </p:pic>
        <p:pic>
          <p:nvPicPr>
            <p:cNvPr id="146" name="SoupKitchen.jpg" descr="SoupKitchen.jpg"/>
            <p:cNvPicPr>
              <a:picLocks/>
            </p:cNvPicPr>
            <p:nvPr/>
          </p:nvPicPr>
          <p:blipFill>
            <a:blip r:embed="rId4"/>
            <a:stretch>
              <a:fillRect/>
            </a:stretch>
          </p:blipFill>
          <p:spPr>
            <a:xfrm>
              <a:off x="0" y="0"/>
              <a:ext cx="8661400" cy="6731000"/>
            </a:xfrm>
            <a:prstGeom prst="rect">
              <a:avLst/>
            </a:prstGeom>
            <a:effectLst/>
          </p:spPr>
        </p:pic>
      </p:grpSp>
      <p:sp>
        <p:nvSpPr>
          <p:cNvPr id="149" name="Jesus’ Discipleship Model"/>
          <p:cNvSpPr/>
          <p:nvPr/>
        </p:nvSpPr>
        <p:spPr>
          <a:xfrm>
            <a:off x="2553940" y="8069322"/>
            <a:ext cx="7888378"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lang="hu-HU" dirty="0" smtClean="0">
                <a:solidFill>
                  <a:srgbClr val="002060"/>
                </a:solidFill>
              </a:rPr>
              <a:t>A Jézusi tanítványság modellje</a:t>
            </a:r>
            <a:endParaRPr dirty="0">
              <a:solidFill>
                <a:srgbClr val="00206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lightstock_371111_medium_bhp.jpg" descr="lightstock_371111_medium_bhp.jpg"/>
          <p:cNvPicPr>
            <a:picLocks noChangeAspect="1"/>
          </p:cNvPicPr>
          <p:nvPr/>
        </p:nvPicPr>
        <p:blipFill>
          <a:blip r:embed="rId3"/>
          <a:stretch>
            <a:fillRect/>
          </a:stretch>
        </p:blipFill>
        <p:spPr>
          <a:xfrm>
            <a:off x="-184020" y="186612"/>
            <a:ext cx="16197478" cy="10807700"/>
          </a:xfrm>
          <a:prstGeom prst="rect">
            <a:avLst/>
          </a:prstGeom>
          <a:ln w="12700">
            <a:miter lim="400000"/>
          </a:ln>
        </p:spPr>
      </p:pic>
      <p:sp>
        <p:nvSpPr>
          <p:cNvPr id="152" name="“By this shall all men know that ye are my disciples,…"/>
          <p:cNvSpPr/>
          <p:nvPr/>
        </p:nvSpPr>
        <p:spPr>
          <a:xfrm>
            <a:off x="901700" y="1001256"/>
            <a:ext cx="116078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hu-HU" b="1" dirty="0">
                <a:solidFill>
                  <a:schemeClr val="accent1">
                    <a:lumMod val="75000"/>
                  </a:schemeClr>
                </a:solidFill>
                <a:latin typeface="Lucida Grande"/>
                <a:ea typeface="Lucida Grande"/>
                <a:cs typeface="Lucida Grande"/>
                <a:sym typeface="Lucida Grande"/>
              </a:rPr>
              <a:t>„Erről ismeri meg mindenki, hogy az én tanítványaim vagytok, ha egymást szeretni fogjátok.” </a:t>
            </a:r>
            <a:r>
              <a:rPr lang="hu-HU" dirty="0" smtClean="0">
                <a:solidFill>
                  <a:schemeClr val="accent1">
                    <a:lumMod val="75000"/>
                  </a:schemeClr>
                </a:solidFill>
                <a:latin typeface="Lucida Grande"/>
                <a:ea typeface="Lucida Grande"/>
                <a:cs typeface="Lucida Grande"/>
                <a:sym typeface="Lucida Grande"/>
              </a:rPr>
              <a:t>János 13:35 </a:t>
            </a:r>
            <a:endParaRPr lang="hu-HU" dirty="0">
              <a:solidFill>
                <a:schemeClr val="accent1">
                  <a:lumMod val="75000"/>
                </a:schemeClr>
              </a:solidFill>
              <a:latin typeface="Lucida Grande"/>
              <a:ea typeface="Lucida Grande"/>
              <a:cs typeface="Lucida Grande"/>
              <a:sym typeface="Lucida Grande"/>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ray that Love Himself  would fill us!"/>
          <p:cNvSpPr/>
          <p:nvPr/>
        </p:nvSpPr>
        <p:spPr>
          <a:xfrm>
            <a:off x="1206500" y="1623555"/>
            <a:ext cx="116078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a:solidFill>
                  <a:srgbClr val="000000"/>
                </a:solidFill>
                <a:latin typeface="Calibri"/>
                <a:ea typeface="Calibri"/>
                <a:cs typeface="Calibri"/>
                <a:sym typeface="Calibri"/>
              </a:defRPr>
            </a:pPr>
            <a:r>
              <a:rPr lang="hu-HU" b="1" dirty="0" smtClean="0">
                <a:solidFill>
                  <a:schemeClr val="bg1">
                    <a:lumMod val="75000"/>
                  </a:schemeClr>
                </a:solidFill>
              </a:rPr>
              <a:t>Azért imádkozzunk, hogy Maga a Szeretet töltsön be bennünket</a:t>
            </a:r>
            <a:r>
              <a:rPr b="1" dirty="0" smtClean="0">
                <a:solidFill>
                  <a:schemeClr val="bg1">
                    <a:lumMod val="75000"/>
                  </a:schemeClr>
                </a:solidFill>
              </a:rPr>
              <a:t>!</a:t>
            </a:r>
            <a:endParaRPr b="1" dirty="0">
              <a:solidFill>
                <a:schemeClr val="bg1">
                  <a:lumMod val="75000"/>
                </a:schemeClr>
              </a:solidFill>
            </a:endParaRPr>
          </a:p>
        </p:txBody>
      </p:sp>
      <p:grpSp>
        <p:nvGrpSpPr>
          <p:cNvPr id="157" name="lightstock_149986_medium_bhp.jpg"/>
          <p:cNvGrpSpPr/>
          <p:nvPr/>
        </p:nvGrpSpPr>
        <p:grpSpPr>
          <a:xfrm>
            <a:off x="5397500" y="4470400"/>
            <a:ext cx="6294107" cy="4470400"/>
            <a:chOff x="0" y="0"/>
            <a:chExt cx="6294106" cy="4470400"/>
          </a:xfrm>
        </p:grpSpPr>
        <p:pic>
          <p:nvPicPr>
            <p:cNvPr id="156" name="lightstock_149986_medium_bhp.jpg" descr="lightstock_149986_medium_bhp.jpg"/>
            <p:cNvPicPr>
              <a:picLocks noChangeAspect="1"/>
            </p:cNvPicPr>
            <p:nvPr/>
          </p:nvPicPr>
          <p:blipFill>
            <a:blip r:embed="rId3"/>
            <a:stretch>
              <a:fillRect/>
            </a:stretch>
          </p:blipFill>
          <p:spPr>
            <a:xfrm>
              <a:off x="215900" y="139700"/>
              <a:ext cx="5862307" cy="3911600"/>
            </a:xfrm>
            <a:prstGeom prst="rect">
              <a:avLst/>
            </a:prstGeom>
            <a:ln>
              <a:noFill/>
            </a:ln>
            <a:effectLst/>
          </p:spPr>
        </p:pic>
        <p:pic>
          <p:nvPicPr>
            <p:cNvPr id="155" name="lightstock_149986_medium_bhp.jpg" descr="lightstock_149986_medium_bhp.jpg"/>
            <p:cNvPicPr>
              <a:picLocks/>
            </p:cNvPicPr>
            <p:nvPr/>
          </p:nvPicPr>
          <p:blipFill>
            <a:blip r:embed="rId4"/>
            <a:stretch>
              <a:fillRect/>
            </a:stretch>
          </p:blipFill>
          <p:spPr>
            <a:xfrm>
              <a:off x="0" y="0"/>
              <a:ext cx="6294107" cy="4470400"/>
            </a:xfrm>
            <a:prstGeom prst="rect">
              <a:avLst/>
            </a:prstGeom>
            <a:effectLst/>
          </p:spPr>
        </p:pic>
      </p:grpSp>
      <p:grpSp>
        <p:nvGrpSpPr>
          <p:cNvPr id="160" name="lightstock_646108_medium_bhp.jpg"/>
          <p:cNvGrpSpPr/>
          <p:nvPr/>
        </p:nvGrpSpPr>
        <p:grpSpPr>
          <a:xfrm rot="344764">
            <a:off x="1187045" y="2965765"/>
            <a:ext cx="5970538" cy="4254501"/>
            <a:chOff x="0" y="0"/>
            <a:chExt cx="5970537" cy="4254500"/>
          </a:xfrm>
        </p:grpSpPr>
        <p:pic>
          <p:nvPicPr>
            <p:cNvPr id="159" name="lightstock_646108_medium_bhp.jpg" descr="lightstock_646108_medium_bhp.jpg"/>
            <p:cNvPicPr>
              <a:picLocks noChangeAspect="1"/>
            </p:cNvPicPr>
            <p:nvPr/>
          </p:nvPicPr>
          <p:blipFill>
            <a:blip r:embed="rId5"/>
            <a:stretch>
              <a:fillRect/>
            </a:stretch>
          </p:blipFill>
          <p:spPr>
            <a:xfrm>
              <a:off x="215899" y="139700"/>
              <a:ext cx="5538739" cy="3695701"/>
            </a:xfrm>
            <a:prstGeom prst="rect">
              <a:avLst/>
            </a:prstGeom>
            <a:ln>
              <a:noFill/>
            </a:ln>
            <a:effectLst/>
          </p:spPr>
        </p:pic>
        <p:pic>
          <p:nvPicPr>
            <p:cNvPr id="158" name="lightstock_646108_medium_bhp.jpg" descr="lightstock_646108_medium_bhp.jpg"/>
            <p:cNvPicPr>
              <a:picLocks/>
            </p:cNvPicPr>
            <p:nvPr/>
          </p:nvPicPr>
          <p:blipFill>
            <a:blip r:embed="rId6"/>
            <a:stretch>
              <a:fillRect/>
            </a:stretch>
          </p:blipFill>
          <p:spPr>
            <a:xfrm>
              <a:off x="-1" y="0"/>
              <a:ext cx="5970539" cy="4254500"/>
            </a:xfrm>
            <a:prstGeom prst="rect">
              <a:avLst/>
            </a:prstGeom>
            <a:effectLst/>
          </p:spPr>
        </p:pic>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om’s Testimony"/>
          <p:cNvSpPr/>
          <p:nvPr/>
        </p:nvSpPr>
        <p:spPr>
          <a:xfrm>
            <a:off x="-558801" y="1535172"/>
            <a:ext cx="1369060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48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rPr b="1" dirty="0" smtClean="0">
                <a:solidFill>
                  <a:srgbClr val="002060"/>
                </a:solidFill>
              </a:rPr>
              <a:t>Tom</a:t>
            </a:r>
            <a:r>
              <a:rPr lang="hu-HU" b="1" dirty="0" smtClean="0">
                <a:solidFill>
                  <a:srgbClr val="002060"/>
                </a:solidFill>
              </a:rPr>
              <a:t> bizonyságtétele</a:t>
            </a:r>
            <a:endParaRPr b="1" dirty="0">
              <a:solidFill>
                <a:srgbClr val="002060"/>
              </a:solidFill>
            </a:endParaRPr>
          </a:p>
        </p:txBody>
      </p:sp>
      <p:grpSp>
        <p:nvGrpSpPr>
          <p:cNvPr id="165" name="lightstock_564655_medium_bhp.jpg"/>
          <p:cNvGrpSpPr/>
          <p:nvPr/>
        </p:nvGrpSpPr>
        <p:grpSpPr>
          <a:xfrm>
            <a:off x="2044700" y="2984500"/>
            <a:ext cx="8909050" cy="6210300"/>
            <a:chOff x="0" y="0"/>
            <a:chExt cx="8909050" cy="6210300"/>
          </a:xfrm>
        </p:grpSpPr>
        <p:pic>
          <p:nvPicPr>
            <p:cNvPr id="164" name="lightstock_564655_medium_bhp.jpg" descr="lightstock_564655_medium_bhp.jpg"/>
            <p:cNvPicPr>
              <a:picLocks noChangeAspect="1"/>
            </p:cNvPicPr>
            <p:nvPr/>
          </p:nvPicPr>
          <p:blipFill>
            <a:blip r:embed="rId3"/>
            <a:stretch>
              <a:fillRect/>
            </a:stretch>
          </p:blipFill>
          <p:spPr>
            <a:xfrm>
              <a:off x="215900" y="139700"/>
              <a:ext cx="8477250" cy="5651500"/>
            </a:xfrm>
            <a:prstGeom prst="rect">
              <a:avLst/>
            </a:prstGeom>
            <a:ln>
              <a:noFill/>
            </a:ln>
            <a:effectLst/>
          </p:spPr>
        </p:pic>
        <p:pic>
          <p:nvPicPr>
            <p:cNvPr id="163" name="lightstock_564655_medium_bhp.jpg" descr="lightstock_564655_medium_bhp.jpg"/>
            <p:cNvPicPr>
              <a:picLocks/>
            </p:cNvPicPr>
            <p:nvPr/>
          </p:nvPicPr>
          <p:blipFill>
            <a:blip r:embed="rId4"/>
            <a:stretch>
              <a:fillRect/>
            </a:stretch>
          </p:blipFill>
          <p:spPr>
            <a:xfrm>
              <a:off x="0" y="0"/>
              <a:ext cx="8909050" cy="6210300"/>
            </a:xfrm>
            <a:prstGeom prst="rect">
              <a:avLst/>
            </a:prstGeom>
            <a:effectLst/>
          </p:spPr>
        </p:pic>
      </p:gr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6C6963"/>
      </a:dk1>
      <a:lt1>
        <a:srgbClr val="092C6C"/>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538</TotalTime>
  <Words>1178</Words>
  <Application>Microsoft Office PowerPoint</Application>
  <PresentationFormat>Egyéni</PresentationFormat>
  <Paragraphs>260</Paragraphs>
  <Slides>23</Slides>
  <Notes>23</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23</vt:i4>
      </vt:variant>
    </vt:vector>
  </HeadingPairs>
  <TitlesOfParts>
    <vt:vector size="31" baseType="lpstr">
      <vt:lpstr>Baskerville</vt:lpstr>
      <vt:lpstr>Calibri</vt:lpstr>
      <vt:lpstr>Hoefler Text</vt:lpstr>
      <vt:lpstr>Impact</vt:lpstr>
      <vt:lpstr>Lucida Grande</vt:lpstr>
      <vt:lpstr>Times New Roman</vt:lpstr>
      <vt:lpstr>Zapfino</vt:lpstr>
      <vt:lpstr>Harmony</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dc:creator>
  <cp:lastModifiedBy>Bea</cp:lastModifiedBy>
  <cp:revision>76</cp:revision>
  <dcterms:modified xsi:type="dcterms:W3CDTF">2020-01-26T17:05:13Z</dcterms:modified>
</cp:coreProperties>
</file>