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70" r:id="rId2"/>
    <p:sldId id="271" r:id="rId3"/>
    <p:sldId id="272" r:id="rId4"/>
    <p:sldId id="274" r:id="rId5"/>
    <p:sldId id="275" r:id="rId6"/>
    <p:sldId id="281" r:id="rId7"/>
    <p:sldId id="328" r:id="rId8"/>
    <p:sldId id="329" r:id="rId9"/>
    <p:sldId id="282" r:id="rId10"/>
    <p:sldId id="263" r:id="rId11"/>
    <p:sldId id="268" r:id="rId12"/>
    <p:sldId id="290" r:id="rId13"/>
    <p:sldId id="291" r:id="rId14"/>
    <p:sldId id="292" r:id="rId15"/>
    <p:sldId id="293" r:id="rId16"/>
    <p:sldId id="296" r:id="rId17"/>
    <p:sldId id="298" r:id="rId18"/>
    <p:sldId id="304" r:id="rId19"/>
    <p:sldId id="305" r:id="rId20"/>
    <p:sldId id="306" r:id="rId21"/>
    <p:sldId id="307" r:id="rId22"/>
    <p:sldId id="308" r:id="rId23"/>
    <p:sldId id="320" r:id="rId24"/>
    <p:sldId id="323" r:id="rId25"/>
    <p:sldId id="333" r:id="rId26"/>
    <p:sldId id="334" r:id="rId27"/>
    <p:sldId id="335" r:id="rId28"/>
    <p:sldId id="337" r:id="rId29"/>
    <p:sldId id="338" r:id="rId30"/>
    <p:sldId id="339" r:id="rId31"/>
    <p:sldId id="340" r:id="rId32"/>
    <p:sldId id="341" r:id="rId33"/>
    <p:sldId id="342" r:id="rId34"/>
    <p:sldId id="343" r:id="rId35"/>
    <p:sldId id="344" r:id="rId36"/>
    <p:sldId id="345" r:id="rId37"/>
    <p:sldId id="346" r:id="rId38"/>
    <p:sldId id="347" r:id="rId39"/>
    <p:sldId id="351" r:id="rId40"/>
    <p:sldId id="352" r:id="rId41"/>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80FC"/>
    <a:srgbClr val="39383E"/>
    <a:srgbClr val="D4DEEC"/>
    <a:srgbClr val="B88521"/>
    <a:srgbClr val="CE9B66"/>
    <a:srgbClr val="C59776"/>
    <a:srgbClr val="76838A"/>
    <a:srgbClr val="BF6701"/>
    <a:srgbClr val="E2CCA3"/>
    <a:srgbClr val="C99B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62"/>
    <p:restoredTop sz="75442" autoAdjust="0"/>
  </p:normalViewPr>
  <p:slideViewPr>
    <p:cSldViewPr>
      <p:cViewPr varScale="1">
        <p:scale>
          <a:sx n="61" d="100"/>
          <a:sy n="61" d="100"/>
        </p:scale>
        <p:origin x="77" y="82"/>
      </p:cViewPr>
      <p:guideLst>
        <p:guide orient="horz" pos="2160"/>
        <p:guide pos="3840"/>
      </p:guideLst>
    </p:cSldViewPr>
  </p:slideViewPr>
  <p:notesTextViewPr>
    <p:cViewPr>
      <p:scale>
        <a:sx n="100" d="100"/>
        <a:sy n="100" d="100"/>
      </p:scale>
      <p:origin x="0" y="-29"/>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4505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6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506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4506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922AB3BA-EA71-4CBE-BBAF-F89B5442DCF8}" type="slidenum">
              <a:rPr lang="en-US" altLang="en-US"/>
              <a:pPr>
                <a:defRPr/>
              </a:pPr>
              <a:t>‹#›</a:t>
            </a:fld>
            <a:endParaRPr lang="en-US" altLang="en-US"/>
          </a:p>
        </p:txBody>
      </p:sp>
    </p:spTree>
    <p:extLst>
      <p:ext uri="{BB962C8B-B14F-4D97-AF65-F5344CB8AC3E}">
        <p14:creationId xmlns:p14="http://schemas.microsoft.com/office/powerpoint/2010/main" val="5443700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7049C63-8EEA-4489-98DD-3307D419CEED}" type="slidenum">
              <a:rPr lang="en-US" altLang="en-US"/>
              <a:pPr>
                <a:spcBef>
                  <a:spcPct val="0"/>
                </a:spcBef>
              </a:pPr>
              <a:t>1</a:t>
            </a:fld>
            <a:endParaRPr lang="en-US" altLang="en-US"/>
          </a:p>
        </p:txBody>
      </p:sp>
      <p:sp>
        <p:nvSpPr>
          <p:cNvPr id="4099" name="Rectangle 2"/>
          <p:cNvSpPr>
            <a:spLocks noGrp="1" noRot="1" noChangeAspect="1" noChangeArrowheads="1" noTextEdit="1"/>
          </p:cNvSpPr>
          <p:nvPr>
            <p:ph type="sldImg"/>
          </p:nvPr>
        </p:nvSpPr>
        <p:spPr>
          <a:xfrm>
            <a:off x="381000" y="685800"/>
            <a:ext cx="6096000" cy="3429000"/>
          </a:xfrm>
          <a:ln/>
        </p:spPr>
      </p:sp>
      <p:sp>
        <p:nvSpPr>
          <p:cNvPr id="4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u-HU" sz="1200" kern="1200" dirty="0" smtClean="0">
                <a:solidFill>
                  <a:schemeClr val="tx1"/>
                </a:solidFill>
                <a:effectLst/>
                <a:latin typeface="Arial" charset="0"/>
                <a:ea typeface="+mn-ea"/>
                <a:cs typeface="+mn-cs"/>
              </a:rPr>
              <a:t>Mi legyen imádságaink központi témája ezekben az utolsó napokban? Miről imádkozzunk látva az idő sürgetését, amelyben élünk?</a:t>
            </a:r>
          </a:p>
          <a:p>
            <a:pPr eaLnBrk="1" hangingPunct="1"/>
            <a:endParaRPr lang="en-US" altLang="en-US" b="1" dirty="0">
              <a:latin typeface="Arial" panose="020B0604020202020204" pitchFamily="34" charset="0"/>
            </a:endParaRPr>
          </a:p>
        </p:txBody>
      </p:sp>
    </p:spTree>
    <p:extLst>
      <p:ext uri="{BB962C8B-B14F-4D97-AF65-F5344CB8AC3E}">
        <p14:creationId xmlns:p14="http://schemas.microsoft.com/office/powerpoint/2010/main" val="3459630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29F1500-B5A7-4640-943C-8AD5C4FB0677}" type="slidenum">
              <a:rPr lang="en-US" altLang="en-US"/>
              <a:pPr>
                <a:spcBef>
                  <a:spcPct val="0"/>
                </a:spcBef>
              </a:pPr>
              <a:t>10</a:t>
            </a:fld>
            <a:endParaRPr lang="en-US" altLang="en-US"/>
          </a:p>
        </p:txBody>
      </p:sp>
      <p:sp>
        <p:nvSpPr>
          <p:cNvPr id="59395" name="Rectangle 2"/>
          <p:cNvSpPr>
            <a:spLocks noGrp="1" noRot="1" noChangeAspect="1" noChangeArrowheads="1" noTextEdit="1"/>
          </p:cNvSpPr>
          <p:nvPr>
            <p:ph type="sldImg"/>
          </p:nvPr>
        </p:nvSpPr>
        <p:spPr>
          <a:xfrm>
            <a:off x="381000" y="685800"/>
            <a:ext cx="6096000" cy="3429000"/>
          </a:xfrm>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7000"/>
              </a:lnSpc>
              <a:spcAft>
                <a:spcPts val="0"/>
              </a:spcAft>
            </a:pPr>
            <a:r>
              <a:rPr lang="hu-HU" sz="1200" dirty="0" smtClean="0">
                <a:effectLst/>
                <a:latin typeface="Avenir Next"/>
                <a:ea typeface="Calibri" panose="020F0502020204030204" pitchFamily="34" charset="0"/>
                <a:cs typeface="Times New Roman" panose="02020603050405020304" pitchFamily="18" charset="0"/>
              </a:rPr>
              <a:t>„Az ima kulcs a hit kezében, amely megnyithatja a mennyei tárház ajtaját, ahol a Mindenható kincseinek forrásai vannak felhalmozva.” (</a:t>
            </a:r>
            <a:r>
              <a:rPr lang="hu-HU" sz="1200" i="1" dirty="0" smtClean="0">
                <a:effectLst/>
                <a:latin typeface="Avenir Next"/>
                <a:ea typeface="Calibri" panose="020F0502020204030204" pitchFamily="34" charset="0"/>
                <a:cs typeface="Times New Roman" panose="02020603050405020304" pitchFamily="18" charset="0"/>
              </a:rPr>
              <a:t>Jézushoz vezető út</a:t>
            </a:r>
            <a:r>
              <a:rPr lang="hu-HU" sz="1200" dirty="0" smtClean="0">
                <a:effectLst/>
                <a:latin typeface="Avenir Next"/>
                <a:ea typeface="Calibri" panose="020F0502020204030204" pitchFamily="34" charset="0"/>
                <a:cs typeface="Times New Roman" panose="02020603050405020304" pitchFamily="18" charset="0"/>
              </a:rPr>
              <a:t> 94. o.)</a:t>
            </a:r>
            <a:endParaRPr lang="hu-HU"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5370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83E85C2-C212-4832-B26E-A6A991234578}" type="slidenum">
              <a:rPr lang="en-US" altLang="en-US"/>
              <a:pPr>
                <a:spcBef>
                  <a:spcPct val="0"/>
                </a:spcBef>
              </a:pPr>
              <a:t>11</a:t>
            </a:fld>
            <a:endParaRPr lang="en-US" altLang="en-US"/>
          </a:p>
        </p:txBody>
      </p:sp>
      <p:sp>
        <p:nvSpPr>
          <p:cNvPr id="61443" name="Rectangle 2"/>
          <p:cNvSpPr>
            <a:spLocks noGrp="1" noRot="1" noChangeAspect="1" noChangeArrowheads="1" noTextEdit="1"/>
          </p:cNvSpPr>
          <p:nvPr>
            <p:ph type="sldImg"/>
          </p:nvPr>
        </p:nvSpPr>
        <p:spPr>
          <a:xfrm>
            <a:off x="381000" y="685800"/>
            <a:ext cx="6096000" cy="3429000"/>
          </a:xfrm>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7000"/>
              </a:lnSpc>
              <a:spcAft>
                <a:spcPts val="0"/>
              </a:spcAft>
            </a:pPr>
            <a:r>
              <a:rPr lang="hu-HU" sz="1200" dirty="0" smtClean="0">
                <a:effectLst/>
                <a:latin typeface="Avenir Next"/>
                <a:ea typeface="Calibri" panose="020F0502020204030204" pitchFamily="34" charset="0"/>
                <a:cs typeface="Times New Roman" panose="02020603050405020304" pitchFamily="18" charset="0"/>
              </a:rPr>
              <a:t>Szeretem ezt az idézetet a XIX. századi prófétától: </a:t>
            </a:r>
          </a:p>
          <a:p>
            <a:pPr>
              <a:lnSpc>
                <a:spcPct val="107000"/>
              </a:lnSpc>
              <a:spcAft>
                <a:spcPts val="0"/>
              </a:spcAft>
            </a:pPr>
            <a:r>
              <a:rPr lang="hu-HU" sz="1200" dirty="0" smtClean="0">
                <a:effectLst/>
                <a:latin typeface="Avenir Next"/>
                <a:ea typeface="Calibri" panose="020F0502020204030204" pitchFamily="34" charset="0"/>
                <a:cs typeface="Times New Roman" panose="02020603050405020304" pitchFamily="18" charset="0"/>
              </a:rPr>
              <a:t>„Hozzátok gondotokat, örömötöket, szükségleteiteket és aggodalmaitokat, s mindazt, ami nyom és kínoz Isten elé! Terheiteket sohasem találja nehezeknek, soha ki nem fáraszthatjátok Őt. Ő, aki hajatok szálát is számon tartja, nem közömbös gyermekei szükségletei iránt… Isten és minden egyes lélek között oly gyengéd és bensőséges a viszony, mintha kívüle más lélek nem volna, akiért szeretett Fiának életét áldozta.” (</a:t>
            </a:r>
            <a:r>
              <a:rPr lang="hu-HU" sz="1200" i="1" dirty="0" smtClean="0">
                <a:effectLst/>
                <a:latin typeface="Avenir Next"/>
                <a:ea typeface="Calibri" panose="020F0502020204030204" pitchFamily="34" charset="0"/>
                <a:cs typeface="Times New Roman" panose="02020603050405020304" pitchFamily="18" charset="0"/>
              </a:rPr>
              <a:t>Jézushoz vezető út</a:t>
            </a:r>
            <a:r>
              <a:rPr lang="hu-HU" sz="1200" dirty="0" smtClean="0">
                <a:effectLst/>
                <a:latin typeface="Avenir Next"/>
                <a:ea typeface="Calibri" panose="020F0502020204030204" pitchFamily="34" charset="0"/>
                <a:cs typeface="Times New Roman" panose="02020603050405020304" pitchFamily="18" charset="0"/>
              </a:rPr>
              <a:t> 100. o.) </a:t>
            </a:r>
            <a:endParaRPr lang="hu-HU"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9827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xfrm>
            <a:off x="381000" y="685800"/>
            <a:ext cx="6096000" cy="3429000"/>
          </a:xfrm>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7000"/>
              </a:lnSpc>
              <a:spcAft>
                <a:spcPts val="0"/>
              </a:spcAft>
            </a:pPr>
            <a:r>
              <a:rPr lang="hu-HU" sz="1200" b="1" smtClean="0">
                <a:effectLst/>
                <a:latin typeface="Avenir Next"/>
                <a:ea typeface="Calibri" panose="020F0502020204030204" pitchFamily="34" charset="0"/>
                <a:cs typeface="Times New Roman" panose="02020603050405020304" pitchFamily="18" charset="0"/>
              </a:rPr>
              <a:t>KÖZBENJÁRÓ IMÁDSÁG</a:t>
            </a:r>
          </a:p>
          <a:p>
            <a:pPr>
              <a:lnSpc>
                <a:spcPct val="107000"/>
              </a:lnSpc>
              <a:spcAft>
                <a:spcPts val="0"/>
              </a:spcAft>
            </a:pPr>
            <a:endParaRPr lang="hu-HU" sz="1200" b="1" dirty="0" smtClean="0">
              <a:effectLst/>
              <a:latin typeface="Avenir Next"/>
              <a:ea typeface="Calibri" panose="020F0502020204030204" pitchFamily="34" charset="0"/>
              <a:cs typeface="Times New Roman" panose="02020603050405020304" pitchFamily="18" charset="0"/>
            </a:endParaRPr>
          </a:p>
          <a:p>
            <a:pPr>
              <a:lnSpc>
                <a:spcPct val="107000"/>
              </a:lnSpc>
              <a:spcAft>
                <a:spcPts val="0"/>
              </a:spcAft>
            </a:pPr>
            <a:r>
              <a:rPr lang="hu-HU" sz="1200" dirty="0" smtClean="0">
                <a:effectLst/>
                <a:latin typeface="Avenir Next"/>
                <a:ea typeface="Calibri" panose="020F0502020204030204" pitchFamily="34" charset="0"/>
                <a:cs typeface="Times New Roman" panose="02020603050405020304" pitchFamily="18" charset="0"/>
              </a:rPr>
              <a:t>Mi a helyzet a közbenjáró imádsággal? Mit tanulhatunk a szívünkhöz különösen közel állókért való imádkozásról? </a:t>
            </a:r>
            <a:endParaRPr lang="hu-HU"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93043B1-5A11-47A2-95BB-554CED27B204}" type="slidenum">
              <a:rPr lang="en-US" altLang="en-US"/>
              <a:pPr>
                <a:spcBef>
                  <a:spcPct val="0"/>
                </a:spcBef>
              </a:pPr>
              <a:t>12</a:t>
            </a:fld>
            <a:endParaRPr lang="en-US" altLang="en-US"/>
          </a:p>
        </p:txBody>
      </p:sp>
    </p:spTree>
    <p:extLst>
      <p:ext uri="{BB962C8B-B14F-4D97-AF65-F5344CB8AC3E}">
        <p14:creationId xmlns:p14="http://schemas.microsoft.com/office/powerpoint/2010/main" val="16189061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5E9377E-0668-4AA7-80FF-8E3BA4EB7289}" type="slidenum">
              <a:rPr lang="en-US" altLang="en-US"/>
              <a:pPr>
                <a:spcBef>
                  <a:spcPct val="0"/>
                </a:spcBef>
              </a:pPr>
              <a:t>13</a:t>
            </a:fld>
            <a:endParaRPr lang="en-US" altLang="en-US"/>
          </a:p>
        </p:txBody>
      </p:sp>
      <p:sp>
        <p:nvSpPr>
          <p:cNvPr id="71683" name="Rectangle 2"/>
          <p:cNvSpPr>
            <a:spLocks noGrp="1" noRot="1" noChangeAspect="1" noChangeArrowheads="1" noTextEdit="1"/>
          </p:cNvSpPr>
          <p:nvPr>
            <p:ph type="sldImg"/>
          </p:nvPr>
        </p:nvSpPr>
        <p:spPr>
          <a:xfrm>
            <a:off x="381000" y="685800"/>
            <a:ext cx="6096000" cy="3429000"/>
          </a:xfrm>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7000"/>
              </a:lnSpc>
              <a:spcAft>
                <a:spcPts val="0"/>
              </a:spcAft>
            </a:pPr>
            <a:r>
              <a:rPr lang="hu-HU" sz="1200" dirty="0" smtClean="0">
                <a:effectLst/>
                <a:latin typeface="Avenir Next"/>
                <a:ea typeface="Calibri" panose="020F0502020204030204" pitchFamily="34" charset="0"/>
                <a:cs typeface="Times New Roman" panose="02020603050405020304" pitchFamily="18" charset="0"/>
              </a:rPr>
              <a:t>Milyen gyakran vidul fel a szívünk, emelkedik fel a lelkünk, erősödik meg a bátorságunk? </a:t>
            </a:r>
            <a:endParaRPr lang="hu-HU"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49447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083FB3-F19A-4861-892C-CBBED48A8836}" type="slidenum">
              <a:rPr lang="en-US" altLang="en-US"/>
              <a:pPr>
                <a:spcBef>
                  <a:spcPct val="0"/>
                </a:spcBef>
              </a:pPr>
              <a:t>14</a:t>
            </a:fld>
            <a:endParaRPr lang="en-US" altLang="en-US"/>
          </a:p>
        </p:txBody>
      </p:sp>
      <p:sp>
        <p:nvSpPr>
          <p:cNvPr id="73731" name="Rectangle 2"/>
          <p:cNvSpPr>
            <a:spLocks noGrp="1" noRot="1" noChangeAspect="1" noChangeArrowheads="1" noTextEdit="1"/>
          </p:cNvSpPr>
          <p:nvPr>
            <p:ph type="sldImg"/>
          </p:nvPr>
        </p:nvSpPr>
        <p:spPr>
          <a:xfrm>
            <a:off x="381000" y="685800"/>
            <a:ext cx="6096000" cy="3429000"/>
          </a:xfrm>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7000"/>
              </a:lnSpc>
              <a:spcAft>
                <a:spcPts val="0"/>
              </a:spcAft>
            </a:pPr>
            <a:r>
              <a:rPr lang="hu-HU" sz="1200" dirty="0" smtClean="0">
                <a:effectLst/>
                <a:latin typeface="Avenir Next"/>
                <a:ea typeface="Calibri" panose="020F0502020204030204" pitchFamily="34" charset="0"/>
                <a:cs typeface="Times New Roman" panose="02020603050405020304" pitchFamily="18" charset="0"/>
              </a:rPr>
              <a:t>Egyszerű szavakkal: - imádkozni fogok érted. Mégis, milyen könnyű jószándékkal kimondani ezeket a szavakat,</a:t>
            </a:r>
            <a:endParaRPr lang="hu-HU"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48537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6BC7228-6D67-474F-BFAA-65F817C72231}" type="slidenum">
              <a:rPr lang="en-US" altLang="en-US"/>
              <a:pPr>
                <a:spcBef>
                  <a:spcPct val="0"/>
                </a:spcBef>
              </a:pPr>
              <a:t>15</a:t>
            </a:fld>
            <a:endParaRPr lang="en-US" altLang="en-US"/>
          </a:p>
        </p:txBody>
      </p:sp>
      <p:sp>
        <p:nvSpPr>
          <p:cNvPr id="75779" name="Rectangle 2"/>
          <p:cNvSpPr>
            <a:spLocks noGrp="1" noRot="1" noChangeAspect="1" noChangeArrowheads="1" noTextEdit="1"/>
          </p:cNvSpPr>
          <p:nvPr>
            <p:ph type="sldImg"/>
          </p:nvPr>
        </p:nvSpPr>
        <p:spPr>
          <a:xfrm>
            <a:off x="381000" y="685800"/>
            <a:ext cx="6096000" cy="3429000"/>
          </a:xfrm>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7000"/>
              </a:lnSpc>
              <a:spcAft>
                <a:spcPts val="0"/>
              </a:spcAft>
            </a:pPr>
            <a:r>
              <a:rPr lang="hu-HU" sz="1200" dirty="0" smtClean="0">
                <a:effectLst/>
                <a:latin typeface="Avenir Next"/>
                <a:ea typeface="Calibri" panose="020F0502020204030204" pitchFamily="34" charset="0"/>
                <a:cs typeface="Times New Roman" panose="02020603050405020304" pitchFamily="18" charset="0"/>
              </a:rPr>
              <a:t>majd ígéretünkről elfeledkezve továbbmenni.</a:t>
            </a:r>
            <a:endParaRPr lang="hu-HU"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695595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DC5658E-4ECB-4A11-820F-12B440975054}" type="slidenum">
              <a:rPr lang="en-US" altLang="en-US"/>
              <a:pPr>
                <a:spcBef>
                  <a:spcPct val="0"/>
                </a:spcBef>
              </a:pPr>
              <a:t>16</a:t>
            </a:fld>
            <a:endParaRPr lang="en-US" altLang="en-US"/>
          </a:p>
        </p:txBody>
      </p:sp>
      <p:sp>
        <p:nvSpPr>
          <p:cNvPr id="81923" name="Rectangle 2"/>
          <p:cNvSpPr>
            <a:spLocks noGrp="1" noRot="1" noChangeAspect="1" noChangeArrowheads="1" noTextEdit="1"/>
          </p:cNvSpPr>
          <p:nvPr>
            <p:ph type="sldImg"/>
          </p:nvPr>
        </p:nvSpPr>
        <p:spPr>
          <a:xfrm>
            <a:off x="381000" y="685800"/>
            <a:ext cx="6096000" cy="3429000"/>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7000"/>
              </a:lnSpc>
              <a:spcAft>
                <a:spcPts val="0"/>
              </a:spcAft>
            </a:pPr>
            <a:r>
              <a:rPr lang="hu-HU" sz="1200" dirty="0" smtClean="0">
                <a:effectLst/>
                <a:latin typeface="Avenir Next"/>
                <a:ea typeface="Calibri" panose="020F0502020204030204" pitchFamily="34" charset="0"/>
                <a:cs typeface="Times New Roman" panose="02020603050405020304" pitchFamily="18" charset="0"/>
              </a:rPr>
              <a:t>„Imádkozzunk egymásért, élő hit által Isten jelenlétébe emelve egymást.” (White: </a:t>
            </a:r>
            <a:r>
              <a:rPr lang="hu-HU" sz="1200" dirty="0" err="1" smtClean="0">
                <a:effectLst/>
                <a:latin typeface="Avenir Next"/>
                <a:ea typeface="Calibri" panose="020F0502020204030204" pitchFamily="34" charset="0"/>
                <a:cs typeface="Times New Roman" panose="02020603050405020304" pitchFamily="18" charset="0"/>
              </a:rPr>
              <a:t>Review</a:t>
            </a:r>
            <a:r>
              <a:rPr lang="hu-HU" sz="1200" dirty="0" smtClean="0">
                <a:effectLst/>
                <a:latin typeface="Avenir Next"/>
                <a:ea typeface="Calibri" panose="020F0502020204030204" pitchFamily="34" charset="0"/>
                <a:cs typeface="Times New Roman" panose="02020603050405020304" pitchFamily="18" charset="0"/>
              </a:rPr>
              <a:t> and </a:t>
            </a:r>
            <a:r>
              <a:rPr lang="hu-HU" sz="1200" dirty="0" err="1" smtClean="0">
                <a:effectLst/>
                <a:latin typeface="Avenir Next"/>
                <a:ea typeface="Calibri" panose="020F0502020204030204" pitchFamily="34" charset="0"/>
                <a:cs typeface="Times New Roman" panose="02020603050405020304" pitchFamily="18" charset="0"/>
              </a:rPr>
              <a:t>Herald</a:t>
            </a:r>
            <a:r>
              <a:rPr lang="hu-HU" sz="1200" dirty="0" smtClean="0">
                <a:effectLst/>
                <a:latin typeface="Avenir Next"/>
                <a:ea typeface="Calibri" panose="020F0502020204030204" pitchFamily="34" charset="0"/>
                <a:cs typeface="Times New Roman" panose="02020603050405020304" pitchFamily="18" charset="0"/>
              </a:rPr>
              <a:t>, 28 August 1888).</a:t>
            </a:r>
            <a:endParaRPr lang="hu-H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hu-HU" sz="1200" dirty="0" smtClean="0">
                <a:effectLst/>
                <a:latin typeface="Avenir Next"/>
                <a:ea typeface="Calibri" panose="020F0502020204030204" pitchFamily="34" charset="0"/>
                <a:cs typeface="Times New Roman" panose="02020603050405020304" pitchFamily="18" charset="0"/>
              </a:rPr>
              <a:t> </a:t>
            </a:r>
            <a:endParaRPr lang="hu-HU"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704471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D740882-8281-47EE-B9EF-3E01605258D1}" type="slidenum">
              <a:rPr lang="en-US" altLang="en-US"/>
              <a:pPr>
                <a:spcBef>
                  <a:spcPct val="0"/>
                </a:spcBef>
              </a:pPr>
              <a:t>17</a:t>
            </a:fld>
            <a:endParaRPr lang="en-US" altLang="en-US"/>
          </a:p>
        </p:txBody>
      </p:sp>
      <p:sp>
        <p:nvSpPr>
          <p:cNvPr id="86019" name="Rectangle 2"/>
          <p:cNvSpPr>
            <a:spLocks noGrp="1" noRot="1" noChangeAspect="1" noChangeArrowheads="1" noTextEdit="1"/>
          </p:cNvSpPr>
          <p:nvPr>
            <p:ph type="sldImg"/>
          </p:nvPr>
        </p:nvSpPr>
        <p:spPr>
          <a:xfrm>
            <a:off x="381000" y="685800"/>
            <a:ext cx="6096000" cy="3429000"/>
          </a:xfrm>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7000"/>
              </a:lnSpc>
              <a:spcAft>
                <a:spcPts val="0"/>
              </a:spcAft>
            </a:pPr>
            <a:r>
              <a:rPr lang="hu-HU" sz="1200" dirty="0" smtClean="0">
                <a:effectLst/>
                <a:latin typeface="Avenir Next"/>
                <a:ea typeface="Calibri" panose="020F0502020204030204" pitchFamily="34" charset="0"/>
                <a:cs typeface="Times New Roman" panose="02020603050405020304" pitchFamily="18" charset="0"/>
              </a:rPr>
              <a:t>Isten azt akarja, hogy bizonyos emberekért imádkozzunk —szomszédokért, barátokért.</a:t>
            </a:r>
          </a:p>
          <a:p>
            <a:pPr>
              <a:lnSpc>
                <a:spcPct val="107000"/>
              </a:lnSpc>
              <a:spcAft>
                <a:spcPts val="0"/>
              </a:spcAft>
            </a:pPr>
            <a:endParaRPr lang="hu-HU" sz="1200" dirty="0" smtClean="0">
              <a:effectLst/>
              <a:latin typeface="Avenir Next"/>
              <a:ea typeface="Calibri" panose="020F0502020204030204" pitchFamily="34" charset="0"/>
              <a:cs typeface="Times New Roman" panose="02020603050405020304" pitchFamily="18" charset="0"/>
            </a:endParaRPr>
          </a:p>
          <a:p>
            <a:pPr>
              <a:lnSpc>
                <a:spcPct val="107000"/>
              </a:lnSpc>
              <a:spcAft>
                <a:spcPts val="0"/>
              </a:spcAft>
            </a:pPr>
            <a:r>
              <a:rPr lang="hu-HU" sz="1200" dirty="0" smtClean="0">
                <a:effectLst/>
                <a:latin typeface="Avenir Next"/>
                <a:ea typeface="Calibri" panose="020F0502020204030204" pitchFamily="34" charset="0"/>
                <a:cs typeface="Times New Roman" panose="02020603050405020304" pitchFamily="18" charset="0"/>
              </a:rPr>
              <a:t>„Kezdjetek el lelkekért imádkozni, közeledjetek Krisztushoz, az Ő vérző oldalához. Szelíd és csendes lélek ékítse életeteket és buzgó, megtört szívű, alázatos kéréseitek szálljanak fel hozzá bölcsességért, hogy sikeresek lehessetek nemcsak saját, de mások lelkének megmentésében is.” (BT 1. </a:t>
            </a:r>
            <a:r>
              <a:rPr lang="hu-HU" sz="1200" smtClean="0">
                <a:effectLst/>
                <a:latin typeface="Avenir Next"/>
                <a:ea typeface="Calibri" panose="020F0502020204030204" pitchFamily="34" charset="0"/>
                <a:cs typeface="Times New Roman" panose="02020603050405020304" pitchFamily="18" charset="0"/>
              </a:rPr>
              <a:t>kötet </a:t>
            </a:r>
            <a:r>
              <a:rPr lang="hu-HU" sz="1200" dirty="0" smtClean="0">
                <a:effectLst/>
                <a:latin typeface="Avenir Next"/>
                <a:ea typeface="Calibri" panose="020F0502020204030204" pitchFamily="34" charset="0"/>
                <a:cs typeface="Times New Roman" panose="02020603050405020304" pitchFamily="18" charset="0"/>
              </a:rPr>
              <a:t>513.o).</a:t>
            </a:r>
            <a:endParaRPr lang="hu-HU"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157838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480AD08-C4A2-4F3A-9AE8-D03FDA647B6F}" type="slidenum">
              <a:rPr lang="en-US" altLang="en-US"/>
              <a:pPr>
                <a:spcBef>
                  <a:spcPct val="0"/>
                </a:spcBef>
              </a:pPr>
              <a:t>18</a:t>
            </a:fld>
            <a:endParaRPr lang="en-US" altLang="en-US"/>
          </a:p>
        </p:txBody>
      </p:sp>
      <p:sp>
        <p:nvSpPr>
          <p:cNvPr id="98307" name="Rectangle 2"/>
          <p:cNvSpPr>
            <a:spLocks noGrp="1" noRot="1" noChangeAspect="1" noChangeArrowheads="1" noTextEdit="1"/>
          </p:cNvSpPr>
          <p:nvPr>
            <p:ph type="sldImg"/>
          </p:nvPr>
        </p:nvSpPr>
        <p:spPr>
          <a:xfrm>
            <a:off x="381000" y="685800"/>
            <a:ext cx="6096000" cy="3429000"/>
          </a:xfrm>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u-HU" sz="1200" dirty="0" smtClean="0">
                <a:effectLst/>
                <a:latin typeface="Avenir Next"/>
                <a:ea typeface="Calibri" panose="020F0502020204030204" pitchFamily="34" charset="0"/>
                <a:cs typeface="Times New Roman" panose="02020603050405020304" pitchFamily="18" charset="0"/>
              </a:rPr>
              <a:t>Könnyű vajon másokért imádkozni? </a:t>
            </a:r>
            <a:r>
              <a:rPr lang="hu-HU" sz="1200" i="1" dirty="0" smtClean="0">
                <a:effectLst/>
                <a:latin typeface="Avenir Next"/>
                <a:ea typeface="Calibri" panose="020F0502020204030204" pitchFamily="34" charset="0"/>
                <a:cs typeface="Times New Roman" panose="02020603050405020304" pitchFamily="18" charset="0"/>
              </a:rPr>
              <a:t>„Akik könnyhullatással vetnek, vigadozással aratnak majd.”</a:t>
            </a:r>
            <a:r>
              <a:rPr lang="hu-HU" sz="1200" dirty="0" smtClean="0">
                <a:effectLst/>
                <a:latin typeface="Avenir Next"/>
                <a:ea typeface="Calibri" panose="020F0502020204030204" pitchFamily="34" charset="0"/>
                <a:cs typeface="Times New Roman" panose="02020603050405020304" pitchFamily="18" charset="0"/>
              </a:rPr>
              <a:t> (Zsolt 126:5). </a:t>
            </a:r>
          </a:p>
          <a:p>
            <a:pPr eaLnBrk="1" hangingPunct="1"/>
            <a:endParaRPr lang="hu-HU" sz="1200" dirty="0" smtClean="0">
              <a:effectLst/>
              <a:latin typeface="Avenir Next"/>
              <a:ea typeface="Calibri" panose="020F0502020204030204" pitchFamily="34" charset="0"/>
              <a:cs typeface="Times New Roman" panose="02020603050405020304" pitchFamily="18" charset="0"/>
            </a:endParaRPr>
          </a:p>
          <a:p>
            <a:pPr eaLnBrk="1" hangingPunct="1"/>
            <a:r>
              <a:rPr lang="hu-HU" sz="1200" dirty="0" smtClean="0">
                <a:effectLst/>
                <a:latin typeface="Avenir Next"/>
                <a:ea typeface="Calibri" panose="020F0502020204030204" pitchFamily="34" charset="0"/>
                <a:cs typeface="Times New Roman" panose="02020603050405020304" pitchFamily="18" charset="0"/>
              </a:rPr>
              <a:t>Beszéljünk most a saját gyermekeinkért mondott imádságról! Itt egy drága ígéret a szülőknek: </a:t>
            </a:r>
            <a:endParaRPr lang="en-US" altLang="en-US" dirty="0">
              <a:latin typeface="Arial" panose="020B0604020202020204" pitchFamily="34" charset="0"/>
            </a:endParaRPr>
          </a:p>
        </p:txBody>
      </p:sp>
    </p:spTree>
    <p:extLst>
      <p:ext uri="{BB962C8B-B14F-4D97-AF65-F5344CB8AC3E}">
        <p14:creationId xmlns:p14="http://schemas.microsoft.com/office/powerpoint/2010/main" val="8095594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ED361EA-6D45-464B-8364-44631E8E6B16}" type="slidenum">
              <a:rPr lang="en-US" altLang="en-US"/>
              <a:pPr>
                <a:spcBef>
                  <a:spcPct val="0"/>
                </a:spcBef>
              </a:pPr>
              <a:t>19</a:t>
            </a:fld>
            <a:endParaRPr lang="en-US" altLang="en-US"/>
          </a:p>
        </p:txBody>
      </p:sp>
      <p:sp>
        <p:nvSpPr>
          <p:cNvPr id="100355" name="Rectangle 2"/>
          <p:cNvSpPr>
            <a:spLocks noGrp="1" noRot="1" noChangeAspect="1" noChangeArrowheads="1" noTextEdit="1"/>
          </p:cNvSpPr>
          <p:nvPr>
            <p:ph type="sldImg"/>
          </p:nvPr>
        </p:nvSpPr>
        <p:spPr>
          <a:xfrm>
            <a:off x="381000" y="685800"/>
            <a:ext cx="6096000" cy="3429000"/>
          </a:xfrm>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u-HU" altLang="en-US" dirty="0" smtClean="0">
                <a:solidFill>
                  <a:srgbClr val="0066FF"/>
                </a:solidFill>
                <a:latin typeface="Arial" panose="020B0604020202020204" pitchFamily="34" charset="0"/>
              </a:rPr>
              <a:t>„Ne félj, mert én veled vagyok, napkeletről meghozom magodat, és napnyugatról egybegyűjtelek. </a:t>
            </a:r>
          </a:p>
          <a:p>
            <a:pPr eaLnBrk="1" hangingPunct="1"/>
            <a:r>
              <a:rPr lang="hu-HU" altLang="en-US" dirty="0" smtClean="0">
                <a:solidFill>
                  <a:srgbClr val="0066FF"/>
                </a:solidFill>
                <a:latin typeface="Arial" panose="020B0604020202020204" pitchFamily="34" charset="0"/>
              </a:rPr>
              <a:t>Mondom északnak: add meg; és délnek: ne tartsd vissza, hozd meg az én fiaimat messzünnen, és leányimat a földnek végéről” (</a:t>
            </a:r>
            <a:r>
              <a:rPr lang="hu-HU" altLang="en-US" dirty="0" err="1" smtClean="0">
                <a:solidFill>
                  <a:srgbClr val="0066FF"/>
                </a:solidFill>
                <a:latin typeface="Arial" panose="020B0604020202020204" pitchFamily="34" charset="0"/>
              </a:rPr>
              <a:t>Ézsa</a:t>
            </a:r>
            <a:r>
              <a:rPr lang="hu-HU" altLang="en-US" dirty="0" smtClean="0">
                <a:solidFill>
                  <a:srgbClr val="0066FF"/>
                </a:solidFill>
                <a:latin typeface="Arial" panose="020B0604020202020204" pitchFamily="34" charset="0"/>
              </a:rPr>
              <a:t> 43:5- 6)</a:t>
            </a:r>
            <a:endParaRPr lang="hu-HU" altLang="en-US" dirty="0">
              <a:solidFill>
                <a:srgbClr val="0066FF"/>
              </a:solidFill>
              <a:latin typeface="Arial" panose="020B0604020202020204" pitchFamily="34" charset="0"/>
            </a:endParaRPr>
          </a:p>
        </p:txBody>
      </p:sp>
    </p:spTree>
    <p:extLst>
      <p:ext uri="{BB962C8B-B14F-4D97-AF65-F5344CB8AC3E}">
        <p14:creationId xmlns:p14="http://schemas.microsoft.com/office/powerpoint/2010/main" val="1105654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FB676C0-D097-4A31-B652-B9225371872E}" type="slidenum">
              <a:rPr lang="en-US" altLang="en-US"/>
              <a:pPr>
                <a:spcBef>
                  <a:spcPct val="0"/>
                </a:spcBef>
              </a:pPr>
              <a:t>2</a:t>
            </a:fld>
            <a:endParaRPr lang="en-US" altLang="en-US"/>
          </a:p>
        </p:txBody>
      </p:sp>
      <p:sp>
        <p:nvSpPr>
          <p:cNvPr id="6147" name="Rectangle 2"/>
          <p:cNvSpPr>
            <a:spLocks noGrp="1" noRot="1" noChangeAspect="1" noChangeArrowheads="1" noTextEdit="1"/>
          </p:cNvSpPr>
          <p:nvPr>
            <p:ph type="sldImg"/>
          </p:nvPr>
        </p:nvSpPr>
        <p:spPr>
          <a:xfrm>
            <a:off x="381000" y="685800"/>
            <a:ext cx="6096000" cy="34290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u-HU" sz="1200" kern="1200" dirty="0" smtClean="0">
                <a:solidFill>
                  <a:schemeClr val="tx1"/>
                </a:solidFill>
                <a:effectLst/>
                <a:latin typeface="Arial" charset="0"/>
                <a:ea typeface="+mn-ea"/>
                <a:cs typeface="+mn-cs"/>
              </a:rPr>
              <a:t>Mi volt Jézus „kedvenc témája”? A szeretet? Isten országa? A megbocsájtás?</a:t>
            </a:r>
            <a:endParaRPr lang="hu-HU" sz="1200"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13851795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1E961B7-F777-46DA-A341-E8368AEEC189}" type="slidenum">
              <a:rPr lang="en-US" altLang="en-US"/>
              <a:pPr>
                <a:spcBef>
                  <a:spcPct val="0"/>
                </a:spcBef>
              </a:pPr>
              <a:t>20</a:t>
            </a:fld>
            <a:endParaRPr lang="en-US" altLang="en-US"/>
          </a:p>
        </p:txBody>
      </p:sp>
      <p:sp>
        <p:nvSpPr>
          <p:cNvPr id="102403" name="Rectangle 2"/>
          <p:cNvSpPr>
            <a:spLocks noGrp="1" noRot="1" noChangeAspect="1" noChangeArrowheads="1" noTextEdit="1"/>
          </p:cNvSpPr>
          <p:nvPr>
            <p:ph type="sldImg"/>
          </p:nvPr>
        </p:nvSpPr>
        <p:spPr>
          <a:xfrm>
            <a:off x="381000" y="685800"/>
            <a:ext cx="6096000" cy="3429000"/>
          </a:xfrm>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u-HU" altLang="en-US" noProof="0" dirty="0" smtClean="0">
                <a:latin typeface="Arial" panose="020B0604020202020204" pitchFamily="34" charset="0"/>
              </a:rPr>
              <a:t>De most ezt mondja az Úr: </a:t>
            </a:r>
            <a:r>
              <a:rPr lang="hu-HU" altLang="en-US" i="1" noProof="0" dirty="0" smtClean="0">
                <a:latin typeface="Arial" panose="020B0604020202020204" pitchFamily="34" charset="0"/>
              </a:rPr>
              <a:t>„Ezt mondja az Úr: Tartsd vissza szódat a sírástól és szemeidet a könnyhullatástól, mert meglesz a te cselekedetednek jutalma, azt mondja az Úr, hiszen az ellenség földéből térnek vissza.” </a:t>
            </a:r>
            <a:r>
              <a:rPr lang="hu-HU" altLang="en-US" noProof="0" dirty="0" smtClean="0">
                <a:latin typeface="Arial" panose="020B0604020202020204" pitchFamily="34" charset="0"/>
              </a:rPr>
              <a:t>(Jeremiás 31:16).  Az ellenség távoli földje Sátán játszóterére tévedt gyermekeinket jelképezi, távol a kegyelem országának biztonságától. Isten ígérete róluk szól! </a:t>
            </a:r>
          </a:p>
          <a:p>
            <a:pPr eaLnBrk="1" hangingPunct="1"/>
            <a:endParaRPr lang="hu-HU" altLang="en-US" noProof="0" dirty="0" smtClean="0">
              <a:latin typeface="Arial" panose="020B0604020202020204" pitchFamily="34" charset="0"/>
            </a:endParaRPr>
          </a:p>
          <a:p>
            <a:pPr eaLnBrk="1" hangingPunct="1"/>
            <a:r>
              <a:rPr lang="hu-HU" altLang="en-US" noProof="0" dirty="0" smtClean="0">
                <a:latin typeface="Arial" panose="020B0604020202020204" pitchFamily="34" charset="0"/>
              </a:rPr>
              <a:t>És bár ez a kép a szülők örömét </a:t>
            </a:r>
            <a:r>
              <a:rPr lang="hu-HU" altLang="en-US" noProof="0" dirty="0" smtClean="0">
                <a:latin typeface="Arial" panose="020B0604020202020204" pitchFamily="34" charset="0"/>
              </a:rPr>
              <a:t>mutatja be, akik </a:t>
            </a:r>
            <a:r>
              <a:rPr lang="hu-HU" altLang="en-US" noProof="0" dirty="0" smtClean="0">
                <a:latin typeface="Arial" panose="020B0604020202020204" pitchFamily="34" charset="0"/>
              </a:rPr>
              <a:t>a feltámadáskor visszakapják meghalt gyermekeiket, úgy gondolom, hogy azok örömét is, akik a lelki halálból kapják vissza gyermekeiket. </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5514753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28FECB0-3965-41FD-9801-6AD15BF41AC3}" type="slidenum">
              <a:rPr lang="en-US" altLang="en-US"/>
              <a:pPr>
                <a:spcBef>
                  <a:spcPct val="0"/>
                </a:spcBef>
              </a:pPr>
              <a:t>21</a:t>
            </a:fld>
            <a:endParaRPr lang="en-US" altLang="en-US"/>
          </a:p>
        </p:txBody>
      </p:sp>
      <p:sp>
        <p:nvSpPr>
          <p:cNvPr id="104451" name="Rectangle 2"/>
          <p:cNvSpPr>
            <a:spLocks noGrp="1" noRot="1" noChangeAspect="1" noChangeArrowheads="1" noTextEdit="1"/>
          </p:cNvSpPr>
          <p:nvPr>
            <p:ph type="sldImg"/>
          </p:nvPr>
        </p:nvSpPr>
        <p:spPr>
          <a:xfrm>
            <a:off x="381000" y="685800"/>
            <a:ext cx="6096000" cy="3429000"/>
          </a:xfrm>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r>
              <a:rPr lang="hu-HU" altLang="en-US" noProof="0" dirty="0" smtClean="0">
                <a:solidFill>
                  <a:srgbClr val="9966FF"/>
                </a:solidFill>
                <a:latin typeface="Arial" panose="020B0604020202020204" pitchFamily="34" charset="0"/>
              </a:rPr>
              <a:t>Íme még egy szép ígéret: </a:t>
            </a:r>
          </a:p>
          <a:p>
            <a:pPr eaLnBrk="1" hangingPunct="1">
              <a:spcBef>
                <a:spcPct val="50000"/>
              </a:spcBef>
            </a:pPr>
            <a:endParaRPr lang="hu-HU" altLang="en-US" noProof="0" dirty="0" smtClean="0">
              <a:solidFill>
                <a:srgbClr val="9966FF"/>
              </a:solidFill>
              <a:latin typeface="Arial" panose="020B0604020202020204" pitchFamily="34" charset="0"/>
            </a:endParaRPr>
          </a:p>
          <a:p>
            <a:pPr eaLnBrk="1" hangingPunct="1">
              <a:spcBef>
                <a:spcPct val="50000"/>
              </a:spcBef>
            </a:pPr>
            <a:r>
              <a:rPr lang="hu-HU" altLang="en-US" noProof="0" dirty="0" smtClean="0">
                <a:solidFill>
                  <a:srgbClr val="9966FF"/>
                </a:solidFill>
                <a:latin typeface="Arial" panose="020B0604020202020204" pitchFamily="34" charset="0"/>
              </a:rPr>
              <a:t>„Emeld fel köröskörül szemeidet, és lássad, mindnyájan egybegyűlnek, hozzád jönnek. Élek én, így szól az Úr, hogy fölrakod mindnyájukat, mint ékszert, és felkötöd, mint menyasszony. … és háborgatóidat én háborítom meg, és én tartom meg fiaidat.” (</a:t>
            </a:r>
            <a:r>
              <a:rPr lang="hu-HU" altLang="en-US" noProof="0" dirty="0" err="1" smtClean="0">
                <a:solidFill>
                  <a:srgbClr val="9966FF"/>
                </a:solidFill>
                <a:latin typeface="Arial" panose="020B0604020202020204" pitchFamily="34" charset="0"/>
              </a:rPr>
              <a:t>Ézsa</a:t>
            </a:r>
            <a:r>
              <a:rPr lang="hu-HU" altLang="en-US" noProof="0" dirty="0" smtClean="0">
                <a:solidFill>
                  <a:srgbClr val="9966FF"/>
                </a:solidFill>
                <a:latin typeface="Arial" panose="020B0604020202020204" pitchFamily="34" charset="0"/>
              </a:rPr>
              <a:t> 49:18, 25b)</a:t>
            </a:r>
          </a:p>
          <a:p>
            <a:pPr eaLnBrk="1" hangingPunct="1">
              <a:spcBef>
                <a:spcPct val="50000"/>
              </a:spcBef>
            </a:pPr>
            <a:endParaRPr lang="hu-HU" altLang="en-US" noProof="0" dirty="0" smtClean="0">
              <a:solidFill>
                <a:srgbClr val="9966FF"/>
              </a:solidFill>
              <a:latin typeface="Arial" panose="020B0604020202020204" pitchFamily="34" charset="0"/>
            </a:endParaRPr>
          </a:p>
        </p:txBody>
      </p:sp>
    </p:spTree>
    <p:extLst>
      <p:ext uri="{BB962C8B-B14F-4D97-AF65-F5344CB8AC3E}">
        <p14:creationId xmlns:p14="http://schemas.microsoft.com/office/powerpoint/2010/main" val="28261638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84D0DBA-C4EA-4445-A12B-0FD10F926852}" type="slidenum">
              <a:rPr lang="en-US" altLang="en-US"/>
              <a:pPr>
                <a:spcBef>
                  <a:spcPct val="0"/>
                </a:spcBef>
              </a:pPr>
              <a:t>22</a:t>
            </a:fld>
            <a:endParaRPr lang="en-US" altLang="en-US"/>
          </a:p>
        </p:txBody>
      </p:sp>
      <p:sp>
        <p:nvSpPr>
          <p:cNvPr id="106499" name="Rectangle 2"/>
          <p:cNvSpPr>
            <a:spLocks noGrp="1" noRot="1" noChangeAspect="1" noChangeArrowheads="1" noTextEdit="1"/>
          </p:cNvSpPr>
          <p:nvPr>
            <p:ph type="sldImg"/>
          </p:nvPr>
        </p:nvSpPr>
        <p:spPr>
          <a:xfrm>
            <a:off x="381000" y="685800"/>
            <a:ext cx="6096000" cy="3429000"/>
          </a:xfrm>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u-HU" altLang="en-US" dirty="0" smtClean="0">
                <a:latin typeface="Arial" panose="020B0604020202020204" pitchFamily="34" charset="0"/>
              </a:rPr>
              <a:t>Abbahagyjuk vajon a gyermekeinkért való imádkozást, amikor betöltik a 18. évüket? </a:t>
            </a:r>
          </a:p>
          <a:p>
            <a:pPr eaLnBrk="1" hangingPunct="1"/>
            <a:endParaRPr lang="hu-HU" altLang="en-US" dirty="0" smtClean="0">
              <a:latin typeface="Arial" panose="020B0604020202020204" pitchFamily="34" charset="0"/>
            </a:endParaRPr>
          </a:p>
          <a:p>
            <a:pPr eaLnBrk="1" hangingPunct="1"/>
            <a:r>
              <a:rPr lang="hu-HU" altLang="en-US" dirty="0" smtClean="0">
                <a:latin typeface="Arial" panose="020B0604020202020204" pitchFamily="34" charset="0"/>
              </a:rPr>
              <a:t>„Ha a szülők átéreznék, hogy soha nem szabadulnak fel gyermekeik Istenhez vezetésének, nevelésének, és gyakorlásának felelőssége alól, ha Istennel együttműködve, hittel, komoly imádsággal végeznék ezt a munkájukat, akkor sikeresen vezethetnék gyermekeiket a megváltóhoz.”  (Az idők jelei 1896. ápr. 9.)</a:t>
            </a:r>
            <a:endParaRPr lang="en-US" altLang="en-US" i="0" dirty="0">
              <a:latin typeface="Arial" panose="020B0604020202020204" pitchFamily="34" charset="0"/>
            </a:endParaRPr>
          </a:p>
        </p:txBody>
      </p:sp>
    </p:spTree>
    <p:extLst>
      <p:ext uri="{BB962C8B-B14F-4D97-AF65-F5344CB8AC3E}">
        <p14:creationId xmlns:p14="http://schemas.microsoft.com/office/powerpoint/2010/main" val="12265387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9A13010-502C-4C9B-930B-44FA8998BE6D}" type="slidenum">
              <a:rPr lang="en-US" altLang="en-US"/>
              <a:pPr>
                <a:spcBef>
                  <a:spcPct val="0"/>
                </a:spcBef>
              </a:pPr>
              <a:t>23</a:t>
            </a:fld>
            <a:endParaRPr lang="en-US" altLang="en-US"/>
          </a:p>
        </p:txBody>
      </p:sp>
      <p:sp>
        <p:nvSpPr>
          <p:cNvPr id="131075" name="Rectangle 2"/>
          <p:cNvSpPr>
            <a:spLocks noGrp="1" noRot="1" noChangeAspect="1" noChangeArrowheads="1" noTextEdit="1"/>
          </p:cNvSpPr>
          <p:nvPr>
            <p:ph type="sldImg"/>
          </p:nvPr>
        </p:nvSpPr>
        <p:spPr>
          <a:xfrm>
            <a:off x="381000" y="685800"/>
            <a:ext cx="6096000" cy="3429000"/>
          </a:xfrm>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u-HU" altLang="en-US" dirty="0" smtClean="0">
                <a:latin typeface="Arial" panose="020B0604020202020204" pitchFamily="34" charset="0"/>
              </a:rPr>
              <a:t>Mennyire intenzíven imádkozzunk? Jézus mennyire volt intenzív? Ő ezt mondja: </a:t>
            </a:r>
          </a:p>
          <a:p>
            <a:pPr eaLnBrk="1" hangingPunct="1"/>
            <a:endParaRPr lang="hu-HU" altLang="en-US" dirty="0" smtClean="0">
              <a:latin typeface="Arial" panose="020B0604020202020204" pitchFamily="34" charset="0"/>
            </a:endParaRPr>
          </a:p>
          <a:p>
            <a:pPr eaLnBrk="1" hangingPunct="1"/>
            <a:r>
              <a:rPr lang="hu-HU" altLang="en-US" dirty="0" smtClean="0">
                <a:latin typeface="Arial" panose="020B0604020202020204" pitchFamily="34" charset="0"/>
              </a:rPr>
              <a:t>„Az elveszettet megkeresem, s az elűzöttet visszahozom, s a megtöröttet kötözgetem, s a beteget erősítem…” (Ezékiel 34:16).</a:t>
            </a:r>
            <a:endParaRPr lang="en-US" altLang="en-US" dirty="0">
              <a:latin typeface="Arial" panose="020B0604020202020204" pitchFamily="34" charset="0"/>
            </a:endParaRPr>
          </a:p>
        </p:txBody>
      </p:sp>
    </p:spTree>
    <p:extLst>
      <p:ext uri="{BB962C8B-B14F-4D97-AF65-F5344CB8AC3E}">
        <p14:creationId xmlns:p14="http://schemas.microsoft.com/office/powerpoint/2010/main" val="17250460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6D0F6E4-F268-423C-A5B7-38C81B1E1111}" type="slidenum">
              <a:rPr lang="en-US" altLang="en-US"/>
              <a:pPr>
                <a:spcBef>
                  <a:spcPct val="0"/>
                </a:spcBef>
              </a:pPr>
              <a:t>24</a:t>
            </a:fld>
            <a:endParaRPr lang="en-US" altLang="en-US"/>
          </a:p>
        </p:txBody>
      </p:sp>
      <p:sp>
        <p:nvSpPr>
          <p:cNvPr id="135171" name="Rectangle 2"/>
          <p:cNvSpPr>
            <a:spLocks noGrp="1" noRot="1" noChangeAspect="1" noChangeArrowheads="1" noTextEdit="1"/>
          </p:cNvSpPr>
          <p:nvPr>
            <p:ph type="sldImg"/>
          </p:nvPr>
        </p:nvSpPr>
        <p:spPr>
          <a:xfrm>
            <a:off x="381000" y="685800"/>
            <a:ext cx="6096000" cy="3429000"/>
          </a:xfrm>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u-HU" altLang="en-US" noProof="0" dirty="0" smtClean="0">
                <a:latin typeface="Arial" panose="020B0604020202020204" pitchFamily="34" charset="0"/>
              </a:rPr>
              <a:t>Pál apostol így buzdít bennünket: </a:t>
            </a:r>
          </a:p>
          <a:p>
            <a:pPr eaLnBrk="1" hangingPunct="1"/>
            <a:endParaRPr lang="hu-HU" altLang="en-US" noProof="0" dirty="0" smtClean="0">
              <a:latin typeface="Arial" panose="020B0604020202020204" pitchFamily="34" charset="0"/>
            </a:endParaRPr>
          </a:p>
          <a:p>
            <a:pPr eaLnBrk="1" hangingPunct="1"/>
            <a:r>
              <a:rPr lang="hu-HU" altLang="en-US" noProof="0" dirty="0" smtClean="0">
                <a:latin typeface="Arial" panose="020B0604020202020204" pitchFamily="34" charset="0"/>
              </a:rPr>
              <a:t>„A jótéteményben pedig meg ne restüljünk, mert a maga idejében aratunk, ha el nem lankadunk.” (</a:t>
            </a:r>
            <a:r>
              <a:rPr lang="hu-HU" altLang="en-US" noProof="0" dirty="0" err="1" smtClean="0">
                <a:latin typeface="Arial" panose="020B0604020202020204" pitchFamily="34" charset="0"/>
              </a:rPr>
              <a:t>Galata</a:t>
            </a:r>
            <a:r>
              <a:rPr lang="hu-HU" altLang="en-US" noProof="0" dirty="0" smtClean="0">
                <a:latin typeface="Arial" panose="020B0604020202020204" pitchFamily="34" charset="0"/>
              </a:rPr>
              <a:t> 6:9)</a:t>
            </a:r>
            <a:endParaRPr lang="hu-HU" altLang="en-US" noProof="0" dirty="0">
              <a:latin typeface="Arial" panose="020B0604020202020204" pitchFamily="34" charset="0"/>
            </a:endParaRPr>
          </a:p>
        </p:txBody>
      </p:sp>
    </p:spTree>
    <p:extLst>
      <p:ext uri="{BB962C8B-B14F-4D97-AF65-F5344CB8AC3E}">
        <p14:creationId xmlns:p14="http://schemas.microsoft.com/office/powerpoint/2010/main" val="41668401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hu-HU" sz="1200" kern="1200" dirty="0" smtClean="0">
                <a:solidFill>
                  <a:schemeClr val="tx1"/>
                </a:solidFill>
                <a:latin typeface="Arial" charset="0"/>
                <a:ea typeface="+mn-ea"/>
                <a:cs typeface="+mn-cs"/>
              </a:rPr>
              <a:t>Hallgassuk meg Ellen White levelének részleteit, amelyet 1876-ban írt férjének: </a:t>
            </a:r>
          </a:p>
          <a:p>
            <a:endParaRPr lang="hu-HU" sz="1200" kern="1200" dirty="0" smtClean="0">
              <a:solidFill>
                <a:schemeClr val="tx1"/>
              </a:solidFill>
              <a:latin typeface="Arial" charset="0"/>
              <a:ea typeface="+mn-ea"/>
              <a:cs typeface="+mn-cs"/>
            </a:endParaRPr>
          </a:p>
          <a:p>
            <a:r>
              <a:rPr lang="hu-HU" sz="1200" kern="1200" dirty="0" smtClean="0">
                <a:solidFill>
                  <a:schemeClr val="tx1"/>
                </a:solidFill>
                <a:latin typeface="Arial" charset="0"/>
                <a:ea typeface="+mn-ea"/>
                <a:cs typeface="+mn-cs"/>
              </a:rPr>
              <a:t>„Drága férjem! </a:t>
            </a:r>
          </a:p>
          <a:p>
            <a:endParaRPr lang="hu-HU" sz="1200" kern="1200" dirty="0" smtClean="0">
              <a:solidFill>
                <a:schemeClr val="tx1"/>
              </a:solidFill>
              <a:latin typeface="Arial" charset="0"/>
              <a:ea typeface="+mn-ea"/>
              <a:cs typeface="+mn-cs"/>
            </a:endParaRPr>
          </a:p>
          <a:p>
            <a:r>
              <a:rPr lang="hu-HU" sz="1200" kern="1200" dirty="0" smtClean="0">
                <a:solidFill>
                  <a:schemeClr val="tx1"/>
                </a:solidFill>
                <a:latin typeface="Arial" charset="0"/>
                <a:ea typeface="+mn-ea"/>
                <a:cs typeface="+mn-cs"/>
              </a:rPr>
              <a:t>Tegnap este meglátogattam </a:t>
            </a:r>
            <a:r>
              <a:rPr lang="hu-HU" sz="1200" kern="1200" dirty="0" err="1" smtClean="0">
                <a:solidFill>
                  <a:schemeClr val="tx1"/>
                </a:solidFill>
                <a:latin typeface="Arial" charset="0"/>
                <a:ea typeface="+mn-ea"/>
                <a:cs typeface="+mn-cs"/>
              </a:rPr>
              <a:t>Edson-t</a:t>
            </a:r>
            <a:r>
              <a:rPr lang="hu-HU" sz="1200" kern="1200" dirty="0" smtClean="0">
                <a:solidFill>
                  <a:schemeClr val="tx1"/>
                </a:solidFill>
                <a:latin typeface="Arial" charset="0"/>
                <a:ea typeface="+mn-ea"/>
                <a:cs typeface="+mn-cs"/>
              </a:rPr>
              <a:t>. . . Nyíltan, de kedvesen beszéltem vele. Ő mégis erősen úgy érezte, hogy igazságtalan bántás érte… Imádkoztam </a:t>
            </a:r>
            <a:r>
              <a:rPr lang="hu-HU" sz="1200" kern="1200" dirty="0" err="1" smtClean="0">
                <a:solidFill>
                  <a:schemeClr val="tx1"/>
                </a:solidFill>
                <a:latin typeface="Arial" charset="0"/>
                <a:ea typeface="+mn-ea"/>
                <a:cs typeface="+mn-cs"/>
              </a:rPr>
              <a:t>Edson</a:t>
            </a:r>
            <a:r>
              <a:rPr lang="hu-HU" sz="1200" kern="1200" dirty="0" smtClean="0">
                <a:solidFill>
                  <a:schemeClr val="tx1"/>
                </a:solidFill>
                <a:latin typeface="Arial" charset="0"/>
                <a:ea typeface="+mn-ea"/>
                <a:cs typeface="+mn-cs"/>
              </a:rPr>
              <a:t> fölött, de úgy tűnt a szíve nem tört meg. Akkor elhatároztam, hogy imádsággal töltöm az éjszakát, mert segítségünk egyedül csak Istentől jöhet. Én ötször imádkoztam, </a:t>
            </a:r>
            <a:r>
              <a:rPr lang="hu-HU" sz="1200" kern="1200" dirty="0" err="1" smtClean="0">
                <a:solidFill>
                  <a:schemeClr val="tx1"/>
                </a:solidFill>
                <a:latin typeface="Arial" charset="0"/>
                <a:ea typeface="+mn-ea"/>
                <a:cs typeface="+mn-cs"/>
              </a:rPr>
              <a:t>Edson</a:t>
            </a:r>
            <a:r>
              <a:rPr lang="hu-HU" sz="1200" kern="1200" dirty="0" smtClean="0">
                <a:solidFill>
                  <a:schemeClr val="tx1"/>
                </a:solidFill>
                <a:latin typeface="Arial" charset="0"/>
                <a:ea typeface="+mn-ea"/>
                <a:cs typeface="+mn-cs"/>
              </a:rPr>
              <a:t> négyszer. Az utolsó alkalommal darabokra hullott. Teljesen átadta magát Istennek. Ritkán hallottam ilyen komoly könyörgést. Utána újra és újra imádkozott, és látszott mekkora lelki gyötrelem kínozza. Megtört lélekkel vallotta meg bűneit és könnyek között imádkozott.</a:t>
            </a:r>
            <a:endParaRPr lang="hu-HU" sz="1200" kern="1200" dirty="0">
              <a:solidFill>
                <a:schemeClr val="tx1"/>
              </a:solidFill>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9756E9BA-4961-4080-B9FC-FA3970C36C0C}" type="slidenum">
              <a:rPr lang="en-US" smtClean="0"/>
              <a:pPr>
                <a:defRPr/>
              </a:pPr>
              <a:t>25</a:t>
            </a:fld>
            <a:endParaRPr lang="en-US" dirty="0"/>
          </a:p>
        </p:txBody>
      </p:sp>
    </p:spTree>
    <p:extLst>
      <p:ext uri="{BB962C8B-B14F-4D97-AF65-F5344CB8AC3E}">
        <p14:creationId xmlns:p14="http://schemas.microsoft.com/office/powerpoint/2010/main" val="36962099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sz="1200" dirty="0" smtClean="0">
                <a:solidFill>
                  <a:schemeClr val="bg1"/>
                </a:solidFill>
              </a:rPr>
              <a:t>Úgy tűnt, a szobában Isten jelenlétének világossága ragyogott föl… Az üdvösség valóban elérkezett abba a házba. Azután hazakísért. Nem aludtam sokat az éjjel és kimerült voltam reggel, de nagyon hálás vagyok, hogy tegnap este áttörtük a sötétség felhőjét és győzelemre jutottunk. </a:t>
            </a:r>
            <a:endParaRPr lang="en-US" sz="1200" kern="1200" dirty="0">
              <a:solidFill>
                <a:schemeClr val="tx1"/>
              </a:solidFill>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9756E9BA-4961-4080-B9FC-FA3970C36C0C}" type="slidenum">
              <a:rPr lang="en-US" smtClean="0"/>
              <a:pPr>
                <a:defRPr/>
              </a:pPr>
              <a:t>26</a:t>
            </a:fld>
            <a:endParaRPr lang="en-US" dirty="0"/>
          </a:p>
        </p:txBody>
      </p:sp>
    </p:spTree>
    <p:extLst>
      <p:ext uri="{BB962C8B-B14F-4D97-AF65-F5344CB8AC3E}">
        <p14:creationId xmlns:p14="http://schemas.microsoft.com/office/powerpoint/2010/main" val="34468682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a:solidFill>
                <a:schemeClr val="tx1"/>
              </a:solidFill>
              <a:latin typeface="Arial" charset="0"/>
              <a:ea typeface="+mn-ea"/>
              <a:cs typeface="+mn-cs"/>
            </a:endParaRPr>
          </a:p>
          <a:p>
            <a:r>
              <a:rPr lang="hu-HU" sz="1200" noProof="0" dirty="0" smtClean="0">
                <a:solidFill>
                  <a:schemeClr val="bg1"/>
                </a:solidFill>
              </a:rPr>
              <a:t>Eltökéltem, hogy a győzelemig nem adom fel a küzdelmet. Soha nem láttam még </a:t>
            </a:r>
            <a:r>
              <a:rPr lang="hu-HU" sz="1200" noProof="0" dirty="0" err="1" smtClean="0">
                <a:solidFill>
                  <a:schemeClr val="bg1"/>
                </a:solidFill>
              </a:rPr>
              <a:t>Edsont</a:t>
            </a:r>
            <a:r>
              <a:rPr lang="hu-HU" sz="1200" noProof="0" dirty="0" smtClean="0">
                <a:solidFill>
                  <a:schemeClr val="bg1"/>
                </a:solidFill>
              </a:rPr>
              <a:t> ilyen mélyen meghatódni, ennyire átérezni gyengeségét és az őt fenyegető veszélyt… Sok-sok órát töltöttem Istenhez </a:t>
            </a:r>
            <a:r>
              <a:rPr lang="hu-HU" sz="1200" noProof="0" dirty="0" err="1" smtClean="0">
                <a:solidFill>
                  <a:schemeClr val="bg1"/>
                </a:solidFill>
              </a:rPr>
              <a:t>Edsonért</a:t>
            </a:r>
            <a:r>
              <a:rPr lang="hu-HU" sz="1200" noProof="0" dirty="0" smtClean="0">
                <a:solidFill>
                  <a:schemeClr val="bg1"/>
                </a:solidFill>
              </a:rPr>
              <a:t> imádkozva, mielőtt elmentem hozzá.  </a:t>
            </a:r>
          </a:p>
          <a:p>
            <a:endParaRPr lang="hu-HU" sz="1200" noProof="0" dirty="0" smtClean="0">
              <a:solidFill>
                <a:schemeClr val="bg1"/>
              </a:solidFill>
            </a:endParaRPr>
          </a:p>
          <a:p>
            <a:r>
              <a:rPr lang="hu-HU" sz="1200" noProof="0" dirty="0" smtClean="0">
                <a:solidFill>
                  <a:schemeClr val="bg1"/>
                </a:solidFill>
              </a:rPr>
              <a:t>Szerető feleséged </a:t>
            </a:r>
          </a:p>
          <a:p>
            <a:r>
              <a:rPr lang="hu-HU" sz="1200" noProof="0" dirty="0" smtClean="0">
                <a:solidFill>
                  <a:schemeClr val="bg1"/>
                </a:solidFill>
              </a:rPr>
              <a:t>Ellen”</a:t>
            </a:r>
          </a:p>
          <a:p>
            <a:r>
              <a:rPr lang="hu-HU" sz="1200" noProof="0" dirty="0" smtClean="0">
                <a:solidFill>
                  <a:schemeClr val="bg1"/>
                </a:solidFill>
              </a:rPr>
              <a:t>(Kéziratkiadások 8. kötet 29. o.) </a:t>
            </a:r>
          </a:p>
          <a:p>
            <a:endParaRPr lang="en-US" sz="1200" kern="1200" dirty="0">
              <a:solidFill>
                <a:schemeClr val="tx1"/>
              </a:solidFill>
              <a:latin typeface="Arial" charset="0"/>
              <a:ea typeface="+mn-ea"/>
              <a:cs typeface="+mn-cs"/>
            </a:endParaRPr>
          </a:p>
          <a:p>
            <a:endParaRPr lang="en-US" sz="1200" kern="1200" dirty="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Next Slide</a:t>
            </a:r>
          </a:p>
          <a:p>
            <a:endParaRPr lang="en-US" sz="1200" kern="1200" dirty="0">
              <a:solidFill>
                <a:schemeClr val="tx1"/>
              </a:solidFill>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9756E9BA-4961-4080-B9FC-FA3970C36C0C}" type="slidenum">
              <a:rPr lang="en-US" smtClean="0"/>
              <a:pPr>
                <a:defRPr/>
              </a:pPr>
              <a:t>27</a:t>
            </a:fld>
            <a:endParaRPr lang="en-US" dirty="0"/>
          </a:p>
        </p:txBody>
      </p:sp>
    </p:spTree>
    <p:extLst>
      <p:ext uri="{BB962C8B-B14F-4D97-AF65-F5344CB8AC3E}">
        <p14:creationId xmlns:p14="http://schemas.microsoft.com/office/powerpoint/2010/main" val="30564085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xfrm>
            <a:off x="381000" y="685800"/>
            <a:ext cx="6096000" cy="3429000"/>
          </a:xfrm>
          <a:ln/>
        </p:spPr>
      </p:sp>
      <p:sp>
        <p:nvSpPr>
          <p:cNvPr id="3" name="Notes Placeholder 2"/>
          <p:cNvSpPr>
            <a:spLocks noGrp="1"/>
          </p:cNvSpPr>
          <p:nvPr>
            <p:ph type="body" idx="1"/>
          </p:nvPr>
        </p:nvSpPr>
        <p:spPr/>
        <p:txBody>
          <a:bodyPr>
            <a:normAutofit/>
          </a:bodyPr>
          <a:lstStyle/>
          <a:p>
            <a:pPr>
              <a:defRPr/>
            </a:pPr>
            <a:r>
              <a:rPr lang="hu-HU" dirty="0" smtClean="0">
                <a:solidFill>
                  <a:srgbClr val="996600"/>
                </a:solidFill>
                <a:latin typeface="Arial Black" pitchFamily="34" charset="0"/>
              </a:rPr>
              <a:t>„Krisztus az, aki meglágyítja a gyermekek szívét, nem a mi zsörtölődésünk, szidalmazásunk, vagy kioktatásunk… </a:t>
            </a:r>
          </a:p>
          <a:p>
            <a:pPr>
              <a:defRPr/>
            </a:pPr>
            <a:endParaRPr lang="hu-HU" dirty="0" smtClean="0">
              <a:solidFill>
                <a:srgbClr val="996600"/>
              </a:solidFill>
              <a:latin typeface="Arial Black" pitchFamily="34" charset="0"/>
            </a:endParaRPr>
          </a:p>
          <a:p>
            <a:pPr>
              <a:defRPr/>
            </a:pPr>
            <a:r>
              <a:rPr lang="hu-HU" dirty="0" smtClean="0">
                <a:solidFill>
                  <a:srgbClr val="996600"/>
                </a:solidFill>
                <a:latin typeface="Arial Black" pitchFamily="34" charset="0"/>
              </a:rPr>
              <a:t>Miután hűségesen megtettetek mindent, ami gyermekeitek nevelésében szükséges, vigyétek őket Isten elé, és kérjétek segítségét. Mondjátok, hogy ti megtettétek a rátok eső részt, s végezze el Ő, amire ti nem vagytok képesek.” (Gyermeknevelés 256.o.)</a:t>
            </a:r>
            <a:endParaRPr lang="en-US" dirty="0"/>
          </a:p>
        </p:txBody>
      </p:sp>
      <p:sp>
        <p:nvSpPr>
          <p:cNvPr id="140292" name="Slide Number Placeholder 3"/>
          <p:cNvSpPr>
            <a:spLocks noGrp="1"/>
          </p:cNvSpPr>
          <p:nvPr>
            <p:ph type="sldNum" sz="quarter" idx="5"/>
          </p:nvPr>
        </p:nvSpPr>
        <p:spPr>
          <a:noFill/>
        </p:spPr>
        <p:txBody>
          <a:bodyPr/>
          <a:lstStyle/>
          <a:p>
            <a:fld id="{A1157C25-7D3D-402D-A85C-82A7861C77EF}" type="slidenum">
              <a:rPr lang="en-US" smtClean="0"/>
              <a:pPr/>
              <a:t>28</a:t>
            </a:fld>
            <a:endParaRPr lang="en-US"/>
          </a:p>
        </p:txBody>
      </p:sp>
    </p:spTree>
    <p:extLst>
      <p:ext uri="{BB962C8B-B14F-4D97-AF65-F5344CB8AC3E}">
        <p14:creationId xmlns:p14="http://schemas.microsoft.com/office/powerpoint/2010/main" val="25223114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xfrm>
            <a:off x="381000" y="685800"/>
            <a:ext cx="6096000" cy="3429000"/>
          </a:xfrm>
          <a:ln/>
        </p:spPr>
      </p:sp>
      <p:sp>
        <p:nvSpPr>
          <p:cNvPr id="141315" name="Notes Placeholder 2"/>
          <p:cNvSpPr>
            <a:spLocks noGrp="1"/>
          </p:cNvSpPr>
          <p:nvPr>
            <p:ph type="body" idx="1"/>
          </p:nvPr>
        </p:nvSpPr>
        <p:spPr>
          <a:noFill/>
          <a:ln/>
        </p:spPr>
        <p:txBody>
          <a:bodyPr/>
          <a:lstStyle/>
          <a:p>
            <a:r>
              <a:rPr lang="hu-HU" noProof="0" dirty="0" smtClean="0">
                <a:solidFill>
                  <a:srgbClr val="FFCC00"/>
                </a:solidFill>
              </a:rPr>
              <a:t>Az olyan hittel elégedett, amely a szaván fogja Őt. Augustinus anyja imádkozott fia megtéréséért. Bár semmi jelét sem látta, hogy Isten Lelke munkálkodna fia szívében, mégsem csüggedt el. </a:t>
            </a:r>
            <a:endParaRPr lang="hu-HU" noProof="0" dirty="0"/>
          </a:p>
        </p:txBody>
      </p:sp>
      <p:sp>
        <p:nvSpPr>
          <p:cNvPr id="141316" name="Slide Number Placeholder 3"/>
          <p:cNvSpPr>
            <a:spLocks noGrp="1"/>
          </p:cNvSpPr>
          <p:nvPr>
            <p:ph type="sldNum" sz="quarter" idx="5"/>
          </p:nvPr>
        </p:nvSpPr>
        <p:spPr>
          <a:noFill/>
        </p:spPr>
        <p:txBody>
          <a:bodyPr/>
          <a:lstStyle/>
          <a:p>
            <a:fld id="{1784244C-4409-4848-99F3-0227D8C507F0}" type="slidenum">
              <a:rPr lang="en-US" smtClean="0"/>
              <a:pPr/>
              <a:t>29</a:t>
            </a:fld>
            <a:endParaRPr lang="en-US"/>
          </a:p>
        </p:txBody>
      </p:sp>
    </p:spTree>
    <p:extLst>
      <p:ext uri="{BB962C8B-B14F-4D97-AF65-F5344CB8AC3E}">
        <p14:creationId xmlns:p14="http://schemas.microsoft.com/office/powerpoint/2010/main" val="2030660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DD74683-B1C2-4E1D-A769-B6A3B1822810}" type="slidenum">
              <a:rPr lang="en-US" altLang="en-US"/>
              <a:pPr>
                <a:spcBef>
                  <a:spcPct val="0"/>
                </a:spcBef>
              </a:pPr>
              <a:t>3</a:t>
            </a:fld>
            <a:endParaRPr lang="en-US" altLang="en-US"/>
          </a:p>
        </p:txBody>
      </p:sp>
      <p:sp>
        <p:nvSpPr>
          <p:cNvPr id="8195" name="Rectangle 2"/>
          <p:cNvSpPr>
            <a:spLocks noGrp="1" noRot="1" noChangeAspect="1" noChangeArrowheads="1" noTextEdit="1"/>
          </p:cNvSpPr>
          <p:nvPr>
            <p:ph type="sldImg"/>
          </p:nvPr>
        </p:nvSpPr>
        <p:spPr>
          <a:xfrm>
            <a:off x="381000" y="685800"/>
            <a:ext cx="6096000" cy="3429000"/>
          </a:xfrm>
          <a:ln/>
        </p:spPr>
      </p:sp>
      <p:sp>
        <p:nvSpPr>
          <p:cNvPr id="8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u-HU" sz="1200" kern="1200" dirty="0" smtClean="0">
                <a:solidFill>
                  <a:schemeClr val="tx1"/>
                </a:solidFill>
                <a:effectLst/>
                <a:latin typeface="Arial" charset="0"/>
                <a:ea typeface="+mn-ea"/>
                <a:cs typeface="+mn-cs"/>
              </a:rPr>
              <a:t>„Krisztus, a Nagy Tanító végtelen sok téma közül választhatott, mégis, amivel leginkább foglalkozott, az a Szentlélek adománya volt.” (</a:t>
            </a:r>
            <a:r>
              <a:rPr lang="hu-HU" sz="1200" i="1" kern="1200" dirty="0" smtClean="0">
                <a:solidFill>
                  <a:schemeClr val="tx1"/>
                </a:solidFill>
                <a:effectLst/>
                <a:latin typeface="Arial" charset="0"/>
                <a:ea typeface="+mn-ea"/>
                <a:cs typeface="+mn-cs"/>
              </a:rPr>
              <a:t>Válogatott üzenetek </a:t>
            </a:r>
            <a:r>
              <a:rPr lang="hu-HU" sz="1200" kern="1200" dirty="0" smtClean="0">
                <a:solidFill>
                  <a:schemeClr val="tx1"/>
                </a:solidFill>
                <a:effectLst/>
                <a:latin typeface="Arial" charset="0"/>
                <a:ea typeface="+mn-ea"/>
                <a:cs typeface="+mn-cs"/>
              </a:rPr>
              <a:t>1kötet: 156</a:t>
            </a:r>
            <a:r>
              <a:rPr lang="hu-HU" sz="1200" kern="1200" dirty="0" smtClean="0">
                <a:solidFill>
                  <a:schemeClr val="tx1"/>
                </a:solidFill>
                <a:effectLst/>
                <a:latin typeface="Arial" charset="0"/>
                <a:ea typeface="+mn-ea"/>
                <a:cs typeface="+mn-cs"/>
              </a:rPr>
              <a:t>. o.) </a:t>
            </a:r>
            <a:endParaRPr lang="hu-HU" sz="1200" kern="1200" dirty="0" smtClean="0">
              <a:solidFill>
                <a:schemeClr val="tx1"/>
              </a:solidFill>
              <a:effectLst/>
              <a:latin typeface="Arial" charset="0"/>
              <a:ea typeface="+mn-ea"/>
              <a:cs typeface="+mn-cs"/>
            </a:endParaRPr>
          </a:p>
          <a:p>
            <a:endParaRPr lang="hu-HU" sz="1200" kern="1200" dirty="0" smtClean="0">
              <a:solidFill>
                <a:schemeClr val="tx1"/>
              </a:solidFill>
              <a:effectLst/>
              <a:latin typeface="Arial" charset="0"/>
              <a:ea typeface="+mn-ea"/>
              <a:cs typeface="+mn-cs"/>
            </a:endParaRPr>
          </a:p>
          <a:p>
            <a:r>
              <a:rPr lang="hu-HU" sz="1200" kern="1200" dirty="0" smtClean="0">
                <a:solidFill>
                  <a:schemeClr val="tx1"/>
                </a:solidFill>
                <a:effectLst/>
                <a:latin typeface="Arial" charset="0"/>
                <a:ea typeface="+mn-ea"/>
                <a:cs typeface="+mn-cs"/>
              </a:rPr>
              <a:t>Minden bizonnyal az a legfontosabb szükségünk, hogy elnyerjük a Szentlélek ajándékát.  </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4302478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xfrm>
            <a:off x="381000" y="685800"/>
            <a:ext cx="6096000" cy="3429000"/>
          </a:xfrm>
          <a:ln/>
        </p:spPr>
      </p:sp>
      <p:sp>
        <p:nvSpPr>
          <p:cNvPr id="142339" name="Notes Placeholder 2"/>
          <p:cNvSpPr>
            <a:spLocks noGrp="1"/>
          </p:cNvSpPr>
          <p:nvPr>
            <p:ph type="body" idx="1"/>
          </p:nvPr>
        </p:nvSpPr>
        <p:spPr>
          <a:noFill/>
          <a:ln/>
        </p:spPr>
        <p:txBody>
          <a:bodyPr/>
          <a:lstStyle/>
          <a:p>
            <a:r>
              <a:rPr lang="hu-HU" noProof="0" dirty="0" smtClean="0">
                <a:solidFill>
                  <a:srgbClr val="FFCC00"/>
                </a:solidFill>
              </a:rPr>
              <a:t>Rátette ujját a Biblia-versekre, Isten elé helyezte, amit megígért, és úgy könyörgött, ahogyan csak egy anya tud. Mély alázata, komoly, lankadatlan könyörgése, rendíthetetlen hite győzelmet aratott, s az Úr megadta neki szíve óhaját. Isten ma is ugyanolyan készségesen meghallgatja népe kéréseit.</a:t>
            </a:r>
            <a:endParaRPr lang="en-US" dirty="0"/>
          </a:p>
        </p:txBody>
      </p:sp>
      <p:sp>
        <p:nvSpPr>
          <p:cNvPr id="142340" name="Slide Number Placeholder 3"/>
          <p:cNvSpPr>
            <a:spLocks noGrp="1"/>
          </p:cNvSpPr>
          <p:nvPr>
            <p:ph type="sldNum" sz="quarter" idx="5"/>
          </p:nvPr>
        </p:nvSpPr>
        <p:spPr>
          <a:noFill/>
        </p:spPr>
        <p:txBody>
          <a:bodyPr/>
          <a:lstStyle/>
          <a:p>
            <a:fld id="{B9D54294-656D-4D71-A3CD-B682A3B84C69}" type="slidenum">
              <a:rPr lang="en-US" smtClean="0"/>
              <a:pPr/>
              <a:t>30</a:t>
            </a:fld>
            <a:endParaRPr lang="en-US"/>
          </a:p>
        </p:txBody>
      </p:sp>
    </p:spTree>
    <p:extLst>
      <p:ext uri="{BB962C8B-B14F-4D97-AF65-F5344CB8AC3E}">
        <p14:creationId xmlns:p14="http://schemas.microsoft.com/office/powerpoint/2010/main" val="35631253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xfrm>
            <a:off x="381000" y="685800"/>
            <a:ext cx="6096000" cy="3429000"/>
          </a:xfrm>
          <a:ln/>
        </p:spPr>
      </p:sp>
      <p:sp>
        <p:nvSpPr>
          <p:cNvPr id="143363" name="Notes Placeholder 2"/>
          <p:cNvSpPr>
            <a:spLocks noGrp="1"/>
          </p:cNvSpPr>
          <p:nvPr>
            <p:ph type="body" idx="1"/>
          </p:nvPr>
        </p:nvSpPr>
        <p:spPr>
          <a:noFill/>
          <a:ln/>
        </p:spPr>
        <p:txBody>
          <a:bodyPr/>
          <a:lstStyle/>
          <a:p>
            <a:r>
              <a:rPr lang="hu-HU" b="1" noProof="0" dirty="0" smtClean="0">
                <a:solidFill>
                  <a:srgbClr val="FFCC00"/>
                </a:solidFill>
              </a:rPr>
              <a:t>„</a:t>
            </a:r>
            <a:r>
              <a:rPr lang="hu-HU" b="1" i="1" noProof="0" dirty="0" smtClean="0">
                <a:solidFill>
                  <a:srgbClr val="FFCC00"/>
                </a:solidFill>
              </a:rPr>
              <a:t>Nem rövid az Úr keze: meg tud szabadítani, s a füle sem süket a hallásra…” </a:t>
            </a:r>
            <a:r>
              <a:rPr lang="hu-HU" noProof="0" dirty="0" smtClean="0">
                <a:solidFill>
                  <a:srgbClr val="FFCC00"/>
                </a:solidFill>
              </a:rPr>
              <a:t>(</a:t>
            </a:r>
            <a:r>
              <a:rPr lang="hu-HU" noProof="0" dirty="0" err="1" smtClean="0">
                <a:solidFill>
                  <a:srgbClr val="FFCC00"/>
                </a:solidFill>
              </a:rPr>
              <a:t>Ézsa</a:t>
            </a:r>
            <a:r>
              <a:rPr lang="hu-HU" noProof="0" dirty="0" smtClean="0">
                <a:solidFill>
                  <a:srgbClr val="FFCC00"/>
                </a:solidFill>
              </a:rPr>
              <a:t>. 59:1) Ha a keresztény szülők komolyan keresik Őt, megtölti szájukat meggyőző érvekkel, és az Ő nevéért hatalmasan munkálkodik majd gyermekeik megtéréséért.” </a:t>
            </a:r>
          </a:p>
          <a:p>
            <a:r>
              <a:rPr lang="hu-HU" noProof="0" dirty="0" smtClean="0">
                <a:solidFill>
                  <a:srgbClr val="FFCC00"/>
                </a:solidFill>
              </a:rPr>
              <a:t>(BT 5. kötet 322- 323.o.)</a:t>
            </a:r>
            <a:endParaRPr lang="hu-HU" noProof="0" dirty="0"/>
          </a:p>
        </p:txBody>
      </p:sp>
      <p:sp>
        <p:nvSpPr>
          <p:cNvPr id="143364" name="Slide Number Placeholder 3"/>
          <p:cNvSpPr>
            <a:spLocks noGrp="1"/>
          </p:cNvSpPr>
          <p:nvPr>
            <p:ph type="sldNum" sz="quarter" idx="5"/>
          </p:nvPr>
        </p:nvSpPr>
        <p:spPr>
          <a:noFill/>
        </p:spPr>
        <p:txBody>
          <a:bodyPr/>
          <a:lstStyle/>
          <a:p>
            <a:fld id="{F5039D0B-8FC1-418D-B23A-CF20C1213731}" type="slidenum">
              <a:rPr lang="en-US" smtClean="0"/>
              <a:pPr/>
              <a:t>31</a:t>
            </a:fld>
            <a:endParaRPr lang="en-US"/>
          </a:p>
        </p:txBody>
      </p:sp>
    </p:spTree>
    <p:extLst>
      <p:ext uri="{BB962C8B-B14F-4D97-AF65-F5344CB8AC3E}">
        <p14:creationId xmlns:p14="http://schemas.microsoft.com/office/powerpoint/2010/main" val="13717572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xfrm>
            <a:off x="381000" y="685800"/>
            <a:ext cx="6096000" cy="3429000"/>
          </a:xfrm>
          <a:ln/>
        </p:spPr>
      </p:sp>
      <p:sp>
        <p:nvSpPr>
          <p:cNvPr id="144387" name="Notes Placeholder 2"/>
          <p:cNvSpPr>
            <a:spLocks noGrp="1"/>
          </p:cNvSpPr>
          <p:nvPr>
            <p:ph type="body" idx="1"/>
          </p:nvPr>
        </p:nvSpPr>
        <p:spPr>
          <a:noFill/>
          <a:ln/>
        </p:spPr>
        <p:txBody>
          <a:bodyPr/>
          <a:lstStyle/>
          <a:p>
            <a:r>
              <a:rPr lang="hu-HU" noProof="0" dirty="0" smtClean="0">
                <a:solidFill>
                  <a:srgbClr val="99CCFF"/>
                </a:solidFill>
              </a:rPr>
              <a:t>„Részvétteljes Megváltónk szeretettel és rokonszenvvel figyel. Kész meghallgatni imádat és megadja a szükséges segítséget. Ismeri minden anyai szív terhét és minden szükségben a legjobb barát. </a:t>
            </a:r>
            <a:endParaRPr lang="hu-HU" noProof="0" dirty="0"/>
          </a:p>
        </p:txBody>
      </p:sp>
      <p:sp>
        <p:nvSpPr>
          <p:cNvPr id="144388" name="Slide Number Placeholder 3"/>
          <p:cNvSpPr>
            <a:spLocks noGrp="1"/>
          </p:cNvSpPr>
          <p:nvPr>
            <p:ph type="sldNum" sz="quarter" idx="5"/>
          </p:nvPr>
        </p:nvSpPr>
        <p:spPr>
          <a:noFill/>
        </p:spPr>
        <p:txBody>
          <a:bodyPr/>
          <a:lstStyle/>
          <a:p>
            <a:fld id="{E1E36BA4-E5D7-4723-9E41-EA6095224F22}" type="slidenum">
              <a:rPr lang="en-US" smtClean="0"/>
              <a:pPr/>
              <a:t>32</a:t>
            </a:fld>
            <a:endParaRPr lang="en-US"/>
          </a:p>
        </p:txBody>
      </p:sp>
    </p:spTree>
    <p:extLst>
      <p:ext uri="{BB962C8B-B14F-4D97-AF65-F5344CB8AC3E}">
        <p14:creationId xmlns:p14="http://schemas.microsoft.com/office/powerpoint/2010/main" val="34771316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xfrm>
            <a:off x="381000" y="685800"/>
            <a:ext cx="6096000" cy="3429000"/>
          </a:xfrm>
          <a:ln/>
        </p:spPr>
      </p:sp>
      <p:sp>
        <p:nvSpPr>
          <p:cNvPr id="145411" name="Notes Placeholder 2"/>
          <p:cNvSpPr>
            <a:spLocks noGrp="1"/>
          </p:cNvSpPr>
          <p:nvPr>
            <p:ph type="body" idx="1"/>
          </p:nvPr>
        </p:nvSpPr>
        <p:spPr>
          <a:noFill/>
          <a:ln/>
        </p:spPr>
        <p:txBody>
          <a:bodyPr/>
          <a:lstStyle/>
          <a:p>
            <a:r>
              <a:rPr lang="hu-HU" dirty="0" smtClean="0">
                <a:solidFill>
                  <a:srgbClr val="99CCFF"/>
                </a:solidFill>
              </a:rPr>
              <a:t>Örökkévaló karja támogatja az istenfélő, hűséges édesanyát. … Együtt érez minden keresztény édesanyával gondjaiban és bajaiban. …</a:t>
            </a:r>
            <a:endParaRPr lang="en-US" dirty="0"/>
          </a:p>
        </p:txBody>
      </p:sp>
      <p:sp>
        <p:nvSpPr>
          <p:cNvPr id="145412" name="Slide Number Placeholder 3"/>
          <p:cNvSpPr>
            <a:spLocks noGrp="1"/>
          </p:cNvSpPr>
          <p:nvPr>
            <p:ph type="sldNum" sz="quarter" idx="5"/>
          </p:nvPr>
        </p:nvSpPr>
        <p:spPr>
          <a:noFill/>
        </p:spPr>
        <p:txBody>
          <a:bodyPr/>
          <a:lstStyle/>
          <a:p>
            <a:fld id="{C450FEBA-D5D8-4B31-A6FC-74A6B19CC7FB}" type="slidenum">
              <a:rPr lang="en-US" smtClean="0"/>
              <a:pPr/>
              <a:t>33</a:t>
            </a:fld>
            <a:endParaRPr lang="en-US"/>
          </a:p>
        </p:txBody>
      </p:sp>
    </p:spTree>
    <p:extLst>
      <p:ext uri="{BB962C8B-B14F-4D97-AF65-F5344CB8AC3E}">
        <p14:creationId xmlns:p14="http://schemas.microsoft.com/office/powerpoint/2010/main" val="22813037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xfrm>
            <a:off x="381000" y="685800"/>
            <a:ext cx="6096000" cy="3429000"/>
          </a:xfrm>
          <a:ln/>
        </p:spPr>
      </p:sp>
      <p:sp>
        <p:nvSpPr>
          <p:cNvPr id="3" name="Notes Placeholder 2"/>
          <p:cNvSpPr>
            <a:spLocks noGrp="1"/>
          </p:cNvSpPr>
          <p:nvPr>
            <p:ph type="body" idx="1"/>
          </p:nvPr>
        </p:nvSpPr>
        <p:spPr/>
        <p:txBody>
          <a:bodyPr>
            <a:normAutofit/>
          </a:bodyPr>
          <a:lstStyle/>
          <a:p>
            <a:pPr>
              <a:defRPr/>
            </a:pPr>
            <a:r>
              <a:rPr lang="hu-HU" noProof="0" dirty="0" smtClean="0">
                <a:solidFill>
                  <a:srgbClr val="99CCFF"/>
                </a:solidFill>
              </a:rPr>
              <a:t>A Megváltó… meghallgatja az édesanyák imáját és megáldja gyermekeit. …</a:t>
            </a:r>
            <a:endParaRPr lang="hu-HU" noProof="0" dirty="0"/>
          </a:p>
        </p:txBody>
      </p:sp>
      <p:sp>
        <p:nvSpPr>
          <p:cNvPr id="146436" name="Slide Number Placeholder 3"/>
          <p:cNvSpPr>
            <a:spLocks noGrp="1"/>
          </p:cNvSpPr>
          <p:nvPr>
            <p:ph type="sldNum" sz="quarter" idx="5"/>
          </p:nvPr>
        </p:nvSpPr>
        <p:spPr>
          <a:noFill/>
        </p:spPr>
        <p:txBody>
          <a:bodyPr/>
          <a:lstStyle/>
          <a:p>
            <a:fld id="{B71D2009-B7E4-4536-9EB7-623801E810FA}" type="slidenum">
              <a:rPr lang="en-US" smtClean="0"/>
              <a:pPr/>
              <a:t>34</a:t>
            </a:fld>
            <a:endParaRPr lang="en-US"/>
          </a:p>
        </p:txBody>
      </p:sp>
    </p:spTree>
    <p:extLst>
      <p:ext uri="{BB962C8B-B14F-4D97-AF65-F5344CB8AC3E}">
        <p14:creationId xmlns:p14="http://schemas.microsoft.com/office/powerpoint/2010/main" val="23943414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xfrm>
            <a:off x="381000" y="685800"/>
            <a:ext cx="6096000" cy="3429000"/>
          </a:xfrm>
          <a:ln/>
        </p:spPr>
      </p:sp>
      <p:sp>
        <p:nvSpPr>
          <p:cNvPr id="147459" name="Notes Placeholder 2"/>
          <p:cNvSpPr>
            <a:spLocks noGrp="1"/>
          </p:cNvSpPr>
          <p:nvPr>
            <p:ph type="body" idx="1"/>
          </p:nvPr>
        </p:nvSpPr>
        <p:spPr>
          <a:noFill/>
          <a:ln/>
        </p:spPr>
        <p:txBody>
          <a:bodyPr/>
          <a:lstStyle/>
          <a:p>
            <a:r>
              <a:rPr lang="hu-HU" noProof="0" dirty="0" smtClean="0">
                <a:solidFill>
                  <a:srgbClr val="99CCFF"/>
                </a:solidFill>
              </a:rPr>
              <a:t>Egyetlen munka sem ér fel a keresztény anyáéval. … Mily gyakran nehezebbnek érzi terheinek súlyát, mint amit el tud viselni! Mily drága kiváltság, hogy ekkor mindent együttérző Megváltójához vihet imában! ...</a:t>
            </a:r>
            <a:endParaRPr lang="hu-HU" noProof="0" dirty="0"/>
          </a:p>
        </p:txBody>
      </p:sp>
      <p:sp>
        <p:nvSpPr>
          <p:cNvPr id="147460" name="Slide Number Placeholder 3"/>
          <p:cNvSpPr>
            <a:spLocks noGrp="1"/>
          </p:cNvSpPr>
          <p:nvPr>
            <p:ph type="sldNum" sz="quarter" idx="5"/>
          </p:nvPr>
        </p:nvSpPr>
        <p:spPr>
          <a:noFill/>
        </p:spPr>
        <p:txBody>
          <a:bodyPr/>
          <a:lstStyle/>
          <a:p>
            <a:fld id="{DFFD591F-AF9C-4BEC-AB81-6E0D174E4C37}" type="slidenum">
              <a:rPr lang="en-US" smtClean="0"/>
              <a:pPr/>
              <a:t>35</a:t>
            </a:fld>
            <a:endParaRPr lang="en-US"/>
          </a:p>
        </p:txBody>
      </p:sp>
    </p:spTree>
    <p:extLst>
      <p:ext uri="{BB962C8B-B14F-4D97-AF65-F5344CB8AC3E}">
        <p14:creationId xmlns:p14="http://schemas.microsoft.com/office/powerpoint/2010/main" val="13836009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xfrm>
            <a:off x="381000" y="685800"/>
            <a:ext cx="6096000" cy="3429000"/>
          </a:xfrm>
          <a:ln/>
        </p:spPr>
      </p:sp>
      <p:sp>
        <p:nvSpPr>
          <p:cNvPr id="148483" name="Notes Placeholder 2"/>
          <p:cNvSpPr>
            <a:spLocks noGrp="1"/>
          </p:cNvSpPr>
          <p:nvPr>
            <p:ph type="body" idx="1"/>
          </p:nvPr>
        </p:nvSpPr>
        <p:spPr>
          <a:noFill/>
          <a:ln/>
        </p:spPr>
        <p:txBody>
          <a:bodyPr/>
          <a:lstStyle/>
          <a:p>
            <a:r>
              <a:rPr lang="hu-HU" noProof="0" dirty="0" smtClean="0">
                <a:solidFill>
                  <a:srgbClr val="99CCFF"/>
                </a:solidFill>
              </a:rPr>
              <a:t>Terhét lábaihoz teheti, és jelenlétében erőt nyerhet, amely támogatja őt, és vidámságot, reményt, bátorságot, valamint bölcsességet ad neki a legnehezebb órákban is. …. </a:t>
            </a:r>
            <a:endParaRPr lang="hu-HU" noProof="0" dirty="0"/>
          </a:p>
        </p:txBody>
      </p:sp>
      <p:sp>
        <p:nvSpPr>
          <p:cNvPr id="148484" name="Slide Number Placeholder 3"/>
          <p:cNvSpPr>
            <a:spLocks noGrp="1"/>
          </p:cNvSpPr>
          <p:nvPr>
            <p:ph type="sldNum" sz="quarter" idx="5"/>
          </p:nvPr>
        </p:nvSpPr>
        <p:spPr>
          <a:noFill/>
        </p:spPr>
        <p:txBody>
          <a:bodyPr/>
          <a:lstStyle/>
          <a:p>
            <a:fld id="{AAC98366-4281-4239-A9B1-A6963525774B}" type="slidenum">
              <a:rPr lang="en-US" smtClean="0"/>
              <a:pPr/>
              <a:t>36</a:t>
            </a:fld>
            <a:endParaRPr lang="en-US"/>
          </a:p>
        </p:txBody>
      </p:sp>
    </p:spTree>
    <p:extLst>
      <p:ext uri="{BB962C8B-B14F-4D97-AF65-F5344CB8AC3E}">
        <p14:creationId xmlns:p14="http://schemas.microsoft.com/office/powerpoint/2010/main" val="22914735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xfrm>
            <a:off x="381000" y="685800"/>
            <a:ext cx="6096000" cy="3429000"/>
          </a:xfrm>
          <a:ln/>
        </p:spPr>
      </p:sp>
      <p:sp>
        <p:nvSpPr>
          <p:cNvPr id="149507" name="Notes Placeholder 2"/>
          <p:cNvSpPr>
            <a:spLocks noGrp="1"/>
          </p:cNvSpPr>
          <p:nvPr>
            <p:ph type="body" idx="1"/>
          </p:nvPr>
        </p:nvSpPr>
        <p:spPr>
          <a:noFill/>
          <a:ln/>
        </p:spPr>
        <p:txBody>
          <a:bodyPr/>
          <a:lstStyle/>
          <a:p>
            <a:r>
              <a:rPr lang="hu-HU" noProof="0" dirty="0" smtClean="0">
                <a:solidFill>
                  <a:srgbClr val="99CCFF"/>
                </a:solidFill>
              </a:rPr>
              <a:t>Micsoda boldogító tudat a gondterhelt anyának, hogy ilyen Barátja van minden nehézségében. Ha az édesanyák gyakrabban mennének Krisztushoz és jobban bíznának benne, akkor terheik könnyebbek volnának és nyugalmat találnának lelküknek.” (White: Boldog otthon 204.o.)</a:t>
            </a:r>
            <a:endParaRPr lang="hu-HU" noProof="0" dirty="0"/>
          </a:p>
        </p:txBody>
      </p:sp>
      <p:sp>
        <p:nvSpPr>
          <p:cNvPr id="149508" name="Slide Number Placeholder 3"/>
          <p:cNvSpPr>
            <a:spLocks noGrp="1"/>
          </p:cNvSpPr>
          <p:nvPr>
            <p:ph type="sldNum" sz="quarter" idx="5"/>
          </p:nvPr>
        </p:nvSpPr>
        <p:spPr>
          <a:noFill/>
        </p:spPr>
        <p:txBody>
          <a:bodyPr/>
          <a:lstStyle/>
          <a:p>
            <a:fld id="{BD0E4406-7042-47E1-8451-C57704367392}" type="slidenum">
              <a:rPr lang="en-US" smtClean="0"/>
              <a:pPr/>
              <a:t>37</a:t>
            </a:fld>
            <a:endParaRPr lang="en-US"/>
          </a:p>
        </p:txBody>
      </p:sp>
    </p:spTree>
    <p:extLst>
      <p:ext uri="{BB962C8B-B14F-4D97-AF65-F5344CB8AC3E}">
        <p14:creationId xmlns:p14="http://schemas.microsoft.com/office/powerpoint/2010/main" val="31426011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F0558ABC-F681-4057-A304-F891B2C62591}" type="slidenum">
              <a:rPr lang="en-US" smtClean="0"/>
              <a:pPr/>
              <a:t>38</a:t>
            </a:fld>
            <a:endParaRPr lang="en-US"/>
          </a:p>
        </p:txBody>
      </p:sp>
      <p:sp>
        <p:nvSpPr>
          <p:cNvPr id="150531" name="Rectangle 2"/>
          <p:cNvSpPr>
            <a:spLocks noGrp="1" noRot="1" noChangeAspect="1" noChangeArrowheads="1" noTextEdit="1"/>
          </p:cNvSpPr>
          <p:nvPr>
            <p:ph type="sldImg"/>
          </p:nvPr>
        </p:nvSpPr>
        <p:spPr>
          <a:xfrm>
            <a:off x="381000" y="685800"/>
            <a:ext cx="6096000" cy="3429000"/>
          </a:xfrm>
          <a:ln/>
        </p:spPr>
      </p:sp>
      <p:sp>
        <p:nvSpPr>
          <p:cNvPr id="150532" name="Rectangle 3"/>
          <p:cNvSpPr>
            <a:spLocks noGrp="1" noChangeArrowheads="1"/>
          </p:cNvSpPr>
          <p:nvPr>
            <p:ph type="body" idx="1"/>
          </p:nvPr>
        </p:nvSpPr>
        <p:spPr>
          <a:noFill/>
          <a:ln/>
        </p:spPr>
        <p:txBody>
          <a:bodyPr/>
          <a:lstStyle/>
          <a:p>
            <a:pPr marL="0" indent="0" eaLnBrk="1" hangingPunct="1">
              <a:buFontTx/>
              <a:buNone/>
            </a:pPr>
            <a:r>
              <a:rPr lang="hu-HU" noProof="0" dirty="0" smtClean="0"/>
              <a:t>Mi lesz a szülők jutalma? „A szülők kimondhatatlan örömmel nézhetik, amint gyermekeiknek átadják a koronát, a ruhát és a hárfát. A félelem és reménység napjai véget értek. A magok, melyeket könnyekkel és imádsággal, sokszor talán hiábavalónak tűnően vetettek, végül örömteli aratást eredményeztek. Gyermekeik a megváltottak soraiban állhatnak!” (Gyermeknevelés 569.o.)</a:t>
            </a:r>
            <a:endParaRPr lang="hu-HU" i="0" kern="1200" noProof="0" dirty="0">
              <a:solidFill>
                <a:srgbClr val="FFFF00"/>
              </a:solidFill>
              <a:latin typeface="Arial Narrow" pitchFamily="34" charset="0"/>
            </a:endParaRPr>
          </a:p>
        </p:txBody>
      </p:sp>
    </p:spTree>
    <p:extLst>
      <p:ext uri="{BB962C8B-B14F-4D97-AF65-F5344CB8AC3E}">
        <p14:creationId xmlns:p14="http://schemas.microsoft.com/office/powerpoint/2010/main" val="10286810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hu-HU" sz="1200" b="0" i="0" kern="1200" noProof="0" dirty="0" smtClean="0">
                <a:solidFill>
                  <a:schemeClr val="tx1"/>
                </a:solidFill>
                <a:effectLst/>
                <a:latin typeface="Arial" charset="0"/>
                <a:ea typeface="+mn-ea"/>
                <a:cs typeface="+mn-cs"/>
              </a:rPr>
              <a:t>A Szentlélek kiáradása, amire mindnyájunknak szüksége van, amit el kell nyernünk Jézus eljövetele előtt, nem fog imádkozás, sok-sok imádkozás nélkül megtörténni! Képzeljünk el egy globális imaláncot a Szentlélek kitöltetéséért. Ez már folyamatban van! Te is részese vagy? Tudtátok, hogy számtalan hetednapi adventista imádkozik már a hét 7 napján reggel hétkor és este hétkor világszerte? Bárhol is vagy, bármit is csinálsz ebben az időben, arra hívlak, hogy csatlakozz hozzájuk! </a:t>
            </a:r>
            <a:endParaRPr lang="hu-HU" noProof="0" dirty="0"/>
          </a:p>
        </p:txBody>
      </p:sp>
      <p:sp>
        <p:nvSpPr>
          <p:cNvPr id="4" name="Slide Number Placeholder 3"/>
          <p:cNvSpPr>
            <a:spLocks noGrp="1"/>
          </p:cNvSpPr>
          <p:nvPr>
            <p:ph type="sldNum" sz="quarter" idx="5"/>
          </p:nvPr>
        </p:nvSpPr>
        <p:spPr/>
        <p:txBody>
          <a:bodyPr/>
          <a:lstStyle/>
          <a:p>
            <a:pPr>
              <a:defRPr/>
            </a:pPr>
            <a:fld id="{922AB3BA-EA71-4CBE-BBAF-F89B5442DCF8}" type="slidenum">
              <a:rPr lang="en-US" altLang="en-US" smtClean="0"/>
              <a:pPr>
                <a:defRPr/>
              </a:pPr>
              <a:t>39</a:t>
            </a:fld>
            <a:endParaRPr lang="en-US" altLang="en-US"/>
          </a:p>
        </p:txBody>
      </p:sp>
    </p:spTree>
    <p:extLst>
      <p:ext uri="{BB962C8B-B14F-4D97-AF65-F5344CB8AC3E}">
        <p14:creationId xmlns:p14="http://schemas.microsoft.com/office/powerpoint/2010/main" val="3901092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8DEA601-1CF1-47F0-83FF-34A326C6D7F5}" type="slidenum">
              <a:rPr lang="en-US" altLang="en-US"/>
              <a:pPr>
                <a:spcBef>
                  <a:spcPct val="0"/>
                </a:spcBef>
              </a:pPr>
              <a:t>4</a:t>
            </a:fld>
            <a:endParaRPr lang="en-US" altLang="en-US"/>
          </a:p>
        </p:txBody>
      </p:sp>
      <p:sp>
        <p:nvSpPr>
          <p:cNvPr id="10243" name="Rectangle 2"/>
          <p:cNvSpPr>
            <a:spLocks noGrp="1" noRot="1" noChangeAspect="1" noChangeArrowheads="1" noTextEdit="1"/>
          </p:cNvSpPr>
          <p:nvPr>
            <p:ph type="sldImg"/>
          </p:nvPr>
        </p:nvSpPr>
        <p:spPr>
          <a:xfrm>
            <a:off x="381000" y="685800"/>
            <a:ext cx="6096000" cy="3429000"/>
          </a:xfrm>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u-HU" altLang="en-US" noProof="0" dirty="0" smtClean="0">
                <a:latin typeface="Arial" panose="020B0604020202020204" pitchFamily="34" charset="0"/>
              </a:rPr>
              <a:t>A Biblia a korai esőhöz hasonlítja a Szentlélek pünkösdi kiáradását az apostoli időkben. Közvetlenül Jézus visszajövetele előtt A Szentlélek ismét ki fog töltetni. Ez a késői eső, Isten Lelkének különleges kiárasztása népére, hogy felkészítse őket nyomorúság idejére és erőt adjon nekik, hogy tanúskodjanak az Ő nevéről.</a:t>
            </a:r>
          </a:p>
          <a:p>
            <a:pPr eaLnBrk="1" hangingPunct="1"/>
            <a:endParaRPr lang="hu-HU" altLang="en-US" noProof="0" dirty="0">
              <a:latin typeface="Arial" panose="020B0604020202020204" pitchFamily="34" charset="0"/>
            </a:endParaRPr>
          </a:p>
        </p:txBody>
      </p:sp>
    </p:spTree>
    <p:extLst>
      <p:ext uri="{BB962C8B-B14F-4D97-AF65-F5344CB8AC3E}">
        <p14:creationId xmlns:p14="http://schemas.microsoft.com/office/powerpoint/2010/main" val="13665470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hu-HU" noProof="0" dirty="0" smtClean="0"/>
              <a:t>És mi történik akkor, ha Krisztus megnyerte az utolsó csatát a szívünkben, a gyermekeink szívében, a szomszédaink és barátaink szívében, akkor mi lesz? Amikor elmondtuk az utolsó imádságunkat, elsírtuk az utolsó könnyünket is, mi lesz akkor?  </a:t>
            </a:r>
          </a:p>
          <a:p>
            <a:pPr eaLnBrk="1" hangingPunct="1"/>
            <a:endParaRPr lang="hu-HU" noProof="0" dirty="0" smtClean="0"/>
          </a:p>
          <a:p>
            <a:pPr eaLnBrk="1" hangingPunct="1"/>
            <a:r>
              <a:rPr lang="hu-HU" noProof="0" dirty="0" smtClean="0"/>
              <a:t>„Szép otthonok várják a földi zarándokokat. Az igazság köntöse, a dicsőség koronája és a győzelem pálmaágai. Minden kitisztázódik, ami e világban zavarba ejtett minket Isten gondviselésével kapcsolatban. A nehezen érthető dolgok is magyarázatot kapnak. Feltárulnak előttünk a kegyelem titkai. A legtökéletesebb, legszebb harmóniát fogjuk látni ott, ahol véges elménk zűrzavart látott, és megszegett ígéreteket. Tudni fogjuk, hogy a végtelen szeretet rendelte a legmegpróbálóbbnak tűnő tapasztalatokat. Kimondhatatlan örömmel és dicsőséggel fogunk örvendezni, amint felismerjük annak gyengéd gondoskodását, aki mindent a javunkra fordít.” (EGW Keresztény tapasztalat és tanítások 235. o.)</a:t>
            </a:r>
          </a:p>
          <a:p>
            <a:pPr eaLnBrk="1" hangingPunct="1"/>
            <a:r>
              <a:rPr lang="hu-HU" noProof="0" dirty="0" smtClean="0"/>
              <a:t>Imádkozzunk mindannyian sokkal többet — egyénileg, családunkkal, és gyülekezeti családunkkal is!  Ha az imádság által közösségbe kerülünk Jézussal, mélyebben megismerjük Őt, és még jobban bízunk benne, az meg fog erősíteni bennünket, bármilyen kihívások is állnak előttünk. Isten áldjon meg benneteket! </a:t>
            </a:r>
          </a:p>
        </p:txBody>
      </p:sp>
      <p:sp>
        <p:nvSpPr>
          <p:cNvPr id="4" name="Slide Number Placeholder 3"/>
          <p:cNvSpPr>
            <a:spLocks noGrp="1"/>
          </p:cNvSpPr>
          <p:nvPr>
            <p:ph type="sldNum" sz="quarter" idx="5"/>
          </p:nvPr>
        </p:nvSpPr>
        <p:spPr/>
        <p:txBody>
          <a:bodyPr/>
          <a:lstStyle/>
          <a:p>
            <a:pPr>
              <a:defRPr/>
            </a:pPr>
            <a:fld id="{922AB3BA-EA71-4CBE-BBAF-F89B5442DCF8}" type="slidenum">
              <a:rPr lang="en-US" altLang="en-US" smtClean="0"/>
              <a:pPr>
                <a:defRPr/>
              </a:pPr>
              <a:t>40</a:t>
            </a:fld>
            <a:endParaRPr lang="en-US" altLang="en-US"/>
          </a:p>
        </p:txBody>
      </p:sp>
    </p:spTree>
    <p:extLst>
      <p:ext uri="{BB962C8B-B14F-4D97-AF65-F5344CB8AC3E}">
        <p14:creationId xmlns:p14="http://schemas.microsoft.com/office/powerpoint/2010/main" val="2003165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4459271-4694-464F-97B6-36D7D126D92D}" type="slidenum">
              <a:rPr lang="en-US" altLang="en-US"/>
              <a:pPr>
                <a:spcBef>
                  <a:spcPct val="0"/>
                </a:spcBef>
              </a:pPr>
              <a:t>5</a:t>
            </a:fld>
            <a:endParaRPr lang="en-US" altLang="en-US"/>
          </a:p>
        </p:txBody>
      </p:sp>
      <p:sp>
        <p:nvSpPr>
          <p:cNvPr id="12291" name="Rectangle 2"/>
          <p:cNvSpPr>
            <a:spLocks noGrp="1" noRot="1" noChangeAspect="1" noChangeArrowheads="1" noTextEdit="1"/>
          </p:cNvSpPr>
          <p:nvPr>
            <p:ph type="sldImg"/>
          </p:nvPr>
        </p:nvSpPr>
        <p:spPr>
          <a:xfrm>
            <a:off x="381000" y="685800"/>
            <a:ext cx="6096000" cy="3429000"/>
          </a:xfrm>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7000"/>
              </a:lnSpc>
              <a:spcAft>
                <a:spcPts val="0"/>
              </a:spcAft>
            </a:pPr>
            <a:r>
              <a:rPr lang="hu-HU" sz="1200" dirty="0" err="1" smtClean="0">
                <a:effectLst/>
                <a:latin typeface="Avenir Next"/>
                <a:ea typeface="Calibri" panose="020F0502020204030204" pitchFamily="34" charset="0"/>
                <a:cs typeface="Times New Roman" panose="02020603050405020304" pitchFamily="18" charset="0"/>
              </a:rPr>
              <a:t>Hóseás</a:t>
            </a:r>
            <a:r>
              <a:rPr lang="hu-HU" sz="1200" dirty="0" smtClean="0">
                <a:effectLst/>
                <a:latin typeface="Avenir Next"/>
                <a:ea typeface="Calibri" panose="020F0502020204030204" pitchFamily="34" charset="0"/>
                <a:cs typeface="Times New Roman" panose="02020603050405020304" pitchFamily="18" charset="0"/>
              </a:rPr>
              <a:t> könyvében, a 6:3 igeversben találjuk az élmény leírását: </a:t>
            </a:r>
            <a:endParaRPr lang="hu-H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hu-HU" sz="1200" i="1" dirty="0" smtClean="0">
                <a:effectLst/>
                <a:latin typeface="Avenir Next"/>
                <a:ea typeface="Calibri" panose="020F0502020204030204" pitchFamily="34" charset="0"/>
                <a:cs typeface="Times New Roman" panose="02020603050405020304" pitchFamily="18" charset="0"/>
              </a:rPr>
              <a:t>„Ismerjük hát el, törekedjünk megismerni az Urat. </a:t>
            </a:r>
            <a:endParaRPr lang="hu-H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hu-HU" sz="1200" i="1" dirty="0" smtClean="0">
                <a:effectLst/>
                <a:latin typeface="Avenir Next"/>
                <a:ea typeface="Calibri" panose="020F0502020204030204" pitchFamily="34" charset="0"/>
                <a:cs typeface="Times New Roman" panose="02020603050405020304" pitchFamily="18" charset="0"/>
              </a:rPr>
              <a:t>Az ő kijövetele bizonyos, mint a hajnal, </a:t>
            </a:r>
            <a:endParaRPr lang="hu-H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hu-HU" sz="1200" i="1" dirty="0" smtClean="0">
                <a:effectLst/>
                <a:latin typeface="Avenir Next"/>
                <a:ea typeface="Calibri" panose="020F0502020204030204" pitchFamily="34" charset="0"/>
                <a:cs typeface="Times New Roman" panose="02020603050405020304" pitchFamily="18" charset="0"/>
              </a:rPr>
              <a:t>és </a:t>
            </a:r>
            <a:r>
              <a:rPr lang="hu-HU" sz="1200" i="1" dirty="0" err="1" smtClean="0">
                <a:effectLst/>
                <a:latin typeface="Avenir Next"/>
                <a:ea typeface="Calibri" panose="020F0502020204030204" pitchFamily="34" charset="0"/>
                <a:cs typeface="Times New Roman" panose="02020603050405020304" pitchFamily="18" charset="0"/>
              </a:rPr>
              <a:t>eljő</a:t>
            </a:r>
            <a:r>
              <a:rPr lang="hu-HU" sz="1200" i="1" dirty="0" smtClean="0">
                <a:effectLst/>
                <a:latin typeface="Avenir Next"/>
                <a:ea typeface="Calibri" panose="020F0502020204030204" pitchFamily="34" charset="0"/>
                <a:cs typeface="Times New Roman" panose="02020603050405020304" pitchFamily="18" charset="0"/>
              </a:rPr>
              <a:t> hozzánk, mint az eső, mint a késői eső, </a:t>
            </a:r>
            <a:endParaRPr lang="hu-H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hu-HU" sz="1200" i="1" dirty="0" smtClean="0">
                <a:effectLst/>
                <a:latin typeface="Avenir Next"/>
                <a:ea typeface="Calibri" panose="020F0502020204030204" pitchFamily="34" charset="0"/>
                <a:cs typeface="Times New Roman" panose="02020603050405020304" pitchFamily="18" charset="0"/>
              </a:rPr>
              <a:t>amely megáztatja a földet." </a:t>
            </a:r>
            <a:endParaRPr lang="hu-H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359218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EE0C5B8-3ECC-47C8-B14B-9B6560D50926}" type="slidenum">
              <a:rPr lang="en-US" altLang="en-US"/>
              <a:pPr>
                <a:spcBef>
                  <a:spcPct val="0"/>
                </a:spcBef>
              </a:pPr>
              <a:t>6</a:t>
            </a:fld>
            <a:endParaRPr lang="en-US" altLang="en-US"/>
          </a:p>
        </p:txBody>
      </p:sp>
      <p:sp>
        <p:nvSpPr>
          <p:cNvPr id="28675" name="Rectangle 2"/>
          <p:cNvSpPr>
            <a:spLocks noGrp="1" noRot="1" noChangeAspect="1" noChangeArrowheads="1" noTextEdit="1"/>
          </p:cNvSpPr>
          <p:nvPr>
            <p:ph type="sldImg"/>
          </p:nvPr>
        </p:nvSpPr>
        <p:spPr>
          <a:xfrm>
            <a:off x="381000" y="685800"/>
            <a:ext cx="6096000" cy="3429000"/>
          </a:xfrm>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u-HU" b="0" i="0" noProof="0" dirty="0" smtClean="0">
                <a:solidFill>
                  <a:srgbClr val="000000"/>
                </a:solidFill>
                <a:effectLst/>
                <a:latin typeface="Calibri" panose="020F0502020204030204" pitchFamily="34" charset="0"/>
              </a:rPr>
              <a:t>Imádkozhatunk egyházunkért, gyülekezeteinkért, hogy egyesüljünk a küldetésben, céljainkban és szeretetben, miközben felismerjük, hogy az egész egyház soha nem fog újjáéledni. </a:t>
            </a:r>
          </a:p>
          <a:p>
            <a:pPr eaLnBrk="1" hangingPunct="1"/>
            <a:endParaRPr lang="hu-HU" b="0" i="0" noProof="0" dirty="0" smtClean="0">
              <a:solidFill>
                <a:srgbClr val="000000"/>
              </a:solidFill>
              <a:effectLst/>
              <a:latin typeface="Calibri" panose="020F0502020204030204" pitchFamily="34" charset="0"/>
            </a:endParaRPr>
          </a:p>
          <a:p>
            <a:pPr eaLnBrk="1" hangingPunct="1"/>
            <a:r>
              <a:rPr lang="hu-HU" b="0" i="0" noProof="0" dirty="0" smtClean="0">
                <a:solidFill>
                  <a:srgbClr val="000000"/>
                </a:solidFill>
                <a:effectLst/>
                <a:latin typeface="Calibri" panose="020F0502020204030204" pitchFamily="34" charset="0"/>
              </a:rPr>
              <a:t>„Abban bízunk, hogy az egész egyház újjáéled? Az az idő soha nem jön el. Vannak megtéretlen tagok egyházunkban, akik nem egyesülnek komoly, hathatós imádságban. Egyénileg kell munkához látnunk. Többet kell imádkoznunk és kevesebbet beszélnünk.” (</a:t>
            </a:r>
            <a:r>
              <a:rPr lang="hu-HU" b="0" i="1" noProof="0" dirty="0" smtClean="0">
                <a:solidFill>
                  <a:srgbClr val="000000"/>
                </a:solidFill>
                <a:effectLst/>
                <a:latin typeface="Calibri" panose="020F0502020204030204" pitchFamily="34" charset="0"/>
              </a:rPr>
              <a:t>Válogatott üzenetek </a:t>
            </a:r>
            <a:r>
              <a:rPr lang="hu-HU" b="0" i="0" noProof="0" dirty="0" smtClean="0">
                <a:solidFill>
                  <a:srgbClr val="000000"/>
                </a:solidFill>
                <a:effectLst/>
                <a:latin typeface="Calibri" panose="020F0502020204030204" pitchFamily="34" charset="0"/>
              </a:rPr>
              <a:t>1. kötet 122. o.). </a:t>
            </a:r>
          </a:p>
          <a:p>
            <a:pPr eaLnBrk="1" hangingPunct="1"/>
            <a:endParaRPr lang="hu-HU" b="0" i="0" noProof="0" dirty="0" smtClean="0">
              <a:solidFill>
                <a:srgbClr val="000000"/>
              </a:solidFill>
              <a:effectLst/>
              <a:latin typeface="Calibri" panose="020F0502020204030204" pitchFamily="34" charset="0"/>
            </a:endParaRPr>
          </a:p>
          <a:p>
            <a:pPr eaLnBrk="1" hangingPunct="1"/>
            <a:r>
              <a:rPr lang="hu-HU" b="0" i="0" noProof="0" dirty="0" smtClean="0">
                <a:solidFill>
                  <a:srgbClr val="000000"/>
                </a:solidFill>
                <a:effectLst/>
                <a:latin typeface="Calibri" panose="020F0502020204030204" pitchFamily="34" charset="0"/>
              </a:rPr>
              <a:t>Miért imádkozhatunk még ezekben az utolsó napokban? Természetesen a kormányokért, politikai vezetőinkért</a:t>
            </a:r>
          </a:p>
        </p:txBody>
      </p:sp>
    </p:spTree>
    <p:extLst>
      <p:ext uri="{BB962C8B-B14F-4D97-AF65-F5344CB8AC3E}">
        <p14:creationId xmlns:p14="http://schemas.microsoft.com/office/powerpoint/2010/main" val="1976295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xfrm>
            <a:off x="381000" y="685800"/>
            <a:ext cx="6096000" cy="3429000"/>
          </a:xfrm>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u-HU" altLang="en-US" noProof="0" dirty="0" smtClean="0">
                <a:latin typeface="Arial" panose="020B0604020202020204" pitchFamily="34" charset="0"/>
              </a:rPr>
              <a:t>A nemzetek vezetőiért. </a:t>
            </a:r>
            <a:endParaRPr lang="hu-HU" altLang="en-US" noProof="0" dirty="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B8B75A0-0C1C-43EB-8C43-9CD48CD0DBDE}" type="slidenum">
              <a:rPr lang="en-US" altLang="en-US"/>
              <a:pPr>
                <a:spcBef>
                  <a:spcPct val="0"/>
                </a:spcBef>
              </a:pPr>
              <a:t>7</a:t>
            </a:fld>
            <a:endParaRPr lang="en-US" altLang="en-US"/>
          </a:p>
        </p:txBody>
      </p:sp>
    </p:spTree>
    <p:extLst>
      <p:ext uri="{BB962C8B-B14F-4D97-AF65-F5344CB8AC3E}">
        <p14:creationId xmlns:p14="http://schemas.microsoft.com/office/powerpoint/2010/main" val="2338825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xfrm>
            <a:off x="381000" y="685800"/>
            <a:ext cx="6096000" cy="3429000"/>
          </a:xfrm>
          <a:ln/>
        </p:spPr>
      </p:sp>
      <p:sp>
        <p:nvSpPr>
          <p:cNvPr id="3" name="Notes Placeholder 2"/>
          <p:cNvSpPr>
            <a:spLocks noGrp="1"/>
          </p:cNvSpPr>
          <p:nvPr>
            <p:ph type="body" idx="1"/>
          </p:nvPr>
        </p:nvSpPr>
        <p:spPr/>
        <p:txBody>
          <a:bodyPr>
            <a:normAutofit/>
          </a:bodyPr>
          <a:lstStyle/>
          <a:p>
            <a:pPr>
              <a:lnSpc>
                <a:spcPct val="107000"/>
              </a:lnSpc>
              <a:spcAft>
                <a:spcPts val="0"/>
              </a:spcAft>
            </a:pPr>
            <a:r>
              <a:rPr lang="hu-HU" sz="1200" dirty="0" smtClean="0">
                <a:effectLst/>
                <a:latin typeface="Avenir Next"/>
                <a:ea typeface="Calibri" panose="020F0502020204030204" pitchFamily="34" charset="0"/>
                <a:cs typeface="Times New Roman" panose="02020603050405020304" pitchFamily="18" charset="0"/>
              </a:rPr>
              <a:t>Pál apostol így kérlel: </a:t>
            </a:r>
            <a:r>
              <a:rPr lang="hu-HU" sz="1200" i="1" dirty="0" smtClean="0">
                <a:effectLst/>
                <a:latin typeface="Avenir Next"/>
                <a:ea typeface="Calibri" panose="020F0502020204030204" pitchFamily="34" charset="0"/>
                <a:cs typeface="Times New Roman" panose="02020603050405020304" pitchFamily="18" charset="0"/>
              </a:rPr>
              <a:t>„Intelek azért mindenek előtt, hogy tartassanak könyörgések, imádságok, esedezések, hálaadások minden emberekért, Királyokért és minden méltóságban levőkért, hogy csendes és nyugodalmas életet éljünk, teljes istenfélelemmel és tisztességgel. Mert ez jó és kedves dolog a mi megtartó Istenünk előtt.”</a:t>
            </a:r>
            <a:r>
              <a:rPr lang="hu-HU" sz="1200" dirty="0" smtClean="0">
                <a:effectLst/>
                <a:latin typeface="Avenir Next"/>
                <a:ea typeface="Calibri" panose="020F0502020204030204" pitchFamily="34" charset="0"/>
                <a:cs typeface="Times New Roman" panose="02020603050405020304" pitchFamily="18" charset="0"/>
              </a:rPr>
              <a:t> (1 Tim 2:1-3). </a:t>
            </a:r>
          </a:p>
          <a:p>
            <a:pPr>
              <a:lnSpc>
                <a:spcPct val="107000"/>
              </a:lnSpc>
              <a:spcAft>
                <a:spcPts val="0"/>
              </a:spcAft>
            </a:pPr>
            <a:endParaRPr lang="hu-HU" sz="1200" dirty="0" smtClean="0">
              <a:effectLst/>
              <a:latin typeface="Avenir Next"/>
              <a:ea typeface="Calibri" panose="020F0502020204030204" pitchFamily="34" charset="0"/>
              <a:cs typeface="Times New Roman" panose="02020603050405020304" pitchFamily="18" charset="0"/>
            </a:endParaRPr>
          </a:p>
          <a:p>
            <a:pPr>
              <a:lnSpc>
                <a:spcPct val="107000"/>
              </a:lnSpc>
              <a:spcAft>
                <a:spcPts val="0"/>
              </a:spcAft>
            </a:pPr>
            <a:r>
              <a:rPr lang="hu-HU" sz="1200" dirty="0" smtClean="0">
                <a:effectLst/>
                <a:latin typeface="Avenir Next"/>
                <a:ea typeface="Calibri" panose="020F0502020204030204" pitchFamily="34" charset="0"/>
                <a:cs typeface="Times New Roman" panose="02020603050405020304" pitchFamily="18" charset="0"/>
              </a:rPr>
              <a:t>Családunk, barátaink és szomszédaink üdvösségéért is mondhatunk közbenjáró imádságokat. </a:t>
            </a:r>
            <a:endParaRPr lang="hu-H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hu-HU" sz="1200" dirty="0" smtClean="0">
                <a:effectLst/>
                <a:latin typeface="Avenir Next"/>
                <a:ea typeface="Calibri" panose="020F0502020204030204" pitchFamily="34" charset="0"/>
                <a:cs typeface="Times New Roman" panose="02020603050405020304" pitchFamily="18" charset="0"/>
              </a:rPr>
              <a:t> </a:t>
            </a:r>
            <a:endParaRPr lang="hu-HU"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4A7D3B2-4EFC-49E8-897C-AC6AA5D91743}" type="slidenum">
              <a:rPr lang="en-US" altLang="en-US"/>
              <a:pPr>
                <a:spcBef>
                  <a:spcPct val="0"/>
                </a:spcBef>
              </a:pPr>
              <a:t>8</a:t>
            </a:fld>
            <a:endParaRPr lang="en-US" altLang="en-US"/>
          </a:p>
        </p:txBody>
      </p:sp>
    </p:spTree>
    <p:extLst>
      <p:ext uri="{BB962C8B-B14F-4D97-AF65-F5344CB8AC3E}">
        <p14:creationId xmlns:p14="http://schemas.microsoft.com/office/powerpoint/2010/main" val="2994367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D1F8827-F211-4239-9BBC-0EB077C90938}" type="slidenum">
              <a:rPr lang="en-US" altLang="en-US"/>
              <a:pPr>
                <a:spcBef>
                  <a:spcPct val="0"/>
                </a:spcBef>
              </a:pPr>
              <a:t>9</a:t>
            </a:fld>
            <a:endParaRPr lang="en-US" altLang="en-US"/>
          </a:p>
        </p:txBody>
      </p:sp>
      <p:sp>
        <p:nvSpPr>
          <p:cNvPr id="34819" name="Rectangle 2"/>
          <p:cNvSpPr>
            <a:spLocks noGrp="1" noRot="1" noChangeAspect="1" noChangeArrowheads="1" noTextEdit="1"/>
          </p:cNvSpPr>
          <p:nvPr>
            <p:ph type="sldImg"/>
          </p:nvPr>
        </p:nvSpPr>
        <p:spPr>
          <a:xfrm>
            <a:off x="381000" y="685800"/>
            <a:ext cx="6096000" cy="3429000"/>
          </a:xfrm>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7000"/>
              </a:lnSpc>
              <a:spcAft>
                <a:spcPts val="0"/>
              </a:spcAft>
            </a:pPr>
            <a:r>
              <a:rPr lang="hu-HU" sz="1200" dirty="0" smtClean="0">
                <a:effectLst/>
                <a:latin typeface="Avenir Next"/>
                <a:ea typeface="Calibri" panose="020F0502020204030204" pitchFamily="34" charset="0"/>
                <a:cs typeface="Times New Roman" panose="02020603050405020304" pitchFamily="18" charset="0"/>
              </a:rPr>
              <a:t>„Miért nem gyűlnek össze ketten, vagy hárman és könyörögnek Istenhez egy bizonyos ember üdvösségéért, majd egy másik ember üdvösségéért? (BT 7. 21. o.)</a:t>
            </a:r>
            <a:endParaRPr lang="hu-H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hu-HU" sz="1200" dirty="0" smtClean="0">
                <a:effectLst/>
                <a:latin typeface="Avenir Next"/>
                <a:ea typeface="Calibri" panose="020F0502020204030204" pitchFamily="34" charset="0"/>
                <a:cs typeface="Times New Roman" panose="02020603050405020304" pitchFamily="18" charset="0"/>
              </a:rPr>
              <a:t> </a:t>
            </a:r>
            <a:endParaRPr lang="hu-H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4574033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3BBC42-3211-4752-A7BE-393107A89C37}" type="slidenum">
              <a:rPr lang="en-US" altLang="en-US"/>
              <a:pPr>
                <a:defRPr/>
              </a:pPr>
              <a:t>‹#›</a:t>
            </a:fld>
            <a:endParaRPr lang="en-US" altLang="en-US"/>
          </a:p>
        </p:txBody>
      </p:sp>
    </p:spTree>
    <p:extLst>
      <p:ext uri="{BB962C8B-B14F-4D97-AF65-F5344CB8AC3E}">
        <p14:creationId xmlns:p14="http://schemas.microsoft.com/office/powerpoint/2010/main" val="3201453901"/>
      </p:ext>
    </p:extLst>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1BBECF-B272-4B65-A9E9-E0E8FF6B29A8}" type="slidenum">
              <a:rPr lang="en-US" altLang="en-US"/>
              <a:pPr>
                <a:defRPr/>
              </a:pPr>
              <a:t>‹#›</a:t>
            </a:fld>
            <a:endParaRPr lang="en-US" altLang="en-US"/>
          </a:p>
        </p:txBody>
      </p:sp>
    </p:spTree>
    <p:extLst>
      <p:ext uri="{BB962C8B-B14F-4D97-AF65-F5344CB8AC3E}">
        <p14:creationId xmlns:p14="http://schemas.microsoft.com/office/powerpoint/2010/main" val="972561343"/>
      </p:ext>
    </p:extLst>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0D4537-A509-443D-A44A-246CAC750D6A}" type="slidenum">
              <a:rPr lang="en-US" altLang="en-US"/>
              <a:pPr>
                <a:defRPr/>
              </a:pPr>
              <a:t>‹#›</a:t>
            </a:fld>
            <a:endParaRPr lang="en-US" altLang="en-US"/>
          </a:p>
        </p:txBody>
      </p:sp>
    </p:spTree>
    <p:extLst>
      <p:ext uri="{BB962C8B-B14F-4D97-AF65-F5344CB8AC3E}">
        <p14:creationId xmlns:p14="http://schemas.microsoft.com/office/powerpoint/2010/main" val="4097302403"/>
      </p:ext>
    </p:extLst>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450569B-646E-4DA3-A9D9-441E404682FD}" type="slidenum">
              <a:rPr lang="en-US" altLang="en-US"/>
              <a:pPr>
                <a:defRPr/>
              </a:pPr>
              <a:t>‹#›</a:t>
            </a:fld>
            <a:endParaRPr lang="en-US" altLang="en-US"/>
          </a:p>
        </p:txBody>
      </p:sp>
    </p:spTree>
    <p:extLst>
      <p:ext uri="{BB962C8B-B14F-4D97-AF65-F5344CB8AC3E}">
        <p14:creationId xmlns:p14="http://schemas.microsoft.com/office/powerpoint/2010/main" val="1585787116"/>
      </p:ext>
    </p:extLst>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61E7516B-FF94-4575-AFAB-2AC84D60C45B}" type="slidenum">
              <a:rPr lang="en-US" altLang="en-US"/>
              <a:pPr>
                <a:defRPr/>
              </a:pPr>
              <a:t>‹#›</a:t>
            </a:fld>
            <a:endParaRPr lang="en-US" altLang="en-US"/>
          </a:p>
        </p:txBody>
      </p:sp>
    </p:spTree>
    <p:extLst>
      <p:ext uri="{BB962C8B-B14F-4D97-AF65-F5344CB8AC3E}">
        <p14:creationId xmlns:p14="http://schemas.microsoft.com/office/powerpoint/2010/main" val="465488000"/>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853FE4-E0BE-4EC9-B3DC-574C92A01E04}" type="slidenum">
              <a:rPr lang="en-US" altLang="en-US"/>
              <a:pPr>
                <a:defRPr/>
              </a:pPr>
              <a:t>‹#›</a:t>
            </a:fld>
            <a:endParaRPr lang="en-US" altLang="en-US"/>
          </a:p>
        </p:txBody>
      </p:sp>
    </p:spTree>
    <p:extLst>
      <p:ext uri="{BB962C8B-B14F-4D97-AF65-F5344CB8AC3E}">
        <p14:creationId xmlns:p14="http://schemas.microsoft.com/office/powerpoint/2010/main" val="1176625854"/>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FBB5C3-7A54-4358-80A7-C907A4006F32}" type="slidenum">
              <a:rPr lang="en-US" altLang="en-US"/>
              <a:pPr>
                <a:defRPr/>
              </a:pPr>
              <a:t>‹#›</a:t>
            </a:fld>
            <a:endParaRPr lang="en-US" altLang="en-US"/>
          </a:p>
        </p:txBody>
      </p:sp>
    </p:spTree>
    <p:extLst>
      <p:ext uri="{BB962C8B-B14F-4D97-AF65-F5344CB8AC3E}">
        <p14:creationId xmlns:p14="http://schemas.microsoft.com/office/powerpoint/2010/main" val="3692021322"/>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F8A378-350F-4952-9F6F-0776C31AB502}" type="slidenum">
              <a:rPr lang="en-US" altLang="en-US"/>
              <a:pPr>
                <a:defRPr/>
              </a:pPr>
              <a:t>‹#›</a:t>
            </a:fld>
            <a:endParaRPr lang="en-US" altLang="en-US"/>
          </a:p>
        </p:txBody>
      </p:sp>
    </p:spTree>
    <p:extLst>
      <p:ext uri="{BB962C8B-B14F-4D97-AF65-F5344CB8AC3E}">
        <p14:creationId xmlns:p14="http://schemas.microsoft.com/office/powerpoint/2010/main" val="2250197779"/>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65C7385-95D4-43DA-AF0C-8A18CD30C895}" type="slidenum">
              <a:rPr lang="en-US" altLang="en-US"/>
              <a:pPr>
                <a:defRPr/>
              </a:pPr>
              <a:t>‹#›</a:t>
            </a:fld>
            <a:endParaRPr lang="en-US" altLang="en-US"/>
          </a:p>
        </p:txBody>
      </p:sp>
    </p:spTree>
    <p:extLst>
      <p:ext uri="{BB962C8B-B14F-4D97-AF65-F5344CB8AC3E}">
        <p14:creationId xmlns:p14="http://schemas.microsoft.com/office/powerpoint/2010/main" val="288611065"/>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B79BC2C-B087-4AC0-A2A0-A9FE52B6C264}" type="slidenum">
              <a:rPr lang="en-US" altLang="en-US"/>
              <a:pPr>
                <a:defRPr/>
              </a:pPr>
              <a:t>‹#›</a:t>
            </a:fld>
            <a:endParaRPr lang="en-US" altLang="en-US"/>
          </a:p>
        </p:txBody>
      </p:sp>
    </p:spTree>
    <p:extLst>
      <p:ext uri="{BB962C8B-B14F-4D97-AF65-F5344CB8AC3E}">
        <p14:creationId xmlns:p14="http://schemas.microsoft.com/office/powerpoint/2010/main" val="1896222931"/>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3C77BA3-A3B6-4466-8DA7-7C7C13E49548}" type="slidenum">
              <a:rPr lang="en-US" altLang="en-US"/>
              <a:pPr>
                <a:defRPr/>
              </a:pPr>
              <a:t>‹#›</a:t>
            </a:fld>
            <a:endParaRPr lang="en-US" altLang="en-US"/>
          </a:p>
        </p:txBody>
      </p:sp>
    </p:spTree>
    <p:extLst>
      <p:ext uri="{BB962C8B-B14F-4D97-AF65-F5344CB8AC3E}">
        <p14:creationId xmlns:p14="http://schemas.microsoft.com/office/powerpoint/2010/main" val="2590034398"/>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D02D9A0-C178-4AB3-9EF3-94011EBE6E3F}" type="slidenum">
              <a:rPr lang="en-US" altLang="en-US"/>
              <a:pPr>
                <a:defRPr/>
              </a:pPr>
              <a:t>‹#›</a:t>
            </a:fld>
            <a:endParaRPr lang="en-US" altLang="en-US"/>
          </a:p>
        </p:txBody>
      </p:sp>
    </p:spTree>
    <p:extLst>
      <p:ext uri="{BB962C8B-B14F-4D97-AF65-F5344CB8AC3E}">
        <p14:creationId xmlns:p14="http://schemas.microsoft.com/office/powerpoint/2010/main" val="3901564890"/>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06E14F-82B0-4EDD-A8E0-F9B6090F0ED0}" type="slidenum">
              <a:rPr lang="en-US" altLang="en-US"/>
              <a:pPr>
                <a:defRPr/>
              </a:pPr>
              <a:t>‹#›</a:t>
            </a:fld>
            <a:endParaRPr lang="en-US" altLang="en-US"/>
          </a:p>
        </p:txBody>
      </p:sp>
    </p:spTree>
    <p:extLst>
      <p:ext uri="{BB962C8B-B14F-4D97-AF65-F5344CB8AC3E}">
        <p14:creationId xmlns:p14="http://schemas.microsoft.com/office/powerpoint/2010/main" val="3357209025"/>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0565B8A2-42FB-4076-880E-560A11F7CD2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p:fade thruBlk="1"/>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historylink101.com/art/Sandro_Botticelli/images/06_St_Augustine_jpg.jpg"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historylink101.com/art/Sandro_Botticelli/images/06_St_Augustine_jpg.jpg"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3" Type="http://schemas.openxmlformats.org/officeDocument/2006/relationships/hyperlink" Target="http://historylink101.com/art/Sandro_Botticelli/images/06_St_Augustine_jpg.jpg"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4.png"/><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381000" y="6477000"/>
            <a:ext cx="11658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en-US" sz="1800" b="1" dirty="0" smtClean="0">
                <a:solidFill>
                  <a:srgbClr val="FFFF99"/>
                </a:solidFill>
              </a:rPr>
              <a:t>Írta</a:t>
            </a:r>
            <a:r>
              <a:rPr lang="en-US" altLang="en-US" sz="1800" b="1" dirty="0" smtClean="0">
                <a:solidFill>
                  <a:srgbClr val="FFFF99"/>
                </a:solidFill>
              </a:rPr>
              <a:t>: </a:t>
            </a:r>
            <a:r>
              <a:rPr lang="en-US" altLang="en-US" sz="1800" b="1" dirty="0">
                <a:solidFill>
                  <a:srgbClr val="FFFF99"/>
                </a:solidFill>
              </a:rPr>
              <a:t>Cindy </a:t>
            </a:r>
            <a:r>
              <a:rPr lang="en-US" altLang="en-US" sz="1800" b="1" dirty="0" err="1">
                <a:solidFill>
                  <a:srgbClr val="FFFF99"/>
                </a:solidFill>
              </a:rPr>
              <a:t>Tutsch</a:t>
            </a:r>
            <a:r>
              <a:rPr lang="en-US" altLang="en-US" sz="1800" b="1" dirty="0">
                <a:solidFill>
                  <a:srgbClr val="FFFF99"/>
                </a:solidFill>
              </a:rPr>
              <a:t>, </a:t>
            </a:r>
            <a:r>
              <a:rPr lang="en-US" altLang="en-US" sz="1800" b="1" dirty="0" err="1">
                <a:solidFill>
                  <a:srgbClr val="FFFF99"/>
                </a:solidFill>
              </a:rPr>
              <a:t>DMin</a:t>
            </a:r>
            <a:r>
              <a:rPr lang="en-US" altLang="en-US" sz="1800" b="1" dirty="0">
                <a:solidFill>
                  <a:srgbClr val="FFFF99"/>
                </a:solidFill>
              </a:rPr>
              <a:t>		      						      Copyright © 2021</a:t>
            </a:r>
          </a:p>
        </p:txBody>
      </p:sp>
      <p:sp>
        <p:nvSpPr>
          <p:cNvPr id="5" name="TextBox 4"/>
          <p:cNvSpPr txBox="1"/>
          <p:nvPr/>
        </p:nvSpPr>
        <p:spPr>
          <a:xfrm>
            <a:off x="1307803" y="1066800"/>
            <a:ext cx="9187130" cy="304698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rtlCol="0">
            <a:spAutoFit/>
          </a:bodyPr>
          <a:lstStyle/>
          <a:p>
            <a:pPr algn="ctr"/>
            <a:r>
              <a:rPr lang="hu-HU" sz="9600" dirty="0" smtClean="0">
                <a:ln w="19050">
                  <a:solidFill>
                    <a:schemeClr val="accent6">
                      <a:lumMod val="75000"/>
                    </a:schemeClr>
                  </a:solidFill>
                </a:ln>
                <a:solidFill>
                  <a:srgbClr val="FFFF99"/>
                </a:solidFill>
                <a:latin typeface="Britannic Bold" panose="020B0903060703020204" pitchFamily="34" charset="0"/>
              </a:rPr>
              <a:t>Miért számít az </a:t>
            </a:r>
            <a:r>
              <a:rPr lang="en-US" sz="9600" dirty="0" smtClean="0">
                <a:ln w="19050">
                  <a:solidFill>
                    <a:schemeClr val="accent6">
                      <a:lumMod val="75000"/>
                    </a:schemeClr>
                  </a:solidFill>
                </a:ln>
                <a:solidFill>
                  <a:srgbClr val="FFFF99"/>
                </a:solidFill>
                <a:latin typeface="Britannic Bold" panose="020B0903060703020204" pitchFamily="34" charset="0"/>
              </a:rPr>
              <a:t> </a:t>
            </a:r>
            <a:endParaRPr lang="en-US" sz="9600" dirty="0">
              <a:ln w="19050">
                <a:solidFill>
                  <a:schemeClr val="accent6">
                    <a:lumMod val="75000"/>
                  </a:schemeClr>
                </a:solidFill>
              </a:ln>
              <a:solidFill>
                <a:srgbClr val="FFFF99"/>
              </a:solidFill>
              <a:latin typeface="Britannic Bold" panose="020B0903060703020204" pitchFamily="34" charset="0"/>
            </a:endParaRPr>
          </a:p>
          <a:p>
            <a:pPr algn="ctr"/>
            <a:r>
              <a:rPr lang="hu-HU" sz="9600" dirty="0" smtClean="0">
                <a:ln w="19050">
                  <a:solidFill>
                    <a:schemeClr val="accent6">
                      <a:lumMod val="75000"/>
                    </a:schemeClr>
                  </a:solidFill>
                </a:ln>
                <a:solidFill>
                  <a:srgbClr val="FFFF99"/>
                </a:solidFill>
                <a:latin typeface="Britannic Bold" panose="020B0903060703020204" pitchFamily="34" charset="0"/>
              </a:rPr>
              <a:t>Imádkozás?</a:t>
            </a:r>
            <a:endParaRPr lang="en-US" sz="9600" dirty="0">
              <a:ln w="19050">
                <a:solidFill>
                  <a:schemeClr val="accent6">
                    <a:lumMod val="75000"/>
                  </a:schemeClr>
                </a:solidFill>
              </a:ln>
              <a:solidFill>
                <a:srgbClr val="FFFF99"/>
              </a:solidFill>
              <a:latin typeface="Britannic Bold" panose="020B0903060703020204" pitchFamily="34"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descr="PH03568I"/>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0"/>
            <a:ext cx="12192000" cy="6858000"/>
          </a:xfrm>
          <a:noFill/>
        </p:spPr>
      </p:pic>
      <p:sp>
        <p:nvSpPr>
          <p:cNvPr id="58371" name="Text Box 11"/>
          <p:cNvSpPr txBox="1">
            <a:spLocks noChangeArrowheads="1"/>
          </p:cNvSpPr>
          <p:nvPr/>
        </p:nvSpPr>
        <p:spPr bwMode="auto">
          <a:xfrm>
            <a:off x="1981200" y="1524000"/>
            <a:ext cx="7924800" cy="358559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hu-HU" altLang="en-US" sz="4000" b="1" dirty="0" smtClean="0">
                <a:solidFill>
                  <a:srgbClr val="FFFF00"/>
                </a:solidFill>
                <a:latin typeface="CAC Saxon Bold" pitchFamily="2" charset="0"/>
              </a:rPr>
              <a:t>„Az ima kulcs a hit kezében, amely megnyithatja a mennyei tárház ajtaját, ahol a Mindenható kincseinek forrásai vannak felhalmozva.” </a:t>
            </a:r>
          </a:p>
          <a:p>
            <a:pPr algn="ctr" eaLnBrk="1" hangingPunct="1">
              <a:spcBef>
                <a:spcPct val="50000"/>
              </a:spcBef>
              <a:buFontTx/>
              <a:buNone/>
            </a:pPr>
            <a:r>
              <a:rPr lang="hu-HU" altLang="en-US" sz="1800" b="1" dirty="0" smtClean="0">
                <a:solidFill>
                  <a:srgbClr val="FFFF00"/>
                </a:solidFill>
                <a:latin typeface="CAC Saxon Bold" pitchFamily="2" charset="0"/>
              </a:rPr>
              <a:t>~ Jézushoz vezető út 94.o.</a:t>
            </a:r>
            <a:endParaRPr lang="hu-HU" altLang="en-US" sz="1800" b="1" dirty="0">
              <a:solidFill>
                <a:srgbClr val="FFFF00"/>
              </a:solidFill>
              <a:latin typeface="CAC Saxon Bold" pitchFamily="2" charset="0"/>
            </a:endParaRPr>
          </a:p>
        </p:txBody>
      </p:sp>
    </p:spTree>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6"/>
          <p:cNvSpPr>
            <a:spLocks noChangeArrowheads="1"/>
          </p:cNvSpPr>
          <p:nvPr/>
        </p:nvSpPr>
        <p:spPr bwMode="auto">
          <a:xfrm>
            <a:off x="0" y="0"/>
            <a:ext cx="12191999" cy="6858000"/>
          </a:xfrm>
          <a:prstGeom prst="rect">
            <a:avLst/>
          </a:prstGeom>
          <a:solidFill>
            <a:srgbClr val="120165">
              <a:alpha val="65881"/>
            </a:srgbClr>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60419" name="Picture 4" descr="j014501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685800" y="304800"/>
            <a:ext cx="5181600" cy="6324600"/>
          </a:xfrm>
          <a:ln w="50800">
            <a:solidFill>
              <a:srgbClr val="FF9900"/>
            </a:solidFill>
            <a:miter lim="800000"/>
            <a:headEnd/>
            <a:tailEnd/>
          </a:ln>
          <a:effectLst>
            <a:outerShdw dist="53882" dir="2700000" algn="ctr" rotWithShape="0">
              <a:schemeClr val="tx1"/>
            </a:outerShdw>
          </a:effectLst>
        </p:spPr>
      </p:pic>
      <p:sp>
        <p:nvSpPr>
          <p:cNvPr id="60420" name="Text Box 7"/>
          <p:cNvSpPr txBox="1">
            <a:spLocks noChangeArrowheads="1"/>
          </p:cNvSpPr>
          <p:nvPr/>
        </p:nvSpPr>
        <p:spPr bwMode="auto">
          <a:xfrm>
            <a:off x="6400800" y="84094"/>
            <a:ext cx="5410200" cy="6773906"/>
          </a:xfrm>
          <a:prstGeom prst="rect">
            <a:avLst/>
          </a:prstGeom>
          <a:noFill/>
          <a:ln w="50800">
            <a:solidFill>
              <a:srgbClr val="FF9900"/>
            </a:solidFill>
            <a:miter lim="800000"/>
            <a:headEnd/>
            <a:tailEnd/>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ts val="1200"/>
              </a:spcBef>
              <a:buFontTx/>
              <a:buNone/>
            </a:pPr>
            <a:r>
              <a:rPr lang="hu-HU" altLang="en-US" sz="2600" b="1" dirty="0">
                <a:solidFill>
                  <a:srgbClr val="FFC000"/>
                </a:solidFill>
                <a:latin typeface="BibleScrT"/>
              </a:rPr>
              <a:t>„Hozzátok gondotokat, örömötöket, szükségleteiteket és aggodalmaitokat, s mindazt, ami nyom és kínoz Isten elé! Terheiteket sohasem találja nehezeknek, soha ki nem fáraszthatjátok Őt. Ő, aki hajatok szálát is számon tartja, nem közömbös gyermekei szükségletei </a:t>
            </a:r>
            <a:r>
              <a:rPr lang="hu-HU" altLang="en-US" sz="2600" b="1" dirty="0" smtClean="0">
                <a:solidFill>
                  <a:srgbClr val="FFC000"/>
                </a:solidFill>
                <a:latin typeface="BibleScrT"/>
              </a:rPr>
              <a:t>iránt. </a:t>
            </a:r>
          </a:p>
          <a:p>
            <a:pPr algn="ctr" eaLnBrk="1" hangingPunct="1">
              <a:lnSpc>
                <a:spcPct val="150000"/>
              </a:lnSpc>
              <a:spcBef>
                <a:spcPts val="1200"/>
              </a:spcBef>
              <a:buFontTx/>
              <a:buNone/>
            </a:pPr>
            <a:r>
              <a:rPr lang="en-US" altLang="en-US" sz="1800" b="1" dirty="0" smtClean="0">
                <a:solidFill>
                  <a:srgbClr val="FFC000"/>
                </a:solidFill>
                <a:latin typeface="BibleScrT"/>
              </a:rPr>
              <a:t> </a:t>
            </a:r>
            <a:r>
              <a:rPr lang="en-US" altLang="en-US" sz="1800" b="1" dirty="0">
                <a:solidFill>
                  <a:srgbClr val="FFC000"/>
                </a:solidFill>
                <a:latin typeface="BibleScrT"/>
              </a:rPr>
              <a:t>~ </a:t>
            </a:r>
            <a:r>
              <a:rPr lang="hu-HU" altLang="en-US" sz="1800" b="1" dirty="0" smtClean="0">
                <a:solidFill>
                  <a:srgbClr val="FFC000"/>
                </a:solidFill>
                <a:latin typeface="BibleScrT"/>
              </a:rPr>
              <a:t>Jézushoz vezető út </a:t>
            </a:r>
            <a:r>
              <a:rPr lang="en-US" altLang="en-US" sz="1800" b="1" dirty="0" smtClean="0">
                <a:solidFill>
                  <a:srgbClr val="FFC000"/>
                </a:solidFill>
                <a:latin typeface="BibleScrT"/>
              </a:rPr>
              <a:t> 100</a:t>
            </a:r>
            <a:r>
              <a:rPr lang="hu-HU" altLang="en-US" sz="1800" b="1" dirty="0" smtClean="0">
                <a:solidFill>
                  <a:srgbClr val="FFC000"/>
                </a:solidFill>
                <a:latin typeface="BibleScrT"/>
              </a:rPr>
              <a:t>. o.</a:t>
            </a:r>
            <a:endParaRPr lang="en-US" altLang="en-US" sz="1800" b="1" dirty="0">
              <a:solidFill>
                <a:srgbClr val="FFC000"/>
              </a:solidFill>
              <a:latin typeface="BibleScrT"/>
            </a:endParaRPr>
          </a:p>
        </p:txBody>
      </p:sp>
    </p:spTree>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68610" name="Picture 5" descr="intercessory pray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70658" name="Picture 6" descr="slide 02"/>
          <p:cNvPicPr>
            <a:picLocks noChangeAspect="1" noChangeArrowheads="1"/>
          </p:cNvPicPr>
          <p:nvPr/>
        </p:nvPicPr>
        <p:blipFill>
          <a:blip r:embed="rId3">
            <a:extLst>
              <a:ext uri="{28A0092B-C50C-407E-A947-70E740481C1C}">
                <a14:useLocalDpi xmlns:a14="http://schemas.microsoft.com/office/drawing/2010/main" val="0"/>
              </a:ext>
            </a:extLst>
          </a:blip>
          <a:srcRect l="557" t="163" r="557" b="1476"/>
          <a:stretch>
            <a:fillRect/>
          </a:stretch>
        </p:blipFill>
        <p:spPr bwMode="auto">
          <a:xfrm>
            <a:off x="1600200" y="0"/>
            <a:ext cx="9017000" cy="676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72706" name="Picture 6" descr="slide 03"/>
          <p:cNvPicPr>
            <a:picLocks noChangeAspect="1" noChangeArrowheads="1"/>
          </p:cNvPicPr>
          <p:nvPr/>
        </p:nvPicPr>
        <p:blipFill>
          <a:blip r:embed="rId3">
            <a:extLst>
              <a:ext uri="{28A0092B-C50C-407E-A947-70E740481C1C}">
                <a14:useLocalDpi xmlns:a14="http://schemas.microsoft.com/office/drawing/2010/main" val="0"/>
              </a:ext>
            </a:extLst>
          </a:blip>
          <a:srcRect l="555" t="163" r="557" b="163"/>
          <a:stretch>
            <a:fillRect/>
          </a:stretch>
        </p:blipFill>
        <p:spPr bwMode="auto">
          <a:xfrm>
            <a:off x="1600200" y="12192"/>
            <a:ext cx="8991600" cy="6833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74754" name="Picture 5" descr="slide 04"/>
          <p:cNvPicPr>
            <a:picLocks noChangeAspect="1" noChangeArrowheads="1"/>
          </p:cNvPicPr>
          <p:nvPr/>
        </p:nvPicPr>
        <p:blipFill>
          <a:blip r:embed="rId3">
            <a:extLst>
              <a:ext uri="{28A0092B-C50C-407E-A947-70E740481C1C}">
                <a14:useLocalDpi xmlns:a14="http://schemas.microsoft.com/office/drawing/2010/main" val="0"/>
              </a:ext>
            </a:extLst>
          </a:blip>
          <a:srcRect l="557" t="163" r="555" b="163"/>
          <a:stretch>
            <a:fillRect/>
          </a:stretch>
        </p:blipFill>
        <p:spPr bwMode="auto">
          <a:xfrm>
            <a:off x="1584158" y="0"/>
            <a:ext cx="902368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0898" name="Picture 5" descr="unity pray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1" y="0"/>
            <a:ext cx="6137275" cy="6858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Rectangle 4"/>
          <p:cNvSpPr>
            <a:spLocks noChangeArrowheads="1"/>
          </p:cNvSpPr>
          <p:nvPr/>
        </p:nvSpPr>
        <p:spPr bwMode="auto">
          <a:xfrm>
            <a:off x="1752600" y="5438776"/>
            <a:ext cx="8763000" cy="1354217"/>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30000"/>
              </a:spcBef>
              <a:buFontTx/>
              <a:buNone/>
            </a:pPr>
            <a:r>
              <a:rPr lang="hu-HU" altLang="en-US" sz="2800" dirty="0">
                <a:solidFill>
                  <a:srgbClr val="FFCC66"/>
                </a:solidFill>
              </a:rPr>
              <a:t>„Imádkozzunk egymásért, élő hit által Isten jelenlétébe emelve egymást</a:t>
            </a:r>
            <a:r>
              <a:rPr lang="hu-HU" altLang="en-US" sz="2800" dirty="0" smtClean="0">
                <a:solidFill>
                  <a:srgbClr val="FFCC66"/>
                </a:solidFill>
              </a:rPr>
              <a:t>.”</a:t>
            </a:r>
          </a:p>
          <a:p>
            <a:pPr algn="ctr" eaLnBrk="1" hangingPunct="1">
              <a:spcBef>
                <a:spcPct val="30000"/>
              </a:spcBef>
              <a:buFontTx/>
              <a:buNone/>
            </a:pPr>
            <a:r>
              <a:rPr lang="en-US" altLang="en-US" sz="2000" i="1" dirty="0" smtClean="0">
                <a:solidFill>
                  <a:srgbClr val="FFCC66"/>
                </a:solidFill>
              </a:rPr>
              <a:t>~ </a:t>
            </a:r>
            <a:r>
              <a:rPr lang="en-US" altLang="en-US" sz="2000" i="1" dirty="0">
                <a:solidFill>
                  <a:srgbClr val="FFCC66"/>
                </a:solidFill>
              </a:rPr>
              <a:t>Review and Herald,</a:t>
            </a:r>
            <a:r>
              <a:rPr lang="en-US" altLang="en-US" sz="2000" dirty="0">
                <a:solidFill>
                  <a:srgbClr val="FFCC66"/>
                </a:solidFill>
              </a:rPr>
              <a:t> August 28, 1888</a:t>
            </a:r>
          </a:p>
        </p:txBody>
      </p:sp>
    </p:spTree>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84994" name="Rectangle 3"/>
          <p:cNvSpPr>
            <a:spLocks noGrp="1" noChangeArrowheads="1"/>
          </p:cNvSpPr>
          <p:nvPr>
            <p:ph type="body" idx="4294967295"/>
          </p:nvPr>
        </p:nvSpPr>
        <p:spPr>
          <a:xfrm>
            <a:off x="5267325" y="609600"/>
            <a:ext cx="6772275" cy="6019800"/>
          </a:xfrm>
        </p:spPr>
        <p:txBody>
          <a:bodyPr/>
          <a:lstStyle/>
          <a:p>
            <a:pPr marL="0" indent="0" algn="ctr" eaLnBrk="1" hangingPunct="1">
              <a:lnSpc>
                <a:spcPct val="150000"/>
              </a:lnSpc>
              <a:buNone/>
            </a:pPr>
            <a:r>
              <a:rPr lang="hu-HU" altLang="en-US" sz="2800" dirty="0">
                <a:solidFill>
                  <a:srgbClr val="FFFF00"/>
                </a:solidFill>
              </a:rPr>
              <a:t>„Kezdjetek el lelkekért imádkozni, közeledjetek Krisztushoz, az Ő vérző oldalához. Szelíd és csendes lélek ékítse életeteket és buzgó, megtört szívű, alázatos kéréseitek szálljanak fel hozzá bölcsességért, hogy sikeresek lehessetek nemcsak saját, de mások lelkének megmentésében is.” </a:t>
            </a:r>
            <a:endParaRPr lang="hu-HU" altLang="en-US" sz="2800" dirty="0" smtClean="0">
              <a:solidFill>
                <a:srgbClr val="FFFF00"/>
              </a:solidFill>
            </a:endParaRPr>
          </a:p>
          <a:p>
            <a:pPr marL="0" indent="0" algn="ctr" eaLnBrk="1" hangingPunct="1">
              <a:lnSpc>
                <a:spcPct val="150000"/>
              </a:lnSpc>
              <a:buNone/>
            </a:pPr>
            <a:r>
              <a:rPr lang="hu-HU" altLang="en-US" sz="2000" i="1" dirty="0" smtClean="0">
                <a:solidFill>
                  <a:srgbClr val="FFFF00"/>
                </a:solidFill>
              </a:rPr>
              <a:t>~  BT </a:t>
            </a:r>
            <a:r>
              <a:rPr lang="hu-HU" altLang="en-US" sz="2000" dirty="0" smtClean="0">
                <a:solidFill>
                  <a:srgbClr val="FFFF00"/>
                </a:solidFill>
              </a:rPr>
              <a:t>1. kötet  513. o.</a:t>
            </a:r>
            <a:endParaRPr lang="hu-HU" altLang="en-US" sz="2000" dirty="0">
              <a:solidFill>
                <a:srgbClr val="FFFF00"/>
              </a:solidFill>
            </a:endParaRPr>
          </a:p>
        </p:txBody>
      </p:sp>
      <p:pic>
        <p:nvPicPr>
          <p:cNvPr id="84995" name="Picture 4" descr="prayer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0"/>
            <a:ext cx="4581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1508" name="Picture 4" descr="mou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457200"/>
            <a:ext cx="4095750" cy="4876801"/>
          </a:xfrm>
          <a:prstGeom prst="rect">
            <a:avLst/>
          </a:prstGeom>
          <a:noFill/>
          <a:ln w="38100">
            <a:solidFill>
              <a:srgbClr val="FFFF66"/>
            </a:solidFill>
            <a:miter lim="800000"/>
            <a:headEnd/>
            <a:tailEnd/>
          </a:ln>
          <a:extLst>
            <a:ext uri="{909E8E84-426E-40DD-AFC4-6F175D3DCCD1}">
              <a14:hiddenFill xmlns:a14="http://schemas.microsoft.com/office/drawing/2010/main">
                <a:solidFill>
                  <a:srgbClr val="FFFFFF"/>
                </a:solidFill>
              </a14:hiddenFill>
            </a:ext>
          </a:extLst>
        </p:spPr>
      </p:pic>
      <p:pic>
        <p:nvPicPr>
          <p:cNvPr id="21509" name="Picture 5" descr="mother and child"/>
          <p:cNvPicPr>
            <a:picLocks noChangeAspect="1" noChangeArrowheads="1"/>
          </p:cNvPicPr>
          <p:nvPr/>
        </p:nvPicPr>
        <p:blipFill>
          <a:blip r:embed="rId4">
            <a:extLst>
              <a:ext uri="{28A0092B-C50C-407E-A947-70E740481C1C}">
                <a14:useLocalDpi xmlns:a14="http://schemas.microsoft.com/office/drawing/2010/main" val="0"/>
              </a:ext>
            </a:extLst>
          </a:blip>
          <a:srcRect l="4485" r="5481"/>
          <a:stretch>
            <a:fillRect/>
          </a:stretch>
        </p:blipFill>
        <p:spPr bwMode="auto">
          <a:xfrm>
            <a:off x="6804025" y="457200"/>
            <a:ext cx="4244975" cy="4876800"/>
          </a:xfrm>
          <a:prstGeom prst="rect">
            <a:avLst/>
          </a:prstGeom>
          <a:noFill/>
          <a:ln w="38100">
            <a:solidFill>
              <a:srgbClr val="FFFF66"/>
            </a:solidFill>
            <a:miter lim="800000"/>
            <a:headEnd/>
            <a:tailEnd/>
          </a:ln>
          <a:extLst>
            <a:ext uri="{909E8E84-426E-40DD-AFC4-6F175D3DCCD1}">
              <a14:hiddenFill xmlns:a14="http://schemas.microsoft.com/office/drawing/2010/main">
                <a:solidFill>
                  <a:srgbClr val="FFFFFF"/>
                </a:solidFill>
              </a14:hiddenFill>
            </a:ext>
          </a:extLst>
        </p:spPr>
      </p:pic>
      <p:sp>
        <p:nvSpPr>
          <p:cNvPr id="49156" name="TextBox 1"/>
          <p:cNvSpPr txBox="1">
            <a:spLocks noChangeArrowheads="1"/>
          </p:cNvSpPr>
          <p:nvPr/>
        </p:nvSpPr>
        <p:spPr bwMode="auto">
          <a:xfrm>
            <a:off x="228600" y="5715001"/>
            <a:ext cx="1196340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hu-HU" altLang="en-US" sz="2800" dirty="0">
                <a:solidFill>
                  <a:srgbClr val="FFFF00"/>
                </a:solidFill>
                <a:latin typeface="Arial Black" panose="020B0A04020102020204" pitchFamily="34" charset="0"/>
              </a:rPr>
              <a:t>„Akik könnyhullatással vetnek, vigadozással aratnak majd.” </a:t>
            </a:r>
            <a:r>
              <a:rPr lang="hu-HU" altLang="en-US" sz="1800" dirty="0" smtClean="0">
                <a:solidFill>
                  <a:srgbClr val="FFFF00"/>
                </a:solidFill>
                <a:latin typeface="Arial Black" panose="020B0A04020102020204" pitchFamily="34" charset="0"/>
              </a:rPr>
              <a:t>~ Zsolt 126:5</a:t>
            </a:r>
            <a:endParaRPr lang="hu-HU" altLang="en-US" sz="1800" dirty="0">
              <a:solidFill>
                <a:srgbClr val="FFFF00"/>
              </a:solidFill>
              <a:latin typeface="Arial Black" panose="020B0A04020102020204" pitchFamily="34"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fade">
                                      <p:cBhvr>
                                        <p:cTn id="7" dur="2000"/>
                                        <p:tgtEl>
                                          <p:spTgt spid="21508"/>
                                        </p:tgtEl>
                                      </p:cBhvr>
                                    </p:animEffect>
                                  </p:childTnLst>
                                </p:cTn>
                              </p:par>
                              <p:par>
                                <p:cTn id="8" presetID="10" presetClass="entr" presetSubtype="0" fill="hold" nodeType="withEffect">
                                  <p:stCondLst>
                                    <p:cond delay="0"/>
                                  </p:stCondLst>
                                  <p:childTnLst>
                                    <p:set>
                                      <p:cBhvr>
                                        <p:cTn id="9" dur="1" fill="hold">
                                          <p:stCondLst>
                                            <p:cond delay="0"/>
                                          </p:stCondLst>
                                        </p:cTn>
                                        <p:tgtEl>
                                          <p:spTgt spid="21509"/>
                                        </p:tgtEl>
                                        <p:attrNameLst>
                                          <p:attrName>style.visibility</p:attrName>
                                        </p:attrNameLst>
                                      </p:cBhvr>
                                      <p:to>
                                        <p:strVal val="visible"/>
                                      </p:to>
                                    </p:set>
                                    <p:animEffect transition="in" filter="fade">
                                      <p:cBhvr>
                                        <p:cTn id="10" dur="2000"/>
                                        <p:tgtEl>
                                          <p:spTgt spid="2150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9156"/>
                                        </p:tgtEl>
                                        <p:attrNameLst>
                                          <p:attrName>style.visibility</p:attrName>
                                        </p:attrNameLst>
                                      </p:cBhvr>
                                      <p:to>
                                        <p:strVal val="visible"/>
                                      </p:to>
                                    </p:set>
                                    <p:animEffect transition="in" filter="fade">
                                      <p:cBhvr>
                                        <p:cTn id="15" dur="1000"/>
                                        <p:tgtEl>
                                          <p:spTgt spid="49156"/>
                                        </p:tgtEl>
                                      </p:cBhvr>
                                    </p:animEffect>
                                    <p:anim calcmode="lin" valueType="num">
                                      <p:cBhvr>
                                        <p:cTn id="16" dur="1000" fill="hold"/>
                                        <p:tgtEl>
                                          <p:spTgt spid="49156"/>
                                        </p:tgtEl>
                                        <p:attrNameLst>
                                          <p:attrName>ppt_x</p:attrName>
                                        </p:attrNameLst>
                                      </p:cBhvr>
                                      <p:tavLst>
                                        <p:tav tm="0">
                                          <p:val>
                                            <p:strVal val="#ppt_x"/>
                                          </p:val>
                                        </p:tav>
                                        <p:tav tm="100000">
                                          <p:val>
                                            <p:strVal val="#ppt_x"/>
                                          </p:val>
                                        </p:tav>
                                      </p:tavLst>
                                    </p:anim>
                                    <p:anim calcmode="lin" valueType="num">
                                      <p:cBhvr>
                                        <p:cTn id="17" dur="1000" fill="hold"/>
                                        <p:tgtEl>
                                          <p:spTgt spid="491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99330" name="Picture 2" descr="06070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0"/>
            <a:ext cx="5140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Rectangle 3"/>
          <p:cNvSpPr>
            <a:spLocks noChangeArrowheads="1"/>
          </p:cNvSpPr>
          <p:nvPr/>
        </p:nvSpPr>
        <p:spPr bwMode="auto">
          <a:xfrm>
            <a:off x="152400" y="107951"/>
            <a:ext cx="6019800" cy="6597649"/>
          </a:xfrm>
          <a:prstGeom prst="rect">
            <a:avLst/>
          </a:prstGeom>
          <a:solidFill>
            <a:srgbClr val="0000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99332" name="Rectangle 4"/>
          <p:cNvSpPr>
            <a:spLocks noChangeArrowheads="1"/>
          </p:cNvSpPr>
          <p:nvPr/>
        </p:nvSpPr>
        <p:spPr bwMode="auto">
          <a:xfrm>
            <a:off x="232117" y="158750"/>
            <a:ext cx="5873261" cy="6496050"/>
          </a:xfrm>
          <a:prstGeom prst="rect">
            <a:avLst/>
          </a:prstGeom>
          <a:solidFill>
            <a:schemeClr val="tx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99333" name="Text Box 5"/>
          <p:cNvSpPr txBox="1">
            <a:spLocks noChangeArrowheads="1"/>
          </p:cNvSpPr>
          <p:nvPr/>
        </p:nvSpPr>
        <p:spPr bwMode="auto">
          <a:xfrm>
            <a:off x="232116" y="838200"/>
            <a:ext cx="5815819"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50000"/>
              </a:spcBef>
              <a:buNone/>
            </a:pPr>
            <a:r>
              <a:rPr lang="hu-HU" altLang="en-US" sz="2600" dirty="0">
                <a:solidFill>
                  <a:schemeClr val="bg1"/>
                </a:solidFill>
              </a:rPr>
              <a:t>„Ne félj, mert én veled vagyok, napkeletről meghozom magodat, és napnyugatról egybegyűjtelek. </a:t>
            </a:r>
          </a:p>
          <a:p>
            <a:pPr algn="ctr" eaLnBrk="1" hangingPunct="1">
              <a:lnSpc>
                <a:spcPct val="150000"/>
              </a:lnSpc>
              <a:spcBef>
                <a:spcPct val="50000"/>
              </a:spcBef>
              <a:buNone/>
            </a:pPr>
            <a:r>
              <a:rPr lang="hu-HU" altLang="en-US" sz="2600" dirty="0">
                <a:solidFill>
                  <a:schemeClr val="bg1"/>
                </a:solidFill>
              </a:rPr>
              <a:t>Mondom északnak: add meg; és délnek: ne tartsd vissza, hozd meg az én fiaimat messzünnen, és leányimat a földnek végéről</a:t>
            </a:r>
            <a:r>
              <a:rPr lang="hu-HU" altLang="en-US" sz="2600" dirty="0" smtClean="0">
                <a:solidFill>
                  <a:schemeClr val="bg1"/>
                </a:solidFill>
              </a:rPr>
              <a:t>”</a:t>
            </a:r>
          </a:p>
          <a:p>
            <a:pPr algn="ctr" eaLnBrk="1" hangingPunct="1">
              <a:lnSpc>
                <a:spcPct val="150000"/>
              </a:lnSpc>
              <a:spcBef>
                <a:spcPct val="50000"/>
              </a:spcBef>
              <a:buNone/>
            </a:pPr>
            <a:r>
              <a:rPr lang="hu-HU" altLang="en-US" sz="2600" dirty="0" smtClean="0">
                <a:solidFill>
                  <a:schemeClr val="bg1"/>
                </a:solidFill>
              </a:rPr>
              <a:t> </a:t>
            </a:r>
          </a:p>
          <a:p>
            <a:pPr algn="ctr" eaLnBrk="1" hangingPunct="1">
              <a:lnSpc>
                <a:spcPct val="150000"/>
              </a:lnSpc>
              <a:spcBef>
                <a:spcPct val="50000"/>
              </a:spcBef>
              <a:buNone/>
            </a:pPr>
            <a:r>
              <a:rPr lang="hu-HU" altLang="en-US" sz="2000" dirty="0" smtClean="0">
                <a:solidFill>
                  <a:schemeClr val="bg1"/>
                </a:solidFill>
              </a:rPr>
              <a:t>~</a:t>
            </a:r>
            <a:r>
              <a:rPr lang="hu-HU" altLang="en-US" sz="2000" i="1" dirty="0" smtClean="0">
                <a:solidFill>
                  <a:schemeClr val="bg1"/>
                </a:solidFill>
              </a:rPr>
              <a:t> </a:t>
            </a:r>
            <a:r>
              <a:rPr lang="hu-HU" altLang="en-US" sz="2000" dirty="0" smtClean="0">
                <a:solidFill>
                  <a:schemeClr val="bg1"/>
                </a:solidFill>
              </a:rPr>
              <a:t>Ézsaiás 43:5</a:t>
            </a:r>
            <a:endParaRPr lang="hu-HU" altLang="en-US" sz="2000" dirty="0">
              <a:solidFill>
                <a:schemeClr val="bg1"/>
              </a:solidFill>
            </a:endParaRPr>
          </a:p>
        </p:txBody>
      </p:sp>
    </p:spTree>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4" descr="TheSpir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 y="0"/>
            <a:ext cx="12176760" cy="684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4" descr="TheSpir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 y="0"/>
            <a:ext cx="9128760" cy="68465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01378" name="Picture 2" descr="05160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2724"/>
            <a:ext cx="12192000" cy="6645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Rectangle 3"/>
          <p:cNvSpPr>
            <a:spLocks noChangeArrowheads="1"/>
          </p:cNvSpPr>
          <p:nvPr/>
        </p:nvSpPr>
        <p:spPr bwMode="auto">
          <a:xfrm>
            <a:off x="152400" y="5273694"/>
            <a:ext cx="11734800" cy="1508105"/>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p>
        </p:txBody>
      </p:sp>
      <p:sp>
        <p:nvSpPr>
          <p:cNvPr id="101380" name="Text Box 4"/>
          <p:cNvSpPr txBox="1">
            <a:spLocks noChangeArrowheads="1"/>
          </p:cNvSpPr>
          <p:nvPr/>
        </p:nvSpPr>
        <p:spPr bwMode="auto">
          <a:xfrm>
            <a:off x="152400" y="5273694"/>
            <a:ext cx="115824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hu-HU" altLang="en-US" sz="2800" b="1" dirty="0">
                <a:solidFill>
                  <a:schemeClr val="bg1"/>
                </a:solidFill>
                <a:latin typeface="Calibri" panose="020F0502020204030204" pitchFamily="34" charset="0"/>
              </a:rPr>
              <a:t>De most ezt mondja az Úr: „Ezt mondja az Úr: Tartsd vissza szódat a sírástól és szemeidet a könnyhullatástól, mert meglesz a te cselekedetednek jutalma, azt mondja az Úr, hiszen az ellenség földéből térnek vissza.” </a:t>
            </a:r>
            <a:r>
              <a:rPr lang="hu-HU" altLang="en-US" sz="2400" dirty="0" smtClean="0">
                <a:solidFill>
                  <a:schemeClr val="bg1"/>
                </a:solidFill>
                <a:latin typeface="Calibri" panose="020F0502020204030204" pitchFamily="34" charset="0"/>
              </a:rPr>
              <a:t>~ Jeremiás 31:16</a:t>
            </a:r>
            <a:endParaRPr lang="hu-HU" altLang="en-US" sz="2400" dirty="0">
              <a:solidFill>
                <a:schemeClr val="bg1"/>
              </a:solidFill>
              <a:latin typeface="Calibri" panose="020F0502020204030204" pitchFamily="34" charset="0"/>
            </a:endParaRPr>
          </a:p>
        </p:txBody>
      </p:sp>
    </p:spTree>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03426" name="Picture 2" descr="0516010X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1658"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Text Box 3"/>
          <p:cNvSpPr txBox="1">
            <a:spLocks noChangeArrowheads="1"/>
          </p:cNvSpPr>
          <p:nvPr/>
        </p:nvSpPr>
        <p:spPr bwMode="auto">
          <a:xfrm>
            <a:off x="5257800" y="762000"/>
            <a:ext cx="3581400" cy="461665"/>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en-US" sz="2400" i="1" dirty="0" smtClean="0">
                <a:solidFill>
                  <a:schemeClr val="bg1"/>
                </a:solidFill>
                <a:latin typeface="Arial Black" panose="020B0A04020102020204" pitchFamily="34" charset="0"/>
              </a:rPr>
              <a:t>Ézsaiás 49:18, 25b</a:t>
            </a:r>
            <a:endParaRPr lang="hu-HU" altLang="en-US" sz="2400" i="1" dirty="0">
              <a:solidFill>
                <a:schemeClr val="bg1"/>
              </a:solidFill>
              <a:latin typeface="Arial Black" panose="020B0A04020102020204" pitchFamily="34" charset="0"/>
            </a:endParaRPr>
          </a:p>
        </p:txBody>
      </p:sp>
      <p:pic>
        <p:nvPicPr>
          <p:cNvPr id="5" name="Picture 2" descr="0516010X1"/>
          <p:cNvPicPr>
            <a:picLocks noChangeAspect="1" noChangeArrowheads="1"/>
          </p:cNvPicPr>
          <p:nvPr/>
        </p:nvPicPr>
        <p:blipFill rotWithShape="1">
          <a:blip r:embed="rId3">
            <a:extLst>
              <a:ext uri="{28A0092B-C50C-407E-A947-70E740481C1C}">
                <a14:useLocalDpi xmlns:a14="http://schemas.microsoft.com/office/drawing/2010/main" val="0"/>
              </a:ext>
            </a:extLst>
          </a:blip>
          <a:srcRect r="94167"/>
          <a:stretch/>
        </p:blipFill>
        <p:spPr bwMode="auto">
          <a:xfrm>
            <a:off x="0" y="0"/>
            <a:ext cx="3200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Text Box 4"/>
          <p:cNvSpPr txBox="1">
            <a:spLocks noChangeArrowheads="1"/>
          </p:cNvSpPr>
          <p:nvPr/>
        </p:nvSpPr>
        <p:spPr bwMode="auto">
          <a:xfrm>
            <a:off x="152400" y="1676400"/>
            <a:ext cx="8077200" cy="5345681"/>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68275" indent="-16827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50000"/>
              </a:spcBef>
              <a:buFontTx/>
              <a:buNone/>
            </a:pPr>
            <a:r>
              <a:rPr lang="hu-HU" altLang="en-US" sz="2800" dirty="0">
                <a:solidFill>
                  <a:schemeClr val="bg1"/>
                </a:solidFill>
                <a:latin typeface="Arial Black" panose="020B0A04020102020204" pitchFamily="34" charset="0"/>
              </a:rPr>
              <a:t>„Emeld fel köröskörül szemeidet, és lássad, mindnyájan egybegyűlnek, hozzád jönnek. Élek én, így szól az Úr, hogy fölrakod mindnyájukat, mint ékszert, és felkötöd, mint menyasszony. … és háborgatóidat én háborítom meg, és én tartom meg fiaidat.” </a:t>
            </a:r>
            <a:endParaRPr lang="hu-HU" altLang="en-US" sz="2000" dirty="0">
              <a:solidFill>
                <a:schemeClr val="bg1"/>
              </a:solidFill>
            </a:endParaRPr>
          </a:p>
        </p:txBody>
      </p:sp>
    </p:spTree>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05474" name="Picture 5" descr="prayer for our children"/>
          <p:cNvPicPr>
            <a:picLocks noChangeAspect="1" noChangeArrowheads="1"/>
          </p:cNvPicPr>
          <p:nvPr/>
        </p:nvPicPr>
        <p:blipFill rotWithShape="1">
          <a:blip r:embed="rId3">
            <a:extLst>
              <a:ext uri="{28A0092B-C50C-407E-A947-70E740481C1C}">
                <a14:useLocalDpi xmlns:a14="http://schemas.microsoft.com/office/drawing/2010/main" val="0"/>
              </a:ext>
            </a:extLst>
          </a:blip>
          <a:srcRect r="4854"/>
          <a:stretch/>
        </p:blipFill>
        <p:spPr bwMode="auto">
          <a:xfrm>
            <a:off x="-152400" y="13570"/>
            <a:ext cx="74676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Rectangle 3"/>
          <p:cNvSpPr>
            <a:spLocks noGrp="1" noChangeArrowheads="1"/>
          </p:cNvSpPr>
          <p:nvPr>
            <p:ph type="body" idx="4294967295"/>
          </p:nvPr>
        </p:nvSpPr>
        <p:spPr>
          <a:xfrm>
            <a:off x="7162800" y="13570"/>
            <a:ext cx="4876800" cy="6844430"/>
          </a:xfrm>
          <a:effectLst>
            <a:outerShdw dist="35921" dir="2700000" algn="ctr" rotWithShape="0">
              <a:schemeClr val="tx2"/>
            </a:outerShdw>
          </a:effectLst>
        </p:spPr>
        <p:txBody>
          <a:bodyPr/>
          <a:lstStyle/>
          <a:p>
            <a:pPr marL="0" indent="0" algn="ctr" eaLnBrk="1" hangingPunct="1">
              <a:lnSpc>
                <a:spcPct val="150000"/>
              </a:lnSpc>
              <a:buNone/>
            </a:pPr>
            <a:r>
              <a:rPr lang="hu-HU" altLang="en-US" sz="2600" dirty="0">
                <a:solidFill>
                  <a:srgbClr val="92D050"/>
                </a:solidFill>
              </a:rPr>
              <a:t>„Ha a szülők átéreznék, hogy soha nem szabadulnak fel gyermekeik Istenhez vezetésének, nevelésének, és gyakorlásának felelőssége alól, ha Istennel együttműködve, hittel, komoly imádsággal végeznék ezt a munkájukat, akkor sikeresen vezethetnék gyermekeiket a megváltóhoz.” </a:t>
            </a:r>
            <a:endParaRPr lang="hu-HU" altLang="en-US" sz="2600" dirty="0" smtClean="0">
              <a:solidFill>
                <a:srgbClr val="92D050"/>
              </a:solidFill>
            </a:endParaRPr>
          </a:p>
          <a:p>
            <a:pPr marL="0" indent="0" algn="ctr" eaLnBrk="1" hangingPunct="1">
              <a:lnSpc>
                <a:spcPct val="150000"/>
              </a:lnSpc>
              <a:buNone/>
            </a:pPr>
            <a:r>
              <a:rPr lang="hu-HU" altLang="en-US" sz="1800" dirty="0" smtClean="0">
                <a:solidFill>
                  <a:srgbClr val="92D050"/>
                </a:solidFill>
              </a:rPr>
              <a:t>~ Az idők  jelei</a:t>
            </a:r>
            <a:r>
              <a:rPr lang="hu-HU" altLang="en-US" sz="1800" i="1" dirty="0">
                <a:solidFill>
                  <a:srgbClr val="92D050"/>
                </a:solidFill>
              </a:rPr>
              <a:t> </a:t>
            </a:r>
            <a:r>
              <a:rPr lang="hu-HU" altLang="en-US" sz="1800" i="1" dirty="0" smtClean="0">
                <a:solidFill>
                  <a:srgbClr val="92D050"/>
                </a:solidFill>
              </a:rPr>
              <a:t>1896.ápr.9.</a:t>
            </a:r>
            <a:r>
              <a:rPr lang="en-US" altLang="en-US" sz="2600" dirty="0" smtClean="0">
                <a:solidFill>
                  <a:srgbClr val="FDDF03"/>
                </a:solidFill>
              </a:rPr>
              <a:t> </a:t>
            </a:r>
            <a:endParaRPr lang="en-US" altLang="en-US" sz="2600" dirty="0">
              <a:solidFill>
                <a:srgbClr val="FDDF03"/>
              </a:solidFill>
            </a:endParaRPr>
          </a:p>
        </p:txBody>
      </p:sp>
    </p:spTree>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5140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Rectangle 3"/>
          <p:cNvSpPr>
            <a:spLocks noChangeArrowheads="1"/>
          </p:cNvSpPr>
          <p:nvPr/>
        </p:nvSpPr>
        <p:spPr bwMode="auto">
          <a:xfrm>
            <a:off x="5410200" y="152400"/>
            <a:ext cx="6629400" cy="6553200"/>
          </a:xfrm>
          <a:prstGeom prst="rect">
            <a:avLst/>
          </a:prstGeom>
          <a:solidFill>
            <a:srgbClr val="98024D"/>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30052" name="Rectangle 4"/>
          <p:cNvSpPr>
            <a:spLocks noChangeArrowheads="1"/>
          </p:cNvSpPr>
          <p:nvPr/>
        </p:nvSpPr>
        <p:spPr bwMode="auto">
          <a:xfrm>
            <a:off x="5486400" y="257176"/>
            <a:ext cx="6477000" cy="6372225"/>
          </a:xfrm>
          <a:prstGeom prst="rect">
            <a:avLst/>
          </a:prstGeom>
          <a:solidFill>
            <a:schemeClr val="tx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30053" name="Text Box 5"/>
          <p:cNvSpPr txBox="1">
            <a:spLocks noChangeArrowheads="1"/>
          </p:cNvSpPr>
          <p:nvPr/>
        </p:nvSpPr>
        <p:spPr bwMode="auto">
          <a:xfrm>
            <a:off x="5562600" y="967800"/>
            <a:ext cx="63246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50000"/>
              </a:spcBef>
              <a:buFontTx/>
              <a:buNone/>
            </a:pPr>
            <a:r>
              <a:rPr lang="hu-HU" altLang="en-US" b="1" dirty="0">
                <a:solidFill>
                  <a:srgbClr val="98024D"/>
                </a:solidFill>
                <a:latin typeface="BibleScrT"/>
              </a:rPr>
              <a:t>„Az elveszettet megkeresem, s az elűzöttet visszahozom, s a megtöröttet kötözgetem, s a beteget </a:t>
            </a:r>
            <a:r>
              <a:rPr lang="hu-HU" altLang="en-US" b="1" dirty="0" smtClean="0">
                <a:solidFill>
                  <a:srgbClr val="98024D"/>
                </a:solidFill>
                <a:latin typeface="BibleScrT"/>
              </a:rPr>
              <a:t>erősítem.” </a:t>
            </a:r>
          </a:p>
          <a:p>
            <a:pPr algn="ctr" eaLnBrk="1" hangingPunct="1">
              <a:lnSpc>
                <a:spcPct val="150000"/>
              </a:lnSpc>
              <a:spcBef>
                <a:spcPct val="50000"/>
              </a:spcBef>
              <a:buFontTx/>
              <a:buNone/>
            </a:pPr>
            <a:r>
              <a:rPr lang="hu-HU" altLang="en-US" sz="1800" dirty="0" smtClean="0">
                <a:solidFill>
                  <a:srgbClr val="98024D"/>
                </a:solidFill>
              </a:rPr>
              <a:t>~</a:t>
            </a:r>
            <a:r>
              <a:rPr lang="hu-HU" altLang="en-US" dirty="0" smtClean="0">
                <a:solidFill>
                  <a:srgbClr val="98024D"/>
                </a:solidFill>
              </a:rPr>
              <a:t> </a:t>
            </a:r>
            <a:r>
              <a:rPr lang="hu-HU" altLang="en-US" sz="1800" b="1" dirty="0" smtClean="0">
                <a:solidFill>
                  <a:srgbClr val="98024D"/>
                </a:solidFill>
                <a:latin typeface="BibleScrT"/>
              </a:rPr>
              <a:t>Ezékiel 34:16</a:t>
            </a:r>
            <a:endParaRPr lang="hu-HU" altLang="en-US" sz="1800" b="1" dirty="0">
              <a:solidFill>
                <a:srgbClr val="98024D"/>
              </a:solidFill>
              <a:latin typeface="BibleScrT"/>
            </a:endParaRPr>
          </a:p>
        </p:txBody>
      </p:sp>
    </p:spTree>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34146" name="Picture 5" descr="whe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3"/>
          <p:cNvSpPr>
            <a:spLocks noGrp="1" noChangeArrowheads="1"/>
          </p:cNvSpPr>
          <p:nvPr>
            <p:ph type="body" idx="4294967295"/>
          </p:nvPr>
        </p:nvSpPr>
        <p:spPr>
          <a:xfrm>
            <a:off x="2057400" y="457200"/>
            <a:ext cx="8229600" cy="2133600"/>
          </a:xfrm>
          <a:effectLst>
            <a:outerShdw dist="17961" dir="2700000" algn="ctr" rotWithShape="0">
              <a:srgbClr val="AF8F05"/>
            </a:outerShdw>
          </a:effectLst>
        </p:spPr>
        <p:txBody>
          <a:bodyPr/>
          <a:lstStyle/>
          <a:p>
            <a:pPr marL="0" indent="0" eaLnBrk="1" hangingPunct="1">
              <a:buNone/>
            </a:pPr>
            <a:r>
              <a:rPr lang="hu-HU" altLang="en-US" dirty="0">
                <a:solidFill>
                  <a:srgbClr val="FCE99A"/>
                </a:solidFill>
              </a:rPr>
              <a:t>„A jótéteményben pedig meg ne restüljünk, mert a maga idejében aratunk, ha el nem lankadunk.” </a:t>
            </a:r>
            <a:endParaRPr lang="hu-HU" altLang="en-US" dirty="0" smtClean="0">
              <a:solidFill>
                <a:srgbClr val="FCE99A"/>
              </a:solidFill>
            </a:endParaRPr>
          </a:p>
          <a:p>
            <a:pPr marL="0" indent="0" algn="ctr" eaLnBrk="1" hangingPunct="1">
              <a:buNone/>
            </a:pPr>
            <a:r>
              <a:rPr lang="hu-HU" altLang="en-US" sz="2000" dirty="0" smtClean="0">
                <a:solidFill>
                  <a:srgbClr val="FCE99A"/>
                </a:solidFill>
              </a:rPr>
              <a:t>~ </a:t>
            </a:r>
            <a:r>
              <a:rPr lang="hu-HU" altLang="en-US" sz="2000" i="1" dirty="0" err="1" smtClean="0">
                <a:solidFill>
                  <a:srgbClr val="FCE99A"/>
                </a:solidFill>
              </a:rPr>
              <a:t>Galata</a:t>
            </a:r>
            <a:r>
              <a:rPr lang="hu-HU" altLang="en-US" sz="2000" i="1" dirty="0" smtClean="0">
                <a:solidFill>
                  <a:srgbClr val="FCE99A"/>
                </a:solidFill>
              </a:rPr>
              <a:t> 6:9</a:t>
            </a:r>
            <a:endParaRPr lang="hu-HU" altLang="en-US" sz="2000" dirty="0" smtClean="0">
              <a:solidFill>
                <a:srgbClr val="FCE99A"/>
              </a:solidFill>
            </a:endParaRPr>
          </a:p>
          <a:p>
            <a:pPr marL="0" indent="0" eaLnBrk="1" hangingPunct="1">
              <a:buNone/>
            </a:pPr>
            <a:endParaRPr lang="en-US" altLang="en-US" dirty="0">
              <a:solidFill>
                <a:srgbClr val="FCE99A"/>
              </a:solidFill>
            </a:endParaRPr>
          </a:p>
        </p:txBody>
      </p:sp>
    </p:spTree>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6"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57"/>
            <a:ext cx="12192000" cy="68507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66700" y="32657"/>
            <a:ext cx="11658600" cy="8032968"/>
          </a:xfrm>
          <a:prstGeom prst="rect">
            <a:avLst/>
          </a:prstGeom>
          <a:noFill/>
        </p:spPr>
        <p:txBody>
          <a:bodyPr wrap="square" rtlCol="0">
            <a:spAutoFit/>
          </a:bodyPr>
          <a:lstStyle/>
          <a:p>
            <a:pPr>
              <a:lnSpc>
                <a:spcPct val="150000"/>
              </a:lnSpc>
            </a:pPr>
            <a:r>
              <a:rPr lang="hu-HU" sz="2800" dirty="0">
                <a:solidFill>
                  <a:srgbClr val="996633"/>
                </a:solidFill>
              </a:rPr>
              <a:t>„Drága férjem! </a:t>
            </a:r>
          </a:p>
          <a:p>
            <a:pPr>
              <a:lnSpc>
                <a:spcPct val="150000"/>
              </a:lnSpc>
            </a:pPr>
            <a:r>
              <a:rPr lang="hu-HU" sz="2800" dirty="0">
                <a:solidFill>
                  <a:srgbClr val="996633"/>
                </a:solidFill>
              </a:rPr>
              <a:t>Tegnap este meglátogattam </a:t>
            </a:r>
            <a:r>
              <a:rPr lang="hu-HU" sz="2800" dirty="0" err="1">
                <a:solidFill>
                  <a:srgbClr val="996633"/>
                </a:solidFill>
              </a:rPr>
              <a:t>Edson-t</a:t>
            </a:r>
            <a:r>
              <a:rPr lang="hu-HU" sz="2800" dirty="0">
                <a:solidFill>
                  <a:srgbClr val="996633"/>
                </a:solidFill>
              </a:rPr>
              <a:t>. . . Nyíltan, de kedvesen beszéltem vele. Ő mégis erősen úgy érezte, hogy igazságtalan bántás érte… Imádkoztam </a:t>
            </a:r>
            <a:r>
              <a:rPr lang="hu-HU" sz="2800" dirty="0" err="1">
                <a:solidFill>
                  <a:srgbClr val="996633"/>
                </a:solidFill>
              </a:rPr>
              <a:t>Edson</a:t>
            </a:r>
            <a:r>
              <a:rPr lang="hu-HU" sz="2800" dirty="0">
                <a:solidFill>
                  <a:srgbClr val="996633"/>
                </a:solidFill>
              </a:rPr>
              <a:t> fölött, de úgy tűnt a szíve nem tört meg. Akkor elhatároztam, hogy imádsággal töltöm az éjszakát, mert segítségünk egyedül csak Istentől jöhet. Én ötször imádkoztam, </a:t>
            </a:r>
            <a:r>
              <a:rPr lang="hu-HU" sz="2800" dirty="0" err="1">
                <a:solidFill>
                  <a:srgbClr val="996633"/>
                </a:solidFill>
              </a:rPr>
              <a:t>Edson</a:t>
            </a:r>
            <a:r>
              <a:rPr lang="hu-HU" sz="2800" dirty="0">
                <a:solidFill>
                  <a:srgbClr val="996633"/>
                </a:solidFill>
              </a:rPr>
              <a:t> négyszer. Az utolsó alkalommal darabokra hullott. Teljesen átadta magát Istennek. Ritkán hallottam ilyen komoly könyörgést. Utána újra és újra imádkozott, és látszott mekkora lelki gyötrelem kínozza. Megtört lélekkel vallotta meg bűneit és könnyek között imádkozott</a:t>
            </a:r>
            <a:r>
              <a:rPr lang="hu-HU" sz="2800" dirty="0" smtClean="0">
                <a:solidFill>
                  <a:srgbClr val="996633"/>
                </a:solidFill>
              </a:rPr>
              <a:t>. …</a:t>
            </a:r>
            <a:endParaRPr lang="hu-HU" sz="2800" dirty="0">
              <a:solidFill>
                <a:srgbClr val="996633"/>
              </a:solidFill>
            </a:endParaRPr>
          </a:p>
          <a:p>
            <a:pPr>
              <a:lnSpc>
                <a:spcPct val="150000"/>
              </a:lnSpc>
            </a:pPr>
            <a:endParaRPr lang="en-US" sz="3200" dirty="0">
              <a:solidFill>
                <a:srgbClr val="996633"/>
              </a:solidFill>
            </a:endParaRPr>
          </a:p>
          <a:p>
            <a:pPr>
              <a:lnSpc>
                <a:spcPct val="150000"/>
              </a:lnSpc>
            </a:pPr>
            <a:r>
              <a:rPr lang="en-US" sz="3200" dirty="0">
                <a:solidFill>
                  <a:srgbClr val="996633"/>
                </a:solidFill>
              </a:rPr>
              <a:t>. </a:t>
            </a:r>
          </a:p>
        </p:txBody>
      </p:sp>
    </p:spTree>
    <p:extLst>
      <p:ext uri="{BB962C8B-B14F-4D97-AF65-F5344CB8AC3E}">
        <p14:creationId xmlns:p14="http://schemas.microsoft.com/office/powerpoint/2010/main" val="73508374"/>
      </p:ext>
    </p:extLst>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57"/>
            <a:ext cx="12192000" cy="68507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81000" y="762000"/>
            <a:ext cx="11506200" cy="3754874"/>
          </a:xfrm>
          <a:prstGeom prst="rect">
            <a:avLst/>
          </a:prstGeom>
          <a:noFill/>
        </p:spPr>
        <p:txBody>
          <a:bodyPr wrap="square" rtlCol="0">
            <a:spAutoFit/>
          </a:bodyPr>
          <a:lstStyle/>
          <a:p>
            <a:pPr>
              <a:lnSpc>
                <a:spcPct val="150000"/>
              </a:lnSpc>
            </a:pPr>
            <a:r>
              <a:rPr lang="hu-HU" sz="2800" dirty="0">
                <a:solidFill>
                  <a:srgbClr val="996633"/>
                </a:solidFill>
              </a:rPr>
              <a:t>Úgy tűnt, a szobában Isten jelenlétének világossága ragyogott föl… Az üdvösség valóban elérkezett abba a házba. Azután hazakísért. Nem aludtam sokat az éjjel és kimerült voltam reggel, de nagyon hálás vagyok, hogy tegnap este áttörtük a sötétség felhőjét és győzelemre jutottunk. </a:t>
            </a:r>
            <a:endParaRPr lang="en-US" sz="2800" dirty="0">
              <a:solidFill>
                <a:srgbClr val="996633"/>
              </a:solidFill>
            </a:endParaRPr>
          </a:p>
          <a:p>
            <a:r>
              <a:rPr lang="en-US" sz="2800" dirty="0">
                <a:solidFill>
                  <a:srgbClr val="996633"/>
                </a:solidFill>
              </a:rPr>
              <a:t>. </a:t>
            </a:r>
          </a:p>
        </p:txBody>
      </p:sp>
    </p:spTree>
    <p:extLst>
      <p:ext uri="{BB962C8B-B14F-4D97-AF65-F5344CB8AC3E}">
        <p14:creationId xmlns:p14="http://schemas.microsoft.com/office/powerpoint/2010/main" val="1573566288"/>
      </p:ext>
    </p:extLst>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57"/>
            <a:ext cx="12192000" cy="68507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04800" y="762000"/>
            <a:ext cx="11582400" cy="5909310"/>
          </a:xfrm>
          <a:prstGeom prst="rect">
            <a:avLst/>
          </a:prstGeom>
          <a:noFill/>
        </p:spPr>
        <p:txBody>
          <a:bodyPr wrap="square" rtlCol="0">
            <a:spAutoFit/>
          </a:bodyPr>
          <a:lstStyle/>
          <a:p>
            <a:pPr>
              <a:lnSpc>
                <a:spcPct val="150000"/>
              </a:lnSpc>
            </a:pPr>
            <a:r>
              <a:rPr lang="hu-HU" sz="2800" dirty="0">
                <a:solidFill>
                  <a:srgbClr val="996633"/>
                </a:solidFill>
              </a:rPr>
              <a:t>Eltökéltem, hogy a győzelemig nem adom fel a küzdelmet. Soha nem láttam még </a:t>
            </a:r>
            <a:r>
              <a:rPr lang="hu-HU" sz="2800" dirty="0" err="1">
                <a:solidFill>
                  <a:srgbClr val="996633"/>
                </a:solidFill>
              </a:rPr>
              <a:t>Edsont</a:t>
            </a:r>
            <a:r>
              <a:rPr lang="hu-HU" sz="2800" dirty="0">
                <a:solidFill>
                  <a:srgbClr val="996633"/>
                </a:solidFill>
              </a:rPr>
              <a:t> ilyen mélyen meghatódni, ennyire átérezni gyengeségét és az őt fenyegető veszélyt… Sok-sok órát töltöttem Istenhez </a:t>
            </a:r>
            <a:r>
              <a:rPr lang="hu-HU" sz="2800" dirty="0" err="1">
                <a:solidFill>
                  <a:srgbClr val="996633"/>
                </a:solidFill>
              </a:rPr>
              <a:t>Edsonért</a:t>
            </a:r>
            <a:r>
              <a:rPr lang="hu-HU" sz="2800" dirty="0">
                <a:solidFill>
                  <a:srgbClr val="996633"/>
                </a:solidFill>
              </a:rPr>
              <a:t> imádkozva, mielőtt elmentem hozzá.  </a:t>
            </a:r>
          </a:p>
          <a:p>
            <a:pPr>
              <a:lnSpc>
                <a:spcPct val="150000"/>
              </a:lnSpc>
            </a:pPr>
            <a:endParaRPr lang="hu-HU" sz="2800" dirty="0">
              <a:solidFill>
                <a:srgbClr val="996633"/>
              </a:solidFill>
            </a:endParaRPr>
          </a:p>
          <a:p>
            <a:pPr>
              <a:lnSpc>
                <a:spcPct val="150000"/>
              </a:lnSpc>
            </a:pPr>
            <a:r>
              <a:rPr lang="hu-HU" sz="2800" dirty="0">
                <a:solidFill>
                  <a:srgbClr val="996633"/>
                </a:solidFill>
              </a:rPr>
              <a:t>Szerető feleséged </a:t>
            </a:r>
          </a:p>
          <a:p>
            <a:pPr>
              <a:lnSpc>
                <a:spcPct val="150000"/>
              </a:lnSpc>
            </a:pPr>
            <a:r>
              <a:rPr lang="hu-HU" sz="2800" dirty="0">
                <a:solidFill>
                  <a:srgbClr val="996633"/>
                </a:solidFill>
              </a:rPr>
              <a:t>Ellen”</a:t>
            </a:r>
          </a:p>
          <a:p>
            <a:r>
              <a:rPr lang="hu-HU" sz="2400" i="1" dirty="0" smtClean="0">
                <a:solidFill>
                  <a:srgbClr val="996633"/>
                </a:solidFill>
              </a:rPr>
              <a:t>			</a:t>
            </a:r>
          </a:p>
          <a:p>
            <a:r>
              <a:rPr lang="hu-HU" sz="2400" i="1" dirty="0" smtClean="0">
                <a:solidFill>
                  <a:srgbClr val="996633"/>
                </a:solidFill>
              </a:rPr>
              <a:t>			 ~ </a:t>
            </a:r>
            <a:r>
              <a:rPr lang="pl-PL" sz="2400" i="1" dirty="0" smtClean="0">
                <a:solidFill>
                  <a:srgbClr val="996633"/>
                </a:solidFill>
              </a:rPr>
              <a:t>Kéziratkiadások </a:t>
            </a:r>
            <a:r>
              <a:rPr lang="pl-PL" sz="2400" i="1" dirty="0">
                <a:solidFill>
                  <a:srgbClr val="996633"/>
                </a:solidFill>
              </a:rPr>
              <a:t>8. kötet 29. </a:t>
            </a:r>
            <a:r>
              <a:rPr lang="pl-PL" sz="2400" i="1" dirty="0" smtClean="0">
                <a:solidFill>
                  <a:srgbClr val="996633"/>
                </a:solidFill>
              </a:rPr>
              <a:t>o.</a:t>
            </a:r>
            <a:r>
              <a:rPr lang="hu-HU" sz="2400" dirty="0" smtClean="0">
                <a:solidFill>
                  <a:srgbClr val="996633"/>
                </a:solidFill>
              </a:rPr>
              <a:t> </a:t>
            </a:r>
          </a:p>
          <a:p>
            <a:endParaRPr lang="en-US" dirty="0">
              <a:solidFill>
                <a:srgbClr val="996633"/>
              </a:solidFill>
            </a:endParaRPr>
          </a:p>
          <a:p>
            <a:r>
              <a:rPr lang="en-US" dirty="0">
                <a:solidFill>
                  <a:srgbClr val="996633"/>
                </a:solidFill>
              </a:rPr>
              <a:t>. </a:t>
            </a:r>
          </a:p>
        </p:txBody>
      </p:sp>
    </p:spTree>
    <p:extLst>
      <p:ext uri="{BB962C8B-B14F-4D97-AF65-F5344CB8AC3E}">
        <p14:creationId xmlns:p14="http://schemas.microsoft.com/office/powerpoint/2010/main" val="3516971256"/>
      </p:ext>
    </p:extLst>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58370" name="Picture 2" descr="God-Adam.bmp"/>
          <p:cNvPicPr>
            <a:picLocks noChangeAspect="1"/>
          </p:cNvPicPr>
          <p:nvPr/>
        </p:nvPicPr>
        <p:blipFill>
          <a:blip r:embed="rId3" cstate="print"/>
          <a:srcRect l="9111" t="31111" r="9111" b="22221"/>
          <a:stretch>
            <a:fillRect/>
          </a:stretch>
        </p:blipFill>
        <p:spPr bwMode="auto">
          <a:xfrm>
            <a:off x="0" y="3657600"/>
            <a:ext cx="12192000" cy="3200400"/>
          </a:xfrm>
          <a:prstGeom prst="rect">
            <a:avLst/>
          </a:prstGeom>
          <a:noFill/>
          <a:ln w="9525">
            <a:noFill/>
            <a:miter lim="800000"/>
            <a:headEnd/>
            <a:tailEnd/>
          </a:ln>
        </p:spPr>
      </p:pic>
      <p:sp>
        <p:nvSpPr>
          <p:cNvPr id="4" name="TextBox 3"/>
          <p:cNvSpPr txBox="1"/>
          <p:nvPr/>
        </p:nvSpPr>
        <p:spPr>
          <a:xfrm>
            <a:off x="203200" y="165101"/>
            <a:ext cx="11684000" cy="4031488"/>
          </a:xfrm>
          <a:prstGeom prst="rect">
            <a:avLst/>
          </a:prstGeom>
          <a:noFill/>
        </p:spPr>
        <p:txBody>
          <a:bodyPr>
            <a:spAutoFit/>
          </a:bodyPr>
          <a:lstStyle/>
          <a:p>
            <a:pPr algn="ctr">
              <a:defRPr/>
            </a:pPr>
            <a:r>
              <a:rPr lang="hu-HU" sz="3733" dirty="0" smtClean="0">
                <a:solidFill>
                  <a:srgbClr val="E2CCA3"/>
                </a:solidFill>
                <a:latin typeface="Arial Black" pitchFamily="34" charset="0"/>
              </a:rPr>
              <a:t>„Miután </a:t>
            </a:r>
            <a:r>
              <a:rPr lang="hu-HU" sz="3733" dirty="0">
                <a:solidFill>
                  <a:srgbClr val="E2CCA3"/>
                </a:solidFill>
                <a:latin typeface="Arial Black" pitchFamily="34" charset="0"/>
              </a:rPr>
              <a:t>hűségesen megtettetek mindent, ami gyermekeitek nevelésében szükséges, vigyétek őket Isten elé, és kérjétek segítségét. Mondjátok, hogy ti megtettétek a rátok eső részt, s végezze el Ő, amire ti nem vagytok képesek.” </a:t>
            </a:r>
            <a:r>
              <a:rPr lang="hu-HU" sz="3733" dirty="0" smtClean="0">
                <a:solidFill>
                  <a:srgbClr val="E2CCA3"/>
                </a:solidFill>
                <a:latin typeface="Arial Black" pitchFamily="34" charset="0"/>
              </a:rPr>
              <a:t/>
            </a:r>
            <a:br>
              <a:rPr lang="hu-HU" sz="3733" dirty="0" smtClean="0">
                <a:solidFill>
                  <a:srgbClr val="E2CCA3"/>
                </a:solidFill>
                <a:latin typeface="Arial Black" pitchFamily="34" charset="0"/>
              </a:rPr>
            </a:br>
            <a:r>
              <a:rPr lang="hu-HU" sz="3200" dirty="0" smtClean="0">
                <a:latin typeface="Arial Black" pitchFamily="34" charset="0"/>
              </a:rPr>
              <a:t>~ </a:t>
            </a:r>
            <a:r>
              <a:rPr lang="hu-HU" sz="3200" i="1" dirty="0" smtClean="0">
                <a:effectLst>
                  <a:outerShdw blurRad="38100" dist="38100" dir="2700000" algn="tl">
                    <a:srgbClr val="000000">
                      <a:alpha val="43137"/>
                    </a:srgbClr>
                  </a:outerShdw>
                </a:effectLst>
              </a:rPr>
              <a:t>Gyermeknevelés 256.o.</a:t>
            </a:r>
            <a:r>
              <a:rPr lang="hu-HU" sz="3200" dirty="0" smtClean="0">
                <a:effectLst>
                  <a:outerShdw blurRad="38100" dist="38100" dir="2700000" algn="tl">
                    <a:srgbClr val="000000">
                      <a:alpha val="43137"/>
                    </a:srgbClr>
                  </a:outerShdw>
                </a:effectLst>
              </a:rPr>
              <a:t> </a:t>
            </a:r>
            <a:endParaRPr lang="hu-HU"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21565676"/>
      </p:ext>
    </p:extLst>
  </p:cSld>
  <p:clrMapOvr>
    <a:masterClrMapping/>
  </p:clrMapOvr>
  <p:transition>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59394" name="TextBox 1"/>
          <p:cNvSpPr txBox="1">
            <a:spLocks noChangeArrowheads="1"/>
          </p:cNvSpPr>
          <p:nvPr/>
        </p:nvSpPr>
        <p:spPr bwMode="auto">
          <a:xfrm>
            <a:off x="508000" y="482601"/>
            <a:ext cx="5486400" cy="6411307"/>
          </a:xfrm>
          <a:prstGeom prst="rect">
            <a:avLst/>
          </a:prstGeom>
          <a:noFill/>
          <a:ln w="9525">
            <a:noFill/>
            <a:miter lim="800000"/>
            <a:headEnd/>
            <a:tailEnd/>
          </a:ln>
        </p:spPr>
        <p:txBody>
          <a:bodyPr>
            <a:spAutoFit/>
          </a:bodyPr>
          <a:lstStyle/>
          <a:p>
            <a:r>
              <a:rPr lang="hu-HU" sz="3733" dirty="0" smtClean="0">
                <a:solidFill>
                  <a:srgbClr val="B88521"/>
                </a:solidFill>
              </a:rPr>
              <a:t>„Az </a:t>
            </a:r>
            <a:r>
              <a:rPr lang="hu-HU" sz="3733" dirty="0">
                <a:solidFill>
                  <a:srgbClr val="B88521"/>
                </a:solidFill>
              </a:rPr>
              <a:t>olyan hittel elégedett, amely a szaván fogja Őt. Augustinus anyja imádkozott fia megtéréséért. Bár semmi jelét sem látta, hogy Isten Lelke munkálkodna fia szívében, mégsem csüggedt el. .... </a:t>
            </a:r>
            <a:endParaRPr lang="hu-HU" sz="2400" i="1" dirty="0">
              <a:solidFill>
                <a:srgbClr val="B88521"/>
              </a:solidFill>
            </a:endParaRPr>
          </a:p>
        </p:txBody>
      </p:sp>
      <p:pic>
        <p:nvPicPr>
          <p:cNvPr id="3" name="Picture 2" descr="Sandro Botticelli, Saint Augustine">
            <a:hlinkClick r:id="rId3"/>
          </p:cNvPr>
          <p:cNvPicPr>
            <a:picLocks noChangeAspect="1" noChangeArrowheads="1"/>
          </p:cNvPicPr>
          <p:nvPr/>
        </p:nvPicPr>
        <p:blipFill>
          <a:blip r:embed="rId4" cstate="print"/>
          <a:srcRect/>
          <a:stretch>
            <a:fillRect/>
          </a:stretch>
        </p:blipFill>
        <p:spPr bwMode="auto">
          <a:xfrm>
            <a:off x="6807200" y="76200"/>
            <a:ext cx="5221869" cy="6629400"/>
          </a:xfrm>
          <a:prstGeom prst="rect">
            <a:avLst/>
          </a:prstGeom>
          <a:ln>
            <a:noFill/>
          </a:ln>
          <a:effectLst>
            <a:softEdge rad="112500"/>
          </a:effectLst>
        </p:spPr>
      </p:pic>
    </p:spTree>
    <p:extLst>
      <p:ext uri="{BB962C8B-B14F-4D97-AF65-F5344CB8AC3E}">
        <p14:creationId xmlns:p14="http://schemas.microsoft.com/office/powerpoint/2010/main" val="2146842"/>
      </p:ext>
    </p:extLst>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Dunjun-HolySpirit_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5" descr="Dunjun-HolySpirit_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0"/>
            <a:ext cx="914400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6"/>
          <p:cNvSpPr txBox="1">
            <a:spLocks noChangeArrowheads="1"/>
          </p:cNvSpPr>
          <p:nvPr/>
        </p:nvSpPr>
        <p:spPr bwMode="auto">
          <a:xfrm>
            <a:off x="1524000" y="685800"/>
            <a:ext cx="5867400" cy="5355312"/>
          </a:xfrm>
          <a:prstGeom prst="rect">
            <a:avLst/>
          </a:prstGeom>
          <a:noFill/>
          <a:ln>
            <a:noFill/>
          </a:ln>
          <a:effectLst>
            <a:outerShdw dist="45791" dir="2021404" algn="ctr" rotWithShape="0">
              <a:schemeClr val="tx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hu-HU" altLang="en-US" sz="3600" dirty="0">
                <a:solidFill>
                  <a:schemeClr val="bg1"/>
                </a:solidFill>
                <a:latin typeface="Arial Black" panose="020B0A04020102020204" pitchFamily="34" charset="0"/>
              </a:rPr>
              <a:t>„Krisztus, a Nagy Tanító végtelen sok téma közül választhatott, mégis, amivel leginkább foglalkozott, az a Szentlélek adománya volt</a:t>
            </a:r>
            <a:r>
              <a:rPr lang="hu-HU" altLang="en-US" sz="3600" dirty="0" smtClean="0">
                <a:solidFill>
                  <a:schemeClr val="bg1"/>
                </a:solidFill>
                <a:latin typeface="Arial Black" panose="020B0A04020102020204" pitchFamily="34" charset="0"/>
              </a:rPr>
              <a:t>.”</a:t>
            </a:r>
            <a:endParaRPr lang="hu-HU" altLang="en-US" sz="1800" dirty="0" smtClean="0">
              <a:solidFill>
                <a:schemeClr val="bg1"/>
              </a:solidFill>
              <a:latin typeface="Arial Black" panose="020B0A04020102020204" pitchFamily="34" charset="0"/>
            </a:endParaRPr>
          </a:p>
          <a:p>
            <a:pPr eaLnBrk="1" hangingPunct="1">
              <a:spcBef>
                <a:spcPct val="50000"/>
              </a:spcBef>
              <a:buFontTx/>
              <a:buNone/>
            </a:pPr>
            <a:endParaRPr lang="en-US" altLang="en-US" sz="1800" dirty="0" smtClean="0">
              <a:solidFill>
                <a:schemeClr val="bg1"/>
              </a:solidFill>
            </a:endParaRPr>
          </a:p>
          <a:p>
            <a:pPr algn="ctr" eaLnBrk="1" hangingPunct="1">
              <a:spcBef>
                <a:spcPct val="50000"/>
              </a:spcBef>
              <a:buFontTx/>
              <a:buNone/>
            </a:pPr>
            <a:r>
              <a:rPr lang="en-US" altLang="en-US" sz="1800" b="1" i="1" dirty="0" smtClean="0">
                <a:solidFill>
                  <a:schemeClr val="bg1"/>
                </a:solidFill>
              </a:rPr>
              <a:t>~ </a:t>
            </a:r>
            <a:r>
              <a:rPr lang="hu-HU" altLang="en-US" sz="1800" b="1" i="1" dirty="0" smtClean="0">
                <a:solidFill>
                  <a:schemeClr val="bg1"/>
                </a:solidFill>
              </a:rPr>
              <a:t>Válogatott üzenetek 1kötet </a:t>
            </a:r>
            <a:r>
              <a:rPr lang="en-US" altLang="en-US" sz="1800" b="1" dirty="0" smtClean="0">
                <a:solidFill>
                  <a:schemeClr val="bg1"/>
                </a:solidFill>
              </a:rPr>
              <a:t>156</a:t>
            </a:r>
            <a:r>
              <a:rPr lang="hu-HU" altLang="en-US" sz="1800" b="1" dirty="0" smtClean="0">
                <a:solidFill>
                  <a:schemeClr val="bg1"/>
                </a:solidFill>
              </a:rPr>
              <a:t>.o.</a:t>
            </a:r>
            <a:endParaRPr lang="en-US" altLang="en-US" sz="1800" b="1" dirty="0">
              <a:solidFill>
                <a:schemeClr val="bg1"/>
              </a:solidFill>
            </a:endParaRPr>
          </a:p>
        </p:txBody>
      </p:sp>
    </p:spTree>
  </p:cSld>
  <p:clrMapOvr>
    <a:masterClrMapping/>
  </p:clrMapOvr>
  <p:transition>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60418" name="TextBox 1"/>
          <p:cNvSpPr txBox="1">
            <a:spLocks noChangeArrowheads="1"/>
          </p:cNvSpPr>
          <p:nvPr/>
        </p:nvSpPr>
        <p:spPr bwMode="auto">
          <a:xfrm>
            <a:off x="228600" y="482601"/>
            <a:ext cx="6578600" cy="6411307"/>
          </a:xfrm>
          <a:prstGeom prst="rect">
            <a:avLst/>
          </a:prstGeom>
          <a:noFill/>
          <a:ln w="9525">
            <a:noFill/>
            <a:miter lim="800000"/>
            <a:headEnd/>
            <a:tailEnd/>
          </a:ln>
        </p:spPr>
        <p:txBody>
          <a:bodyPr wrap="square">
            <a:spAutoFit/>
          </a:bodyPr>
          <a:lstStyle/>
          <a:p>
            <a:r>
              <a:rPr lang="hu-HU" sz="3733" dirty="0">
                <a:solidFill>
                  <a:srgbClr val="B88521"/>
                </a:solidFill>
              </a:rPr>
              <a:t>Rátette ujját a Biblia-versekre, Isten elé helyezte, amit megígért, és úgy könyörgött, ahogyan csak egy anya tud. Mély alázata, komoly, lankadatlan könyörgése, rendíthetetlen hite győzelmet aratott, s az Úr megadta neki szíve óhaját. Isten ma is ugyanolyan készségesen meghallgatja népe kéréseit</a:t>
            </a:r>
            <a:r>
              <a:rPr lang="hu-HU" sz="3733" dirty="0" smtClean="0">
                <a:solidFill>
                  <a:srgbClr val="B88521"/>
                </a:solidFill>
              </a:rPr>
              <a:t>.</a:t>
            </a:r>
            <a:endParaRPr lang="hu-HU" sz="2400" i="1" dirty="0">
              <a:solidFill>
                <a:srgbClr val="B88521"/>
              </a:solidFill>
            </a:endParaRPr>
          </a:p>
        </p:txBody>
      </p:sp>
      <p:pic>
        <p:nvPicPr>
          <p:cNvPr id="158722" name="Picture 2" descr="Sandro Botticelli, Saint Augustine">
            <a:hlinkClick r:id="rId3"/>
          </p:cNvPr>
          <p:cNvPicPr>
            <a:picLocks noChangeAspect="1" noChangeArrowheads="1"/>
          </p:cNvPicPr>
          <p:nvPr/>
        </p:nvPicPr>
        <p:blipFill>
          <a:blip r:embed="rId4" cstate="print"/>
          <a:srcRect/>
          <a:stretch>
            <a:fillRect/>
          </a:stretch>
        </p:blipFill>
        <p:spPr bwMode="auto">
          <a:xfrm>
            <a:off x="6807200" y="76200"/>
            <a:ext cx="5221869" cy="6629400"/>
          </a:xfrm>
          <a:prstGeom prst="rect">
            <a:avLst/>
          </a:prstGeom>
          <a:ln>
            <a:noFill/>
          </a:ln>
          <a:effectLst>
            <a:softEdge rad="112500"/>
          </a:effectLst>
        </p:spPr>
      </p:pic>
    </p:spTree>
    <p:extLst>
      <p:ext uri="{BB962C8B-B14F-4D97-AF65-F5344CB8AC3E}">
        <p14:creationId xmlns:p14="http://schemas.microsoft.com/office/powerpoint/2010/main" val="180567445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61442" name="TextBox 1"/>
          <p:cNvSpPr txBox="1">
            <a:spLocks noChangeArrowheads="1"/>
          </p:cNvSpPr>
          <p:nvPr/>
        </p:nvSpPr>
        <p:spPr bwMode="auto">
          <a:xfrm>
            <a:off x="304800" y="177800"/>
            <a:ext cx="6400800" cy="6411307"/>
          </a:xfrm>
          <a:prstGeom prst="rect">
            <a:avLst/>
          </a:prstGeom>
          <a:noFill/>
          <a:ln w="9525">
            <a:noFill/>
            <a:miter lim="800000"/>
            <a:headEnd/>
            <a:tailEnd/>
          </a:ln>
        </p:spPr>
        <p:txBody>
          <a:bodyPr>
            <a:spAutoFit/>
          </a:bodyPr>
          <a:lstStyle/>
          <a:p>
            <a:r>
              <a:rPr lang="hu-HU" sz="3733" b="1" dirty="0">
                <a:solidFill>
                  <a:srgbClr val="B88521"/>
                </a:solidFill>
              </a:rPr>
              <a:t>„</a:t>
            </a:r>
            <a:r>
              <a:rPr lang="hu-HU" sz="3733" b="1" i="1" dirty="0">
                <a:solidFill>
                  <a:srgbClr val="B88521"/>
                </a:solidFill>
              </a:rPr>
              <a:t>Nem rövid az Úr keze: meg tud szabadítani, s a füle sem süket a hallásra…” </a:t>
            </a:r>
            <a:r>
              <a:rPr lang="hu-HU" sz="3733" dirty="0">
                <a:solidFill>
                  <a:srgbClr val="B88521"/>
                </a:solidFill>
              </a:rPr>
              <a:t>(</a:t>
            </a:r>
            <a:r>
              <a:rPr lang="hu-HU" sz="3733" dirty="0" err="1">
                <a:solidFill>
                  <a:srgbClr val="B88521"/>
                </a:solidFill>
              </a:rPr>
              <a:t>Ézsa</a:t>
            </a:r>
            <a:r>
              <a:rPr lang="hu-HU" sz="3733" dirty="0">
                <a:solidFill>
                  <a:srgbClr val="B88521"/>
                </a:solidFill>
              </a:rPr>
              <a:t>. 59:1) Ha a keresztény szülők komolyan keresik Őt, megtölti szájukat meggyőző érvekkel, és az Ő nevéért hatalmasan munkálkodik majd gyermekeik megtéréséért.” </a:t>
            </a:r>
            <a:r>
              <a:rPr lang="hu-HU" sz="3733" dirty="0" smtClean="0">
                <a:solidFill>
                  <a:srgbClr val="B88521"/>
                </a:solidFill>
              </a:rPr>
              <a:t/>
            </a:r>
            <a:br>
              <a:rPr lang="hu-HU" sz="3733" dirty="0" smtClean="0">
                <a:solidFill>
                  <a:srgbClr val="B88521"/>
                </a:solidFill>
              </a:rPr>
            </a:br>
            <a:r>
              <a:rPr lang="hu-HU" sz="3733" dirty="0" smtClean="0">
                <a:solidFill>
                  <a:srgbClr val="B88521"/>
                </a:solidFill>
              </a:rPr>
              <a:t> </a:t>
            </a:r>
            <a:r>
              <a:rPr lang="hu-HU" dirty="0" smtClean="0">
                <a:solidFill>
                  <a:srgbClr val="B88521"/>
                </a:solidFill>
              </a:rPr>
              <a:t>~ </a:t>
            </a:r>
            <a:r>
              <a:rPr lang="sv-SE" i="1" dirty="0" smtClean="0">
                <a:solidFill>
                  <a:srgbClr val="B88521"/>
                </a:solidFill>
              </a:rPr>
              <a:t>BT </a:t>
            </a:r>
            <a:r>
              <a:rPr lang="sv-SE" i="1" dirty="0">
                <a:solidFill>
                  <a:srgbClr val="B88521"/>
                </a:solidFill>
              </a:rPr>
              <a:t>5. kötet 322- </a:t>
            </a:r>
            <a:r>
              <a:rPr lang="sv-SE" i="1" dirty="0" smtClean="0">
                <a:solidFill>
                  <a:srgbClr val="B88521"/>
                </a:solidFill>
              </a:rPr>
              <a:t>323.o.</a:t>
            </a:r>
            <a:endParaRPr lang="hu-HU" dirty="0">
              <a:solidFill>
                <a:srgbClr val="B88521"/>
              </a:solidFill>
            </a:endParaRPr>
          </a:p>
        </p:txBody>
      </p:sp>
      <p:pic>
        <p:nvPicPr>
          <p:cNvPr id="3" name="Picture 2" descr="Sandro Botticelli, Saint Augustine">
            <a:hlinkClick r:id="rId3"/>
          </p:cNvPr>
          <p:cNvPicPr>
            <a:picLocks noChangeAspect="1" noChangeArrowheads="1"/>
          </p:cNvPicPr>
          <p:nvPr/>
        </p:nvPicPr>
        <p:blipFill>
          <a:blip r:embed="rId4" cstate="print"/>
          <a:srcRect/>
          <a:stretch>
            <a:fillRect/>
          </a:stretch>
        </p:blipFill>
        <p:spPr bwMode="auto">
          <a:xfrm>
            <a:off x="6807200" y="76200"/>
            <a:ext cx="5221869" cy="6629400"/>
          </a:xfrm>
          <a:prstGeom prst="rect">
            <a:avLst/>
          </a:prstGeom>
          <a:ln>
            <a:noFill/>
          </a:ln>
          <a:effectLst>
            <a:softEdge rad="112500"/>
          </a:effectLst>
        </p:spPr>
      </p:pic>
    </p:spTree>
    <p:extLst>
      <p:ext uri="{BB962C8B-B14F-4D97-AF65-F5344CB8AC3E}">
        <p14:creationId xmlns:p14="http://schemas.microsoft.com/office/powerpoint/2010/main" val="92729157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62466" name="TextBox 1"/>
          <p:cNvSpPr txBox="1">
            <a:spLocks noChangeArrowheads="1"/>
          </p:cNvSpPr>
          <p:nvPr/>
        </p:nvSpPr>
        <p:spPr bwMode="auto">
          <a:xfrm>
            <a:off x="76200" y="381000"/>
            <a:ext cx="6553200" cy="5837495"/>
          </a:xfrm>
          <a:prstGeom prst="rect">
            <a:avLst/>
          </a:prstGeom>
          <a:noFill/>
          <a:ln w="9525">
            <a:noFill/>
            <a:miter lim="800000"/>
            <a:headEnd/>
            <a:tailEnd/>
          </a:ln>
        </p:spPr>
        <p:txBody>
          <a:bodyPr wrap="square">
            <a:spAutoFit/>
          </a:bodyPr>
          <a:lstStyle/>
          <a:p>
            <a:pPr>
              <a:lnSpc>
                <a:spcPts val="5600"/>
              </a:lnSpc>
            </a:pPr>
            <a:r>
              <a:rPr lang="hu-HU" sz="3733" dirty="0" smtClean="0">
                <a:solidFill>
                  <a:srgbClr val="D4DEEC"/>
                </a:solidFill>
                <a:cs typeface="Arial" panose="020B0604020202020204" pitchFamily="34" charset="0"/>
              </a:rPr>
              <a:t>„Részvétteljes </a:t>
            </a:r>
            <a:r>
              <a:rPr lang="hu-HU" sz="3733" dirty="0">
                <a:solidFill>
                  <a:srgbClr val="D4DEEC"/>
                </a:solidFill>
                <a:cs typeface="Arial" panose="020B0604020202020204" pitchFamily="34" charset="0"/>
              </a:rPr>
              <a:t>Megváltónk szeretettel és rokonszenvvel figyel. Kész meghallgatni imádat és megadja a szükséges segítséget. Ismeri minden anyai szív terhét és minden szükségben a legjobb barát. </a:t>
            </a:r>
            <a:r>
              <a:rPr lang="hu-HU" sz="3733" dirty="0" smtClean="0">
                <a:solidFill>
                  <a:srgbClr val="D4DEEC"/>
                </a:solidFill>
                <a:cs typeface="Arial" panose="020B0604020202020204" pitchFamily="34" charset="0"/>
              </a:rPr>
              <a:t>…</a:t>
            </a:r>
            <a:endParaRPr lang="hu-HU" sz="2667" i="1" dirty="0">
              <a:solidFill>
                <a:srgbClr val="D4DEEC"/>
              </a:solidFill>
              <a:cs typeface="Arial" panose="020B0604020202020204" pitchFamily="34" charset="0"/>
            </a:endParaRPr>
          </a:p>
        </p:txBody>
      </p:sp>
      <p:pic>
        <p:nvPicPr>
          <p:cNvPr id="3" name="Picture 2" descr="dmtas0005.jpg"/>
          <p:cNvPicPr>
            <a:picLocks noChangeAspect="1"/>
          </p:cNvPicPr>
          <p:nvPr/>
        </p:nvPicPr>
        <p:blipFill>
          <a:blip r:embed="rId3" cstate="print"/>
          <a:stretch>
            <a:fillRect/>
          </a:stretch>
        </p:blipFill>
        <p:spPr>
          <a:xfrm flipH="1">
            <a:off x="6299202" y="381000"/>
            <a:ext cx="5659183" cy="6096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274785220"/>
      </p:ext>
    </p:extLst>
  </p:cSld>
  <p:clrMapOvr>
    <a:masterClrMapping/>
  </p:clrMapOvr>
  <p:transition>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63490" name="TextBox 1"/>
          <p:cNvSpPr txBox="1">
            <a:spLocks noChangeArrowheads="1"/>
          </p:cNvSpPr>
          <p:nvPr/>
        </p:nvSpPr>
        <p:spPr bwMode="auto">
          <a:xfrm>
            <a:off x="152400" y="381000"/>
            <a:ext cx="5867400" cy="5943600"/>
          </a:xfrm>
          <a:prstGeom prst="rect">
            <a:avLst/>
          </a:prstGeom>
          <a:noFill/>
          <a:ln w="9525">
            <a:noFill/>
            <a:miter lim="800000"/>
            <a:headEnd/>
            <a:tailEnd/>
          </a:ln>
        </p:spPr>
        <p:txBody>
          <a:bodyPr wrap="square">
            <a:spAutoFit/>
          </a:bodyPr>
          <a:lstStyle/>
          <a:p>
            <a:pPr>
              <a:lnSpc>
                <a:spcPts val="5600"/>
              </a:lnSpc>
            </a:pPr>
            <a:r>
              <a:rPr lang="hu-HU" sz="4267" dirty="0">
                <a:solidFill>
                  <a:srgbClr val="D4DEEC"/>
                </a:solidFill>
                <a:cs typeface="Arial" panose="020B0604020202020204" pitchFamily="34" charset="0"/>
              </a:rPr>
              <a:t>Örökkévaló karja támogatja az istenfélő, hűséges édesanyát. … Együtt érez minden keresztény édesanyával gondjaiban és bajaiban. </a:t>
            </a:r>
            <a:r>
              <a:rPr lang="hu-HU" sz="4267" dirty="0" smtClean="0">
                <a:solidFill>
                  <a:srgbClr val="D4DEEC"/>
                </a:solidFill>
                <a:cs typeface="Arial" panose="020B0604020202020204" pitchFamily="34" charset="0"/>
              </a:rPr>
              <a:t>…</a:t>
            </a:r>
            <a:endParaRPr lang="hu-HU" sz="4267" dirty="0">
              <a:solidFill>
                <a:srgbClr val="FFFF00"/>
              </a:solidFill>
              <a:latin typeface="Arial Black" pitchFamily="34" charset="0"/>
            </a:endParaRPr>
          </a:p>
        </p:txBody>
      </p:sp>
      <p:pic>
        <p:nvPicPr>
          <p:cNvPr id="3" name="Picture 2" descr="dmtas0005.jpg"/>
          <p:cNvPicPr>
            <a:picLocks noChangeAspect="1"/>
          </p:cNvPicPr>
          <p:nvPr/>
        </p:nvPicPr>
        <p:blipFill>
          <a:blip r:embed="rId3" cstate="print"/>
          <a:stretch>
            <a:fillRect/>
          </a:stretch>
        </p:blipFill>
        <p:spPr>
          <a:xfrm flipH="1">
            <a:off x="6299202" y="381000"/>
            <a:ext cx="5659183" cy="6096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23215582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64514" name="TextBox 1"/>
          <p:cNvSpPr txBox="1">
            <a:spLocks noChangeArrowheads="1"/>
          </p:cNvSpPr>
          <p:nvPr/>
        </p:nvSpPr>
        <p:spPr bwMode="auto">
          <a:xfrm>
            <a:off x="457200" y="1600200"/>
            <a:ext cx="5384800" cy="2964914"/>
          </a:xfrm>
          <a:prstGeom prst="rect">
            <a:avLst/>
          </a:prstGeom>
          <a:noFill/>
          <a:ln w="9525">
            <a:noFill/>
            <a:miter lim="800000"/>
            <a:headEnd/>
            <a:tailEnd/>
          </a:ln>
        </p:spPr>
        <p:txBody>
          <a:bodyPr>
            <a:spAutoFit/>
          </a:bodyPr>
          <a:lstStyle/>
          <a:p>
            <a:pPr>
              <a:lnSpc>
                <a:spcPts val="5600"/>
              </a:lnSpc>
            </a:pPr>
            <a:r>
              <a:rPr lang="hu-HU" sz="4267" dirty="0" smtClean="0">
                <a:solidFill>
                  <a:srgbClr val="D4DEEC"/>
                </a:solidFill>
                <a:cs typeface="Arial" panose="020B0604020202020204" pitchFamily="34" charset="0"/>
              </a:rPr>
              <a:t>A </a:t>
            </a:r>
            <a:r>
              <a:rPr lang="hu-HU" sz="4267" dirty="0">
                <a:solidFill>
                  <a:srgbClr val="D4DEEC"/>
                </a:solidFill>
                <a:cs typeface="Arial" panose="020B0604020202020204" pitchFamily="34" charset="0"/>
              </a:rPr>
              <a:t>Megváltó… meghallgatja az édesanyák imáját és megáldja gyermekeit. </a:t>
            </a:r>
            <a:endParaRPr lang="en-US" sz="3200" dirty="0">
              <a:solidFill>
                <a:srgbClr val="D4DEEC"/>
              </a:solidFill>
              <a:latin typeface="Arial Black" pitchFamily="34" charset="0"/>
            </a:endParaRPr>
          </a:p>
        </p:txBody>
      </p:sp>
      <p:pic>
        <p:nvPicPr>
          <p:cNvPr id="3" name="Picture 2" descr="dmtas0005.jpg"/>
          <p:cNvPicPr>
            <a:picLocks noChangeAspect="1"/>
          </p:cNvPicPr>
          <p:nvPr/>
        </p:nvPicPr>
        <p:blipFill>
          <a:blip r:embed="rId3" cstate="print"/>
          <a:stretch>
            <a:fillRect/>
          </a:stretch>
        </p:blipFill>
        <p:spPr>
          <a:xfrm flipH="1">
            <a:off x="6299202" y="381000"/>
            <a:ext cx="5659183" cy="6096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09581882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65538" name="TextBox 1"/>
          <p:cNvSpPr txBox="1">
            <a:spLocks noChangeArrowheads="1"/>
          </p:cNvSpPr>
          <p:nvPr/>
        </p:nvSpPr>
        <p:spPr bwMode="auto">
          <a:xfrm>
            <a:off x="175067" y="228600"/>
            <a:ext cx="6096000" cy="7238392"/>
          </a:xfrm>
          <a:prstGeom prst="rect">
            <a:avLst/>
          </a:prstGeom>
          <a:noFill/>
          <a:ln w="9525">
            <a:noFill/>
            <a:miter lim="800000"/>
            <a:headEnd/>
            <a:tailEnd/>
          </a:ln>
        </p:spPr>
        <p:txBody>
          <a:bodyPr wrap="square" anchor="t">
            <a:spAutoFit/>
          </a:bodyPr>
          <a:lstStyle/>
          <a:p>
            <a:pPr>
              <a:lnSpc>
                <a:spcPts val="5600"/>
              </a:lnSpc>
            </a:pPr>
            <a:r>
              <a:rPr lang="hu-HU" sz="3600" dirty="0" smtClean="0">
                <a:solidFill>
                  <a:srgbClr val="D4DEEC"/>
                </a:solidFill>
                <a:cs typeface="Arial" panose="020B0604020202020204" pitchFamily="34" charset="0"/>
              </a:rPr>
              <a:t>Egyetlen munka sem ér fel a keresztény anyáéval. … Mily gyakran nehezebbnek érzi terheinek súlyát, mint amit el tud viselni! Mily drága kiváltság, hogy ekkor mindent együttérző Megváltójához vihet imában! ...</a:t>
            </a:r>
            <a:r>
              <a:rPr lang="hu-HU" sz="4267" dirty="0" smtClean="0">
                <a:solidFill>
                  <a:srgbClr val="D4DEEC"/>
                </a:solidFill>
                <a:latin typeface="Arial Black" pitchFamily="34" charset="0"/>
              </a:rPr>
              <a:t/>
            </a:r>
            <a:br>
              <a:rPr lang="hu-HU" sz="4267" dirty="0" smtClean="0">
                <a:solidFill>
                  <a:srgbClr val="D4DEEC"/>
                </a:solidFill>
                <a:latin typeface="Arial Black" pitchFamily="34" charset="0"/>
              </a:rPr>
            </a:br>
            <a:endParaRPr lang="hu-HU" sz="4267" dirty="0">
              <a:solidFill>
                <a:srgbClr val="D4DEEC"/>
              </a:solidFill>
              <a:latin typeface="Arial Black" pitchFamily="34" charset="0"/>
            </a:endParaRPr>
          </a:p>
        </p:txBody>
      </p:sp>
      <p:pic>
        <p:nvPicPr>
          <p:cNvPr id="3" name="Picture 2" descr="dmtas0005.jpg"/>
          <p:cNvPicPr>
            <a:picLocks noChangeAspect="1"/>
          </p:cNvPicPr>
          <p:nvPr/>
        </p:nvPicPr>
        <p:blipFill>
          <a:blip r:embed="rId3" cstate="print"/>
          <a:stretch>
            <a:fillRect/>
          </a:stretch>
        </p:blipFill>
        <p:spPr>
          <a:xfrm flipH="1">
            <a:off x="6299202" y="381000"/>
            <a:ext cx="5659183" cy="6096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9250305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66562" name="TextBox 1"/>
          <p:cNvSpPr txBox="1">
            <a:spLocks noChangeArrowheads="1"/>
          </p:cNvSpPr>
          <p:nvPr/>
        </p:nvSpPr>
        <p:spPr bwMode="auto">
          <a:xfrm>
            <a:off x="228600" y="914400"/>
            <a:ext cx="6187440" cy="6555641"/>
          </a:xfrm>
          <a:prstGeom prst="rect">
            <a:avLst/>
          </a:prstGeom>
          <a:noFill/>
          <a:ln w="9525">
            <a:noFill/>
            <a:miter lim="800000"/>
            <a:headEnd/>
            <a:tailEnd/>
          </a:ln>
        </p:spPr>
        <p:txBody>
          <a:bodyPr wrap="square">
            <a:spAutoFit/>
          </a:bodyPr>
          <a:lstStyle/>
          <a:p>
            <a:pPr>
              <a:lnSpc>
                <a:spcPts val="5600"/>
              </a:lnSpc>
            </a:pPr>
            <a:r>
              <a:rPr lang="hu-HU" sz="3733" dirty="0">
                <a:solidFill>
                  <a:srgbClr val="D4DEEC"/>
                </a:solidFill>
                <a:cs typeface="Arial" panose="020B0604020202020204" pitchFamily="34" charset="0"/>
              </a:rPr>
              <a:t>Terhét lábaihoz teheti, és jelenlétében erőt nyerhet, amely támogatja őt, és vidámságot, reményt, bátorságot, valamint bölcsességet ad neki a legnehezebb órákban is. …. </a:t>
            </a:r>
            <a:r>
              <a:rPr lang="hu-HU" sz="4267" dirty="0" smtClean="0">
                <a:solidFill>
                  <a:srgbClr val="D4DEEC"/>
                </a:solidFill>
                <a:latin typeface="Arial Black" pitchFamily="34" charset="0"/>
              </a:rPr>
              <a:t> </a:t>
            </a:r>
            <a:br>
              <a:rPr lang="hu-HU" sz="4267" dirty="0" smtClean="0">
                <a:solidFill>
                  <a:srgbClr val="D4DEEC"/>
                </a:solidFill>
                <a:latin typeface="Arial Black" pitchFamily="34" charset="0"/>
              </a:rPr>
            </a:br>
            <a:r>
              <a:rPr lang="en-US" dirty="0">
                <a:solidFill>
                  <a:srgbClr val="D4DEEC"/>
                </a:solidFill>
              </a:rPr>
              <a:t/>
            </a:r>
            <a:br>
              <a:rPr lang="en-US" dirty="0">
                <a:solidFill>
                  <a:srgbClr val="D4DEEC"/>
                </a:solidFill>
              </a:rPr>
            </a:br>
            <a:endParaRPr lang="en-US" dirty="0">
              <a:solidFill>
                <a:srgbClr val="D4DEEC"/>
              </a:solidFill>
            </a:endParaRPr>
          </a:p>
        </p:txBody>
      </p:sp>
      <p:pic>
        <p:nvPicPr>
          <p:cNvPr id="3" name="Picture 2" descr="dmtas0005.jpg"/>
          <p:cNvPicPr>
            <a:picLocks noChangeAspect="1"/>
          </p:cNvPicPr>
          <p:nvPr/>
        </p:nvPicPr>
        <p:blipFill>
          <a:blip r:embed="rId3" cstate="print"/>
          <a:stretch>
            <a:fillRect/>
          </a:stretch>
        </p:blipFill>
        <p:spPr>
          <a:xfrm flipH="1">
            <a:off x="6299202" y="381000"/>
            <a:ext cx="5659183" cy="6096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7283168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67586" name="TextBox 1"/>
          <p:cNvSpPr txBox="1">
            <a:spLocks noChangeArrowheads="1"/>
          </p:cNvSpPr>
          <p:nvPr/>
        </p:nvSpPr>
        <p:spPr bwMode="auto">
          <a:xfrm>
            <a:off x="0" y="228600"/>
            <a:ext cx="7162800" cy="7991931"/>
          </a:xfrm>
          <a:prstGeom prst="rect">
            <a:avLst/>
          </a:prstGeom>
          <a:noFill/>
          <a:ln w="9525">
            <a:noFill/>
            <a:miter lim="800000"/>
            <a:headEnd/>
            <a:tailEnd/>
          </a:ln>
        </p:spPr>
        <p:txBody>
          <a:bodyPr wrap="square">
            <a:spAutoFit/>
          </a:bodyPr>
          <a:lstStyle/>
          <a:p>
            <a:pPr>
              <a:lnSpc>
                <a:spcPts val="5600"/>
              </a:lnSpc>
            </a:pPr>
            <a:r>
              <a:rPr lang="hu-HU" sz="3200" dirty="0">
                <a:solidFill>
                  <a:srgbClr val="D4DEEC"/>
                </a:solidFill>
                <a:cs typeface="Arial" panose="020B0604020202020204" pitchFamily="34" charset="0"/>
              </a:rPr>
              <a:t>Micsoda boldogító tudat a gondterhelt anyának, hogy ilyen Barátja van minden nehézségében. Ha az édesanyák gyakrabban mennének Krisztushoz és jobban bíznának benne, akkor terheik könnyebbek volnának és nyugalmat találnának lelküknek</a:t>
            </a:r>
            <a:r>
              <a:rPr lang="hu-HU" sz="3200" dirty="0" smtClean="0">
                <a:solidFill>
                  <a:srgbClr val="D4DEEC"/>
                </a:solidFill>
                <a:cs typeface="Arial" panose="020B0604020202020204" pitchFamily="34" charset="0"/>
              </a:rPr>
              <a:t>.”</a:t>
            </a:r>
          </a:p>
          <a:p>
            <a:pPr>
              <a:lnSpc>
                <a:spcPts val="5600"/>
              </a:lnSpc>
            </a:pPr>
            <a:r>
              <a:rPr lang="en-US" sz="2667" dirty="0" smtClean="0">
                <a:solidFill>
                  <a:srgbClr val="D4DEEC"/>
                </a:solidFill>
                <a:cs typeface="Arial" panose="020B0604020202020204" pitchFamily="34" charset="0"/>
              </a:rPr>
              <a:t>~ </a:t>
            </a:r>
            <a:r>
              <a:rPr lang="hu-HU" sz="2667" i="1" dirty="0" smtClean="0">
                <a:solidFill>
                  <a:srgbClr val="D4DEEC"/>
                </a:solidFill>
                <a:cs typeface="Arial" panose="020B0604020202020204" pitchFamily="34" charset="0"/>
              </a:rPr>
              <a:t>White: Boldog otthon 204. o.</a:t>
            </a:r>
            <a:r>
              <a:rPr lang="en-US" dirty="0">
                <a:solidFill>
                  <a:srgbClr val="D4DEEC"/>
                </a:solidFill>
              </a:rPr>
              <a:t/>
            </a:r>
            <a:br>
              <a:rPr lang="en-US" dirty="0">
                <a:solidFill>
                  <a:srgbClr val="D4DEEC"/>
                </a:solidFill>
              </a:rPr>
            </a:br>
            <a:r>
              <a:rPr lang="en-US" dirty="0">
                <a:solidFill>
                  <a:srgbClr val="D4DEEC"/>
                </a:solidFill>
              </a:rPr>
              <a:t/>
            </a:r>
            <a:br>
              <a:rPr lang="en-US" dirty="0">
                <a:solidFill>
                  <a:srgbClr val="D4DEEC"/>
                </a:solidFill>
              </a:rPr>
            </a:br>
            <a:endParaRPr lang="en-US" dirty="0">
              <a:solidFill>
                <a:srgbClr val="D4DEEC"/>
              </a:solidFill>
            </a:endParaRPr>
          </a:p>
        </p:txBody>
      </p:sp>
      <p:pic>
        <p:nvPicPr>
          <p:cNvPr id="3" name="Picture 2" descr="dmtas0005.jpg"/>
          <p:cNvPicPr>
            <a:picLocks noChangeAspect="1"/>
          </p:cNvPicPr>
          <p:nvPr/>
        </p:nvPicPr>
        <p:blipFill>
          <a:blip r:embed="rId3" cstate="print"/>
          <a:stretch>
            <a:fillRect/>
          </a:stretch>
        </p:blipFill>
        <p:spPr>
          <a:xfrm flipH="1">
            <a:off x="6299202" y="381000"/>
            <a:ext cx="5659183" cy="6096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79564540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68610" name="Rectangle 3"/>
          <p:cNvSpPr>
            <a:spLocks noGrp="1" noChangeArrowheads="1"/>
          </p:cNvSpPr>
          <p:nvPr>
            <p:ph type="body" idx="4294967295"/>
          </p:nvPr>
        </p:nvSpPr>
        <p:spPr>
          <a:xfrm>
            <a:off x="5257800" y="0"/>
            <a:ext cx="6731000" cy="6477000"/>
          </a:xfrm>
          <a:solidFill>
            <a:schemeClr val="tx2">
              <a:alpha val="70195"/>
            </a:schemeClr>
          </a:solidFill>
          <a:ln w="38100">
            <a:solidFill>
              <a:srgbClr val="6699FF"/>
            </a:solidFill>
          </a:ln>
        </p:spPr>
        <p:txBody>
          <a:bodyPr/>
          <a:lstStyle/>
          <a:p>
            <a:pPr marL="0" indent="0" algn="ctr" eaLnBrk="1" hangingPunct="1">
              <a:buNone/>
            </a:pPr>
            <a:endParaRPr lang="en-US" sz="267" dirty="0">
              <a:solidFill>
                <a:srgbClr val="D4DEEC"/>
              </a:solidFill>
            </a:endParaRPr>
          </a:p>
          <a:p>
            <a:pPr marL="0" indent="0" algn="ctr" eaLnBrk="1" hangingPunct="1">
              <a:buNone/>
            </a:pPr>
            <a:r>
              <a:rPr lang="en-US" sz="3733" kern="1200" dirty="0">
                <a:solidFill>
                  <a:srgbClr val="D4DEEC"/>
                </a:solidFill>
                <a:latin typeface="Arial Narrow" pitchFamily="34" charset="0"/>
              </a:rPr>
              <a:t/>
            </a:r>
            <a:br>
              <a:rPr lang="en-US" sz="3733" kern="1200" dirty="0">
                <a:solidFill>
                  <a:srgbClr val="D4DEEC"/>
                </a:solidFill>
                <a:latin typeface="Arial Narrow" pitchFamily="34" charset="0"/>
              </a:rPr>
            </a:br>
            <a:r>
              <a:rPr lang="hu-HU" sz="3733" kern="1200" dirty="0">
                <a:solidFill>
                  <a:srgbClr val="D4DEEC"/>
                </a:solidFill>
                <a:latin typeface="Arial Narrow" pitchFamily="34" charset="0"/>
              </a:rPr>
              <a:t>„</a:t>
            </a:r>
            <a:r>
              <a:rPr lang="hu-HU" sz="3600" kern="1200" dirty="0">
                <a:solidFill>
                  <a:srgbClr val="D4DEEC"/>
                </a:solidFill>
                <a:latin typeface="Arial Narrow" pitchFamily="34" charset="0"/>
              </a:rPr>
              <a:t>A szülők kimondhatatlan örömmel nézhetik, amint gyermekeiknek átadják a koronát, a ruhát és a hárfát. A félelem és reménység napjai véget értek. A magok, melyeket könnyekkel és imádsággal, sokszor talán hiábavalónak tűnően vetettek, végül örömteli aratást eredményeztek. Gyermekeik a megváltottak soraiban állhatnak!”</a:t>
            </a:r>
            <a:r>
              <a:rPr lang="hu-HU" sz="3733" kern="1200" dirty="0">
                <a:solidFill>
                  <a:srgbClr val="D4DEEC"/>
                </a:solidFill>
                <a:latin typeface="Arial Narrow" pitchFamily="34" charset="0"/>
              </a:rPr>
              <a:t> </a:t>
            </a:r>
            <a:r>
              <a:rPr lang="hu-HU" sz="2400" kern="1200" dirty="0" smtClean="0">
                <a:solidFill>
                  <a:srgbClr val="D4DEEC"/>
                </a:solidFill>
                <a:latin typeface="Arial Narrow" pitchFamily="34" charset="0"/>
              </a:rPr>
              <a:t>~</a:t>
            </a:r>
            <a:r>
              <a:rPr lang="hu-HU" sz="3733" kern="1200" dirty="0" smtClean="0">
                <a:solidFill>
                  <a:srgbClr val="D4DEEC"/>
                </a:solidFill>
                <a:latin typeface="Arial Narrow" pitchFamily="34" charset="0"/>
              </a:rPr>
              <a:t> </a:t>
            </a:r>
            <a:r>
              <a:rPr lang="hu-HU" sz="2400" i="1" kern="1200" dirty="0" smtClean="0">
                <a:solidFill>
                  <a:srgbClr val="D4DEEC"/>
                </a:solidFill>
                <a:latin typeface="Arial Narrow" pitchFamily="34" charset="0"/>
              </a:rPr>
              <a:t>Gyermeknevelés  </a:t>
            </a:r>
            <a:r>
              <a:rPr lang="hu-HU" sz="2400" kern="1200" dirty="0" smtClean="0">
                <a:solidFill>
                  <a:srgbClr val="D4DEEC"/>
                </a:solidFill>
                <a:latin typeface="Arial Narrow" pitchFamily="34" charset="0"/>
              </a:rPr>
              <a:t>569. o.</a:t>
            </a:r>
            <a:endParaRPr lang="hu-HU" sz="2400" kern="1200" dirty="0">
              <a:solidFill>
                <a:srgbClr val="D4DEEC"/>
              </a:solidFill>
              <a:latin typeface="Arial Narrow" pitchFamily="34" charset="0"/>
            </a:endParaRPr>
          </a:p>
        </p:txBody>
      </p:sp>
      <p:pic>
        <p:nvPicPr>
          <p:cNvPr id="68611" name="Picture 6" descr="home at last copy"/>
          <p:cNvPicPr>
            <a:picLocks noChangeAspect="1" noChangeArrowheads="1"/>
          </p:cNvPicPr>
          <p:nvPr/>
        </p:nvPicPr>
        <p:blipFill>
          <a:blip r:embed="rId3" cstate="print"/>
          <a:srcRect l="11375" t="6799" r="9125"/>
          <a:stretch>
            <a:fillRect/>
          </a:stretch>
        </p:blipFill>
        <p:spPr bwMode="auto">
          <a:xfrm>
            <a:off x="304803" y="227013"/>
            <a:ext cx="4724398" cy="6249987"/>
          </a:xfrm>
          <a:prstGeom prst="rect">
            <a:avLst/>
          </a:prstGeom>
          <a:noFill/>
          <a:ln w="38100">
            <a:solidFill>
              <a:srgbClr val="6699FF"/>
            </a:solidFill>
            <a:miter lim="800000"/>
            <a:headEnd/>
            <a:tailEnd/>
          </a:ln>
        </p:spPr>
      </p:pic>
    </p:spTree>
    <p:extLst>
      <p:ext uri="{BB962C8B-B14F-4D97-AF65-F5344CB8AC3E}">
        <p14:creationId xmlns:p14="http://schemas.microsoft.com/office/powerpoint/2010/main" val="2560463636"/>
      </p:ext>
    </p:extLst>
  </p:cSld>
  <p:clrMapOvr>
    <a:masterClrMapping/>
  </p:clrMapOvr>
  <p:transition>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JosephL\AppData\Local\Microsoft\Windows\Temporary Internet Files\Content.Outlook\N6OGP73H\777.tif">
            <a:extLst>
              <a:ext uri="{FF2B5EF4-FFF2-40B4-BE49-F238E27FC236}">
                <a16:creationId xmlns:a16="http://schemas.microsoft.com/office/drawing/2014/main" xmlns="" id="{F2C11F01-B397-4B69-8BEE-9F22E8FBE1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6405273"/>
      </p:ext>
    </p:extLst>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5"/>
          <p:cNvGraphicFramePr>
            <a:graphicFrameLocks noChangeAspect="1"/>
          </p:cNvGraphicFramePr>
          <p:nvPr>
            <p:extLst>
              <p:ext uri="{D42A27DB-BD31-4B8C-83A1-F6EECF244321}">
                <p14:modId xmlns:p14="http://schemas.microsoft.com/office/powerpoint/2010/main" val="1127436680"/>
              </p:ext>
            </p:extLst>
          </p:nvPr>
        </p:nvGraphicFramePr>
        <p:xfrm>
          <a:off x="0" y="0"/>
          <a:ext cx="12192000" cy="6858000"/>
        </p:xfrm>
        <a:graphic>
          <a:graphicData uri="http://schemas.openxmlformats.org/presentationml/2006/ole">
            <mc:AlternateContent xmlns:mc="http://schemas.openxmlformats.org/markup-compatibility/2006">
              <mc:Choice xmlns:v="urn:schemas-microsoft-com:vml" Requires="v">
                <p:oleObj spid="_x0000_s1095" name="Image" r:id="rId4" imgW="5485946" imgH="3669489" progId="Photoshop.Image.8">
                  <p:embed/>
                </p:oleObj>
              </mc:Choice>
              <mc:Fallback>
                <p:oleObj name="Image" r:id="rId4" imgW="5485946" imgH="3669489" progId="Photoshop.Image.8">
                  <p:embed/>
                  <p:pic>
                    <p:nvPicPr>
                      <p:cNvPr id="9218"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p:spPr>
                  </p:pic>
                </p:oleObj>
              </mc:Fallback>
            </mc:AlternateContent>
          </a:graphicData>
        </a:graphic>
      </p:graphicFrame>
    </p:spTree>
  </p:cSld>
  <p:clrMapOvr>
    <a:masterClrMapping/>
  </p:clrMapOvr>
  <p:transition>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a:extLst>
              <a:ext uri="{FF2B5EF4-FFF2-40B4-BE49-F238E27FC236}">
                <a16:creationId xmlns:a16="http://schemas.microsoft.com/office/drawing/2014/main" xmlns="" id="{EC3E903C-0414-4BD0-9A91-181A21069BE5}"/>
              </a:ext>
            </a:extLst>
          </p:cNvPr>
          <p:cNvPicPr>
            <a:picLocks noChangeAspect="1" noChangeArrowheads="1"/>
          </p:cNvPicPr>
          <p:nvPr/>
        </p:nvPicPr>
        <p:blipFill rotWithShape="1">
          <a:blip r:embed="rId3" cstate="print"/>
          <a:srcRect t="5436"/>
          <a:stretch/>
        </p:blipFill>
        <p:spPr bwMode="auto">
          <a:xfrm>
            <a:off x="2522356" y="10"/>
            <a:ext cx="9669642" cy="6857990"/>
          </a:xfrm>
          <a:prstGeom prst="rect">
            <a:avLst/>
          </a:prstGeom>
          <a:noFill/>
        </p:spPr>
      </p:pic>
      <p:sp>
        <p:nvSpPr>
          <p:cNvPr id="20" name="Rectangle 16">
            <a:extLst>
              <a:ext uri="{FF2B5EF4-FFF2-40B4-BE49-F238E27FC236}">
                <a16:creationId xmlns:a16="http://schemas.microsoft.com/office/drawing/2014/main" xmlns=""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4">
            <a:extLst>
              <a:ext uri="{FF2B5EF4-FFF2-40B4-BE49-F238E27FC236}">
                <a16:creationId xmlns:a16="http://schemas.microsoft.com/office/drawing/2014/main" xmlns="" id="{BC5DCCBD-A320-4B9F-A6D8-FB7E550BF3B4}"/>
              </a:ext>
            </a:extLst>
          </p:cNvPr>
          <p:cNvSpPr>
            <a:spLocks noChangeArrowheads="1"/>
          </p:cNvSpPr>
          <p:nvPr/>
        </p:nvSpPr>
        <p:spPr bwMode="auto">
          <a:xfrm>
            <a:off x="381000" y="2743200"/>
            <a:ext cx="3505200" cy="3788799"/>
          </a:xfrm>
          <a:prstGeom prst="rect">
            <a:avLst/>
          </a:prstGeom>
        </p:spPr>
        <p:txBody>
          <a:bodyPr vert="horz" lIns="91440" tIns="45720" rIns="91440" bIns="45720" rtlCol="0">
            <a:normAutofit/>
          </a:bodyPr>
          <a:lstStyle/>
          <a:p>
            <a:pPr algn="ctr" eaLnBrk="1" hangingPunct="1">
              <a:lnSpc>
                <a:spcPct val="114000"/>
              </a:lnSpc>
              <a:spcAft>
                <a:spcPts val="0"/>
              </a:spcAft>
            </a:pPr>
            <a:r>
              <a:rPr lang="hu-HU" sz="2800" b="1" i="1" dirty="0" smtClean="0">
                <a:solidFill>
                  <a:srgbClr val="5E80FC"/>
                </a:solidFill>
                <a:latin typeface="+mn-lt"/>
              </a:rPr>
              <a:t>EGW:</a:t>
            </a:r>
          </a:p>
          <a:p>
            <a:pPr algn="ctr" eaLnBrk="1" hangingPunct="1">
              <a:lnSpc>
                <a:spcPct val="114000"/>
              </a:lnSpc>
              <a:spcAft>
                <a:spcPts val="0"/>
              </a:spcAft>
            </a:pPr>
            <a:r>
              <a:rPr lang="hu-HU" sz="2800" b="1" i="1" dirty="0" smtClean="0">
                <a:solidFill>
                  <a:srgbClr val="5E80FC"/>
                </a:solidFill>
                <a:latin typeface="+mn-lt"/>
              </a:rPr>
              <a:t>Keresztény tapasztalat és tanítások</a:t>
            </a:r>
          </a:p>
          <a:p>
            <a:pPr algn="ctr" eaLnBrk="1" hangingPunct="1">
              <a:lnSpc>
                <a:spcPct val="114000"/>
              </a:lnSpc>
              <a:spcAft>
                <a:spcPts val="0"/>
              </a:spcAft>
            </a:pPr>
            <a:r>
              <a:rPr lang="hu-HU" sz="2800" b="1" i="1" dirty="0" smtClean="0">
                <a:solidFill>
                  <a:srgbClr val="5E80FC"/>
                </a:solidFill>
                <a:latin typeface="+mn-lt"/>
              </a:rPr>
              <a:t> </a:t>
            </a:r>
            <a:r>
              <a:rPr lang="hu-HU" sz="2000" b="1" i="1" dirty="0" smtClean="0">
                <a:solidFill>
                  <a:srgbClr val="5E80FC"/>
                </a:solidFill>
                <a:latin typeface="+mn-lt"/>
              </a:rPr>
              <a:t>235. o.</a:t>
            </a:r>
            <a:endParaRPr lang="hu-HU" sz="2000" dirty="0">
              <a:solidFill>
                <a:srgbClr val="5E80FC"/>
              </a:solidFill>
              <a:latin typeface="+mn-lt"/>
            </a:endParaRPr>
          </a:p>
        </p:txBody>
      </p:sp>
    </p:spTree>
    <p:extLst>
      <p:ext uri="{BB962C8B-B14F-4D97-AF65-F5344CB8AC3E}">
        <p14:creationId xmlns:p14="http://schemas.microsoft.com/office/powerpoint/2010/main" val="718262345"/>
      </p:ext>
    </p:extLst>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66" name="Text Box 5"/>
          <p:cNvSpPr txBox="1">
            <a:spLocks noChangeArrowheads="1"/>
          </p:cNvSpPr>
          <p:nvPr/>
        </p:nvSpPr>
        <p:spPr bwMode="auto">
          <a:xfrm>
            <a:off x="6324600" y="737801"/>
            <a:ext cx="5181600" cy="5355312"/>
          </a:xfrm>
          <a:prstGeom prst="rect">
            <a:avLst/>
          </a:prstGeom>
          <a:noFill/>
          <a:ln>
            <a:noFill/>
          </a:ln>
          <a:effectLst>
            <a:outerShdw dist="17961" dir="2700000" algn="ctr" rotWithShape="0">
              <a:srgbClr val="00FF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hu-HU" altLang="en-US" sz="3600" dirty="0" smtClean="0">
                <a:solidFill>
                  <a:schemeClr val="bg1"/>
                </a:solidFill>
              </a:rPr>
              <a:t>„Ismerjük hát el, törekedjünk megismerni az Urat. Az ő kijövetele bizonyos, mint a hajnal, és </a:t>
            </a:r>
            <a:r>
              <a:rPr lang="hu-HU" altLang="en-US" sz="3600" dirty="0" err="1" smtClean="0">
                <a:solidFill>
                  <a:schemeClr val="bg1"/>
                </a:solidFill>
              </a:rPr>
              <a:t>eljő</a:t>
            </a:r>
            <a:r>
              <a:rPr lang="hu-HU" altLang="en-US" sz="3600" dirty="0" smtClean="0">
                <a:solidFill>
                  <a:schemeClr val="bg1"/>
                </a:solidFill>
              </a:rPr>
              <a:t> hozzánk, mint az eső, mint a késői eső, amely megáztatja a földet." </a:t>
            </a:r>
          </a:p>
          <a:p>
            <a:pPr eaLnBrk="1" hangingPunct="1">
              <a:spcBef>
                <a:spcPct val="50000"/>
              </a:spcBef>
              <a:buFontTx/>
              <a:buNone/>
            </a:pPr>
            <a:endParaRPr lang="en-US" altLang="en-US" sz="1800" dirty="0">
              <a:solidFill>
                <a:schemeClr val="bg1"/>
              </a:solidFill>
            </a:endParaRPr>
          </a:p>
          <a:p>
            <a:pPr algn="ctr" eaLnBrk="1" hangingPunct="1">
              <a:spcBef>
                <a:spcPct val="50000"/>
              </a:spcBef>
              <a:buFontTx/>
              <a:buNone/>
            </a:pPr>
            <a:r>
              <a:rPr lang="hu-HU" altLang="en-US" sz="1800" dirty="0" smtClean="0">
                <a:solidFill>
                  <a:schemeClr val="bg1"/>
                </a:solidFill>
              </a:rPr>
              <a:t>~ </a:t>
            </a:r>
            <a:r>
              <a:rPr lang="hu-HU" altLang="en-US" sz="1800" dirty="0" err="1" smtClean="0">
                <a:solidFill>
                  <a:schemeClr val="bg1"/>
                </a:solidFill>
              </a:rPr>
              <a:t>Hóóseás</a:t>
            </a:r>
            <a:r>
              <a:rPr lang="en-US" altLang="en-US" sz="1800" dirty="0" smtClean="0">
                <a:solidFill>
                  <a:schemeClr val="bg1"/>
                </a:solidFill>
              </a:rPr>
              <a:t> </a:t>
            </a:r>
            <a:r>
              <a:rPr lang="en-US" altLang="en-US" sz="1800" dirty="0">
                <a:solidFill>
                  <a:schemeClr val="bg1"/>
                </a:solidFill>
              </a:rPr>
              <a:t>6:3</a:t>
            </a:r>
          </a:p>
        </p:txBody>
      </p:sp>
      <p:pic>
        <p:nvPicPr>
          <p:cNvPr id="11267" name="Picture 3" descr="asian woman praying 02.jpg"/>
          <p:cNvPicPr>
            <a:picLocks noChangeAspect="1"/>
          </p:cNvPicPr>
          <p:nvPr/>
        </p:nvPicPr>
        <p:blipFill>
          <a:blip r:embed="rId3">
            <a:extLst>
              <a:ext uri="{28A0092B-C50C-407E-A947-70E740481C1C}">
                <a14:useLocalDpi xmlns:a14="http://schemas.microsoft.com/office/drawing/2010/main" val="0"/>
              </a:ext>
            </a:extLst>
          </a:blip>
          <a:srcRect l="20833" r="34167"/>
          <a:stretch>
            <a:fillRect/>
          </a:stretch>
        </p:blipFill>
        <p:spPr bwMode="auto">
          <a:xfrm>
            <a:off x="838200" y="376188"/>
            <a:ext cx="4572000" cy="607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7650" name="Text Box 4"/>
          <p:cNvSpPr txBox="1">
            <a:spLocks noChangeArrowheads="1"/>
          </p:cNvSpPr>
          <p:nvPr/>
        </p:nvSpPr>
        <p:spPr bwMode="auto">
          <a:xfrm>
            <a:off x="2438400" y="381000"/>
            <a:ext cx="8458200" cy="4939814"/>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hu-HU" altLang="en-US" sz="3600" dirty="0">
                <a:solidFill>
                  <a:srgbClr val="FFFF99"/>
                </a:solidFill>
              </a:rPr>
              <a:t>„Abban bízunk, hogy az egész egyház újjáéled? Az az idő soha nem jön el. Vannak megtéretlen tagok egyházunkban, akik nem egyesülnek komoly, hathatós imádságban. Egyénileg kell munkához látnunk. Többet kell imádkoznunk és kevesebbet beszélnünk.” </a:t>
            </a:r>
            <a:endParaRPr lang="en-US" altLang="en-US" sz="1200" dirty="0">
              <a:solidFill>
                <a:srgbClr val="FFFF99"/>
              </a:solidFill>
            </a:endParaRPr>
          </a:p>
          <a:p>
            <a:pPr algn="ctr" eaLnBrk="1" hangingPunct="1">
              <a:spcBef>
                <a:spcPct val="50000"/>
              </a:spcBef>
              <a:buFontTx/>
              <a:buNone/>
            </a:pPr>
            <a:r>
              <a:rPr lang="en-US" altLang="en-US" sz="1800" b="1" i="1" dirty="0">
                <a:solidFill>
                  <a:srgbClr val="FFFF99"/>
                </a:solidFill>
              </a:rPr>
              <a:t>~ </a:t>
            </a:r>
            <a:r>
              <a:rPr lang="hu-HU" altLang="en-US" sz="1800" b="1" i="1" dirty="0" smtClean="0">
                <a:solidFill>
                  <a:srgbClr val="FFFF99"/>
                </a:solidFill>
              </a:rPr>
              <a:t>Válogatott üzenetek 1. kötet </a:t>
            </a:r>
            <a:r>
              <a:rPr lang="en-US" altLang="en-US" sz="1800" b="1" i="1" dirty="0" smtClean="0">
                <a:solidFill>
                  <a:srgbClr val="FFFF99"/>
                </a:solidFill>
              </a:rPr>
              <a:t>122</a:t>
            </a:r>
            <a:r>
              <a:rPr lang="hu-HU" altLang="en-US" sz="1800" b="1" i="1" dirty="0" smtClean="0">
                <a:solidFill>
                  <a:srgbClr val="FFFF99"/>
                </a:solidFill>
              </a:rPr>
              <a:t>. o.</a:t>
            </a:r>
            <a:endParaRPr lang="en-US" altLang="en-US" sz="1800" b="1" i="1" dirty="0">
              <a:solidFill>
                <a:srgbClr val="FFFF99"/>
              </a:solidFill>
            </a:endParaRPr>
          </a:p>
        </p:txBody>
      </p:sp>
    </p:spTree>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collage of a person&#10;&#10;Description automatically generated with low confidence">
            <a:extLst>
              <a:ext uri="{FF2B5EF4-FFF2-40B4-BE49-F238E27FC236}">
                <a16:creationId xmlns:a16="http://schemas.microsoft.com/office/drawing/2014/main" xmlns="" id="{7F021FD9-B2E9-4E2C-BCD2-1125EE1DD0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0513079X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752600" y="838200"/>
            <a:ext cx="7848600" cy="5678478"/>
          </a:xfrm>
          <a:prstGeom prst="rect">
            <a:avLst/>
          </a:prstGeom>
        </p:spPr>
        <p:txBody>
          <a:bodyPr wrap="square">
            <a:spAutoFit/>
          </a:bodyPr>
          <a:lstStyle/>
          <a:p>
            <a:pPr algn="ctr" eaLnBrk="1" hangingPunct="1">
              <a:lnSpc>
                <a:spcPct val="150000"/>
              </a:lnSpc>
              <a:defRPr/>
            </a:pPr>
            <a:r>
              <a:rPr lang="hu-HU" sz="2800" dirty="0">
                <a:solidFill>
                  <a:srgbClr val="FFFF99"/>
                </a:solidFill>
                <a:effectLst>
                  <a:outerShdw blurRad="38100" dist="38100" dir="2700000" algn="tl">
                    <a:srgbClr val="000000">
                      <a:alpha val="43137"/>
                    </a:srgbClr>
                  </a:outerShdw>
                </a:effectLst>
                <a:latin typeface="Arial" charset="0"/>
              </a:rPr>
              <a:t>„Intelek azért mindenek előtt, hogy tartassanak könyörgések, imádságok, esedezések, hálaadások minden emberekért, Királyokért és minden méltóságban levőkért, hogy csendes és nyugodalmas életet éljünk, teljes istenfélelemmel és tisztességgel. Mert ez jó és kedves dolog a mi megtartó Istenünk előtt</a:t>
            </a:r>
            <a:r>
              <a:rPr lang="hu-HU" sz="2800" dirty="0" smtClean="0">
                <a:solidFill>
                  <a:srgbClr val="FFFF99"/>
                </a:solidFill>
                <a:effectLst>
                  <a:outerShdw blurRad="38100" dist="38100" dir="2700000" algn="tl">
                    <a:srgbClr val="000000">
                      <a:alpha val="43137"/>
                    </a:srgbClr>
                  </a:outerShdw>
                </a:effectLst>
                <a:latin typeface="Arial" charset="0"/>
              </a:rPr>
              <a:t>.” </a:t>
            </a:r>
          </a:p>
          <a:p>
            <a:pPr algn="ctr" eaLnBrk="1" hangingPunct="1">
              <a:lnSpc>
                <a:spcPct val="150000"/>
              </a:lnSpc>
              <a:defRPr/>
            </a:pPr>
            <a:endParaRPr lang="hu-HU" dirty="0" smtClean="0">
              <a:solidFill>
                <a:srgbClr val="FFFF99"/>
              </a:solidFill>
              <a:effectLst>
                <a:outerShdw blurRad="38100" dist="38100" dir="2700000" algn="tl">
                  <a:srgbClr val="000000">
                    <a:alpha val="43137"/>
                  </a:srgbClr>
                </a:outerShdw>
              </a:effectLst>
              <a:latin typeface="Arial" charset="0"/>
            </a:endParaRPr>
          </a:p>
          <a:p>
            <a:pPr algn="ctr" eaLnBrk="1" hangingPunct="1">
              <a:defRPr/>
            </a:pPr>
            <a:r>
              <a:rPr lang="hu-HU" sz="2400" dirty="0" smtClean="0">
                <a:solidFill>
                  <a:srgbClr val="FFFF99"/>
                </a:solidFill>
                <a:effectLst>
                  <a:outerShdw blurRad="38100" dist="38100" dir="2700000" algn="tl">
                    <a:srgbClr val="000000">
                      <a:alpha val="43137"/>
                    </a:srgbClr>
                  </a:outerShdw>
                </a:effectLst>
                <a:latin typeface="Arial" charset="0"/>
              </a:rPr>
              <a:t>1 Timóteus 2:1-3</a:t>
            </a:r>
          </a:p>
          <a:p>
            <a:pPr eaLnBrk="1" hangingPunct="1">
              <a:defRPr/>
            </a:pPr>
            <a:endParaRPr lang="hu-HU" dirty="0">
              <a:solidFill>
                <a:srgbClr val="FFFF99"/>
              </a:solidFill>
              <a:effectLst>
                <a:outerShdw blurRad="38100" dist="38100" dir="2700000" algn="tl">
                  <a:srgbClr val="000000">
                    <a:alpha val="43137"/>
                  </a:srgbClr>
                </a:outerShdw>
              </a:effectLst>
              <a:latin typeface="Arial" charset="0"/>
            </a:endParaRPr>
          </a:p>
        </p:txBody>
      </p:sp>
    </p:spTree>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0519078X3"/>
          <p:cNvPicPr>
            <a:picLocks noChangeAspect="1" noChangeArrowheads="1"/>
          </p:cNvPicPr>
          <p:nvPr/>
        </p:nvPicPr>
        <p:blipFill rotWithShape="1">
          <a:blip r:embed="rId3">
            <a:extLst>
              <a:ext uri="{28A0092B-C50C-407E-A947-70E740481C1C}">
                <a14:useLocalDpi xmlns:a14="http://schemas.microsoft.com/office/drawing/2010/main" val="0"/>
              </a:ext>
            </a:extLst>
          </a:blip>
          <a:srcRect r="98020"/>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4" name="Picture 5" descr="0519078X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6"/>
          <p:cNvSpPr txBox="1">
            <a:spLocks noChangeArrowheads="1"/>
          </p:cNvSpPr>
          <p:nvPr/>
        </p:nvSpPr>
        <p:spPr bwMode="auto">
          <a:xfrm>
            <a:off x="609600" y="1295400"/>
            <a:ext cx="6781800" cy="4478149"/>
          </a:xfrm>
          <a:prstGeom prst="rect">
            <a:avLst/>
          </a:prstGeom>
          <a:noFill/>
          <a:ln>
            <a:noFill/>
          </a:ln>
          <a:effectLst>
            <a:outerShdw dist="35921" dir="2700000" algn="ctr" rotWithShape="0">
              <a:srgbClr val="000099"/>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hu-HU" altLang="en-US" sz="4000" dirty="0">
                <a:solidFill>
                  <a:srgbClr val="FFFF99"/>
                </a:solidFill>
              </a:rPr>
              <a:t>„Miért nem gyűlnek össze ketten, vagy hárman és könyörögnek Istenhez egy bizonyos ember üdvösségéért, majd egy másik ember üdvösségéért? </a:t>
            </a:r>
          </a:p>
          <a:p>
            <a:pPr eaLnBrk="1" hangingPunct="1">
              <a:spcBef>
                <a:spcPct val="50000"/>
              </a:spcBef>
              <a:buFontTx/>
              <a:buNone/>
            </a:pPr>
            <a:endParaRPr lang="hu-HU" altLang="en-US" sz="1200" i="1" dirty="0" smtClean="0">
              <a:solidFill>
                <a:srgbClr val="FFFF99"/>
              </a:solidFill>
              <a:latin typeface="Arial Black" panose="020B0A04020102020204" pitchFamily="34" charset="0"/>
            </a:endParaRPr>
          </a:p>
          <a:p>
            <a:pPr algn="ctr" eaLnBrk="1" hangingPunct="1">
              <a:spcBef>
                <a:spcPct val="50000"/>
              </a:spcBef>
              <a:buFontTx/>
              <a:buNone/>
            </a:pPr>
            <a:r>
              <a:rPr lang="hu-HU" altLang="en-US" sz="1800" i="1" dirty="0" smtClean="0">
                <a:solidFill>
                  <a:srgbClr val="FFFF99"/>
                </a:solidFill>
                <a:latin typeface="Arial Black" panose="020B0A04020102020204" pitchFamily="34" charset="0"/>
              </a:rPr>
              <a:t>~ BT </a:t>
            </a:r>
            <a:r>
              <a:rPr lang="hu-HU" altLang="en-US" sz="1800" dirty="0" smtClean="0">
                <a:solidFill>
                  <a:srgbClr val="FFFF99"/>
                </a:solidFill>
                <a:latin typeface="Arial Black" panose="020B0A04020102020204" pitchFamily="34" charset="0"/>
              </a:rPr>
              <a:t>7. kötet  21. o.</a:t>
            </a:r>
            <a:endParaRPr lang="hu-HU" altLang="en-US" sz="1800" dirty="0">
              <a:solidFill>
                <a:srgbClr val="FFFF99"/>
              </a:solidFill>
              <a:latin typeface="Arial Black" panose="020B0A04020102020204" pitchFamily="34" charset="0"/>
            </a:endParaRPr>
          </a:p>
        </p:txBody>
      </p:sp>
    </p:spTree>
  </p:cSld>
  <p:clrMapOvr>
    <a:masterClrMapping/>
  </p:clrMapOvr>
  <p:transition>
    <p:fade thruBlk="1"/>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2588</TotalTime>
  <Words>3130</Words>
  <Application>Microsoft Office PowerPoint</Application>
  <PresentationFormat>Szélesvásznú</PresentationFormat>
  <Paragraphs>202</Paragraphs>
  <Slides>40</Slides>
  <Notes>40</Notes>
  <HiddenSlides>0</HiddenSlides>
  <MMClips>0</MMClips>
  <ScaleCrop>false</ScaleCrop>
  <HeadingPairs>
    <vt:vector size="8" baseType="variant">
      <vt:variant>
        <vt:lpstr>Használt betűtípusok</vt:lpstr>
      </vt:variant>
      <vt:variant>
        <vt:i4>9</vt:i4>
      </vt:variant>
      <vt:variant>
        <vt:lpstr>Téma</vt:lpstr>
      </vt:variant>
      <vt:variant>
        <vt:i4>1</vt:i4>
      </vt:variant>
      <vt:variant>
        <vt:lpstr>Beágyazott OLE kiszolgálók</vt:lpstr>
      </vt:variant>
      <vt:variant>
        <vt:i4>1</vt:i4>
      </vt:variant>
      <vt:variant>
        <vt:lpstr>Diacímek</vt:lpstr>
      </vt:variant>
      <vt:variant>
        <vt:i4>40</vt:i4>
      </vt:variant>
    </vt:vector>
  </HeadingPairs>
  <TitlesOfParts>
    <vt:vector size="51" baseType="lpstr">
      <vt:lpstr>Arial</vt:lpstr>
      <vt:lpstr>Arial Black</vt:lpstr>
      <vt:lpstr>Arial Narrow</vt:lpstr>
      <vt:lpstr>Avenir Next</vt:lpstr>
      <vt:lpstr>BibleScrT</vt:lpstr>
      <vt:lpstr>Britannic Bold</vt:lpstr>
      <vt:lpstr>CAC Saxon Bold</vt:lpstr>
      <vt:lpstr>Calibri</vt:lpstr>
      <vt:lpstr>Times New Roman</vt:lpstr>
      <vt:lpstr>Default Design</vt:lpstr>
      <vt:lpstr>Image</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vector>
  </TitlesOfParts>
  <Company>General Conference of SDA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SorensenJ</dc:creator>
  <cp:lastModifiedBy>Bea</cp:lastModifiedBy>
  <cp:revision>158</cp:revision>
  <dcterms:created xsi:type="dcterms:W3CDTF">2004-04-20T19:43:30Z</dcterms:created>
  <dcterms:modified xsi:type="dcterms:W3CDTF">2022-02-13T11:43:25Z</dcterms:modified>
</cp:coreProperties>
</file>