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90" r:id="rId6"/>
    <p:sldId id="291" r:id="rId7"/>
    <p:sldId id="292" r:id="rId8"/>
    <p:sldId id="260" r:id="rId9"/>
    <p:sldId id="267" r:id="rId10"/>
    <p:sldId id="269" r:id="rId11"/>
    <p:sldId id="262" r:id="rId12"/>
    <p:sldId id="270" r:id="rId13"/>
    <p:sldId id="271" r:id="rId14"/>
    <p:sldId id="272" r:id="rId15"/>
    <p:sldId id="274" r:id="rId16"/>
    <p:sldId id="273" r:id="rId17"/>
    <p:sldId id="275" r:id="rId18"/>
    <p:sldId id="276" r:id="rId19"/>
    <p:sldId id="277" r:id="rId20"/>
    <p:sldId id="278" r:id="rId21"/>
    <p:sldId id="281" r:id="rId22"/>
    <p:sldId id="279" r:id="rId23"/>
    <p:sldId id="282" r:id="rId24"/>
    <p:sldId id="280" r:id="rId25"/>
    <p:sldId id="283" r:id="rId26"/>
    <p:sldId id="284" r:id="rId27"/>
    <p:sldId id="287" r:id="rId28"/>
    <p:sldId id="288" r:id="rId29"/>
    <p:sldId id="285" r:id="rId30"/>
    <p:sldId id="286"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A66"/>
    <a:srgbClr val="E1A230"/>
    <a:srgbClr val="BA1F00"/>
    <a:srgbClr val="007103"/>
    <a:srgbClr val="FF7B1A"/>
    <a:srgbClr val="627C9C"/>
    <a:srgbClr val="F8CB4E"/>
    <a:srgbClr val="FF3A07"/>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49" d="100"/>
          <a:sy n="49" d="100"/>
        </p:scale>
        <p:origin x="62" y="6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06/02/2024</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06/02/2024</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0F33-BAE4-F09D-A8AA-846F81319FB1}"/>
              </a:ext>
            </a:extLst>
          </p:cNvPr>
          <p:cNvSpPr>
            <a:spLocks noGrp="1"/>
          </p:cNvSpPr>
          <p:nvPr>
            <p:ph type="ctrTitle"/>
          </p:nvPr>
        </p:nvSpPr>
        <p:spPr>
          <a:xfrm>
            <a:off x="350981" y="166039"/>
            <a:ext cx="5209309" cy="1203108"/>
          </a:xfrm>
        </p:spPr>
        <p:txBody>
          <a:bodyPr>
            <a:normAutofit/>
          </a:bodyPr>
          <a:lstStyle/>
          <a:p>
            <a:pPr algn="l"/>
            <a:r>
              <a:rPr lang="hu-HU" sz="4000" kern="100" dirty="0">
                <a:solidFill>
                  <a:schemeClr val="accent1">
                    <a:lumMod val="50000"/>
                  </a:schemeClr>
                </a:solidFill>
                <a:effectLst/>
                <a:latin typeface="Avenir LT Std 35 Light" panose="020B0402020203020204" pitchFamily="34" charset="0"/>
                <a:ea typeface="DengXian" panose="020B0503020204020204" pitchFamily="2" charset="-122"/>
                <a:cs typeface="Calibri" panose="020F0502020204030204" pitchFamily="34" charset="0"/>
              </a:rPr>
              <a:t>ÖT JÓTÉKONY</a:t>
            </a:r>
            <a:endParaRPr lang="pt-BR" sz="1800" kern="100" dirty="0">
              <a:solidFill>
                <a:schemeClr val="accent1">
                  <a:lumMod val="50000"/>
                </a:schemeClr>
              </a:solidFill>
              <a:effectLst/>
              <a:latin typeface="Avenir LT Std 35 Light" panose="020B0402020203020204" pitchFamily="34" charset="0"/>
              <a:ea typeface="DengXian" panose="020B0503020204020204" pitchFamily="2" charset="-122"/>
              <a:cs typeface="Arial" panose="020B0604020202020204" pitchFamily="34" charset="0"/>
            </a:endParaRPr>
          </a:p>
        </p:txBody>
      </p:sp>
      <p:sp>
        <p:nvSpPr>
          <p:cNvPr id="5" name="Subtitle 4">
            <a:extLst>
              <a:ext uri="{FF2B5EF4-FFF2-40B4-BE49-F238E27FC236}">
                <a16:creationId xmlns:a16="http://schemas.microsoft.com/office/drawing/2014/main" id="{C5CE46C9-3D91-762C-586C-22588174D902}"/>
              </a:ext>
            </a:extLst>
          </p:cNvPr>
          <p:cNvSpPr>
            <a:spLocks noGrp="1"/>
          </p:cNvSpPr>
          <p:nvPr>
            <p:ph type="subTitle" idx="1"/>
          </p:nvPr>
        </p:nvSpPr>
        <p:spPr>
          <a:xfrm>
            <a:off x="443346" y="2956750"/>
            <a:ext cx="5209309" cy="2214340"/>
          </a:xfrm>
        </p:spPr>
        <p:txBody>
          <a:bodyPr>
            <a:normAutofit/>
          </a:bodyPr>
          <a:lstStyle/>
          <a:p>
            <a:pPr algn="l"/>
            <a:r>
              <a:rPr lang="fi-FI" sz="1800" kern="100" dirty="0">
                <a:solidFill>
                  <a:srgbClr val="223A66"/>
                </a:solidFill>
                <a:latin typeface="Avenir Book" panose="02000503020000020003" pitchFamily="2" charset="0"/>
                <a:ea typeface="DengXian" panose="02010600030101010101" pitchFamily="2" charset="-122"/>
                <a:cs typeface="Calibri" panose="020F0502020204030204" pitchFamily="34" charset="0"/>
              </a:rPr>
              <a:t>Seminar b</a:t>
            </a:r>
            <a:r>
              <a:rPr lang="fi-FI"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y Linda Mei Lin Koh, Ed.D.</a:t>
            </a:r>
            <a:endParaRPr lang="hu-HU"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endParaRPr>
          </a:p>
          <a:p>
            <a:pPr algn="l"/>
            <a:endParaRPr lang="hu-HU" sz="1800" kern="100" dirty="0">
              <a:solidFill>
                <a:srgbClr val="223A66"/>
              </a:solidFill>
              <a:latin typeface="Avenir Book" panose="02000503020000020003" pitchFamily="2" charset="0"/>
              <a:ea typeface="DengXian" panose="02010600030101010101" pitchFamily="2" charset="-122"/>
              <a:cs typeface="Calibri" panose="020F0502020204030204" pitchFamily="34" charset="0"/>
            </a:endParaRPr>
          </a:p>
          <a:p>
            <a:pPr algn="l"/>
            <a:r>
              <a:rPr lang="hu-HU"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Magyar nyelvre fordította: Tokics Ildikó</a:t>
            </a:r>
          </a:p>
          <a:p>
            <a:pPr algn="l"/>
            <a:endParaRPr lang="hu-HU" sz="1800" kern="100" dirty="0">
              <a:solidFill>
                <a:srgbClr val="223A66"/>
              </a:solidFill>
              <a:latin typeface="Avenir Book" panose="02000503020000020003" pitchFamily="2" charset="0"/>
              <a:ea typeface="DengXian" panose="02010600030101010101" pitchFamily="2" charset="-122"/>
              <a:cs typeface="Calibri" panose="020F0502020204030204" pitchFamily="34" charset="0"/>
            </a:endParaRPr>
          </a:p>
          <a:p>
            <a:pPr algn="l"/>
            <a:endParaRPr lang="hu-HU"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endParaRPr>
          </a:p>
          <a:p>
            <a:pPr algn="l"/>
            <a:endParaRPr lang="hu-HU" sz="1800" kern="100" dirty="0">
              <a:solidFill>
                <a:srgbClr val="223A66"/>
              </a:solidFill>
              <a:latin typeface="Avenir Book" panose="02000503020000020003" pitchFamily="2" charset="0"/>
              <a:ea typeface="DengXian" panose="02010600030101010101" pitchFamily="2" charset="-122"/>
              <a:cs typeface="Calibri" panose="020F0502020204030204" pitchFamily="34" charset="0"/>
            </a:endParaRPr>
          </a:p>
          <a:p>
            <a:pPr algn="l"/>
            <a:endParaRPr lang="fi-FI"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endParaRPr>
          </a:p>
        </p:txBody>
      </p:sp>
      <p:sp>
        <p:nvSpPr>
          <p:cNvPr id="7" name="TextBox 6">
            <a:extLst>
              <a:ext uri="{FF2B5EF4-FFF2-40B4-BE49-F238E27FC236}">
                <a16:creationId xmlns:a16="http://schemas.microsoft.com/office/drawing/2014/main" id="{2F7A848F-57FF-955C-3676-8C014A6B5F6D}"/>
              </a:ext>
            </a:extLst>
          </p:cNvPr>
          <p:cNvSpPr txBox="1"/>
          <p:nvPr/>
        </p:nvSpPr>
        <p:spPr>
          <a:xfrm>
            <a:off x="350982" y="1137315"/>
            <a:ext cx="6493163" cy="1200329"/>
          </a:xfrm>
          <a:prstGeom prst="rect">
            <a:avLst/>
          </a:prstGeom>
          <a:noFill/>
        </p:spPr>
        <p:txBody>
          <a:bodyPr wrap="square">
            <a:spAutoFit/>
          </a:bodyPr>
          <a:lstStyle/>
          <a:p>
            <a:r>
              <a:rPr lang="hu-HU" sz="7200" b="1" kern="100" dirty="0">
                <a:solidFill>
                  <a:srgbClr val="E1A230"/>
                </a:solidFill>
                <a:latin typeface="Arial Rounded MT Bold" panose="020F0704030504030204" pitchFamily="34" charset="77"/>
                <a:ea typeface="DengXian" panose="020B0503020204020204" pitchFamily="2" charset="-122"/>
                <a:cs typeface="Calibri" panose="020F0502020204030204" pitchFamily="34" charset="0"/>
              </a:rPr>
              <a:t>LELKI</a:t>
            </a:r>
            <a:endParaRPr lang="pt-BR" sz="7200" b="1" dirty="0">
              <a:solidFill>
                <a:srgbClr val="E1A230"/>
              </a:solidFill>
              <a:latin typeface="Arial Rounded MT Bold" panose="020F0704030504030204" pitchFamily="34" charset="77"/>
            </a:endParaRPr>
          </a:p>
        </p:txBody>
      </p:sp>
      <p:sp>
        <p:nvSpPr>
          <p:cNvPr id="3" name="Title 1">
            <a:extLst>
              <a:ext uri="{FF2B5EF4-FFF2-40B4-BE49-F238E27FC236}">
                <a16:creationId xmlns:a16="http://schemas.microsoft.com/office/drawing/2014/main" id="{00EEB994-64BB-4807-6122-4B0E2BD4851D}"/>
              </a:ext>
            </a:extLst>
          </p:cNvPr>
          <p:cNvSpPr txBox="1">
            <a:spLocks/>
          </p:cNvSpPr>
          <p:nvPr/>
        </p:nvSpPr>
        <p:spPr>
          <a:xfrm>
            <a:off x="350981" y="1753642"/>
            <a:ext cx="6049819" cy="12031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4000" kern="100" dirty="0">
                <a:solidFill>
                  <a:schemeClr val="accent1">
                    <a:lumMod val="50000"/>
                  </a:schemeClr>
                </a:solidFill>
                <a:latin typeface="Avenir LT Std 35 Light" panose="020B0402020203020204" pitchFamily="34" charset="0"/>
                <a:ea typeface="DengXian" panose="020B0503020204020204" pitchFamily="2" charset="-122"/>
                <a:cs typeface="Calibri" panose="020F0502020204030204" pitchFamily="34" charset="0"/>
              </a:rPr>
              <a:t>HATÁSA AZ IMÁDSÁGNAK</a:t>
            </a:r>
            <a:endParaRPr lang="pt-BR" sz="1800" kern="100" dirty="0">
              <a:solidFill>
                <a:schemeClr val="accent1">
                  <a:lumMod val="50000"/>
                </a:schemeClr>
              </a:solidFill>
              <a:latin typeface="Avenir LT Std 35 Light" panose="020B0402020203020204" pitchFamily="34" charset="0"/>
              <a:ea typeface="DengXian" panose="020B0503020204020204" pitchFamily="2" charset="-122"/>
              <a:cs typeface="Arial" panose="020B0604020202020204" pitchFamily="34" charset="0"/>
            </a:endParaRPr>
          </a:p>
        </p:txBody>
      </p:sp>
      <p:sp>
        <p:nvSpPr>
          <p:cNvPr id="4" name="TextBox 3">
            <a:extLst>
              <a:ext uri="{FF2B5EF4-FFF2-40B4-BE49-F238E27FC236}">
                <a16:creationId xmlns:a16="http://schemas.microsoft.com/office/drawing/2014/main" id="{61878508-3E91-C59C-51DA-79E43202EBC8}"/>
              </a:ext>
            </a:extLst>
          </p:cNvPr>
          <p:cNvSpPr txBox="1"/>
          <p:nvPr/>
        </p:nvSpPr>
        <p:spPr>
          <a:xfrm>
            <a:off x="1173736" y="6230296"/>
            <a:ext cx="3748527" cy="461665"/>
          </a:xfrm>
          <a:prstGeom prst="rect">
            <a:avLst/>
          </a:prstGeom>
          <a:noFill/>
        </p:spPr>
        <p:txBody>
          <a:bodyPr wrap="none" rtlCol="0">
            <a:spAutoFit/>
          </a:bodyPr>
          <a:lstStyle/>
          <a:p>
            <a:r>
              <a:rPr lang="en-US" sz="1200" dirty="0">
                <a:solidFill>
                  <a:srgbClr val="223A66"/>
                </a:solidFill>
                <a:latin typeface="Avenir Book" panose="02000503020000020003" pitchFamily="2" charset="0"/>
              </a:rPr>
              <a:t>INTERNATIONAL WOMEN’S DAY OF PRAYER 2024</a:t>
            </a:r>
          </a:p>
          <a:p>
            <a:r>
              <a:rPr lang="en-US" sz="1200" dirty="0">
                <a:solidFill>
                  <a:srgbClr val="223A66"/>
                </a:solidFill>
                <a:latin typeface="Avenir Book" panose="02000503020000020003" pitchFamily="2" charset="0"/>
              </a:rPr>
              <a:t>General Conference Women’s Ministries</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1196465" y="0"/>
            <a:ext cx="8617227" cy="4593045"/>
          </a:xfrm>
        </p:spPr>
        <p:txBody>
          <a:bodyPr>
            <a:noAutofit/>
          </a:bodyPr>
          <a:lstStyle/>
          <a:p>
            <a:pPr marL="0" indent="0">
              <a:lnSpc>
                <a:spcPct val="100000"/>
              </a:lnSpc>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„Virrasszatok, és imádkozzatok, hogy kísértésbe ne essetek: a lélek ugyan kész, de a test erőtlen” </a:t>
            </a:r>
            <a:r>
              <a:rPr lang="en-US" sz="3200" b="1" dirty="0">
                <a:solidFill>
                  <a:srgbClr val="223A66"/>
                </a:solidFill>
                <a:effectLst/>
                <a:latin typeface="Avenir Book" panose="02000503020000020003" pitchFamily="2" charset="0"/>
                <a:ea typeface="DengXian" panose="02010600030101010101" pitchFamily="2" charset="-122"/>
              </a:rPr>
              <a:t>M</a:t>
            </a:r>
            <a:r>
              <a:rPr lang="hu-HU" sz="3200" b="1" dirty="0" err="1">
                <a:solidFill>
                  <a:srgbClr val="223A66"/>
                </a:solidFill>
                <a:effectLst/>
                <a:latin typeface="Avenir Book" panose="02000503020000020003" pitchFamily="2" charset="0"/>
                <a:ea typeface="DengXian" panose="02010600030101010101" pitchFamily="2" charset="-122"/>
              </a:rPr>
              <a:t>áté</a:t>
            </a:r>
            <a:r>
              <a:rPr lang="en-US" sz="3200" b="1" dirty="0">
                <a:solidFill>
                  <a:srgbClr val="223A66"/>
                </a:solidFill>
                <a:effectLst/>
                <a:latin typeface="Avenir Book" panose="02000503020000020003" pitchFamily="2" charset="0"/>
                <a:ea typeface="DengXian" panose="02010600030101010101" pitchFamily="2" charset="-122"/>
              </a:rPr>
              <a:t> 26:41</a:t>
            </a:r>
          </a:p>
          <a:p>
            <a:pPr marL="0" indent="0">
              <a:lnSpc>
                <a:spcPct val="100000"/>
              </a:lnSpc>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„Legyetek józanok, vigyázzatok, mert ellenségetek, az ördög, mint ordító oroszlán jár szerte, keresve, kit nyeljen el”  </a:t>
            </a:r>
            <a:r>
              <a:rPr lang="en-US" sz="32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1P</a:t>
            </a:r>
            <a:r>
              <a:rPr lang="hu-HU" sz="32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é</a:t>
            </a:r>
            <a:r>
              <a:rPr lang="en-US" sz="3200" b="1" kern="100" dirty="0" err="1">
                <a:solidFill>
                  <a:srgbClr val="223A66"/>
                </a:solidFill>
                <a:effectLst/>
                <a:latin typeface="Avenir Book" panose="02000503020000020003" pitchFamily="2" charset="0"/>
                <a:ea typeface="DengXian" panose="02010600030101010101" pitchFamily="2" charset="-122"/>
                <a:cs typeface="Calibri" panose="020F0502020204030204" pitchFamily="34" charset="0"/>
              </a:rPr>
              <a:t>ter</a:t>
            </a:r>
            <a:r>
              <a:rPr lang="en-US" sz="32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 5:8</a:t>
            </a:r>
            <a:endParaRPr lang="en-US" sz="3200" b="1"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27645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825625"/>
            <a:ext cx="7167420" cy="4351338"/>
          </a:xfrm>
        </p:spPr>
        <p:txBody>
          <a:bodyPr/>
          <a:lstStyle/>
          <a:p>
            <a:pPr marL="0" indent="0">
              <a:buNone/>
            </a:pPr>
            <a:r>
              <a:rPr lang="hu-HU" sz="3200" b="1" dirty="0">
                <a:solidFill>
                  <a:srgbClr val="223A66"/>
                </a:solidFill>
                <a:effectLst>
                  <a:outerShdw blurRad="38100" dist="38100" dir="2700000" algn="tl">
                    <a:srgbClr val="000000">
                      <a:alpha val="43137"/>
                    </a:srgbClr>
                  </a:outerShdw>
                </a:effectLst>
                <a:latin typeface="Avenir Book" panose="02000503020000020003" pitchFamily="2" charset="0"/>
              </a:rPr>
              <a:t>Az ima által erőt kapunk arra, hogy nemet mondjunk a bűnnek.</a:t>
            </a:r>
          </a:p>
          <a:p>
            <a:pPr marL="0" indent="0">
              <a:buNone/>
            </a:pPr>
            <a:endParaRPr lang="pt-BR" sz="3200" b="1" dirty="0">
              <a:solidFill>
                <a:srgbClr val="223A66"/>
              </a:solidFill>
              <a:effectLst>
                <a:outerShdw blurRad="38100" dist="38100" dir="2700000" algn="tl">
                  <a:srgbClr val="000000">
                    <a:alpha val="43137"/>
                  </a:srgbClr>
                </a:outerShdw>
              </a:effectLst>
              <a:latin typeface="Avenir Book" panose="02000503020000020003" pitchFamily="2" charset="0"/>
            </a:endParaRPr>
          </a:p>
          <a:p>
            <a:pPr marL="0" indent="0">
              <a:buNone/>
            </a:pPr>
            <a:r>
              <a:rPr lang="hu-HU"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„Az </a:t>
            </a:r>
            <a:r>
              <a:rPr lang="hu-HU" b="1" dirty="0" err="1">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odafennvalókkal</a:t>
            </a:r>
            <a:r>
              <a:rPr lang="hu-HU"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törődjetek, ne a földiekkel…” </a:t>
            </a:r>
            <a:endParaRPr lang="pt-BR" dirty="0">
              <a:solidFill>
                <a:srgbClr val="223A66"/>
              </a:solidFill>
              <a:latin typeface="Avenir Book" panose="02000503020000020003" pitchFamily="2" charset="0"/>
            </a:endParaRPr>
          </a:p>
          <a:p>
            <a:pPr marL="0" indent="0">
              <a:buNone/>
            </a:pPr>
            <a:r>
              <a:rPr lang="hu-HU" b="1" dirty="0" err="1">
                <a:solidFill>
                  <a:srgbClr val="223A66"/>
                </a:solidFill>
                <a:effectLst/>
                <a:latin typeface="Avenir Book" panose="02000503020000020003" pitchFamily="2" charset="0"/>
                <a:ea typeface="DengXian" panose="02010600030101010101" pitchFamily="2" charset="-122"/>
              </a:rPr>
              <a:t>Kolossé</a:t>
            </a:r>
            <a:r>
              <a:rPr lang="en-US" b="1" dirty="0">
                <a:solidFill>
                  <a:srgbClr val="223A66"/>
                </a:solidFill>
                <a:effectLst/>
                <a:latin typeface="Avenir Book" panose="02000503020000020003" pitchFamily="2" charset="0"/>
                <a:ea typeface="DengXian" panose="02010600030101010101" pitchFamily="2" charset="-122"/>
              </a:rPr>
              <a:t> 3:2</a:t>
            </a:r>
            <a:endParaRPr lang="pt-BR" sz="4000" b="1" dirty="0">
              <a:solidFill>
                <a:srgbClr val="223A66"/>
              </a:solidFill>
              <a:latin typeface="Avenir Book" panose="02000503020000020003" pitchFamily="2" charset="0"/>
            </a:endParaRPr>
          </a:p>
        </p:txBody>
      </p:sp>
    </p:spTree>
    <p:extLst>
      <p:ext uri="{BB962C8B-B14F-4D97-AF65-F5344CB8AC3E}">
        <p14:creationId xmlns:p14="http://schemas.microsoft.com/office/powerpoint/2010/main" val="371150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166648"/>
            <a:ext cx="7167420" cy="5010315"/>
          </a:xfrm>
        </p:spPr>
        <p:txBody>
          <a:bodyPr/>
          <a:lstStyle/>
          <a:p>
            <a:pPr indent="0" algn="just">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Emlékezzünk arra, ha azt akarjuk, hogy Isten segítsen elkerülni a kísértéseket, akkor nekünk is el kell kerülnünk a kísértő helyzeteket. </a:t>
            </a: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„Imádkozz sokat. Az ima a lélek élete. A hittel mondott ima olyan fegyver, amivel az ellenség minden támadásával szemben ellenálhatunk.”</a:t>
            </a:r>
          </a:p>
          <a:p>
            <a:pPr indent="0" algn="just">
              <a:buNone/>
            </a:pPr>
            <a:r>
              <a:rPr lang="en-US" sz="3200" b="1" kern="100" dirty="0">
                <a:solidFill>
                  <a:srgbClr val="223A66"/>
                </a:solidFill>
                <a:effectLst>
                  <a:outerShdw blurRad="38100" dist="38100" dir="2700000" algn="tl">
                    <a:srgbClr val="000000">
                      <a:alpha val="43137"/>
                    </a:srgbClr>
                  </a:outerShdw>
                </a:effectLst>
                <a:latin typeface="Avenir Book" panose="02000503020000020003" pitchFamily="2" charset="0"/>
                <a:ea typeface="DengXian" panose="02010600030101010101" pitchFamily="2" charset="-122"/>
                <a:cs typeface="Calibri" panose="020F0502020204030204" pitchFamily="34" charset="0"/>
              </a:rPr>
              <a:t>Ellen G. White, </a:t>
            </a:r>
            <a:r>
              <a:rPr lang="en-US" sz="3200" b="1" i="1" kern="100" dirty="0">
                <a:solidFill>
                  <a:srgbClr val="223A66"/>
                </a:solidFill>
                <a:effectLst>
                  <a:outerShdw blurRad="38100" dist="38100" dir="2700000" algn="tl">
                    <a:srgbClr val="000000">
                      <a:alpha val="43137"/>
                    </a:srgbClr>
                  </a:outerShdw>
                </a:effectLst>
                <a:latin typeface="Avenir Book" panose="02000503020000020003" pitchFamily="2" charset="0"/>
                <a:ea typeface="DengXian" panose="02010600030101010101" pitchFamily="2" charset="-122"/>
                <a:cs typeface="Calibri" panose="020F0502020204030204" pitchFamily="34" charset="0"/>
              </a:rPr>
              <a:t>Prayer</a:t>
            </a:r>
            <a:r>
              <a:rPr lang="en-US" sz="3200" b="1" kern="100" dirty="0">
                <a:solidFill>
                  <a:srgbClr val="223A66"/>
                </a:solidFill>
                <a:effectLst>
                  <a:outerShdw blurRad="38100" dist="38100" dir="2700000" algn="tl">
                    <a:srgbClr val="000000">
                      <a:alpha val="43137"/>
                    </a:srgbClr>
                  </a:outerShdw>
                </a:effectLst>
                <a:latin typeface="Avenir Book" panose="02000503020000020003" pitchFamily="2" charset="0"/>
                <a:ea typeface="DengXian" panose="02010600030101010101" pitchFamily="2" charset="-122"/>
                <a:cs typeface="Calibri" panose="020F0502020204030204" pitchFamily="34" charset="0"/>
              </a:rPr>
              <a:t>, p. 91</a:t>
            </a:r>
            <a:endParaRPr lang="en-US" sz="3200" b="1" dirty="0">
              <a:solidFill>
                <a:srgbClr val="223A66"/>
              </a:solidFill>
              <a:effectLst>
                <a:outerShdw blurRad="38100" dist="38100" dir="2700000" algn="tl">
                  <a:srgbClr val="000000">
                    <a:alpha val="43137"/>
                  </a:srgbClr>
                </a:outerShdw>
              </a:effectLst>
              <a:latin typeface="Avenir Book" panose="02000503020000020003" pitchFamily="2" charset="0"/>
              <a:ea typeface="DengXian" panose="02010600030101010101" pitchFamily="2" charset="-122"/>
            </a:endParaRPr>
          </a:p>
          <a:p>
            <a:pPr marL="0" indent="0">
              <a:buNone/>
            </a:pPr>
            <a:endParaRPr lang="pt-BR" dirty="0">
              <a:latin typeface="Avenir Book" panose="02000503020000020003" pitchFamily="2" charset="0"/>
            </a:endParaRPr>
          </a:p>
        </p:txBody>
      </p:sp>
    </p:spTree>
    <p:extLst>
      <p:ext uri="{BB962C8B-B14F-4D97-AF65-F5344CB8AC3E}">
        <p14:creationId xmlns:p14="http://schemas.microsoft.com/office/powerpoint/2010/main" val="193781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5" y="0"/>
            <a:ext cx="4645165" cy="1325563"/>
          </a:xfrm>
        </p:spPr>
        <p:txBody>
          <a:bodyPr>
            <a:normAutofit fontScale="90000"/>
          </a:bodyPr>
          <a:lstStyle/>
          <a:p>
            <a:r>
              <a:rPr lang="hu-HU" sz="3600" dirty="0">
                <a:solidFill>
                  <a:srgbClr val="223A66"/>
                </a:solidFill>
                <a:latin typeface="Arial Rounded MT Bold" panose="020F0704030504030204" pitchFamily="34" charset="77"/>
              </a:rPr>
              <a:t>GONDOLKOZZ EZEN ÉS BESZÉLJÜK MEG!</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90907" y="3896138"/>
            <a:ext cx="8115246" cy="2574235"/>
          </a:xfrm>
        </p:spPr>
        <p:txBody>
          <a:bodyPr>
            <a:normAutofit/>
          </a:bodyPr>
          <a:lstStyle/>
          <a:p>
            <a:pPr marL="342900" lvl="0" indent="-342900">
              <a:buFont typeface="Symbol" panose="05050102010706020507" pitchFamily="18" charset="2"/>
              <a:buChar char=""/>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Hogyan segített az ima a te harcodban           a kísértésekkel szemben?</a:t>
            </a: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Osszunk meg néhány Bibliaverset, amelyekben Isten ígéretei veled vannak, ha nehéz helyzetbe kerülsz. </a:t>
            </a: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22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292050" y="0"/>
            <a:ext cx="4264183" cy="1325563"/>
          </a:xfrm>
        </p:spPr>
        <p:txBody>
          <a:bodyPr>
            <a:noAutofit/>
          </a:bodyPr>
          <a:lstStyle/>
          <a:p>
            <a:r>
              <a:rPr lang="hu-HU" sz="2800" dirty="0">
                <a:solidFill>
                  <a:srgbClr val="223A66"/>
                </a:solidFill>
                <a:latin typeface="Avenir Book" panose="02000503020000020003" pitchFamily="2" charset="0"/>
                <a:cs typeface="Arial" panose="020B0604020202020204" pitchFamily="34" charset="0"/>
              </a:rPr>
              <a:t>AZ IMA JÓTÉKONY HATÁSA</a:t>
            </a:r>
            <a:endParaRPr lang="pt-BR" sz="2800" dirty="0">
              <a:solidFill>
                <a:srgbClr val="223A66"/>
              </a:solidFill>
              <a:latin typeface="Avenir Book" panose="02000503020000020003" pitchFamily="2" charset="0"/>
              <a:cs typeface="Arial" panose="020B0604020202020204" pitchFamily="34" charset="0"/>
            </a:endParaRPr>
          </a:p>
        </p:txBody>
      </p:sp>
      <p:sp>
        <p:nvSpPr>
          <p:cNvPr id="3" name="TextBox 2">
            <a:extLst>
              <a:ext uri="{FF2B5EF4-FFF2-40B4-BE49-F238E27FC236}">
                <a16:creationId xmlns:a16="http://schemas.microsoft.com/office/drawing/2014/main" id="{BF6AFF30-E4BC-6EEF-1043-833B0CEB3DD3}"/>
              </a:ext>
            </a:extLst>
          </p:cNvPr>
          <p:cNvSpPr txBox="1"/>
          <p:nvPr/>
        </p:nvSpPr>
        <p:spPr>
          <a:xfrm>
            <a:off x="1023731" y="4613588"/>
            <a:ext cx="9024730" cy="1754326"/>
          </a:xfrm>
          <a:prstGeom prst="rect">
            <a:avLst/>
          </a:prstGeom>
          <a:noFill/>
        </p:spPr>
        <p:txBody>
          <a:bodyPr wrap="square" rtlCol="0">
            <a:spAutoFit/>
          </a:bodyPr>
          <a:lstStyle/>
          <a:p>
            <a:r>
              <a:rPr lang="hu-HU" sz="5400" b="1" dirty="0">
                <a:solidFill>
                  <a:srgbClr val="223A66"/>
                </a:solidFill>
                <a:latin typeface="Avenir Book" panose="02000503020000020003" pitchFamily="2" charset="0"/>
                <a:cs typeface="Arial" panose="020B0604020202020204" pitchFamily="34" charset="0"/>
              </a:rPr>
              <a:t>FEJLESZTI A MENTÁLIS EGÉSZSÉGÜNKET</a:t>
            </a:r>
            <a:endParaRPr lang="pt-BR" sz="5400" b="1" dirty="0">
              <a:solidFill>
                <a:srgbClr val="223A66"/>
              </a:solidFill>
              <a:latin typeface="Avenir Book" panose="02000503020000020003" pitchFamily="2" charset="0"/>
              <a:cs typeface="Arial" panose="020B0604020202020204" pitchFamily="34" charset="0"/>
            </a:endParaRPr>
          </a:p>
        </p:txBody>
      </p:sp>
      <p:sp>
        <p:nvSpPr>
          <p:cNvPr id="2" name="Oval 1">
            <a:extLst>
              <a:ext uri="{FF2B5EF4-FFF2-40B4-BE49-F238E27FC236}">
                <a16:creationId xmlns:a16="http://schemas.microsoft.com/office/drawing/2014/main" id="{B33443B7-BA75-D9F7-F134-A8181F1B965C}"/>
              </a:ext>
            </a:extLst>
          </p:cNvPr>
          <p:cNvSpPr/>
          <p:nvPr/>
        </p:nvSpPr>
        <p:spPr>
          <a:xfrm>
            <a:off x="455697"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3</a:t>
            </a:r>
          </a:p>
        </p:txBody>
      </p:sp>
      <p:sp>
        <p:nvSpPr>
          <p:cNvPr id="4" name="TextBox 3">
            <a:extLst>
              <a:ext uri="{FF2B5EF4-FFF2-40B4-BE49-F238E27FC236}">
                <a16:creationId xmlns:a16="http://schemas.microsoft.com/office/drawing/2014/main" id="{B1F7CDDF-372B-213B-0986-39C04B10D8DB}"/>
              </a:ext>
            </a:extLst>
          </p:cNvPr>
          <p:cNvSpPr txBox="1"/>
          <p:nvPr/>
        </p:nvSpPr>
        <p:spPr>
          <a:xfrm>
            <a:off x="1023731" y="3505592"/>
            <a:ext cx="3717235" cy="1107996"/>
          </a:xfrm>
          <a:prstGeom prst="rect">
            <a:avLst/>
          </a:prstGeom>
          <a:noFill/>
        </p:spPr>
        <p:txBody>
          <a:bodyPr wrap="square" rtlCol="0">
            <a:spAutoFit/>
          </a:bodyPr>
          <a:lstStyle/>
          <a:p>
            <a:r>
              <a:rPr lang="hu-HU" sz="6600" dirty="0">
                <a:solidFill>
                  <a:srgbClr val="E1A230"/>
                </a:solidFill>
                <a:latin typeface="Arial Rounded MT Bold" panose="020F0704030504030204" pitchFamily="34" charset="77"/>
              </a:rPr>
              <a:t>IMA</a:t>
            </a:r>
            <a:endParaRPr lang="pt-BR" sz="6600" dirty="0">
              <a:solidFill>
                <a:srgbClr val="E1A230"/>
              </a:solidFill>
              <a:latin typeface="Arial Rounded MT Bold" panose="020F0704030504030204" pitchFamily="34" charset="77"/>
            </a:endParaRPr>
          </a:p>
        </p:txBody>
      </p:sp>
    </p:spTree>
    <p:extLst>
      <p:ext uri="{BB962C8B-B14F-4D97-AF65-F5344CB8AC3E}">
        <p14:creationId xmlns:p14="http://schemas.microsoft.com/office/powerpoint/2010/main" val="178727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4217" y="436155"/>
            <a:ext cx="7758349" cy="2704611"/>
          </a:xfrm>
        </p:spPr>
        <p:txBody>
          <a:bodyPr>
            <a:normAutofit fontScale="85000" lnSpcReduction="10000"/>
          </a:bodyPr>
          <a:lstStyle/>
          <a:p>
            <a:pPr marL="0" indent="0">
              <a:lnSpc>
                <a:spcPct val="110000"/>
              </a:lnSpc>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„Semmiért se aggódjatok, hanem imádságban és könyörgésben mindenkor hálaadással tárjátok fel kéréseiteket Isten előtt;</a:t>
            </a:r>
            <a:r>
              <a:rPr lang="hu-HU" sz="3200" b="1" baseline="30000"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és Isten békessége, mely minden értelmet meghalad, meg fogja őrizni szíveteket és gondolataitokat Krisztus Jézusban”</a:t>
            </a:r>
          </a:p>
          <a:p>
            <a:pPr marL="0" indent="0" algn="ctr">
              <a:lnSpc>
                <a:spcPct val="110000"/>
              </a:lnSpc>
              <a:buNone/>
            </a:pPr>
            <a:r>
              <a:rPr lang="hu-HU" b="1" dirty="0">
                <a:solidFill>
                  <a:srgbClr val="223A66"/>
                </a:solidFill>
                <a:latin typeface="Avenir Book" panose="02000503020000020003" pitchFamily="2" charset="0"/>
                <a:ea typeface="DengXian" panose="02010600030101010101" pitchFamily="2" charset="-122"/>
              </a:rPr>
              <a:t>Filippi</a:t>
            </a:r>
            <a:r>
              <a:rPr lang="en-US" b="1" dirty="0">
                <a:solidFill>
                  <a:srgbClr val="223A66"/>
                </a:solidFill>
                <a:effectLst/>
                <a:latin typeface="Avenir Book" panose="02000503020000020003" pitchFamily="2" charset="0"/>
                <a:ea typeface="DengXian" panose="02010600030101010101" pitchFamily="2" charset="-122"/>
              </a:rPr>
              <a:t> 4:6-7</a:t>
            </a:r>
            <a:endParaRPr lang="en-US" sz="1900" b="1"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176924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A00B-0163-9BDF-B088-21A202AFDE3E}"/>
              </a:ext>
            </a:extLst>
          </p:cNvPr>
          <p:cNvSpPr>
            <a:spLocks noGrp="1"/>
          </p:cNvSpPr>
          <p:nvPr>
            <p:ph type="title"/>
          </p:nvPr>
        </p:nvSpPr>
        <p:spPr>
          <a:xfrm>
            <a:off x="2844799" y="365125"/>
            <a:ext cx="7167419" cy="1325563"/>
          </a:xfrm>
        </p:spPr>
        <p:txBody>
          <a:bodyPr>
            <a:normAutofit/>
          </a:bodyPr>
          <a:lstStyle/>
          <a:p>
            <a:r>
              <a:rPr lang="hu-HU" sz="4000" b="1" dirty="0">
                <a:solidFill>
                  <a:srgbClr val="223A66"/>
                </a:solidFill>
                <a:latin typeface="Caecilia LT Light" panose="02000403040000020004" pitchFamily="2" charset="0"/>
              </a:rPr>
              <a:t>KUTATÁSI EREDMÉNYEK</a:t>
            </a:r>
            <a:endParaRPr lang="pt-BR" sz="4000" b="1" dirty="0">
              <a:solidFill>
                <a:srgbClr val="223A66"/>
              </a:solidFill>
              <a:latin typeface="Caecilia LT Light" panose="02000403040000020004" pitchFamily="2" charset="0"/>
            </a:endParaRPr>
          </a:p>
        </p:txBody>
      </p:sp>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587616" y="1541845"/>
            <a:ext cx="7880688" cy="5124450"/>
          </a:xfrm>
        </p:spPr>
        <p:txBody>
          <a:bodyPr>
            <a:noAutofit/>
          </a:bodyPr>
          <a:lstStyle/>
          <a:p>
            <a:pPr marL="0" marR="0" indent="0">
              <a:spcBef>
                <a:spcPts val="0"/>
              </a:spcBef>
              <a:spcAft>
                <a:spcPts val="0"/>
              </a:spcAft>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 kutatások alátámasztják, amit a Biblia mond. A </a:t>
            </a:r>
            <a:r>
              <a:rPr lang="hu-HU" sz="3200" b="1" dirty="0" err="1">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Baylor</a:t>
            </a: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Egyetem kutatói 1,714 önkéntest vizsgáltak meg, akik részt vettek a </a:t>
            </a:r>
            <a:r>
              <a:rPr lang="hu-HU" sz="3200" b="1" dirty="0" err="1">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Baylor</a:t>
            </a: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vallási kutatásban a következő címen: „Ima, Istenhez való kapcsolódás, és a szorongással kapcsolatos rendellenességek tünetei az amerikai felnőtt lakosság körében”. Azt mutatták ki, hogy azok az emberek, akik imádkoznak egy szerető, védelmező Istenhez, kevésbé esnek áldozatul a szorongó viselkedés formáinak.</a:t>
            </a:r>
            <a:endParaRPr lang="en-US" sz="3200" b="1" dirty="0">
              <a:solidFill>
                <a:srgbClr val="223A66"/>
              </a:solidFill>
              <a:effectLst>
                <a:outerShdw blurRad="38100" dist="38100" dir="2700000" algn="tl">
                  <a:srgbClr val="000000">
                    <a:alpha val="43137"/>
                  </a:srgbClr>
                </a:outerShdw>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2719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A00B-0163-9BDF-B088-21A202AFDE3E}"/>
              </a:ext>
            </a:extLst>
          </p:cNvPr>
          <p:cNvSpPr>
            <a:spLocks noGrp="1"/>
          </p:cNvSpPr>
          <p:nvPr>
            <p:ph type="title"/>
          </p:nvPr>
        </p:nvSpPr>
        <p:spPr>
          <a:xfrm>
            <a:off x="2844799" y="365125"/>
            <a:ext cx="7167419" cy="1325563"/>
          </a:xfrm>
        </p:spPr>
        <p:txBody>
          <a:bodyPr>
            <a:normAutofit/>
          </a:bodyPr>
          <a:lstStyle/>
          <a:p>
            <a:r>
              <a:rPr lang="hu-HU" sz="4000" b="1" dirty="0">
                <a:solidFill>
                  <a:srgbClr val="223A66"/>
                </a:solidFill>
                <a:latin typeface="Caecilia LT Light" panose="02000403040000020004" pitchFamily="2" charset="0"/>
              </a:rPr>
              <a:t>Megjelent cikk</a:t>
            </a:r>
            <a:endParaRPr lang="pt-BR" sz="4000" b="1" dirty="0">
              <a:solidFill>
                <a:srgbClr val="223A66"/>
              </a:solidFill>
              <a:latin typeface="Caecilia LT Light" panose="02000403040000020004" pitchFamily="2" charset="0"/>
            </a:endParaRPr>
          </a:p>
        </p:txBody>
      </p:sp>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9" y="1615638"/>
            <a:ext cx="7607740" cy="4990114"/>
          </a:xfrm>
        </p:spPr>
        <p:txBody>
          <a:bodyPr>
            <a:noAutofit/>
          </a:bodyPr>
          <a:lstStyle/>
          <a:p>
            <a:pPr marL="0" marR="0" indent="0">
              <a:spcBef>
                <a:spcPts val="0"/>
              </a:spcBef>
              <a:spcAft>
                <a:spcPts val="0"/>
              </a:spcAft>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Az orvosok, akik az ima pszichológiai hatását tanulmányozták, arról számoltak be, hogy az imádkozás alatt a szívritmus és a vérnyomás csökken és a légzés szabályossá válik. Az ima csökkenti a stresszt, elősegíti az érzelmek irányítását és a békesség érzését. A betegségek, amiket (vagy legalábbis egy részüket) a stressz szintje okoz, a felelősek az orvosi vizitek legalább feléért az Egyesült Államokban.”</a:t>
            </a:r>
            <a:endParaRPr lang="en-US" sz="3200" b="1" dirty="0">
              <a:solidFill>
                <a:srgbClr val="223A66"/>
              </a:solidFill>
              <a:effectLst>
                <a:outerShdw blurRad="38100" dist="38100" dir="2700000" algn="tl">
                  <a:srgbClr val="000000">
                    <a:alpha val="43137"/>
                  </a:srgbClr>
                </a:outerShdw>
              </a:effectLst>
              <a:latin typeface="Avenir Book" panose="02000503020000020003" pitchFamily="2" charset="0"/>
              <a:ea typeface="DengXian" panose="02010600030101010101" pitchFamily="2" charset="-122"/>
            </a:endParaRPr>
          </a:p>
          <a:p>
            <a:pPr marL="0" marR="0" indent="0">
              <a:spcBef>
                <a:spcPts val="0"/>
              </a:spcBef>
              <a:spcAft>
                <a:spcPts val="0"/>
              </a:spcAft>
              <a:buNone/>
            </a:pPr>
            <a:r>
              <a:rPr lang="en-US" sz="1800" dirty="0">
                <a:solidFill>
                  <a:srgbClr val="223A66"/>
                </a:solidFill>
                <a:latin typeface="Avenir Book" panose="02000503020000020003" pitchFamily="2" charset="0"/>
                <a:ea typeface="DengXian" panose="02010600030101010101" pitchFamily="2" charset="-122"/>
              </a:rPr>
              <a:t>Jenna Summers, </a:t>
            </a:r>
            <a:r>
              <a:rPr lang="en-US" sz="1800" dirty="0" err="1">
                <a:solidFill>
                  <a:srgbClr val="223A66"/>
                </a:solidFill>
                <a:latin typeface="Avenir Book" panose="02000503020000020003" pitchFamily="2" charset="0"/>
                <a:ea typeface="DengXian" panose="02010600030101010101" pitchFamily="2" charset="-122"/>
              </a:rPr>
              <a:t>AdventHealth</a:t>
            </a:r>
            <a:endParaRPr lang="en-US" sz="1800"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414853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825625"/>
            <a:ext cx="7167420" cy="4351338"/>
          </a:xfrm>
        </p:spPr>
        <p:txBody>
          <a:bodyPr>
            <a:normAutofit/>
          </a:bodyPr>
          <a:lstStyle/>
          <a:p>
            <a:pPr marL="0" marR="0" indent="0">
              <a:spcBef>
                <a:spcPts val="0"/>
              </a:spcBef>
              <a:spcAft>
                <a:spcPts val="0"/>
              </a:spcAft>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Amikor közbenjárunk egymásért, elfelejtjük az ’én’-t és arra koncentrálunk, hogyan segíthetünk másokon imáinkkal.</a:t>
            </a:r>
          </a:p>
          <a:p>
            <a:pPr marL="0" marR="0" indent="0">
              <a:spcBef>
                <a:spcPts val="0"/>
              </a:spcBef>
              <a:spcAft>
                <a:spcPts val="0"/>
              </a:spcAft>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n-US" sz="3200" b="1" dirty="0">
              <a:solidFill>
                <a:srgbClr val="223A66"/>
              </a:solidFill>
              <a:effectLst>
                <a:outerShdw blurRad="38100" dist="38100" dir="2700000" algn="tl">
                  <a:srgbClr val="000000">
                    <a:alpha val="43137"/>
                  </a:srgbClr>
                </a:outerShdw>
              </a:effectLst>
              <a:latin typeface="Avenir Book" panose="02000503020000020003" pitchFamily="2" charset="0"/>
              <a:ea typeface="DengXian" panose="02010600030101010101" pitchFamily="2" charset="-122"/>
            </a:endParaRPr>
          </a:p>
          <a:p>
            <a:pPr marL="0" marR="0" indent="0">
              <a:spcBef>
                <a:spcPts val="0"/>
              </a:spcBef>
              <a:spcAft>
                <a:spcPts val="0"/>
              </a:spcAft>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 családtagoktól való támogatás felbecsülhetetlen értékű. Gyakran a legközelebbi barát imái törték meg a sötétség erőit.</a:t>
            </a:r>
            <a:endParaRPr lang="en-US" sz="3200" b="1" dirty="0">
              <a:solidFill>
                <a:srgbClr val="223A66"/>
              </a:solidFill>
              <a:effectLst>
                <a:outerShdw blurRad="38100" dist="38100" dir="2700000" algn="tl">
                  <a:srgbClr val="000000">
                    <a:alpha val="43137"/>
                  </a:srgbClr>
                </a:outerShdw>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77829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5" y="0"/>
            <a:ext cx="5307317" cy="1325563"/>
          </a:xfrm>
        </p:spPr>
        <p:txBody>
          <a:bodyPr>
            <a:normAutofit fontScale="90000"/>
          </a:bodyPr>
          <a:lstStyle/>
          <a:p>
            <a:r>
              <a:rPr lang="hu-HU" sz="3600" dirty="0">
                <a:solidFill>
                  <a:srgbClr val="223A66"/>
                </a:solidFill>
                <a:latin typeface="Arial Rounded MT Bold" panose="020F0704030504030204" pitchFamily="34" charset="77"/>
              </a:rPr>
              <a:t>GONDOLKOZZUNK EZEN ÉS BESZÉLJÜK MEG!</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59375" y="3675421"/>
            <a:ext cx="8452377" cy="2946096"/>
          </a:xfrm>
        </p:spPr>
        <p:txBody>
          <a:bodyPr>
            <a:noAutofit/>
          </a:bodyPr>
          <a:lstStyle/>
          <a:p>
            <a:pPr marL="342900" lvl="0" indent="-342900">
              <a:buFont typeface="Symbol" panose="05050102010706020507" pitchFamily="18" charset="2"/>
              <a:buChar char=""/>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Tapasztalatod szerint, hogyan segíti az ima a szorongást, az aggodalmat és a stresszt kezelni, akár saját vagy családod életében? </a:t>
            </a: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Vajon egy gyógyíthatatlan betegségben szenvedő mentális egészségében is segít az ima?</a:t>
            </a: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55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2507" y="565021"/>
            <a:ext cx="8379691" cy="2349211"/>
          </a:xfrm>
        </p:spPr>
        <p:txBody>
          <a:bodyPr>
            <a:normAutofit fontScale="85000" lnSpcReduction="20000"/>
          </a:bodyPr>
          <a:lstStyle/>
          <a:p>
            <a:pPr marL="0" indent="0">
              <a:lnSpc>
                <a:spcPct val="150000"/>
              </a:lnSpc>
              <a:buNone/>
            </a:pPr>
            <a:r>
              <a:rPr lang="hu-HU" sz="35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„Az ima az egyik legfontosabb feladatunk. Nélküle nem tudunk a keresztény úton járni. Az ima felemel, erősít, nemesít, ez a lélek beszélgetése Istennel.”</a:t>
            </a:r>
          </a:p>
          <a:p>
            <a:pPr marL="0" indent="0">
              <a:lnSpc>
                <a:spcPct val="150000"/>
              </a:lnSpc>
              <a:buNone/>
            </a:pPr>
            <a:r>
              <a:rPr lang="en-US" sz="2100" kern="100" dirty="0">
                <a:solidFill>
                  <a:schemeClr val="accent1">
                    <a:lumMod val="50000"/>
                  </a:schemeClr>
                </a:solidFill>
                <a:effectLst/>
                <a:ea typeface="DengXian" panose="02010600030101010101" pitchFamily="2" charset="-122"/>
                <a:cs typeface="Calibri" panose="020F0502020204030204" pitchFamily="34" charset="0"/>
              </a:rPr>
              <a:t>Ellen G. White, </a:t>
            </a:r>
            <a:r>
              <a:rPr lang="en-US" sz="2100" i="1" kern="100" dirty="0">
                <a:solidFill>
                  <a:schemeClr val="accent1">
                    <a:lumMod val="50000"/>
                  </a:schemeClr>
                </a:solidFill>
                <a:effectLst/>
                <a:ea typeface="DengXian" panose="02010600030101010101" pitchFamily="2" charset="-122"/>
                <a:cs typeface="Calibri" panose="020F0502020204030204" pitchFamily="34" charset="0"/>
              </a:rPr>
              <a:t>Testimonies for the Church,</a:t>
            </a:r>
            <a:r>
              <a:rPr lang="en-US" sz="2100" kern="100" dirty="0">
                <a:solidFill>
                  <a:schemeClr val="accent1">
                    <a:lumMod val="50000"/>
                  </a:schemeClr>
                </a:solidFill>
                <a:effectLst/>
                <a:ea typeface="DengXian" panose="02010600030101010101" pitchFamily="2" charset="-122"/>
                <a:cs typeface="Calibri" panose="020F0502020204030204" pitchFamily="34" charset="0"/>
              </a:rPr>
              <a:t> </a:t>
            </a:r>
            <a:r>
              <a:rPr lang="hu-HU" sz="2100" kern="100" dirty="0">
                <a:solidFill>
                  <a:schemeClr val="accent1">
                    <a:lumMod val="50000"/>
                  </a:schemeClr>
                </a:solidFill>
                <a:effectLst/>
                <a:ea typeface="DengXian" panose="02010600030101010101" pitchFamily="2" charset="-122"/>
                <a:cs typeface="Calibri" panose="020F0502020204030204" pitchFamily="34" charset="0"/>
              </a:rPr>
              <a:t>v</a:t>
            </a:r>
            <a:r>
              <a:rPr lang="en-US" sz="2100" kern="100" dirty="0" err="1">
                <a:solidFill>
                  <a:schemeClr val="accent1">
                    <a:lumMod val="50000"/>
                  </a:schemeClr>
                </a:solidFill>
                <a:effectLst/>
                <a:ea typeface="DengXian" panose="02010600030101010101" pitchFamily="2" charset="-122"/>
                <a:cs typeface="Calibri" panose="020F0502020204030204" pitchFamily="34" charset="0"/>
              </a:rPr>
              <a:t>ol</a:t>
            </a:r>
            <a:r>
              <a:rPr lang="en-US" sz="2100" kern="100" dirty="0">
                <a:solidFill>
                  <a:schemeClr val="accent1">
                    <a:lumMod val="50000"/>
                  </a:schemeClr>
                </a:solidFill>
                <a:effectLst/>
                <a:ea typeface="DengXian" panose="02010600030101010101" pitchFamily="2" charset="-122"/>
                <a:cs typeface="Calibri" panose="020F0502020204030204" pitchFamily="34" charset="0"/>
              </a:rPr>
              <a:t>. 2, p. 313</a:t>
            </a:r>
            <a:endParaRPr lang="pt-BR" sz="2100" kern="100" dirty="0">
              <a:solidFill>
                <a:schemeClr val="accent1">
                  <a:lumMod val="50000"/>
                </a:schemeClr>
              </a:solidFill>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62649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292051" y="0"/>
            <a:ext cx="4327246" cy="1325563"/>
          </a:xfrm>
        </p:spPr>
        <p:txBody>
          <a:bodyPr>
            <a:noAutofit/>
          </a:bodyPr>
          <a:lstStyle/>
          <a:p>
            <a:r>
              <a:rPr lang="hu-HU" sz="2800" dirty="0">
                <a:solidFill>
                  <a:srgbClr val="223A66"/>
                </a:solidFill>
                <a:latin typeface="Avenir Book" panose="02000503020000020003" pitchFamily="2" charset="0"/>
                <a:cs typeface="Arial" panose="020B0604020202020204" pitchFamily="34" charset="0"/>
              </a:rPr>
              <a:t>AZ IMA JÓTÉKONY HATÁSA</a:t>
            </a:r>
            <a:endParaRPr lang="pt-BR" sz="2800" dirty="0">
              <a:solidFill>
                <a:srgbClr val="223A66"/>
              </a:solidFill>
              <a:latin typeface="Avenir Book" panose="02000503020000020003" pitchFamily="2" charset="0"/>
              <a:cs typeface="Arial" panose="020B0604020202020204" pitchFamily="34" charset="0"/>
            </a:endParaRPr>
          </a:p>
        </p:txBody>
      </p:sp>
      <p:sp>
        <p:nvSpPr>
          <p:cNvPr id="3" name="TextBox 2">
            <a:extLst>
              <a:ext uri="{FF2B5EF4-FFF2-40B4-BE49-F238E27FC236}">
                <a16:creationId xmlns:a16="http://schemas.microsoft.com/office/drawing/2014/main" id="{BF6AFF30-E4BC-6EEF-1043-833B0CEB3DD3}"/>
              </a:ext>
            </a:extLst>
          </p:cNvPr>
          <p:cNvSpPr txBox="1"/>
          <p:nvPr/>
        </p:nvSpPr>
        <p:spPr>
          <a:xfrm>
            <a:off x="1023731" y="4613588"/>
            <a:ext cx="9024730" cy="923330"/>
          </a:xfrm>
          <a:prstGeom prst="rect">
            <a:avLst/>
          </a:prstGeom>
          <a:noFill/>
        </p:spPr>
        <p:txBody>
          <a:bodyPr wrap="square" rtlCol="0">
            <a:spAutoFit/>
          </a:bodyPr>
          <a:lstStyle/>
          <a:p>
            <a:r>
              <a:rPr lang="hu-HU" sz="5400" b="1" dirty="0">
                <a:solidFill>
                  <a:srgbClr val="223A66"/>
                </a:solidFill>
                <a:latin typeface="Avenir Book" panose="02000503020000020003" pitchFamily="2" charset="0"/>
                <a:cs typeface="Arial" panose="020B0604020202020204" pitchFamily="34" charset="0"/>
              </a:rPr>
              <a:t>NÖVELI HÁLÁNKAT</a:t>
            </a:r>
            <a:endParaRPr lang="pt-BR" sz="5400" b="1" dirty="0">
              <a:solidFill>
                <a:srgbClr val="223A66"/>
              </a:solidFill>
              <a:latin typeface="Avenir Book" panose="02000503020000020003" pitchFamily="2" charset="0"/>
              <a:cs typeface="Arial" panose="020B0604020202020204" pitchFamily="34" charset="0"/>
            </a:endParaRPr>
          </a:p>
        </p:txBody>
      </p:sp>
      <p:sp>
        <p:nvSpPr>
          <p:cNvPr id="2" name="Oval 1">
            <a:extLst>
              <a:ext uri="{FF2B5EF4-FFF2-40B4-BE49-F238E27FC236}">
                <a16:creationId xmlns:a16="http://schemas.microsoft.com/office/drawing/2014/main" id="{B33443B7-BA75-D9F7-F134-A8181F1B965C}"/>
              </a:ext>
            </a:extLst>
          </p:cNvPr>
          <p:cNvSpPr/>
          <p:nvPr/>
        </p:nvSpPr>
        <p:spPr>
          <a:xfrm>
            <a:off x="455697"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4</a:t>
            </a:r>
          </a:p>
        </p:txBody>
      </p:sp>
      <p:sp>
        <p:nvSpPr>
          <p:cNvPr id="4" name="TextBox 3">
            <a:extLst>
              <a:ext uri="{FF2B5EF4-FFF2-40B4-BE49-F238E27FC236}">
                <a16:creationId xmlns:a16="http://schemas.microsoft.com/office/drawing/2014/main" id="{B1F7CDDF-372B-213B-0986-39C04B10D8DB}"/>
              </a:ext>
            </a:extLst>
          </p:cNvPr>
          <p:cNvSpPr txBox="1"/>
          <p:nvPr/>
        </p:nvSpPr>
        <p:spPr>
          <a:xfrm>
            <a:off x="1023731" y="3505592"/>
            <a:ext cx="3717235" cy="1107996"/>
          </a:xfrm>
          <a:prstGeom prst="rect">
            <a:avLst/>
          </a:prstGeom>
          <a:noFill/>
        </p:spPr>
        <p:txBody>
          <a:bodyPr wrap="square" rtlCol="0">
            <a:spAutoFit/>
          </a:bodyPr>
          <a:lstStyle/>
          <a:p>
            <a:r>
              <a:rPr lang="hu-HU" sz="6600" dirty="0">
                <a:solidFill>
                  <a:srgbClr val="E1A230"/>
                </a:solidFill>
                <a:latin typeface="Arial Rounded MT Bold" panose="020F0704030504030204" pitchFamily="34" charset="77"/>
              </a:rPr>
              <a:t>IMA</a:t>
            </a:r>
            <a:endParaRPr lang="pt-BR" sz="6600" dirty="0">
              <a:solidFill>
                <a:srgbClr val="E1A230"/>
              </a:solidFill>
              <a:latin typeface="Arial Rounded MT Bold" panose="020F0704030504030204" pitchFamily="34" charset="77"/>
            </a:endParaRPr>
          </a:p>
        </p:txBody>
      </p:sp>
    </p:spTree>
    <p:extLst>
      <p:ext uri="{BB962C8B-B14F-4D97-AF65-F5344CB8AC3E}">
        <p14:creationId xmlns:p14="http://schemas.microsoft.com/office/powerpoint/2010/main" val="342026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4217" y="436155"/>
            <a:ext cx="8617227" cy="2704611"/>
          </a:xfrm>
        </p:spPr>
        <p:txBody>
          <a:bodyPr anchor="ctr">
            <a:normAutofit/>
          </a:bodyPr>
          <a:lstStyle/>
          <a:p>
            <a:pPr marL="0" indent="0">
              <a:lnSpc>
                <a:spcPct val="110000"/>
              </a:lnSpc>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„Mindenkor örüljetek, szüntelenül imádkozzatok, mindenért hálát adjatok, mert ez Isten akarata Jézus Krisztus által a ti javatokra” </a:t>
            </a:r>
          </a:p>
          <a:p>
            <a:pPr marL="0" indent="0">
              <a:lnSpc>
                <a:spcPct val="110000"/>
              </a:lnSpc>
              <a:buNone/>
            </a:pPr>
            <a:r>
              <a:rPr lang="en-US" sz="3200" b="1" dirty="0">
                <a:solidFill>
                  <a:srgbClr val="223A66"/>
                </a:solidFill>
                <a:effectLst/>
                <a:latin typeface="Avenir Book" panose="02000503020000020003" pitchFamily="2" charset="0"/>
                <a:ea typeface="DengXian" panose="02010600030101010101" pitchFamily="2" charset="-122"/>
              </a:rPr>
              <a:t>1</a:t>
            </a:r>
            <a:r>
              <a:rPr lang="hu-HU" sz="3200" b="1" dirty="0" err="1">
                <a:solidFill>
                  <a:srgbClr val="223A66"/>
                </a:solidFill>
                <a:latin typeface="Avenir Book" panose="02000503020000020003" pitchFamily="2" charset="0"/>
                <a:ea typeface="DengXian" panose="02010600030101010101" pitchFamily="2" charset="-122"/>
              </a:rPr>
              <a:t>Thesszalonika</a:t>
            </a:r>
            <a:r>
              <a:rPr lang="hu-HU" sz="3200" b="1" dirty="0">
                <a:solidFill>
                  <a:srgbClr val="223A66"/>
                </a:solidFill>
                <a:latin typeface="Avenir Book" panose="02000503020000020003" pitchFamily="2" charset="0"/>
                <a:ea typeface="DengXian" panose="02010600030101010101" pitchFamily="2" charset="-122"/>
              </a:rPr>
              <a:t> </a:t>
            </a:r>
            <a:r>
              <a:rPr lang="en-US" sz="3200" b="1" dirty="0">
                <a:solidFill>
                  <a:srgbClr val="223A66"/>
                </a:solidFill>
                <a:effectLst/>
                <a:latin typeface="Avenir Book" panose="02000503020000020003" pitchFamily="2" charset="0"/>
                <a:ea typeface="DengXian" panose="02010600030101010101" pitchFamily="2" charset="-122"/>
              </a:rPr>
              <a:t>5:16-18</a:t>
            </a:r>
          </a:p>
        </p:txBody>
      </p:sp>
    </p:spTree>
    <p:extLst>
      <p:ext uri="{BB962C8B-B14F-4D97-AF65-F5344CB8AC3E}">
        <p14:creationId xmlns:p14="http://schemas.microsoft.com/office/powerpoint/2010/main" val="394791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73398" y="1498744"/>
            <a:ext cx="7167420" cy="4980884"/>
          </a:xfrm>
        </p:spPr>
        <p:txBody>
          <a:bodyPr>
            <a:normAutofit fontScale="92500"/>
          </a:bodyPr>
          <a:lstStyle/>
          <a:p>
            <a:pPr marL="0" indent="0">
              <a:spcBef>
                <a:spcPts val="0"/>
              </a:spcBef>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„Semmi sem erősíti jobban a test és a lélek egészségét, mint a hála és dicséret lelkülete. Pozitív kötelességünk, hogy ellenálljunk a melankóliának, az elégedetlen gondolatoknak és érzéseknek – legalább annyira, mint az, hogy imádkozzunk. Ha a Mennyel vagyunk összeköttetésben, akkor hogyan járhatnánk az Atyánk háza felé vezető úton úgy, mint egy gyászmenet, nyögve és panaszkodva?”</a:t>
            </a:r>
          </a:p>
          <a:p>
            <a:pPr marL="0" indent="0">
              <a:spcBef>
                <a:spcPts val="0"/>
              </a:spcBef>
              <a:buNone/>
            </a:pP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spcBef>
                <a:spcPts val="0"/>
              </a:spcBef>
              <a:buNone/>
            </a:pPr>
            <a:r>
              <a:rPr lang="en-US" sz="2400" kern="100" dirty="0">
                <a:solidFill>
                  <a:srgbClr val="223A66"/>
                </a:solidFill>
                <a:effectLst/>
                <a:ea typeface="DengXian" panose="02010600030101010101" pitchFamily="2" charset="-122"/>
                <a:cs typeface="Calibri" panose="020F0502020204030204" pitchFamily="34" charset="0"/>
              </a:rPr>
              <a:t>Ellen G. White, </a:t>
            </a:r>
            <a:r>
              <a:rPr lang="en-US" sz="2400" i="1" kern="100" dirty="0">
                <a:solidFill>
                  <a:srgbClr val="223A66"/>
                </a:solidFill>
                <a:effectLst/>
                <a:ea typeface="DengXian" panose="02010600030101010101" pitchFamily="2" charset="-122"/>
                <a:cs typeface="Calibri" panose="020F0502020204030204" pitchFamily="34" charset="0"/>
              </a:rPr>
              <a:t>Ministry </a:t>
            </a:r>
            <a:r>
              <a:rPr lang="en-US" sz="2400" i="1" kern="100" dirty="0">
                <a:solidFill>
                  <a:srgbClr val="223A66"/>
                </a:solidFill>
                <a:ea typeface="DengXian" panose="02010600030101010101" pitchFamily="2" charset="-122"/>
                <a:cs typeface="Calibri" panose="020F0502020204030204" pitchFamily="34" charset="0"/>
              </a:rPr>
              <a:t>of Healing</a:t>
            </a:r>
            <a:r>
              <a:rPr lang="en-US" sz="2400" i="1" kern="100" dirty="0">
                <a:solidFill>
                  <a:srgbClr val="223A66"/>
                </a:solidFill>
                <a:effectLst/>
                <a:ea typeface="DengXian" panose="02010600030101010101" pitchFamily="2" charset="-122"/>
                <a:cs typeface="Calibri" panose="020F0502020204030204" pitchFamily="34" charset="0"/>
              </a:rPr>
              <a:t>,</a:t>
            </a:r>
            <a:r>
              <a:rPr lang="en-US" sz="2400" kern="100" dirty="0">
                <a:solidFill>
                  <a:srgbClr val="223A66"/>
                </a:solidFill>
                <a:effectLst/>
                <a:ea typeface="DengXian" panose="02010600030101010101" pitchFamily="2" charset="-122"/>
                <a:cs typeface="Calibri" panose="020F0502020204030204" pitchFamily="34" charset="0"/>
              </a:rPr>
              <a:t> p. </a:t>
            </a:r>
            <a:r>
              <a:rPr lang="en-US" sz="2400" kern="100" dirty="0">
                <a:solidFill>
                  <a:srgbClr val="223A66"/>
                </a:solidFill>
                <a:ea typeface="DengXian" panose="02010600030101010101" pitchFamily="2" charset="-122"/>
                <a:cs typeface="Calibri" panose="020F0502020204030204" pitchFamily="34" charset="0"/>
              </a:rPr>
              <a:t>25</a:t>
            </a:r>
            <a:endParaRPr lang="en-US" sz="2400" b="1" dirty="0">
              <a:solidFill>
                <a:srgbClr val="223A66"/>
              </a:solidFill>
              <a:effectLst/>
              <a:latin typeface="Avenir Book" panose="02000503020000020003" pitchFamily="2" charset="0"/>
              <a:ea typeface="DengXian" panose="02010600030101010101" pitchFamily="2" charset="-122"/>
            </a:endParaRPr>
          </a:p>
          <a:p>
            <a:pPr marL="0" marR="0" indent="0">
              <a:spcBef>
                <a:spcPts val="0"/>
              </a:spcBef>
              <a:spcAft>
                <a:spcPts val="0"/>
              </a:spcAft>
              <a:buNone/>
            </a:pPr>
            <a:endParaRPr lang="en-US"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52310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68211" y="615059"/>
            <a:ext cx="8379691" cy="2585341"/>
          </a:xfrm>
        </p:spPr>
        <p:txBody>
          <a:bodyPr>
            <a:normAutofit/>
          </a:bodyPr>
          <a:lstStyle/>
          <a:p>
            <a:pPr marL="0" indent="0">
              <a:lnSpc>
                <a:spcPct val="150000"/>
              </a:lnSpc>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„Dicsérjétek az </a:t>
            </a:r>
            <a:r>
              <a:rPr lang="hu-HU" sz="3200" b="1" dirty="0" err="1">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URat</a:t>
            </a: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Dicsérd, lelkem, az </a:t>
            </a:r>
            <a:r>
              <a:rPr lang="hu-HU" sz="3200" b="1" dirty="0" err="1">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URat</a:t>
            </a: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Dicsérem az </a:t>
            </a:r>
            <a:r>
              <a:rPr lang="hu-HU" sz="3200" b="1" dirty="0" err="1">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URat</a:t>
            </a: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amíg élek, zsoltárt zengek Istenemnek, míg csak leszek.”  </a:t>
            </a:r>
            <a:r>
              <a:rPr lang="hu-HU" sz="3200" b="1" kern="0" dirty="0">
                <a:solidFill>
                  <a:srgbClr val="223A66"/>
                </a:solidFill>
                <a:effectLst/>
                <a:latin typeface="Avenir Book" panose="02000503020000020003" pitchFamily="2" charset="0"/>
                <a:ea typeface="Times New Roman" panose="02020603050405020304" pitchFamily="18" charset="0"/>
              </a:rPr>
              <a:t>Zsoltárok</a:t>
            </a:r>
            <a:r>
              <a:rPr lang="en-US" sz="3200" b="1" kern="0" dirty="0">
                <a:solidFill>
                  <a:srgbClr val="223A66"/>
                </a:solidFill>
                <a:effectLst/>
                <a:latin typeface="Avenir Book" panose="02000503020000020003" pitchFamily="2" charset="0"/>
                <a:ea typeface="Times New Roman" panose="02020603050405020304" pitchFamily="18" charset="0"/>
              </a:rPr>
              <a:t> 146:1-2</a:t>
            </a:r>
            <a:endParaRPr lang="en-US" sz="3200" b="1" dirty="0">
              <a:solidFill>
                <a:srgbClr val="223A66"/>
              </a:solidFill>
              <a:effectLst/>
              <a:latin typeface="Avenir Book" panose="02000503020000020003" pitchFamily="2" charset="0"/>
              <a:ea typeface="DengXian" panose="02010600030101010101" pitchFamily="2" charset="-122"/>
            </a:endParaRPr>
          </a:p>
          <a:p>
            <a:pPr marL="0" indent="0">
              <a:lnSpc>
                <a:spcPct val="150000"/>
              </a:lnSpc>
              <a:buNone/>
            </a:pPr>
            <a:endParaRPr lang="pt-BR" sz="1800" b="1" kern="100" dirty="0">
              <a:solidFill>
                <a:srgbClr val="223A66"/>
              </a:solidFill>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5053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6" y="0"/>
            <a:ext cx="5338848" cy="1325563"/>
          </a:xfrm>
        </p:spPr>
        <p:txBody>
          <a:bodyPr>
            <a:normAutofit fontScale="90000"/>
          </a:bodyPr>
          <a:lstStyle/>
          <a:p>
            <a:r>
              <a:rPr lang="hu-HU" sz="3600" dirty="0">
                <a:solidFill>
                  <a:srgbClr val="223A66"/>
                </a:solidFill>
                <a:latin typeface="Arial Rounded MT Bold" panose="020F0704030504030204" pitchFamily="34" charset="77"/>
              </a:rPr>
              <a:t>GONDOLKOZZUNK EZEN ÉS BESZÉLJÜK MEG!</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90906" y="3896138"/>
            <a:ext cx="8452377" cy="2574235"/>
          </a:xfrm>
        </p:spPr>
        <p:txBody>
          <a:bodyPr>
            <a:normAutofit lnSpcReduction="10000"/>
          </a:bodyPr>
          <a:lstStyle/>
          <a:p>
            <a:pPr marL="342900" lvl="0" indent="-342900">
              <a:buFont typeface="Symbol" panose="05050102010706020507" pitchFamily="18" charset="2"/>
              <a:buChar char=""/>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Pál apostol arra kér, hogy minden körülményben adjunk hálát. Könnyű mindig hálát adni, amikor nehéz élethelyzetben vagyunk?</a:t>
            </a: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Beszéljünk meg néhány gondolatot hogyan lehetünk hálásak nehéz időkben!</a:t>
            </a: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Clr>
                <a:srgbClr val="FF7B1A"/>
              </a:buClr>
              <a:buNone/>
            </a:pPr>
            <a:endParaRPr lang="pt-BR" sz="4400" b="1" dirty="0">
              <a:solidFill>
                <a:srgbClr val="223A66"/>
              </a:solidFill>
              <a:latin typeface="Avenir Book" panose="02000503020000020003" pitchFamily="2" charset="0"/>
            </a:endParaRPr>
          </a:p>
        </p:txBody>
      </p:sp>
    </p:spTree>
    <p:extLst>
      <p:ext uri="{BB962C8B-B14F-4D97-AF65-F5344CB8AC3E}">
        <p14:creationId xmlns:p14="http://schemas.microsoft.com/office/powerpoint/2010/main" val="225276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292050" y="0"/>
            <a:ext cx="4295715" cy="1325563"/>
          </a:xfrm>
        </p:spPr>
        <p:txBody>
          <a:bodyPr>
            <a:noAutofit/>
          </a:bodyPr>
          <a:lstStyle/>
          <a:p>
            <a:r>
              <a:rPr lang="hu-HU" sz="2800" dirty="0">
                <a:solidFill>
                  <a:srgbClr val="223A66"/>
                </a:solidFill>
                <a:latin typeface="Avenir Book" panose="02000503020000020003" pitchFamily="2" charset="0"/>
                <a:cs typeface="Arial" panose="020B0604020202020204" pitchFamily="34" charset="0"/>
              </a:rPr>
              <a:t>AZ IMA JÓTÉKONY HATÁSA</a:t>
            </a:r>
            <a:endParaRPr lang="pt-BR" sz="2800" dirty="0">
              <a:solidFill>
                <a:srgbClr val="223A66"/>
              </a:solidFill>
              <a:latin typeface="Avenir Book" panose="02000503020000020003" pitchFamily="2" charset="0"/>
              <a:cs typeface="Arial" panose="020B0604020202020204" pitchFamily="34" charset="0"/>
            </a:endParaRPr>
          </a:p>
        </p:txBody>
      </p:sp>
      <p:sp>
        <p:nvSpPr>
          <p:cNvPr id="3" name="TextBox 2">
            <a:extLst>
              <a:ext uri="{FF2B5EF4-FFF2-40B4-BE49-F238E27FC236}">
                <a16:creationId xmlns:a16="http://schemas.microsoft.com/office/drawing/2014/main" id="{BF6AFF30-E4BC-6EEF-1043-833B0CEB3DD3}"/>
              </a:ext>
            </a:extLst>
          </p:cNvPr>
          <p:cNvSpPr txBox="1"/>
          <p:nvPr/>
        </p:nvSpPr>
        <p:spPr>
          <a:xfrm>
            <a:off x="1023731" y="4613588"/>
            <a:ext cx="9024730" cy="1754326"/>
          </a:xfrm>
          <a:prstGeom prst="rect">
            <a:avLst/>
          </a:prstGeom>
          <a:noFill/>
        </p:spPr>
        <p:txBody>
          <a:bodyPr wrap="square" rtlCol="0">
            <a:spAutoFit/>
          </a:bodyPr>
          <a:lstStyle/>
          <a:p>
            <a:r>
              <a:rPr lang="hu-HU" sz="5400" b="1" dirty="0">
                <a:solidFill>
                  <a:srgbClr val="223A66"/>
                </a:solidFill>
                <a:latin typeface="Avenir Book" panose="02000503020000020003" pitchFamily="2" charset="0"/>
                <a:cs typeface="Arial" panose="020B0604020202020204" pitchFamily="34" charset="0"/>
              </a:rPr>
              <a:t>KRISZTUSKÖZPONTÚ SZEMÉLYISÉGET FEJLESZT</a:t>
            </a:r>
            <a:endParaRPr lang="pt-BR" sz="5400" b="1" dirty="0">
              <a:solidFill>
                <a:srgbClr val="223A66"/>
              </a:solidFill>
              <a:latin typeface="Avenir Book" panose="02000503020000020003" pitchFamily="2" charset="0"/>
              <a:cs typeface="Arial" panose="020B0604020202020204" pitchFamily="34" charset="0"/>
            </a:endParaRPr>
          </a:p>
        </p:txBody>
      </p:sp>
      <p:sp>
        <p:nvSpPr>
          <p:cNvPr id="2" name="Oval 1">
            <a:extLst>
              <a:ext uri="{FF2B5EF4-FFF2-40B4-BE49-F238E27FC236}">
                <a16:creationId xmlns:a16="http://schemas.microsoft.com/office/drawing/2014/main" id="{B33443B7-BA75-D9F7-F134-A8181F1B965C}"/>
              </a:ext>
            </a:extLst>
          </p:cNvPr>
          <p:cNvSpPr/>
          <p:nvPr/>
        </p:nvSpPr>
        <p:spPr>
          <a:xfrm>
            <a:off x="455697"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5</a:t>
            </a:r>
          </a:p>
        </p:txBody>
      </p:sp>
      <p:sp>
        <p:nvSpPr>
          <p:cNvPr id="4" name="TextBox 3">
            <a:extLst>
              <a:ext uri="{FF2B5EF4-FFF2-40B4-BE49-F238E27FC236}">
                <a16:creationId xmlns:a16="http://schemas.microsoft.com/office/drawing/2014/main" id="{B1F7CDDF-372B-213B-0986-39C04B10D8DB}"/>
              </a:ext>
            </a:extLst>
          </p:cNvPr>
          <p:cNvSpPr txBox="1"/>
          <p:nvPr/>
        </p:nvSpPr>
        <p:spPr>
          <a:xfrm>
            <a:off x="1023731" y="3505592"/>
            <a:ext cx="3717235" cy="1107996"/>
          </a:xfrm>
          <a:prstGeom prst="rect">
            <a:avLst/>
          </a:prstGeom>
          <a:noFill/>
        </p:spPr>
        <p:txBody>
          <a:bodyPr wrap="square" rtlCol="0">
            <a:spAutoFit/>
          </a:bodyPr>
          <a:lstStyle/>
          <a:p>
            <a:r>
              <a:rPr lang="hu-HU" sz="6600" dirty="0">
                <a:solidFill>
                  <a:srgbClr val="E1A230"/>
                </a:solidFill>
                <a:latin typeface="Arial Rounded MT Bold" panose="020F0704030504030204" pitchFamily="34" charset="77"/>
              </a:rPr>
              <a:t>IMA</a:t>
            </a:r>
            <a:endParaRPr lang="pt-BR" sz="6600" dirty="0">
              <a:solidFill>
                <a:srgbClr val="E1A230"/>
              </a:solidFill>
              <a:latin typeface="Arial Rounded MT Bold" panose="020F0704030504030204" pitchFamily="34" charset="77"/>
            </a:endParaRPr>
          </a:p>
        </p:txBody>
      </p:sp>
    </p:spTree>
    <p:extLst>
      <p:ext uri="{BB962C8B-B14F-4D97-AF65-F5344CB8AC3E}">
        <p14:creationId xmlns:p14="http://schemas.microsoft.com/office/powerpoint/2010/main" val="285528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4217" y="436155"/>
            <a:ext cx="8617227" cy="2704611"/>
          </a:xfrm>
        </p:spPr>
        <p:txBody>
          <a:bodyPr anchor="ctr">
            <a:normAutofit/>
          </a:bodyPr>
          <a:lstStyle/>
          <a:p>
            <a:pPr marL="0" indent="0">
              <a:lnSpc>
                <a:spcPct val="110000"/>
              </a:lnSpc>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„Semmit ne tegyetek önzésből, se hiú dicsőségvágyból, hanem alázattal különbnek tartsátok egymást magatoknál…” </a:t>
            </a:r>
          </a:p>
          <a:p>
            <a:pPr marL="0" indent="0">
              <a:lnSpc>
                <a:spcPct val="110000"/>
              </a:lnSpc>
              <a:buNone/>
            </a:pPr>
            <a:r>
              <a:rPr lang="hu-HU" sz="3200" b="1" kern="0" dirty="0">
                <a:solidFill>
                  <a:srgbClr val="223A66"/>
                </a:solidFill>
                <a:latin typeface="Avenir Book" panose="02000503020000020003" pitchFamily="2" charset="0"/>
                <a:ea typeface="Times New Roman" panose="02020603050405020304" pitchFamily="18" charset="0"/>
              </a:rPr>
              <a:t>Filippi</a:t>
            </a:r>
            <a:r>
              <a:rPr lang="en-US" sz="3200" b="1" kern="0" dirty="0">
                <a:solidFill>
                  <a:srgbClr val="223A66"/>
                </a:solidFill>
                <a:effectLst/>
                <a:latin typeface="Avenir Book" panose="02000503020000020003" pitchFamily="2" charset="0"/>
                <a:ea typeface="Times New Roman" panose="02020603050405020304" pitchFamily="18" charset="0"/>
              </a:rPr>
              <a:t> 2:3</a:t>
            </a:r>
            <a:r>
              <a:rPr lang="en-US" sz="3600" b="1" dirty="0">
                <a:solidFill>
                  <a:srgbClr val="223A66"/>
                </a:solidFill>
                <a:effectLst/>
                <a:latin typeface="Avenir Book" panose="02000503020000020003" pitchFamily="2" charset="0"/>
              </a:rPr>
              <a:t> </a:t>
            </a:r>
            <a:endParaRPr lang="en-US" sz="4800" b="1"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29672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4217" y="436155"/>
            <a:ext cx="8617227" cy="2704611"/>
          </a:xfrm>
        </p:spPr>
        <p:txBody>
          <a:bodyPr anchor="ctr">
            <a:normAutofit fontScale="92500" lnSpcReduction="10000"/>
          </a:bodyPr>
          <a:lstStyle/>
          <a:p>
            <a:pPr marL="0" indent="0">
              <a:lnSpc>
                <a:spcPct val="110000"/>
              </a:lnSpc>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„Mi pedig, miközben fedetlen arccal, mint egy tükörben szemléljük az Úr dicsőségét mindnyájan, ugyanarra a képre formálódunk át az Úr Lelke által dicsőségről dicsőségre.” </a:t>
            </a:r>
          </a:p>
          <a:p>
            <a:pPr marL="0" indent="0">
              <a:lnSpc>
                <a:spcPct val="110000"/>
              </a:lnSpc>
              <a:buNone/>
            </a:pPr>
            <a:r>
              <a:rPr lang="en-US" sz="3200" b="1" dirty="0">
                <a:solidFill>
                  <a:srgbClr val="223A66"/>
                </a:solidFill>
                <a:effectLst/>
                <a:latin typeface="Avenir Book" panose="02000503020000020003" pitchFamily="2" charset="0"/>
                <a:ea typeface="DengXian" panose="02010600030101010101" pitchFamily="2" charset="-122"/>
              </a:rPr>
              <a:t>2</a:t>
            </a:r>
            <a:r>
              <a:rPr lang="hu-HU" sz="3200" b="1" dirty="0" err="1">
                <a:solidFill>
                  <a:srgbClr val="223A66"/>
                </a:solidFill>
                <a:effectLst/>
                <a:latin typeface="Avenir Book" panose="02000503020000020003" pitchFamily="2" charset="0"/>
                <a:ea typeface="DengXian" panose="02010600030101010101" pitchFamily="2" charset="-122"/>
              </a:rPr>
              <a:t>Korinthus</a:t>
            </a:r>
            <a:r>
              <a:rPr lang="hu-HU" sz="3200" b="1" dirty="0">
                <a:solidFill>
                  <a:srgbClr val="223A66"/>
                </a:solidFill>
                <a:effectLst/>
                <a:latin typeface="Avenir Book" panose="02000503020000020003" pitchFamily="2" charset="0"/>
                <a:ea typeface="DengXian" panose="02010600030101010101" pitchFamily="2" charset="-122"/>
              </a:rPr>
              <a:t> </a:t>
            </a:r>
            <a:r>
              <a:rPr lang="en-US" sz="3200" b="1" dirty="0">
                <a:solidFill>
                  <a:srgbClr val="223A66"/>
                </a:solidFill>
                <a:effectLst/>
                <a:latin typeface="Avenir Book" panose="02000503020000020003" pitchFamily="2" charset="0"/>
                <a:ea typeface="DengXian" panose="02010600030101010101" pitchFamily="2" charset="-122"/>
              </a:rPr>
              <a:t>3:18</a:t>
            </a:r>
            <a:r>
              <a:rPr lang="en-US" sz="3600" b="1" dirty="0">
                <a:solidFill>
                  <a:srgbClr val="223A66"/>
                </a:solidFill>
                <a:effectLst/>
                <a:latin typeface="Avenir Book" panose="02000503020000020003" pitchFamily="2" charset="0"/>
              </a:rPr>
              <a:t> </a:t>
            </a:r>
            <a:endParaRPr lang="en-US" sz="7200" b="1"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1255811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A00B-0163-9BDF-B088-21A202AFDE3E}"/>
              </a:ext>
            </a:extLst>
          </p:cNvPr>
          <p:cNvSpPr>
            <a:spLocks noGrp="1"/>
          </p:cNvSpPr>
          <p:nvPr>
            <p:ph type="title"/>
          </p:nvPr>
        </p:nvSpPr>
        <p:spPr>
          <a:xfrm>
            <a:off x="2844799" y="365125"/>
            <a:ext cx="7167419" cy="1325563"/>
          </a:xfrm>
        </p:spPr>
        <p:txBody>
          <a:bodyPr>
            <a:normAutofit/>
          </a:bodyPr>
          <a:lstStyle/>
          <a:p>
            <a:r>
              <a:rPr lang="hu-HU" sz="4000" b="1" dirty="0">
                <a:solidFill>
                  <a:srgbClr val="223A66"/>
                </a:solidFill>
                <a:latin typeface="Caecilia LT Light" panose="02000403040000020004" pitchFamily="2" charset="0"/>
              </a:rPr>
              <a:t>KRISZTUSI JELLEMVONÁS</a:t>
            </a:r>
            <a:endParaRPr lang="pt-BR" sz="4000" b="1" dirty="0">
              <a:solidFill>
                <a:srgbClr val="223A66"/>
              </a:solidFill>
              <a:latin typeface="Caecilia LT Light" panose="02000403040000020004" pitchFamily="2" charset="0"/>
            </a:endParaRPr>
          </a:p>
        </p:txBody>
      </p:sp>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825625"/>
            <a:ext cx="7167420" cy="4351338"/>
          </a:xfrm>
        </p:spPr>
        <p:txBody>
          <a:bodyPr>
            <a:normAutofit/>
          </a:bodyPr>
          <a:lstStyle/>
          <a:p>
            <a:pPr marL="0" marR="0" indent="0">
              <a:spcBef>
                <a:spcPts val="0"/>
              </a:spcBef>
              <a:spcAft>
                <a:spcPts val="0"/>
              </a:spcAft>
              <a:buNone/>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 Lélek gyümölcse pedig: szeretet, öröm, békesség, türelem, szívesség, jóság, hűség,</a:t>
            </a:r>
            <a:r>
              <a:rPr lang="hu-HU" sz="3200" b="1" baseline="30000"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szelídség, önmegtartóztatás. </a:t>
            </a:r>
          </a:p>
          <a:p>
            <a:pPr marL="0" marR="0" indent="0">
              <a:spcBef>
                <a:spcPts val="0"/>
              </a:spcBef>
              <a:spcAft>
                <a:spcPts val="0"/>
              </a:spcAft>
              <a:buNone/>
            </a:pPr>
            <a:r>
              <a:rPr lang="en-US" sz="3200" b="1" kern="0" dirty="0" err="1">
                <a:solidFill>
                  <a:srgbClr val="223A66"/>
                </a:solidFill>
                <a:effectLst/>
                <a:latin typeface="Avenir Book" panose="02000503020000020003" pitchFamily="2" charset="0"/>
                <a:ea typeface="Times New Roman" panose="02020603050405020304" pitchFamily="18" charset="0"/>
              </a:rPr>
              <a:t>Galat</a:t>
            </a:r>
            <a:r>
              <a:rPr lang="hu-HU" sz="3200" b="1" kern="0" dirty="0">
                <a:solidFill>
                  <a:srgbClr val="223A66"/>
                </a:solidFill>
                <a:latin typeface="Avenir Book" panose="02000503020000020003" pitchFamily="2" charset="0"/>
                <a:ea typeface="Times New Roman" panose="02020603050405020304" pitchFamily="18" charset="0"/>
              </a:rPr>
              <a:t>a </a:t>
            </a:r>
            <a:r>
              <a:rPr lang="en-US" sz="3200" b="1" kern="0" dirty="0">
                <a:solidFill>
                  <a:srgbClr val="223A66"/>
                </a:solidFill>
                <a:effectLst/>
                <a:latin typeface="Avenir Book" panose="02000503020000020003" pitchFamily="2" charset="0"/>
                <a:ea typeface="Times New Roman" panose="02020603050405020304" pitchFamily="18" charset="0"/>
              </a:rPr>
              <a:t>5:22-23</a:t>
            </a:r>
            <a:r>
              <a:rPr lang="en-US" sz="4400" b="1" dirty="0">
                <a:solidFill>
                  <a:srgbClr val="223A66"/>
                </a:solidFill>
                <a:effectLst/>
                <a:latin typeface="Avenir Book" panose="02000503020000020003" pitchFamily="2" charset="0"/>
              </a:rPr>
              <a:t> </a:t>
            </a:r>
            <a:endParaRPr lang="en-US" sz="4400" b="1"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84507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73398" y="1498744"/>
            <a:ext cx="7167420" cy="4351338"/>
          </a:xfrm>
        </p:spPr>
        <p:txBody>
          <a:bodyPr>
            <a:normAutofit fontScale="85000" lnSpcReduction="10000"/>
          </a:bodyPr>
          <a:lstStyle/>
          <a:p>
            <a:pPr marL="0" indent="0">
              <a:spcBef>
                <a:spcPts val="0"/>
              </a:spcBef>
              <a:buNone/>
            </a:pPr>
            <a:r>
              <a:rPr lang="hu-HU" sz="3200" b="1" i="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Jézushoz hasonlónak lenni nemcsak azt jelenti, hogy abbahagyjuk néhány nyilvánvaló bűn elkövetését, mint például a hazugságot, a csalást, a pletykálást és a tisztátalan gondolatokat. Jézushoz hasonlónak lenni azt jelenti, hogy mindig az Atya akaratát akarjuk teljesíteni. Ez azt jelenti, hogy eljutunk oda, ahol örömmel teljesítjük az Atya akaratát, bármilyen áldozatosnak vagy kellemetlennek is tűnik az adott pillanatban, egyszerűen azért, mert tudjuk, hogy ez az Ő akarata.”</a:t>
            </a:r>
          </a:p>
          <a:p>
            <a:pPr marL="0" indent="0">
              <a:spcBef>
                <a:spcPts val="0"/>
              </a:spcBef>
              <a:buNone/>
            </a:pPr>
            <a:endParaRPr lang="en-US" dirty="0">
              <a:solidFill>
                <a:srgbClr val="223A66"/>
              </a:solidFill>
              <a:latin typeface="Avenir Book" panose="02000503020000020003" pitchFamily="2" charset="0"/>
              <a:ea typeface="DengXian" panose="02010600030101010101" pitchFamily="2" charset="-122"/>
            </a:endParaRPr>
          </a:p>
          <a:p>
            <a:pPr marL="0" indent="0">
              <a:spcBef>
                <a:spcPts val="0"/>
              </a:spcBef>
              <a:buNone/>
            </a:pPr>
            <a:r>
              <a:rPr lang="en-US" sz="2100" kern="1800" dirty="0">
                <a:solidFill>
                  <a:srgbClr val="223A66"/>
                </a:solidFill>
                <a:effectLst/>
                <a:latin typeface="Avenir Book" panose="02000503020000020003" pitchFamily="2" charset="0"/>
                <a:ea typeface="Times New Roman" panose="02020603050405020304" pitchFamily="18" charset="0"/>
              </a:rPr>
              <a:t>Jeffrey Bridges, </a:t>
            </a:r>
            <a:r>
              <a:rPr lang="en-US" sz="2100" i="1" kern="1800" dirty="0">
                <a:solidFill>
                  <a:srgbClr val="223A66"/>
                </a:solidFill>
                <a:effectLst/>
                <a:latin typeface="Avenir Book" panose="02000503020000020003" pitchFamily="2" charset="0"/>
                <a:ea typeface="Times New Roman" panose="02020603050405020304" pitchFamily="18" charset="0"/>
              </a:rPr>
              <a:t>The Discipline of Grace</a:t>
            </a:r>
            <a:endParaRPr lang="en-US" sz="2100"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56979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165926" y="10155"/>
            <a:ext cx="4547963" cy="1229710"/>
          </a:xfrm>
        </p:spPr>
        <p:txBody>
          <a:bodyPr>
            <a:noAutofit/>
          </a:bodyPr>
          <a:lstStyle/>
          <a:p>
            <a:r>
              <a:rPr lang="hu-HU" sz="2800" b="1" dirty="0">
                <a:solidFill>
                  <a:srgbClr val="223A66"/>
                </a:solidFill>
                <a:latin typeface="Avenir Book" panose="02000503020000020003" pitchFamily="2" charset="0"/>
                <a:cs typeface="Arial" panose="020B0604020202020204" pitchFamily="34" charset="0"/>
              </a:rPr>
              <a:t>AZ IMA JÓTÉKONY HATÁSA</a:t>
            </a:r>
            <a:endParaRPr lang="pt-BR" sz="2800" b="1" dirty="0">
              <a:solidFill>
                <a:srgbClr val="223A66"/>
              </a:solidFill>
              <a:latin typeface="Avenir Book" panose="02000503020000020003" pitchFamily="2" charset="0"/>
              <a:cs typeface="Arial" panose="020B0604020202020204" pitchFamily="34" charset="0"/>
            </a:endParaRPr>
          </a:p>
        </p:txBody>
      </p:sp>
      <p:sp>
        <p:nvSpPr>
          <p:cNvPr id="3" name="TextBox 2">
            <a:extLst>
              <a:ext uri="{FF2B5EF4-FFF2-40B4-BE49-F238E27FC236}">
                <a16:creationId xmlns:a16="http://schemas.microsoft.com/office/drawing/2014/main" id="{BF6AFF30-E4BC-6EEF-1043-833B0CEB3DD3}"/>
              </a:ext>
            </a:extLst>
          </p:cNvPr>
          <p:cNvSpPr txBox="1"/>
          <p:nvPr/>
        </p:nvSpPr>
        <p:spPr>
          <a:xfrm>
            <a:off x="457200" y="4918171"/>
            <a:ext cx="9690653" cy="923330"/>
          </a:xfrm>
          <a:prstGeom prst="rect">
            <a:avLst/>
          </a:prstGeom>
          <a:noFill/>
        </p:spPr>
        <p:txBody>
          <a:bodyPr wrap="square" rtlCol="0">
            <a:spAutoFit/>
          </a:bodyPr>
          <a:lstStyle/>
          <a:p>
            <a:r>
              <a:rPr lang="hu-HU" sz="5400" b="1" dirty="0">
                <a:solidFill>
                  <a:srgbClr val="223A66"/>
                </a:solidFill>
                <a:latin typeface="Avenir Book" panose="02000503020000020003" pitchFamily="2" charset="0"/>
                <a:cs typeface="Arial" panose="020B0604020202020204" pitchFamily="34" charset="0"/>
              </a:rPr>
              <a:t>KÖZELEBB HOZ ISTENHEZ</a:t>
            </a:r>
            <a:endParaRPr lang="pt-BR" sz="5400" b="1" dirty="0">
              <a:solidFill>
                <a:srgbClr val="223A66"/>
              </a:solidFill>
              <a:latin typeface="Avenir Book" panose="02000503020000020003" pitchFamily="2" charset="0"/>
              <a:cs typeface="Arial" panose="020B0604020202020204" pitchFamily="34" charset="0"/>
            </a:endParaRPr>
          </a:p>
        </p:txBody>
      </p:sp>
      <p:sp>
        <p:nvSpPr>
          <p:cNvPr id="2" name="Oval 1">
            <a:extLst>
              <a:ext uri="{FF2B5EF4-FFF2-40B4-BE49-F238E27FC236}">
                <a16:creationId xmlns:a16="http://schemas.microsoft.com/office/drawing/2014/main" id="{B33443B7-BA75-D9F7-F134-A8181F1B965C}"/>
              </a:ext>
            </a:extLst>
          </p:cNvPr>
          <p:cNvSpPr/>
          <p:nvPr/>
        </p:nvSpPr>
        <p:spPr>
          <a:xfrm>
            <a:off x="457200"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1</a:t>
            </a:r>
          </a:p>
        </p:txBody>
      </p:sp>
      <p:sp>
        <p:nvSpPr>
          <p:cNvPr id="4" name="TextBox 3">
            <a:extLst>
              <a:ext uri="{FF2B5EF4-FFF2-40B4-BE49-F238E27FC236}">
                <a16:creationId xmlns:a16="http://schemas.microsoft.com/office/drawing/2014/main" id="{E756C12A-DC1B-DCD1-7C1C-4A07A1685FC2}"/>
              </a:ext>
            </a:extLst>
          </p:cNvPr>
          <p:cNvSpPr txBox="1"/>
          <p:nvPr/>
        </p:nvSpPr>
        <p:spPr>
          <a:xfrm>
            <a:off x="457200" y="3810175"/>
            <a:ext cx="4792717" cy="1107996"/>
          </a:xfrm>
          <a:prstGeom prst="rect">
            <a:avLst/>
          </a:prstGeom>
          <a:noFill/>
        </p:spPr>
        <p:txBody>
          <a:bodyPr wrap="square" rtlCol="0">
            <a:spAutoFit/>
          </a:bodyPr>
          <a:lstStyle/>
          <a:p>
            <a:r>
              <a:rPr lang="hu-HU" sz="6600" dirty="0">
                <a:solidFill>
                  <a:srgbClr val="E1A230"/>
                </a:solidFill>
                <a:latin typeface="Arial Rounded MT Bold" panose="020F0704030504030204" pitchFamily="34" charset="77"/>
              </a:rPr>
              <a:t>IMA</a:t>
            </a:r>
            <a:endParaRPr lang="pt-BR" sz="6600" dirty="0">
              <a:solidFill>
                <a:srgbClr val="E1A230"/>
              </a:solidFill>
              <a:latin typeface="Arial Rounded MT Bold" panose="020F0704030504030204" pitchFamily="34" charset="77"/>
            </a:endParaRPr>
          </a:p>
        </p:txBody>
      </p:sp>
    </p:spTree>
    <p:extLst>
      <p:ext uri="{BB962C8B-B14F-4D97-AF65-F5344CB8AC3E}">
        <p14:creationId xmlns:p14="http://schemas.microsoft.com/office/powerpoint/2010/main" val="1260243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5" y="0"/>
            <a:ext cx="5496503" cy="1325563"/>
          </a:xfrm>
        </p:spPr>
        <p:txBody>
          <a:bodyPr>
            <a:normAutofit fontScale="90000"/>
          </a:bodyPr>
          <a:lstStyle/>
          <a:p>
            <a:r>
              <a:rPr lang="hu-HU" sz="3600" dirty="0">
                <a:solidFill>
                  <a:srgbClr val="223A66"/>
                </a:solidFill>
                <a:latin typeface="Arial Rounded MT Bold" panose="020F0704030504030204" pitchFamily="34" charset="77"/>
              </a:rPr>
              <a:t>GONDOLKOZZUNK EZEN ÉS BESZÉLJÜK MEG!</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90906" y="3896138"/>
            <a:ext cx="8745866" cy="2574235"/>
          </a:xfrm>
        </p:spPr>
        <p:txBody>
          <a:bodyPr>
            <a:normAutofit/>
          </a:bodyPr>
          <a:lstStyle/>
          <a:p>
            <a:pPr marL="342900" lvl="0" indent="-342900">
              <a:buFont typeface="Symbol" panose="05050102010706020507" pitchFamily="18" charset="2"/>
              <a:buChar char=""/>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Mik azok a kifejezetten krisztusi jellemvonások, amiket szeretnél, hogy Isten kifejlesszen benned?  </a:t>
            </a: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Tapasztalatod szerint, segített az ima komoly változást hozni az életedbe?</a:t>
            </a:r>
            <a:endParaRPr lang="hu-HU" sz="32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26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81431" y="1368424"/>
            <a:ext cx="6861514" cy="4780127"/>
          </a:xfrm>
        </p:spPr>
        <p:txBody>
          <a:bodyPr>
            <a:normAutofit fontScale="40000" lnSpcReduction="20000"/>
          </a:bodyPr>
          <a:lstStyle/>
          <a:p>
            <a:pPr marL="0" indent="0">
              <a:lnSpc>
                <a:spcPct val="150000"/>
              </a:lnSpc>
              <a:buNone/>
            </a:pPr>
            <a:r>
              <a:rPr lang="hu-HU" sz="67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„Az ima a szív megnyitása Isten felé, mint barátunk felé. Nem azért, mert szükséges Istennek, hogy megmutassuk kik vagyunk mi valójában, hanem hogy képessé tegyen bennünket arra, hogy befogadhassuk őt. </a:t>
            </a:r>
          </a:p>
          <a:p>
            <a:pPr marL="0" indent="0">
              <a:lnSpc>
                <a:spcPct val="150000"/>
              </a:lnSpc>
              <a:buNone/>
            </a:pPr>
            <a:r>
              <a:rPr lang="hu-HU" sz="6700" b="1" dirty="0">
                <a:solidFill>
                  <a:srgbClr val="223A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Az ima nem hozza le Istent hozzánk, hanem minket emel fel Őhozzá.”</a:t>
            </a:r>
          </a:p>
          <a:p>
            <a:pPr marL="0" indent="0">
              <a:lnSpc>
                <a:spcPct val="150000"/>
              </a:lnSpc>
              <a:buNone/>
            </a:pPr>
            <a:r>
              <a:rPr lang="en-US" sz="4500"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Ellen G. White, </a:t>
            </a:r>
            <a:r>
              <a:rPr lang="en-US" sz="4500" i="1"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Steps to Christ,</a:t>
            </a:r>
            <a:r>
              <a:rPr lang="en-US" sz="4500"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 p. 93</a:t>
            </a:r>
            <a:endParaRPr lang="pt-BR" sz="4500" kern="100" dirty="0">
              <a:solidFill>
                <a:schemeClr val="accent1">
                  <a:lumMod val="50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6766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150704" y="1825625"/>
            <a:ext cx="6861514" cy="4351338"/>
          </a:xfrm>
        </p:spPr>
        <p:txBody>
          <a:bodyPr>
            <a:normAutofit/>
          </a:bodyPr>
          <a:lstStyle/>
          <a:p>
            <a:pPr>
              <a:lnSpc>
                <a:spcPct val="100000"/>
              </a:lnSpc>
              <a:buClr>
                <a:srgbClr val="223A66"/>
              </a:buClr>
            </a:pPr>
            <a:r>
              <a:rPr lang="hu-HU"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Amikor időt töltünk az imádkozással, szorosabb kapcsolatot építünk ki a mennyei Atyával. Egy kapcsolódást hozunk létre Vele. </a:t>
            </a:r>
          </a:p>
          <a:p>
            <a:pPr>
              <a:lnSpc>
                <a:spcPct val="100000"/>
              </a:lnSpc>
              <a:buClr>
                <a:srgbClr val="223A66"/>
              </a:buClr>
            </a:pPr>
            <a:r>
              <a:rPr lang="hu-HU"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Bármikor beszélhetünk Vele, bárhol is legyünk. </a:t>
            </a:r>
            <a:endParaRPr lang="pt-BR" sz="3200" b="1" dirty="0">
              <a:solidFill>
                <a:schemeClr val="accent1">
                  <a:lumMod val="75000"/>
                </a:schemeClr>
              </a:solidFill>
              <a:effectLst>
                <a:outerShdw blurRad="38100" dist="38100" dir="2700000" algn="tl">
                  <a:srgbClr val="000000">
                    <a:alpha val="43137"/>
                  </a:srgbClr>
                </a:outerShdw>
              </a:effectLst>
              <a:latin typeface="Avenir Book" panose="02000503020000020003" pitchFamily="2" charset="0"/>
            </a:endParaRPr>
          </a:p>
        </p:txBody>
      </p:sp>
    </p:spTree>
    <p:extLst>
      <p:ext uri="{BB962C8B-B14F-4D97-AF65-F5344CB8AC3E}">
        <p14:creationId xmlns:p14="http://schemas.microsoft.com/office/powerpoint/2010/main" val="351819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81431" y="1368425"/>
            <a:ext cx="6861514" cy="4351338"/>
          </a:xfrm>
        </p:spPr>
        <p:txBody>
          <a:bodyPr>
            <a:noAutofit/>
          </a:bodyPr>
          <a:lstStyle/>
          <a:p>
            <a:pPr marL="0" indent="0">
              <a:lnSpc>
                <a:spcPct val="150000"/>
              </a:lnSpc>
              <a:buNone/>
            </a:pPr>
            <a:r>
              <a:rPr lang="hu-HU" sz="32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„Járuljunk azért oda igaz szívvel és teljes hittel, mint akiknek a szíve megtisztult   a gonosz lelkiismerettől, a testét pedig megmosták tiszta vízzel” </a:t>
            </a:r>
          </a:p>
          <a:p>
            <a:pPr marL="0" indent="0">
              <a:lnSpc>
                <a:spcPct val="150000"/>
              </a:lnSpc>
              <a:buNone/>
            </a:pPr>
            <a:r>
              <a:rPr lang="hu-HU" sz="2400" dirty="0">
                <a:solidFill>
                  <a:srgbClr val="223A66"/>
                </a:solidFill>
                <a:latin typeface="Avenir Book" panose="02000503020000020003" pitchFamily="2" charset="0"/>
                <a:ea typeface="DengXian" panose="02010600030101010101" pitchFamily="2" charset="-122"/>
              </a:rPr>
              <a:t>Zsidókhoz írt levél</a:t>
            </a:r>
            <a:r>
              <a:rPr lang="en-US" sz="2400" dirty="0">
                <a:solidFill>
                  <a:srgbClr val="223A66"/>
                </a:solidFill>
                <a:effectLst/>
                <a:latin typeface="Avenir Book" panose="02000503020000020003" pitchFamily="2" charset="0"/>
                <a:ea typeface="DengXian" panose="02010600030101010101" pitchFamily="2" charset="-122"/>
              </a:rPr>
              <a:t> 10:22</a:t>
            </a:r>
            <a:endParaRPr lang="pt-BR" sz="1100" kern="100" dirty="0">
              <a:solidFill>
                <a:srgbClr val="223A66"/>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50513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81431" y="1368425"/>
            <a:ext cx="6861514" cy="4351338"/>
          </a:xfrm>
        </p:spPr>
        <p:txBody>
          <a:bodyPr>
            <a:noAutofit/>
          </a:bodyPr>
          <a:lstStyle/>
          <a:p>
            <a:pPr marL="0" indent="0">
              <a:lnSpc>
                <a:spcPct val="150000"/>
              </a:lnSpc>
              <a:buNone/>
            </a:pPr>
            <a:r>
              <a:rPr lang="hu-HU"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„Az Úr felajánlotta, hogy közel vonz magához, és mi is közeledhetünk Hozzá, megkapjuk a kegyelmet, amely által elvégezzük a munkát, melyet megjutalmaz.”</a:t>
            </a:r>
            <a:endParaRPr lang="hu-HU" sz="1800" kern="1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pPr>
            <a:r>
              <a:rPr lang="en-US" sz="1800"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Ellen G. White Comments, </a:t>
            </a:r>
            <a:r>
              <a:rPr lang="en-US" sz="1800" i="1" kern="100" dirty="0">
                <a:solidFill>
                  <a:schemeClr val="accent1">
                    <a:lumMod val="50000"/>
                  </a:schemeClr>
                </a:solidFill>
                <a:latin typeface="Avenir Book" panose="02000503020000020003" pitchFamily="2" charset="0"/>
                <a:ea typeface="DengXian" panose="02010600030101010101" pitchFamily="2" charset="-122"/>
                <a:cs typeface="Calibri" panose="020F0502020204030204" pitchFamily="34" charset="0"/>
              </a:rPr>
              <a:t>The SDA Bible Commentary</a:t>
            </a:r>
            <a:r>
              <a:rPr lang="en-US" sz="1800" i="1"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a:t>
            </a:r>
            <a:r>
              <a:rPr lang="en-US" sz="1800"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 vol. 5, p. 1122</a:t>
            </a:r>
            <a:endParaRPr lang="en-US" sz="1800"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183438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6" y="0"/>
            <a:ext cx="5822324" cy="1325563"/>
          </a:xfrm>
        </p:spPr>
        <p:txBody>
          <a:bodyPr>
            <a:normAutofit fontScale="90000"/>
          </a:bodyPr>
          <a:lstStyle/>
          <a:p>
            <a:r>
              <a:rPr lang="hu-HU" sz="3600" dirty="0">
                <a:solidFill>
                  <a:srgbClr val="223A66"/>
                </a:solidFill>
                <a:latin typeface="Arial Rounded MT Bold" panose="020F0704030504030204" pitchFamily="34" charset="77"/>
              </a:rPr>
              <a:t>GONDOLKOZZUNK EZEN ÉS BESZÉLJÜK MEG!</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90906" y="3643890"/>
            <a:ext cx="8452377" cy="2977627"/>
          </a:xfrm>
        </p:spPr>
        <p:txBody>
          <a:bodyPr>
            <a:noAutofit/>
          </a:bodyPr>
          <a:lstStyle/>
          <a:p>
            <a:pPr marL="342900" lvl="0" indent="-342900">
              <a:buFont typeface="Symbol" panose="05050102010706020507" pitchFamily="18" charset="2"/>
              <a:buChar char=""/>
            </a:pPr>
            <a:r>
              <a:rPr lang="hu-HU"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Milyen kihívásokkal nézel szembe, amik elvonják figyelmedet arról, hogy közelebb kerülj Istenhez imában?</a:t>
            </a:r>
            <a:endParaRPr lang="hu-HU"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Hogyan találhatnak időt imádságra napjaink elfoglalt családjai? Oszd meg saját tapasztalatodat a csoportodban!</a:t>
            </a:r>
            <a:endParaRPr lang="hu-HU"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07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134395" y="0"/>
            <a:ext cx="4847509" cy="1152867"/>
          </a:xfrm>
        </p:spPr>
        <p:txBody>
          <a:bodyPr>
            <a:noAutofit/>
          </a:bodyPr>
          <a:lstStyle/>
          <a:p>
            <a:r>
              <a:rPr lang="hu-HU" sz="2800" b="1" dirty="0">
                <a:solidFill>
                  <a:srgbClr val="223A66"/>
                </a:solidFill>
                <a:latin typeface="Avenir Book" panose="02000503020000020003" pitchFamily="2" charset="0"/>
                <a:cs typeface="Arial" panose="020B0604020202020204" pitchFamily="34" charset="0"/>
              </a:rPr>
              <a:t>AZ IMA JÓTÉKONY HATÁSA</a:t>
            </a:r>
            <a:endParaRPr lang="pt-BR" sz="2800" dirty="0">
              <a:solidFill>
                <a:srgbClr val="223A66"/>
              </a:solidFill>
              <a:latin typeface="Avenir Book" panose="02000503020000020003" pitchFamily="2" charset="0"/>
              <a:cs typeface="Arial" panose="020B0604020202020204" pitchFamily="34" charset="0"/>
            </a:endParaRPr>
          </a:p>
        </p:txBody>
      </p:sp>
      <p:sp>
        <p:nvSpPr>
          <p:cNvPr id="3" name="TextBox 2">
            <a:extLst>
              <a:ext uri="{FF2B5EF4-FFF2-40B4-BE49-F238E27FC236}">
                <a16:creationId xmlns:a16="http://schemas.microsoft.com/office/drawing/2014/main" id="{BF6AFF30-E4BC-6EEF-1043-833B0CEB3DD3}"/>
              </a:ext>
            </a:extLst>
          </p:cNvPr>
          <p:cNvSpPr txBox="1"/>
          <p:nvPr/>
        </p:nvSpPr>
        <p:spPr>
          <a:xfrm>
            <a:off x="1023731" y="4613588"/>
            <a:ext cx="9024730" cy="1754326"/>
          </a:xfrm>
          <a:prstGeom prst="rect">
            <a:avLst/>
          </a:prstGeom>
          <a:noFill/>
        </p:spPr>
        <p:txBody>
          <a:bodyPr wrap="square" rtlCol="0">
            <a:spAutoFit/>
          </a:bodyPr>
          <a:lstStyle/>
          <a:p>
            <a:r>
              <a:rPr lang="hu-HU" sz="5400" b="1" dirty="0">
                <a:solidFill>
                  <a:srgbClr val="223A66"/>
                </a:solidFill>
                <a:latin typeface="Avenir Book" panose="02000503020000020003" pitchFamily="2" charset="0"/>
                <a:cs typeface="Arial" panose="020B0604020202020204" pitchFamily="34" charset="0"/>
              </a:rPr>
              <a:t>SEGÍT, HOGY ELLENÁLLJUNK A KÍSÉRTÉSEKNEK</a:t>
            </a:r>
            <a:endParaRPr lang="pt-BR" sz="5400" b="1" dirty="0">
              <a:solidFill>
                <a:srgbClr val="223A66"/>
              </a:solidFill>
              <a:latin typeface="Avenir Book" panose="02000503020000020003" pitchFamily="2" charset="0"/>
              <a:cs typeface="Arial" panose="020B0604020202020204" pitchFamily="34" charset="0"/>
            </a:endParaRPr>
          </a:p>
        </p:txBody>
      </p:sp>
      <p:sp>
        <p:nvSpPr>
          <p:cNvPr id="2" name="Oval 1">
            <a:extLst>
              <a:ext uri="{FF2B5EF4-FFF2-40B4-BE49-F238E27FC236}">
                <a16:creationId xmlns:a16="http://schemas.microsoft.com/office/drawing/2014/main" id="{B33443B7-BA75-D9F7-F134-A8181F1B965C}"/>
              </a:ext>
            </a:extLst>
          </p:cNvPr>
          <p:cNvSpPr/>
          <p:nvPr/>
        </p:nvSpPr>
        <p:spPr>
          <a:xfrm>
            <a:off x="455696"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2</a:t>
            </a:r>
          </a:p>
        </p:txBody>
      </p:sp>
      <p:sp>
        <p:nvSpPr>
          <p:cNvPr id="4" name="TextBox 3">
            <a:extLst>
              <a:ext uri="{FF2B5EF4-FFF2-40B4-BE49-F238E27FC236}">
                <a16:creationId xmlns:a16="http://schemas.microsoft.com/office/drawing/2014/main" id="{B1F7CDDF-372B-213B-0986-39C04B10D8DB}"/>
              </a:ext>
            </a:extLst>
          </p:cNvPr>
          <p:cNvSpPr txBox="1"/>
          <p:nvPr/>
        </p:nvSpPr>
        <p:spPr>
          <a:xfrm>
            <a:off x="1023731" y="3505592"/>
            <a:ext cx="3717235" cy="1107996"/>
          </a:xfrm>
          <a:prstGeom prst="rect">
            <a:avLst/>
          </a:prstGeom>
          <a:noFill/>
        </p:spPr>
        <p:txBody>
          <a:bodyPr wrap="square" rtlCol="0">
            <a:spAutoFit/>
          </a:bodyPr>
          <a:lstStyle/>
          <a:p>
            <a:r>
              <a:rPr lang="hu-HU" sz="6600" dirty="0">
                <a:solidFill>
                  <a:srgbClr val="E1A230"/>
                </a:solidFill>
                <a:latin typeface="Arial Rounded MT Bold" panose="020F0704030504030204" pitchFamily="34" charset="77"/>
              </a:rPr>
              <a:t>IMA</a:t>
            </a:r>
            <a:endParaRPr lang="pt-BR" sz="6600" dirty="0">
              <a:solidFill>
                <a:srgbClr val="E1A230"/>
              </a:solidFill>
              <a:latin typeface="Arial Rounded MT Bold" panose="020F0704030504030204" pitchFamily="34" charset="77"/>
            </a:endParaRPr>
          </a:p>
        </p:txBody>
      </p:sp>
    </p:spTree>
    <p:extLst>
      <p:ext uri="{BB962C8B-B14F-4D97-AF65-F5344CB8AC3E}">
        <p14:creationId xmlns:p14="http://schemas.microsoft.com/office/powerpoint/2010/main" val="282465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3222</TotalTime>
  <Words>1141</Words>
  <Application>Microsoft Office PowerPoint</Application>
  <PresentationFormat>Szélesvásznú</PresentationFormat>
  <Paragraphs>91</Paragraphs>
  <Slides>30</Slides>
  <Notes>0</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30</vt:i4>
      </vt:variant>
    </vt:vector>
  </HeadingPairs>
  <TitlesOfParts>
    <vt:vector size="40" baseType="lpstr">
      <vt:lpstr>DengXian</vt:lpstr>
      <vt:lpstr>Arial</vt:lpstr>
      <vt:lpstr>Arial Rounded MT Bold</vt:lpstr>
      <vt:lpstr>Avenir Book</vt:lpstr>
      <vt:lpstr>Avenir LT Std 35 Light</vt:lpstr>
      <vt:lpstr>Caecilia LT Light</vt:lpstr>
      <vt:lpstr>Calibri</vt:lpstr>
      <vt:lpstr>Calibri Light</vt:lpstr>
      <vt:lpstr>Symbol</vt:lpstr>
      <vt:lpstr>Office Theme</vt:lpstr>
      <vt:lpstr>ÖT JÓTÉKONY</vt:lpstr>
      <vt:lpstr>PowerPoint-bemutató</vt:lpstr>
      <vt:lpstr>AZ IMA JÓTÉKONY HATÁSA</vt:lpstr>
      <vt:lpstr>PowerPoint-bemutató</vt:lpstr>
      <vt:lpstr>PowerPoint-bemutató</vt:lpstr>
      <vt:lpstr>PowerPoint-bemutató</vt:lpstr>
      <vt:lpstr>PowerPoint-bemutató</vt:lpstr>
      <vt:lpstr>GONDOLKOZZUNK EZEN ÉS BESZÉLJÜK MEG!</vt:lpstr>
      <vt:lpstr>AZ IMA JÓTÉKONY HATÁSA</vt:lpstr>
      <vt:lpstr>PowerPoint-bemutató</vt:lpstr>
      <vt:lpstr>PowerPoint-bemutató</vt:lpstr>
      <vt:lpstr>PowerPoint-bemutató</vt:lpstr>
      <vt:lpstr>GONDOLKOZZ EZEN ÉS BESZÉLJÜK MEG!</vt:lpstr>
      <vt:lpstr>AZ IMA JÓTÉKONY HATÁSA</vt:lpstr>
      <vt:lpstr>PowerPoint-bemutató</vt:lpstr>
      <vt:lpstr>KUTATÁSI EREDMÉNYEK</vt:lpstr>
      <vt:lpstr>Megjelent cikk</vt:lpstr>
      <vt:lpstr>PowerPoint-bemutató</vt:lpstr>
      <vt:lpstr>GONDOLKOZZUNK EZEN ÉS BESZÉLJÜK MEG!</vt:lpstr>
      <vt:lpstr>AZ IMA JÓTÉKONY HATÁSA</vt:lpstr>
      <vt:lpstr>PowerPoint-bemutató</vt:lpstr>
      <vt:lpstr>PowerPoint-bemutató</vt:lpstr>
      <vt:lpstr>PowerPoint-bemutató</vt:lpstr>
      <vt:lpstr>GONDOLKOZZUNK EZEN ÉS BESZÉLJÜK MEG!</vt:lpstr>
      <vt:lpstr>AZ IMA JÓTÉKONY HATÁSA</vt:lpstr>
      <vt:lpstr>PowerPoint-bemutató</vt:lpstr>
      <vt:lpstr>PowerPoint-bemutató</vt:lpstr>
      <vt:lpstr>KRISZTUSI JELLEMVONÁS</vt:lpstr>
      <vt:lpstr>PowerPoint-bemutató</vt:lpstr>
      <vt:lpstr>GONDOLKOZZUNK EZEN ÉS BESZÉLJÜK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Tokics Imre</cp:lastModifiedBy>
  <cp:revision>50</cp:revision>
  <dcterms:created xsi:type="dcterms:W3CDTF">2023-02-14T12:16:54Z</dcterms:created>
  <dcterms:modified xsi:type="dcterms:W3CDTF">2024-02-06T12:14:19Z</dcterms:modified>
</cp:coreProperties>
</file>