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p:restoredTop sz="59781"/>
  </p:normalViewPr>
  <p:slideViewPr>
    <p:cSldViewPr snapToGrid="0" snapToObjects="1">
      <p:cViewPr varScale="1">
        <p:scale>
          <a:sx n="49" d="100"/>
          <a:sy n="49" d="100"/>
        </p:scale>
        <p:origin x="610" y="29"/>
      </p:cViewPr>
      <p:guideLst/>
    </p:cSldViewPr>
  </p:slideViewPr>
  <p:notesTextViewPr>
    <p:cViewPr>
      <p:scale>
        <a:sx n="1" d="1"/>
        <a:sy n="1" d="1"/>
      </p:scale>
      <p:origin x="0" y="-1733"/>
    </p:cViewPr>
  </p:notesTextViewPr>
  <p:notesViewPr>
    <p:cSldViewPr snapToGrid="0" snapToObjects="1">
      <p:cViewPr varScale="1">
        <p:scale>
          <a:sx n="142" d="100"/>
          <a:sy n="142" d="100"/>
        </p:scale>
        <p:origin x="203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EB4E-2D67-324F-9965-18653F5336F3}"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2D3D2-E3C8-2347-9F30-B9F610FBBB12}" type="slidenum">
              <a:rPr lang="en-US" smtClean="0"/>
              <a:t>‹#›</a:t>
            </a:fld>
            <a:endParaRPr lang="en-US"/>
          </a:p>
        </p:txBody>
      </p:sp>
    </p:spTree>
    <p:extLst>
      <p:ext uri="{BB962C8B-B14F-4D97-AF65-F5344CB8AC3E}">
        <p14:creationId xmlns:p14="http://schemas.microsoft.com/office/powerpoint/2010/main" val="734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Prédikáció:</a:t>
            </a:r>
            <a:r>
              <a:rPr lang="en-US" sz="1200" b="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Áldottan, hogy áldássá lehessünk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a:t>
            </a:fld>
            <a:endParaRPr lang="en-US"/>
          </a:p>
        </p:txBody>
      </p:sp>
    </p:spTree>
    <p:extLst>
      <p:ext uri="{BB962C8B-B14F-4D97-AF65-F5344CB8AC3E}">
        <p14:creationId xmlns:p14="http://schemas.microsoft.com/office/powerpoint/2010/main" val="2798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8150"/>
            <a:ext cx="5486400" cy="3600450"/>
          </a:xfrm>
        </p:spPr>
        <p:txBody>
          <a:bodyPr/>
          <a:lstStyle/>
          <a:p>
            <a:r>
              <a:rPr lang="en-US" sz="1200" b="1" kern="1200" dirty="0">
                <a:solidFill>
                  <a:schemeClr val="tx1"/>
                </a:solidFill>
                <a:effectLst/>
                <a:latin typeface="+mn-lt"/>
                <a:ea typeface="+mn-ea"/>
                <a:cs typeface="+mn-cs"/>
              </a:rPr>
              <a:t>2. </a:t>
            </a:r>
            <a:r>
              <a:rPr lang="hu-HU" sz="1200" b="1" kern="1200" dirty="0" smtClean="0">
                <a:solidFill>
                  <a:schemeClr val="tx1"/>
                </a:solidFill>
                <a:effectLst/>
                <a:latin typeface="+mn-lt"/>
                <a:ea typeface="+mn-ea"/>
                <a:cs typeface="+mn-cs"/>
              </a:rPr>
              <a:t>Megelégedettség</a:t>
            </a:r>
            <a:r>
              <a:rPr lang="en-US"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Másodszor, </a:t>
            </a:r>
            <a:r>
              <a:rPr lang="hu-HU" sz="1200" u="sng" kern="1200" dirty="0" smtClean="0">
                <a:solidFill>
                  <a:schemeClr val="tx1"/>
                </a:solidFill>
                <a:effectLst/>
                <a:latin typeface="+mn-lt"/>
                <a:ea typeface="+mn-ea"/>
                <a:cs typeface="+mn-cs"/>
              </a:rPr>
              <a:t>a megelégedettség</a:t>
            </a:r>
            <a:r>
              <a:rPr lang="hu-HU" sz="1200" kern="1200" dirty="0" smtClean="0">
                <a:solidFill>
                  <a:schemeClr val="tx1"/>
                </a:solidFill>
                <a:effectLst/>
                <a:latin typeface="+mn-lt"/>
                <a:ea typeface="+mn-ea"/>
                <a:cs typeface="+mn-cs"/>
              </a:rPr>
              <a:t> áldásának örökségét hagyta ránk, hogy beérjük azzal, amink van. Amikor Elizeus hálából felajánlotta az asszonynak az isteni beavatkozást, ő kijelentette, hogy elégedett az életével.  </a:t>
            </a:r>
          </a:p>
          <a:p>
            <a:r>
              <a:rPr lang="hu-HU" sz="1200" kern="1200" dirty="0" smtClean="0">
                <a:solidFill>
                  <a:schemeClr val="tx1"/>
                </a:solidFill>
                <a:effectLst/>
                <a:latin typeface="+mn-lt"/>
                <a:ea typeface="+mn-ea"/>
                <a:cs typeface="+mn-cs"/>
              </a:rPr>
              <a:t>Mi vajon mit kérnénk Elizeustól, ha lehetőségünk lenne rá?  Anyagi támogatást? Nagyobb házat, vagy szebb ruhákat? Jól fizető állami állást, vagy elit-iskolai oktatást?  A szunamita asszony viszont elégedett volt annak megbecsülésével, amit Isten adott az életébe.  </a:t>
            </a:r>
          </a:p>
          <a:p>
            <a:r>
              <a:rPr lang="hu-HU" sz="1200" kern="1200" dirty="0" smtClean="0">
                <a:solidFill>
                  <a:schemeClr val="tx1"/>
                </a:solidFill>
                <a:effectLst/>
                <a:latin typeface="+mn-lt"/>
                <a:ea typeface="+mn-ea"/>
                <a:cs typeface="+mn-cs"/>
              </a:rPr>
              <a:t>Hányan élünk vajon ilyen lelkülettel? Avagy minket is az a vágy vezérel, hogy meglegyen mindenünk, ami a többieknek, vagy még több is? A szomszédomnak nagyon drága autója van. Az enyém kicsi és aránylag nem is túl drága. Elégedett vagyok vele, mert Isten betöltötte vele a szükségletemet. Kisautóm áldásával mások áldására lehetek azzal, hogy fuvarozom őket. </a:t>
            </a:r>
          </a:p>
          <a:p>
            <a:r>
              <a:rPr lang="hu-HU" sz="1200" kern="1200" dirty="0" smtClean="0">
                <a:solidFill>
                  <a:schemeClr val="tx1"/>
                </a:solidFill>
                <a:effectLst/>
                <a:latin typeface="+mn-lt"/>
                <a:ea typeface="+mn-ea"/>
                <a:cs typeface="+mn-cs"/>
              </a:rPr>
              <a:t>A házam mérete megfelelő, egyik barátom viszont, aki nemrég költözött a városba, sokkal nagyobb, úszómedencés házat vett. Mégsem irigylem, mert Isten betöltötte az </a:t>
            </a:r>
            <a:r>
              <a:rPr lang="hu-HU" sz="1200" i="1" kern="1200" dirty="0" smtClean="0">
                <a:solidFill>
                  <a:schemeClr val="tx1"/>
                </a:solidFill>
                <a:effectLst/>
                <a:latin typeface="+mn-lt"/>
                <a:ea typeface="+mn-ea"/>
                <a:cs typeface="+mn-cs"/>
              </a:rPr>
              <a:t>én</a:t>
            </a:r>
            <a:r>
              <a:rPr lang="hu-HU" sz="1200" kern="1200" dirty="0" smtClean="0">
                <a:solidFill>
                  <a:schemeClr val="tx1"/>
                </a:solidFill>
                <a:effectLst/>
                <a:latin typeface="+mn-lt"/>
                <a:ea typeface="+mn-ea"/>
                <a:cs typeface="+mn-cs"/>
              </a:rPr>
              <a:t> szükségletemet. Kisebb házam áldását azok áldására használhatom, akiknek vendégszeretetre és menedékre van szükségük.  </a:t>
            </a:r>
          </a:p>
          <a:p>
            <a:r>
              <a:rPr lang="hu-HU" sz="1200" kern="1200" dirty="0" smtClean="0">
                <a:solidFill>
                  <a:schemeClr val="tx1"/>
                </a:solidFill>
                <a:effectLst/>
                <a:latin typeface="+mn-lt"/>
                <a:ea typeface="+mn-ea"/>
                <a:cs typeface="+mn-cs"/>
              </a:rPr>
              <a:t>Hiába dolgozik régebben ott a férjem, mégsem keres annyit, mint sokkal fiatalabb munkatársai, de nem engedem, hogy ez a helyzet megkeserítse az életemet. Isten állást biztosított számára és jövedelmét családunk és gyülekezetünk áldására fordíthatjuk. </a:t>
            </a:r>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t>10</a:t>
            </a:fld>
            <a:endParaRPr lang="en-US"/>
          </a:p>
        </p:txBody>
      </p:sp>
    </p:spTree>
    <p:extLst>
      <p:ext uri="{BB962C8B-B14F-4D97-AF65-F5344CB8AC3E}">
        <p14:creationId xmlns:p14="http://schemas.microsoft.com/office/powerpoint/2010/main" val="8879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Valaki egyszer ezt mondta: „A megelégedettség nem azt jelenti, hogy mindenünk megvan, amire vágyunk, hanem hogy értékeljük azt, amink van.”  Ha nem örülünk annak, amink van, soha semminek sem fogunk örülni, amit kapunk. Isten nem tud többel megáldani minket, mint amennyivel bánni tudunk.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Ha hiányolt is bármit a szunamita asszony, hálában gazdag volt, és ez a gazdagság irányította a lelkét.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11</a:t>
            </a:fld>
            <a:endParaRPr lang="en-US"/>
          </a:p>
        </p:txBody>
      </p:sp>
    </p:spTree>
    <p:extLst>
      <p:ext uri="{BB962C8B-B14F-4D97-AF65-F5344CB8AC3E}">
        <p14:creationId xmlns:p14="http://schemas.microsoft.com/office/powerpoint/2010/main" val="12451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a:t>
            </a:r>
            <a:r>
              <a:rPr lang="hu-HU" sz="1200" b="1" kern="1200" dirty="0" smtClean="0">
                <a:solidFill>
                  <a:schemeClr val="tx1"/>
                </a:solidFill>
                <a:effectLst/>
                <a:latin typeface="+mn-lt"/>
                <a:ea typeface="+mn-ea"/>
                <a:cs typeface="+mn-cs"/>
              </a:rPr>
              <a:t>Békesség és Istenbe vetett bizalom</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Harmadszor pedig </a:t>
            </a:r>
            <a:r>
              <a:rPr lang="hu-HU" sz="1200" u="sng" kern="1200" dirty="0" smtClean="0">
                <a:solidFill>
                  <a:schemeClr val="tx1"/>
                </a:solidFill>
                <a:effectLst/>
                <a:latin typeface="+mn-lt"/>
                <a:ea typeface="+mn-ea"/>
                <a:cs typeface="+mn-cs"/>
              </a:rPr>
              <a:t>a békesség és az Istenbe vetett bizalom örökségét</a:t>
            </a:r>
            <a:r>
              <a:rPr lang="hu-HU" sz="1200" kern="1200" dirty="0" smtClean="0">
                <a:solidFill>
                  <a:schemeClr val="tx1"/>
                </a:solidFill>
                <a:effectLst/>
                <a:latin typeface="+mn-lt"/>
                <a:ea typeface="+mn-ea"/>
                <a:cs typeface="+mn-cs"/>
              </a:rPr>
              <a:t> hagyta ránk. Nemcsak Isten belső lelki békességét testesítette meg, hanem a körülötte élők felé is azt sugározta. Életének hatalmas tragédiája, gyermeke váratlan megbetegedésének és halálának tisztázatlan körülményei ellenére is ő nyugtatta meg férjét. Vesztesége miatt érzett csendes fájdalmának pillanataiban is Istenbe vetette bizalmát, hogy Ő majd megbékélést ad neki. Ezért Isten tisztánlátással áldotta meg, hogy magabiztosan meg tudja tenni a segítség eléréséhez szükséges lépéseket.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Vajon bennetek, vagy bennem megvan-e ugyanez az Isten hatalmába vetett bizalom, ami békességet hoz a szívünkbe? Akkor is, amikor betegség </a:t>
            </a:r>
            <a:r>
              <a:rPr lang="hu-HU" sz="1200" kern="1200" dirty="0" smtClean="0">
                <a:solidFill>
                  <a:schemeClr val="tx1"/>
                </a:solidFill>
                <a:effectLst/>
                <a:latin typeface="+mn-lt"/>
                <a:ea typeface="+mn-ea"/>
                <a:cs typeface="+mn-cs"/>
              </a:rPr>
              <a:t>vagy veszteség </a:t>
            </a:r>
            <a:r>
              <a:rPr lang="hu-HU" sz="1200" kern="1200" dirty="0" smtClean="0">
                <a:solidFill>
                  <a:schemeClr val="tx1"/>
                </a:solidFill>
                <a:effectLst/>
                <a:latin typeface="+mn-lt"/>
                <a:ea typeface="+mn-ea"/>
                <a:cs typeface="+mn-cs"/>
              </a:rPr>
              <a:t>ér bennünket? Vajon mi is úgy döntünk, mint ez a réges-régen élt fiatalasszony, hogy továbbra is hisszük, az irányítás Isten kezében van?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12</a:t>
            </a:fld>
            <a:endParaRPr lang="en-US"/>
          </a:p>
        </p:txBody>
      </p:sp>
    </p:spTree>
    <p:extLst>
      <p:ext uri="{BB962C8B-B14F-4D97-AF65-F5344CB8AC3E}">
        <p14:creationId xmlns:p14="http://schemas.microsoft.com/office/powerpoint/2010/main" val="7779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a:t>
            </a:r>
            <a:r>
              <a:rPr lang="hu-HU" sz="1200" b="1" kern="1200" dirty="0" smtClean="0">
                <a:solidFill>
                  <a:schemeClr val="tx1"/>
                </a:solidFill>
                <a:effectLst/>
                <a:latin typeface="+mn-lt"/>
                <a:ea typeface="+mn-ea"/>
                <a:cs typeface="+mn-cs"/>
              </a:rPr>
              <a:t>Kitartás</a:t>
            </a:r>
            <a:r>
              <a:rPr lang="en-US"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Negyedszerre </a:t>
            </a:r>
            <a:r>
              <a:rPr lang="hu-HU" sz="1200" u="sng" kern="1200" dirty="0" smtClean="0">
                <a:solidFill>
                  <a:schemeClr val="tx1"/>
                </a:solidFill>
                <a:effectLst/>
                <a:latin typeface="+mn-lt"/>
                <a:ea typeface="+mn-ea"/>
                <a:cs typeface="+mn-cs"/>
              </a:rPr>
              <a:t>a kitartás örökségét</a:t>
            </a:r>
            <a:r>
              <a:rPr lang="hu-HU" sz="1200" kern="1200" dirty="0" smtClean="0">
                <a:solidFill>
                  <a:schemeClr val="tx1"/>
                </a:solidFill>
                <a:effectLst/>
                <a:latin typeface="+mn-lt"/>
                <a:ea typeface="+mn-ea"/>
                <a:cs typeface="+mn-cs"/>
              </a:rPr>
              <a:t> hagyja ránk a szunamita asszony.  Hitte, hogy Elizeus Isten embere. Bízott benne, hogy Isten csodát tud tenni a hithű próféta által. Kitartását az Istenbe vetett hite és reménysége táplálta. Ragaszkodott Elizeus próféta testi-lelki közelségéhez, ahogy Jákob is ragaszkodott az angyalhoz, akivel élete legsötétebb éjszakáján viaskodott (1Móz 32:22-31).  Ahogyan az Újszövetségben Jézus is megdicsérte az általa meggyógyított embereket kitartó hitük miatt, Isten is megjutalmazta a szunamita asszony hűséges kitartását. Elizeus által visszaadta a kisfiú életét. A szunamita asszony tudta, hogy Isten szereti őt.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13</a:t>
            </a:fld>
            <a:endParaRPr lang="en-US"/>
          </a:p>
        </p:txBody>
      </p:sp>
    </p:spTree>
    <p:extLst>
      <p:ext uri="{BB962C8B-B14F-4D97-AF65-F5344CB8AC3E}">
        <p14:creationId xmlns:p14="http://schemas.microsoft.com/office/powerpoint/2010/main" val="15350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Ahogy évszázadokkal később Pál apostol írta: </a:t>
            </a:r>
            <a:r>
              <a:rPr lang="hu-HU" sz="1200" i="1" kern="1200" dirty="0" smtClean="0">
                <a:solidFill>
                  <a:schemeClr val="tx1"/>
                </a:solidFill>
                <a:effectLst/>
                <a:latin typeface="+mn-lt"/>
                <a:ea typeface="+mn-ea"/>
                <a:cs typeface="+mn-cs"/>
              </a:rPr>
              <a:t>„De mindezekben felettébb diadalmaskodunk, Az által, aki minket szeretett. Mert meg vagyok győződve, hogy sem halál, sem élet, sem angyalok, sem fejedelemségek, sem hatalmasságok, sem jelenvalók, sem következendők, sem magasság, sem mélység, sem semmi más teremtmény nem szakaszthat el minket az Istennek szerelmétől, mely vagyon a mi Urunk Jézus Krisztusban.” (Róm 8:37-39).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 szunamita asszonyhoz hasonlóan mi is biztosak lehetünk benne, hogy bármi történjen is velünk, semmi sem választhat el Isten szeretetétől. Istennek célja van mindannyiunk életével. Bőségesen árasztja áldásait életünkre. A mi felelősségünk, hogy mit teszünk ezekkel az áldásokkal és lehetőségekkel. Egy bibliakommentátor szerint: „Az eltökéltség jele, ha nem adjuk fel azt, amiben hiszünk.” Mégis, mindnyájunknak Istentől kell kérnünk a szunamita asszony határozott kitartását, és Ő meg fogja válaszolni imáinkat!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14</a:t>
            </a:fld>
            <a:endParaRPr lang="en-US"/>
          </a:p>
        </p:txBody>
      </p:sp>
    </p:spTree>
    <p:extLst>
      <p:ext uri="{BB962C8B-B14F-4D97-AF65-F5344CB8AC3E}">
        <p14:creationId xmlns:p14="http://schemas.microsoft.com/office/powerpoint/2010/main" val="10982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350838"/>
            <a:ext cx="4873625" cy="2741612"/>
          </a:xfrm>
        </p:spPr>
      </p:sp>
      <p:sp>
        <p:nvSpPr>
          <p:cNvPr id="3" name="Notes Placeholder 2"/>
          <p:cNvSpPr>
            <a:spLocks noGrp="1"/>
          </p:cNvSpPr>
          <p:nvPr>
            <p:ph type="body" idx="1"/>
          </p:nvPr>
        </p:nvSpPr>
        <p:spPr>
          <a:xfrm>
            <a:off x="685800" y="3136523"/>
            <a:ext cx="5486400" cy="5756463"/>
          </a:xfrm>
        </p:spPr>
        <p:txBody>
          <a:bodyPr/>
          <a:lstStyle/>
          <a:p>
            <a:r>
              <a:rPr lang="hu-HU" sz="1200" b="1" kern="1200" dirty="0" smtClean="0">
                <a:solidFill>
                  <a:schemeClr val="tx1"/>
                </a:solidFill>
                <a:effectLst/>
                <a:latin typeface="+mn-lt"/>
                <a:ea typeface="+mn-ea"/>
                <a:cs typeface="+mn-cs"/>
              </a:rPr>
              <a:t>Befejezés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Végül hadd hívjam fel a figyelmeteket valamire. Ahogy Marina </a:t>
            </a:r>
            <a:r>
              <a:rPr lang="hu-HU" sz="1200" kern="1200" dirty="0" err="1" smtClean="0">
                <a:solidFill>
                  <a:schemeClr val="tx1"/>
                </a:solidFill>
                <a:effectLst/>
                <a:latin typeface="+mn-lt"/>
                <a:ea typeface="+mn-ea"/>
                <a:cs typeface="+mn-cs"/>
              </a:rPr>
              <a:t>Chapmant</a:t>
            </a:r>
            <a:r>
              <a:rPr lang="hu-HU" sz="1200" kern="1200" dirty="0" smtClean="0">
                <a:solidFill>
                  <a:schemeClr val="tx1"/>
                </a:solidFill>
                <a:effectLst/>
                <a:latin typeface="+mn-lt"/>
                <a:ea typeface="+mn-ea"/>
                <a:cs typeface="+mn-cs"/>
              </a:rPr>
              <a:t> megmentette egy szerető család; ahogy az alázatosan engedelmes Máriát választották ki, hogy testében hordja Isten Fiát; ahogy a hívő, kitartó szívű szunamita asszony visszakapta kisfiát, mi is kaptunk áldásokat Istentől.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Hatalmas áldásokat!  </a:t>
            </a:r>
          </a:p>
          <a:p>
            <a:r>
              <a:rPr lang="hu-HU" sz="1200" kern="1200" dirty="0" smtClean="0">
                <a:solidFill>
                  <a:schemeClr val="tx1"/>
                </a:solidFill>
                <a:effectLst/>
                <a:latin typeface="+mn-lt"/>
                <a:ea typeface="+mn-ea"/>
                <a:cs typeface="+mn-cs"/>
              </a:rPr>
              <a:t>Csodálatos áldásokat!  </a:t>
            </a:r>
          </a:p>
          <a:p>
            <a:r>
              <a:rPr lang="hu-HU" sz="1200" kern="1200" dirty="0" smtClean="0">
                <a:solidFill>
                  <a:schemeClr val="tx1"/>
                </a:solidFill>
                <a:effectLst/>
                <a:latin typeface="+mn-lt"/>
                <a:ea typeface="+mn-ea"/>
                <a:cs typeface="+mn-cs"/>
              </a:rPr>
              <a:t>Isten célja velünk az, hogy használjuk Tőle kapott áldásainkat most mások áldására!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Mai történeteink mindhárom nőalakja ezt tette. Marina továbbra is családja áldására és mások buzdítására szolgál.  Mária gyermekének, Jézusnak halála és feltámadása továbbra is megmenti az örökkévalóság számára mindazokat, akik hisznek Őbenne. A szunamita asszony története is folyamatosan bizonyságot tesz Isten vigasztalásáról és hűségéről. (Halála előtt még a királlyal is megosztotta bizonyságtételét, és Isten ismét megáldotta őt! Lásd 2Kir 8:1-6).</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Isten kiválaszt bennünket ott, ahol vagyunk, megvált és megáld minket, és új teremtéssé tesz Krisztusban. Új nevet ad nekünk: Isten gyermeke!  Majd felkészít, minket, akik oly kimondhatatlanul sok áldását kaptuk, hogy áldássá váljunk mások számára. Csodálatos, felfoghatatlan kegyelem!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Barátaim, arra hívlak ma benneteket, hogy fogadjátok el Isten hívását, célját életetekkel! Ha eddig is így éltetek, a mostani a megfelelő pillanat megújítani elköteleződéseteket személyes hívásához. Ő meg fogja áldani alázatosságotokat, hiteteket és elkötelezettségeteket. Mi több, rajtunk keresztül Isten lenyűgöző módon még családunkat, gyülekezetünket, környezetünket és még nemzetünket is meg fogja áldani. Az Ő Lelke nyilvánvalóan megmutatkozik életünkben, és kegyelmének bőséges áldását árasztja belőle erre a sötétségben veszteglő világra. </a:t>
            </a:r>
          </a:p>
          <a:p>
            <a:r>
              <a:rPr lang="hu-HU" sz="1200" kern="1200" dirty="0" smtClean="0">
                <a:solidFill>
                  <a:schemeClr val="tx1"/>
                </a:solidFill>
                <a:effectLst/>
                <a:latin typeface="+mn-lt"/>
                <a:ea typeface="+mn-ea"/>
                <a:cs typeface="+mn-cs"/>
              </a:rPr>
              <a:t>Bárcsak kiválasztott edényeként Isten mindnyájunkat felkenne, hogy megosszuk az Ő szeretetét, igazságát és áldásait mindenkivel a környezetünkben! </a:t>
            </a:r>
          </a:p>
          <a:p>
            <a:r>
              <a:rPr lang="hu-HU" sz="1200" kern="1200" dirty="0" smtClean="0">
                <a:solidFill>
                  <a:schemeClr val="tx1"/>
                </a:solidFill>
                <a:effectLst/>
                <a:latin typeface="+mn-lt"/>
                <a:ea typeface="+mn-ea"/>
                <a:cs typeface="+mn-cs"/>
              </a:rPr>
              <a:t>Drága barátaim, Isten áldjon meg Benneteket!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Imádkozzunk! </a:t>
            </a:r>
          </a:p>
          <a:p>
            <a:r>
              <a:rPr lang="hu-HU" sz="1200" kern="1200" dirty="0" smtClean="0">
                <a:solidFill>
                  <a:schemeClr val="tx1"/>
                </a:solidFill>
                <a:effectLst/>
                <a:latin typeface="+mn-lt"/>
                <a:ea typeface="+mn-ea"/>
                <a:cs typeface="+mn-cs"/>
              </a:rPr>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15</a:t>
            </a:fld>
            <a:endParaRPr lang="en-US"/>
          </a:p>
        </p:txBody>
      </p:sp>
    </p:spTree>
    <p:extLst>
      <p:ext uri="{BB962C8B-B14F-4D97-AF65-F5344CB8AC3E}">
        <p14:creationId xmlns:p14="http://schemas.microsoft.com/office/powerpoint/2010/main" val="22297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4488"/>
            <a:ext cx="5486400" cy="3086100"/>
          </a:xfrm>
        </p:spPr>
      </p:sp>
      <p:sp>
        <p:nvSpPr>
          <p:cNvPr id="3" name="Notes Placeholder 2"/>
          <p:cNvSpPr>
            <a:spLocks noGrp="1"/>
          </p:cNvSpPr>
          <p:nvPr>
            <p:ph type="body" idx="1"/>
          </p:nvPr>
        </p:nvSpPr>
        <p:spPr>
          <a:xfrm>
            <a:off x="685800" y="3441324"/>
            <a:ext cx="5486400" cy="3600450"/>
          </a:xfrm>
        </p:spPr>
        <p:txBody>
          <a:bodyPr/>
          <a:lstStyle/>
          <a:p>
            <a:r>
              <a:rPr lang="hu-HU" sz="1200" b="1" kern="1200" dirty="0" smtClean="0">
                <a:solidFill>
                  <a:schemeClr val="tx1"/>
                </a:solidFill>
                <a:effectLst/>
                <a:latin typeface="+mn-lt"/>
                <a:ea typeface="+mn-ea"/>
                <a:cs typeface="+mn-cs"/>
              </a:rPr>
              <a:t>Bevezetés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a:t>
            </a:r>
            <a:r>
              <a:rPr lang="hu-HU" sz="1200" b="1" i="1" kern="1200" dirty="0" smtClean="0">
                <a:solidFill>
                  <a:schemeClr val="tx1"/>
                </a:solidFill>
                <a:effectLst/>
                <a:latin typeface="+mn-lt"/>
                <a:ea typeface="+mn-ea"/>
                <a:cs typeface="+mn-cs"/>
              </a:rPr>
              <a:t>„A névtelen lány” </a:t>
            </a:r>
            <a:r>
              <a:rPr lang="hu-HU" sz="1200" kern="1200" dirty="0" smtClean="0">
                <a:solidFill>
                  <a:schemeClr val="tx1"/>
                </a:solidFill>
                <a:effectLst/>
                <a:latin typeface="+mn-lt"/>
                <a:ea typeface="+mn-ea"/>
                <a:cs typeface="+mn-cs"/>
              </a:rPr>
              <a:t>című könyvből Marina </a:t>
            </a:r>
            <a:r>
              <a:rPr lang="hu-HU" sz="1200" kern="1200" dirty="0" err="1" smtClean="0">
                <a:solidFill>
                  <a:schemeClr val="tx1"/>
                </a:solidFill>
                <a:effectLst/>
                <a:latin typeface="+mn-lt"/>
                <a:ea typeface="+mn-ea"/>
                <a:cs typeface="+mn-cs"/>
              </a:rPr>
              <a:t>Chapman</a:t>
            </a:r>
            <a:r>
              <a:rPr lang="hu-HU" sz="1200" kern="1200" dirty="0" smtClean="0">
                <a:solidFill>
                  <a:schemeClr val="tx1"/>
                </a:solidFill>
                <a:effectLst/>
                <a:latin typeface="+mn-lt"/>
                <a:ea typeface="+mn-ea"/>
                <a:cs typeface="+mn-cs"/>
              </a:rPr>
              <a:t> lenyűgöző történetét ismerhetjük meg. A kislány rendkívül nehéz helyzetbe került, amikor gyermekrablás áldozata lett, majd később teljesen magára hagyták a kolumbiai dzsungelben. Csuklyás majmokkal élt és tőlük tanult mindössze 4-5 évesen. Eltanulta étkezési szokásaikat és viselkedésüket. Mivel emberi lényekkel nem volt kapcsolata, Marina elveszítette beszélőképességét és emberi személyazonosságát, hiszen a csuklyás majmok családi erőviszonyaihoz kellett alkalmazkodnia.  Valahogy mégis túlélte ezt a megpróbáltatást.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Öt évvel azután, hogy magára hagyták a dzsungelben, vadászok „mentették meg” Marinát, majd eladták őt néhány gátlástalan embernek egy nagyvárosban. Újabb hosszú éveken át kihasználták, bántalmazták és megszégyenítették a kislányt. Marinát végül valóban megmentette egy szomszéd család, akik helyesen ismerték fel helyzetét.  Később az egész család Angliába költözött, ahová magukkal vitték és mára már örökbe is fogadták Marinát.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Marina számára hatalmas áldás volt, hogy egy szerető család megmentette. A dzsungelbéli kismajmok viselkedésének utánzása helyett Marina megtapasztalhatta, megfigyelhette és eltanulhatta egy valóban gondoskodó család szeretetét, akik a megmentésére siettek. Az áldások, amiket ettől a családtól kapott, végül képessé tették a lányt, hogy mindezt másoknak is továbbadja. Marina ma egy nyugalmazott tudós szerető felesége, két felnőtt gyermek támogató édesanyja és három unoka dédelgető nagymamája. Felhasználta a nagy áldást, amit kapott, hogy áldássá legyen mások számára.</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Marina „áldottan, hogy áldássá legyünk” története bizonyos szempontból nagyban hasonlít sok más asszony történetére. Névtelen nők sokasága szembesült nagy nehézségekkel az évszázadok során. Mégis, akik megtapasztalták és felismerték életükben az áldásokat, minden megpróbáltatás ellenére megerősödve és önazonosságuk tudatában kerültek ki a küzdelmekből.  </a:t>
            </a:r>
          </a:p>
          <a:p>
            <a:r>
              <a:rPr lang="hu-HU" sz="1200" kern="1200" dirty="0" smtClean="0">
                <a:solidFill>
                  <a:schemeClr val="tx1"/>
                </a:solidFill>
                <a:effectLst/>
                <a:latin typeface="+mn-lt"/>
                <a:ea typeface="+mn-ea"/>
                <a:cs typeface="+mn-cs"/>
              </a:rPr>
              <a:t>A legnagyobb győzelmet természetesen azok tapasztalják meg, akik személyesen találkoztak Jézussal és őt szeretnék utánozni. Mivel hálásan fogadták Jézus áldásait életükre, azzal foglalkoznak, hogyan fordíthatnák azokat mások áldására.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2</a:t>
            </a:fld>
            <a:endParaRPr lang="en-US"/>
          </a:p>
        </p:txBody>
      </p:sp>
    </p:spTree>
    <p:extLst>
      <p:ext uri="{BB962C8B-B14F-4D97-AF65-F5344CB8AC3E}">
        <p14:creationId xmlns:p14="http://schemas.microsoft.com/office/powerpoint/2010/main" val="1992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Ma délelőtt két asszony történetét vizsgáljuk meg. Egyiket az Újszövetségben, a másikat az Ószövetségben találhatjuk. A két nő élete valóban az „áldottan, hogy áldássá legyünk” élmény igazi példája.  </a:t>
            </a:r>
          </a:p>
          <a:p>
            <a:r>
              <a:rPr lang="en-US" sz="1200" kern="1200" dirty="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Újszövetség – Az áldott asszony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Mai Szentírás idézetünk üzenete egy fiatal parasztlány szerény lakhelyéhez és alázatos szívéhez vezet minket. Nem törekedett semmi nagyszerű véghezvitelére. A patriarchális kultúra, amelyben felnőtt, valójában nem is kecsegtetett nagy kilátásokkal a nők számára, különösen a szegényes körülmények között élő fiatal parasztlányok számára. Ez a fiatal lány, Mária mégis mélységesen, bizalommal és engedelmes szívvel szerette Istent. </a:t>
            </a:r>
          </a:p>
          <a:p>
            <a:r>
              <a:rPr lang="hu-HU" sz="1200" kern="1200" dirty="0" smtClean="0">
                <a:solidFill>
                  <a:schemeClr val="tx1"/>
                </a:solidFill>
                <a:effectLst/>
                <a:latin typeface="+mn-lt"/>
                <a:ea typeface="+mn-ea"/>
                <a:cs typeface="+mn-cs"/>
              </a:rPr>
              <a:t>Lukács apostol szerint egy angyal látogatta meg és így szólt hozzá: „Örülj, kegyelembe fogadott! Az Úr veled van, áldott vagy te az asszonyok között. Az pedig látván, </a:t>
            </a:r>
            <a:r>
              <a:rPr lang="hu-HU" sz="1200" kern="1200" dirty="0" err="1" smtClean="0">
                <a:solidFill>
                  <a:schemeClr val="tx1"/>
                </a:solidFill>
                <a:effectLst/>
                <a:latin typeface="+mn-lt"/>
                <a:ea typeface="+mn-ea"/>
                <a:cs typeface="+mn-cs"/>
              </a:rPr>
              <a:t>megdöbbene</a:t>
            </a:r>
            <a:r>
              <a:rPr lang="hu-HU" sz="1200" kern="1200" dirty="0" smtClean="0">
                <a:solidFill>
                  <a:schemeClr val="tx1"/>
                </a:solidFill>
                <a:effectLst/>
                <a:latin typeface="+mn-lt"/>
                <a:ea typeface="+mn-ea"/>
                <a:cs typeface="+mn-cs"/>
              </a:rPr>
              <a:t> az ő beszédén, és </a:t>
            </a:r>
            <a:r>
              <a:rPr lang="hu-HU" sz="1200" kern="1200" dirty="0" err="1" smtClean="0">
                <a:solidFill>
                  <a:schemeClr val="tx1"/>
                </a:solidFill>
                <a:effectLst/>
                <a:latin typeface="+mn-lt"/>
                <a:ea typeface="+mn-ea"/>
                <a:cs typeface="+mn-cs"/>
              </a:rPr>
              <a:t>elgondolkodék</a:t>
            </a:r>
            <a:r>
              <a:rPr lang="hu-HU" sz="1200" kern="1200" dirty="0" smtClean="0">
                <a:solidFill>
                  <a:schemeClr val="tx1"/>
                </a:solidFill>
                <a:effectLst/>
                <a:latin typeface="+mn-lt"/>
                <a:ea typeface="+mn-ea"/>
                <a:cs typeface="+mn-cs"/>
              </a:rPr>
              <a:t>, hogy micsoda köszöntés ez?!” (Lukács 1:28- 29). Micsoda különleges pillanat a fiatal Mária életében!  Isten vele volt és különleges áldást tartogatott számára!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3</a:t>
            </a:fld>
            <a:endParaRPr lang="en-US"/>
          </a:p>
        </p:txBody>
      </p:sp>
    </p:spTree>
    <p:extLst>
      <p:ext uri="{BB962C8B-B14F-4D97-AF65-F5344CB8AC3E}">
        <p14:creationId xmlns:p14="http://schemas.microsoft.com/office/powerpoint/2010/main" val="15389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Figyeljük meg újra az angyal szavait: „Az Úr veled van, áldott vagy te az asszonyok között.” (Lukács 1:28) </a:t>
            </a: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Bármennyire meglepő volt is ez Mária számára, maga Isten választotta ki őt egy különleges céllal. Miért küldött volna egy angyalt a különleges áldás üzenetével, ha nem úgy lett volna? Isten </a:t>
            </a:r>
            <a:r>
              <a:rPr lang="hu-HU" sz="1200" i="1" kern="1200" dirty="0" smtClean="0">
                <a:solidFill>
                  <a:schemeClr val="tx1"/>
                </a:solidFill>
                <a:effectLst/>
                <a:latin typeface="+mn-lt"/>
                <a:ea typeface="+mn-ea"/>
                <a:cs typeface="+mn-cs"/>
              </a:rPr>
              <a:t>őt </a:t>
            </a:r>
            <a:r>
              <a:rPr lang="hu-HU" sz="1200" kern="1200" dirty="0" smtClean="0">
                <a:solidFill>
                  <a:schemeClr val="tx1"/>
                </a:solidFill>
                <a:effectLst/>
                <a:latin typeface="+mn-lt"/>
                <a:ea typeface="+mn-ea"/>
                <a:cs typeface="+mn-cs"/>
              </a:rPr>
              <a:t>választotta ki! </a:t>
            </a: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Azt is láthatjuk, hogy Mária zavarba jött az angyal szavaitól. Nagyon zavarban volt. Számomra ez azt jelenti, hogy nem számított ilyen fajta áldásra. Még csak nem is sejtette, hogy az összes fiatal izraeli nő közül éppen őt választja ki Isten egy ilyen fontos küldetésre.  </a:t>
            </a:r>
          </a:p>
          <a:p>
            <a:r>
              <a:rPr lang="hu-HU" sz="1200" kern="1200" dirty="0" smtClean="0">
                <a:solidFill>
                  <a:schemeClr val="tx1"/>
                </a:solidFill>
                <a:effectLst/>
                <a:latin typeface="+mn-lt"/>
                <a:ea typeface="+mn-ea"/>
                <a:cs typeface="+mn-cs"/>
              </a:rPr>
              <a:t>Képzeljük csak el, Mária már menyasszonya volt egy ácsmesternek. Valószínűleg számított rá, hogy egyszer majd anya lesz. Azt azonban álmában sem gondolta volna, hogy éppen ő lesz Isten fiának édesanyja!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Mély alázatosságában Mária nem érezte magát méltónak egy ilyen megbízatásra. Azt sem tudta teljesen felfogni, mivel is jár majd ez a küldetés. Mégis, mivel szerette Istent és engedelmeskedni akart neki, beleegyezett, átadta hitét és testét, hogy segítsen véghezvinni Isten megváltási tervét az emberiség számára.   </a:t>
            </a:r>
          </a:p>
          <a:p>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4</a:t>
            </a:fld>
            <a:endParaRPr lang="en-US"/>
          </a:p>
        </p:txBody>
      </p:sp>
    </p:spTree>
    <p:extLst>
      <p:ext uri="{BB962C8B-B14F-4D97-AF65-F5344CB8AC3E}">
        <p14:creationId xmlns:p14="http://schemas.microsoft.com/office/powerpoint/2010/main" val="116870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Az Istentől kapott áldás miatt Máriának „el kellett felejtenie” addig ismert életét, akárcsak Marina </a:t>
            </a:r>
            <a:r>
              <a:rPr lang="hu-HU" sz="1200" kern="1200" dirty="0" err="1" smtClean="0">
                <a:solidFill>
                  <a:schemeClr val="tx1"/>
                </a:solidFill>
                <a:effectLst/>
                <a:latin typeface="+mn-lt"/>
                <a:ea typeface="+mn-ea"/>
                <a:cs typeface="+mn-cs"/>
              </a:rPr>
              <a:t>Chapman-nek</a:t>
            </a:r>
            <a:r>
              <a:rPr lang="hu-HU" sz="1200" kern="1200" dirty="0" smtClean="0">
                <a:solidFill>
                  <a:schemeClr val="tx1"/>
                </a:solidFill>
                <a:effectLst/>
                <a:latin typeface="+mn-lt"/>
                <a:ea typeface="+mn-ea"/>
                <a:cs typeface="+mn-cs"/>
              </a:rPr>
              <a:t> annak idején. Máriának minden addiginál erősebben kellett megállnia a hitben, hogy megérthesse, mit jelent Isten anyjának lenni a Földön. Tudta, hogy nagy nehézségekkel szembesül majd. De azt vajon tudta-e, hogy Isten vezetését követve életének e váratlan áldása számtalan más ember áldására is válik majd?  </a:t>
            </a:r>
          </a:p>
          <a:p>
            <a:r>
              <a:rPr lang="hu-HU" sz="1200" kern="1200" dirty="0" smtClean="0">
                <a:solidFill>
                  <a:schemeClr val="tx1"/>
                </a:solidFill>
                <a:effectLst/>
                <a:latin typeface="+mn-lt"/>
                <a:ea typeface="+mn-ea"/>
                <a:cs typeface="+mn-cs"/>
              </a:rPr>
              <a:t>Mindenesetre Isten egyedülálló szerepet szánt Máriának azzal a végső céllal, hogy áldássá váljon a Tőle kapott áldás által. Mária teljes mértékben engedelmeskedett Istennek és tervének. </a:t>
            </a:r>
          </a:p>
          <a:p>
            <a:r>
              <a:rPr lang="hu-HU" sz="1200" kern="1200" dirty="0" smtClean="0">
                <a:solidFill>
                  <a:schemeClr val="tx1"/>
                </a:solidFill>
                <a:effectLst/>
                <a:latin typeface="+mn-lt"/>
                <a:ea typeface="+mn-ea"/>
                <a:cs typeface="+mn-cs"/>
              </a:rPr>
              <a:t>Ti, vagy én vajon elfogadtuk volna-e ezt az áldást Mária helyében? Mennyire vagyunk hajlandók engedelmeskedni Istennek, hogy a mi saját hosszú távú terveink ellenére is használni tudjon bennünket?   </a:t>
            </a:r>
          </a:p>
          <a:p>
            <a:r>
              <a:rPr lang="hu-HU" sz="1200" kern="1200" dirty="0" smtClean="0">
                <a:solidFill>
                  <a:schemeClr val="tx1"/>
                </a:solidFill>
                <a:effectLst/>
                <a:latin typeface="+mn-lt"/>
                <a:ea typeface="+mn-ea"/>
                <a:cs typeface="+mn-cs"/>
              </a:rPr>
              <a:t>Az áldások gyakran felelősséggel járnak, </a:t>
            </a:r>
            <a:r>
              <a:rPr lang="hu-HU" sz="1200" kern="1200" dirty="0" smtClean="0">
                <a:solidFill>
                  <a:schemeClr val="tx1"/>
                </a:solidFill>
                <a:effectLst/>
                <a:latin typeface="+mn-lt"/>
                <a:ea typeface="+mn-ea"/>
                <a:cs typeface="+mn-cs"/>
              </a:rPr>
              <a:t>amit </a:t>
            </a:r>
            <a:r>
              <a:rPr lang="hu-HU" sz="1200" kern="1200" dirty="0" smtClean="0">
                <a:solidFill>
                  <a:schemeClr val="tx1"/>
                </a:solidFill>
                <a:effectLst/>
                <a:latin typeface="+mn-lt"/>
                <a:ea typeface="+mn-ea"/>
                <a:cs typeface="+mn-cs"/>
              </a:rPr>
              <a:t>nem mindig könnyű viselni. Mi vajon hajlandók </a:t>
            </a:r>
            <a:r>
              <a:rPr lang="hu-HU" sz="1200" kern="1200" dirty="0" smtClean="0">
                <a:solidFill>
                  <a:schemeClr val="tx1"/>
                </a:solidFill>
                <a:effectLst/>
                <a:latin typeface="+mn-lt"/>
                <a:ea typeface="+mn-ea"/>
                <a:cs typeface="+mn-cs"/>
              </a:rPr>
              <a:t>vagyunk-e </a:t>
            </a:r>
            <a:r>
              <a:rPr lang="hu-HU" sz="1200" kern="1200" dirty="0" smtClean="0">
                <a:solidFill>
                  <a:schemeClr val="tx1"/>
                </a:solidFill>
                <a:effectLst/>
                <a:latin typeface="+mn-lt"/>
                <a:ea typeface="+mn-ea"/>
                <a:cs typeface="+mn-cs"/>
              </a:rPr>
              <a:t>nemcsak Isten áldásainak elfogadására, hanem a velük járó kockázatok hordozására is (az Ő erejével), annak érdekében, hogy áldássá váljunk környezetünk számára?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5</a:t>
            </a:fld>
            <a:endParaRPr lang="en-US"/>
          </a:p>
        </p:txBody>
      </p:sp>
    </p:spTree>
    <p:extLst>
      <p:ext uri="{BB962C8B-B14F-4D97-AF65-F5344CB8AC3E}">
        <p14:creationId xmlns:p14="http://schemas.microsoft.com/office/powerpoint/2010/main" val="7829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Mária öröksége számunkra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Ahogy Mária tapasztalatából is láthatjuk, Isten a nekünk juttatott áldásokat kifejezetten mások áldására használja, még akkor is, ha számunkra nem is teljesen világos, hogyan teszi. A nők – és a férfiak is – oly sokat tanulhatnak Mária Istennek adott alázatos válaszából és áldásaira való reakciójából. Mária öröksége számunkra az Isten akaratának való engedelmeskedés, még a bizonytalanság ellenére is.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6</a:t>
            </a:fld>
            <a:endParaRPr lang="en-US"/>
          </a:p>
        </p:txBody>
      </p:sp>
    </p:spTree>
    <p:extLst>
      <p:ext uri="{BB962C8B-B14F-4D97-AF65-F5344CB8AC3E}">
        <p14:creationId xmlns:p14="http://schemas.microsoft.com/office/powerpoint/2010/main" val="20085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685800" y="3566832"/>
            <a:ext cx="5486400" cy="3600450"/>
          </a:xfrm>
        </p:spPr>
        <p:txBody>
          <a:bodyPr/>
          <a:lstStyle/>
          <a:p>
            <a:r>
              <a:rPr lang="hu-HU" sz="1200" b="1" kern="1200" dirty="0" smtClean="0">
                <a:solidFill>
                  <a:schemeClr val="tx1"/>
                </a:solidFill>
                <a:effectLst/>
                <a:latin typeface="+mn-lt"/>
                <a:ea typeface="+mn-ea"/>
                <a:cs typeface="+mn-cs"/>
              </a:rPr>
              <a:t>Ószövetség – Az áldott asszony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Lássunk most egy asszonyt az Ószövetségből, aki szintén átélte az „áldottan, hogy áldássá lehessünk” élményt. Lapozzunk együtt a Királyok 2. könyve 4. fejezetéhez. A nyolcadik verstől a harminchetedikig megismerkedhetünk egy másik asszony történetével. Valójában még a nevét sem tudjuk, Isten mégis mások megáldásának céljára használta őt is.  </a:t>
            </a:r>
          </a:p>
          <a:p>
            <a:r>
              <a:rPr lang="hu-HU" sz="1200" kern="1200" dirty="0" smtClean="0">
                <a:solidFill>
                  <a:schemeClr val="tx1"/>
                </a:solidFill>
                <a:effectLst/>
                <a:latin typeface="+mn-lt"/>
                <a:ea typeface="+mn-ea"/>
                <a:cs typeface="+mn-cs"/>
              </a:rPr>
              <a:t>Elizeus próféta szunamita nőként hivatkozott erre a fiatal nőre, mert </a:t>
            </a:r>
            <a:r>
              <a:rPr lang="hu-HU" sz="1200" kern="1200" dirty="0" err="1" smtClean="0">
                <a:solidFill>
                  <a:schemeClr val="tx1"/>
                </a:solidFill>
                <a:effectLst/>
                <a:latin typeface="+mn-lt"/>
                <a:ea typeface="+mn-ea"/>
                <a:cs typeface="+mn-cs"/>
              </a:rPr>
              <a:t>Szúnem</a:t>
            </a:r>
            <a:r>
              <a:rPr lang="hu-HU" sz="1200" kern="1200" dirty="0" smtClean="0">
                <a:solidFill>
                  <a:schemeClr val="tx1"/>
                </a:solidFill>
                <a:effectLst/>
                <a:latin typeface="+mn-lt"/>
                <a:ea typeface="+mn-ea"/>
                <a:cs typeface="+mn-cs"/>
              </a:rPr>
              <a:t> városából származott. A Biblia nem beszél külső szépségéről, hősies tetteiről, vagy társadalmi helyzetéről. Alázatos asszonyként jellemzi - ahogy Máriát is – aki nyitott volt Isten vezetésére az életében. Egy sikeres gazdálkodó gyermektelen felesége volt. </a:t>
            </a:r>
          </a:p>
          <a:p>
            <a:r>
              <a:rPr lang="hu-HU" sz="1200" kern="1200" dirty="0" smtClean="0">
                <a:solidFill>
                  <a:schemeClr val="tx1"/>
                </a:solidFill>
                <a:effectLst/>
                <a:latin typeface="+mn-lt"/>
                <a:ea typeface="+mn-ea"/>
                <a:cs typeface="+mn-cs"/>
              </a:rPr>
              <a:t>Olvassuk el a történetet a nyolcadik verstől!</a:t>
            </a:r>
          </a:p>
          <a:p>
            <a:endParaRPr lang="en-US" sz="1200" kern="1200" baseline="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Micsoda lenyűgöző történet! Figyeljük meg, milyen személyiségjegyeket fedezhetünk fel a szunamita asszony jellemében!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szunamita nő az önzetlen szolgálat lelkületével bírt, ahogy az a próféta iránti vendégszeretetéből is kitűnik (9-10. vers). Ez az asszony olyan nyugodt helyet akart biztosítani, ahol a „lelkész” megpihenhet, amikor városukba érkezik. Felismerte Elizeus szolgálatának jelentőségét és –harsonaszó nélkül – férjével egyeztetve, felajánlotta Elizeusnak azt a helyet. Nem állt javaslatával a gyülekezeti bizottság elé, hogy mindenki tudomást szerezzen nagylelkűségéről. Szolgálati felajánlása az emberek előtt ismeretlen maradt, de Isten előtt nem. Férje beleegyezésével és segítségével tehát magánlakosztály épített Elizeusnak. </a:t>
            </a:r>
          </a:p>
          <a:p>
            <a:r>
              <a:rPr lang="hu-HU" sz="1200" kern="1200" dirty="0" smtClean="0">
                <a:solidFill>
                  <a:schemeClr val="tx1"/>
                </a:solidFill>
                <a:effectLst/>
                <a:latin typeface="+mn-lt"/>
                <a:ea typeface="+mn-ea"/>
                <a:cs typeface="+mn-cs"/>
              </a:rPr>
              <a:t>A mindnyájunkhoz szóló nagy kérdés tehát a következő: milyen önzetlenségre vagyunk hajlandók Istenért, egyszerűen, mert szeretjük Őt? Ezeket az önzetlen tetteket talán soha nem jegyzik fel a gyülekezeti jelentésekbe, de a Mennyben, Isten nagyszerű pergamenjén szerepelnek.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7</a:t>
            </a:fld>
            <a:endParaRPr lang="en-US"/>
          </a:p>
        </p:txBody>
      </p:sp>
    </p:spTree>
    <p:extLst>
      <p:ext uri="{BB962C8B-B14F-4D97-AF65-F5344CB8AC3E}">
        <p14:creationId xmlns:p14="http://schemas.microsoft.com/office/powerpoint/2010/main" val="8034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AHOGY MÁRIA, JÉZUS FÖLDI ÉDESANYJA, A SZUNAMITA ASSZONY IS HAGYOTT RÁNK VALAMIT.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8</a:t>
            </a:fld>
            <a:endParaRPr lang="en-US"/>
          </a:p>
        </p:txBody>
      </p:sp>
    </p:spTree>
    <p:extLst>
      <p:ext uri="{BB962C8B-B14F-4D97-AF65-F5344CB8AC3E}">
        <p14:creationId xmlns:p14="http://schemas.microsoft.com/office/powerpoint/2010/main" val="135975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hu-HU" b="1" dirty="0" smtClean="0"/>
              <a:t>Vendégszeretet</a:t>
            </a:r>
            <a:r>
              <a:rPr lang="hu-HU" b="1" baseline="0" dirty="0" smtClean="0"/>
              <a:t> </a:t>
            </a:r>
            <a:endParaRPr lang="en-US" b="1" dirty="0"/>
          </a:p>
          <a:p>
            <a:pPr marL="0" indent="0">
              <a:buNone/>
            </a:pPr>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Először is, ahogy </a:t>
            </a:r>
            <a:r>
              <a:rPr lang="hu-HU" sz="1200" kern="1200" dirty="0" smtClean="0">
                <a:solidFill>
                  <a:schemeClr val="tx1"/>
                </a:solidFill>
                <a:effectLst/>
                <a:latin typeface="+mn-lt"/>
                <a:ea typeface="+mn-ea"/>
                <a:cs typeface="+mn-cs"/>
              </a:rPr>
              <a:t>azt már láthattuk</a:t>
            </a:r>
            <a:r>
              <a:rPr lang="hu-HU" sz="1200" kern="1200" dirty="0" smtClean="0">
                <a:solidFill>
                  <a:schemeClr val="tx1"/>
                </a:solidFill>
                <a:effectLst/>
                <a:latin typeface="+mn-lt"/>
                <a:ea typeface="+mn-ea"/>
                <a:cs typeface="+mn-cs"/>
              </a:rPr>
              <a:t>, </a:t>
            </a:r>
            <a:r>
              <a:rPr lang="hu-HU" sz="1200" u="sng" kern="1200" dirty="0" smtClean="0">
                <a:solidFill>
                  <a:schemeClr val="tx1"/>
                </a:solidFill>
                <a:effectLst/>
                <a:latin typeface="+mn-lt"/>
                <a:ea typeface="+mn-ea"/>
                <a:cs typeface="+mn-cs"/>
              </a:rPr>
              <a:t>a szolgálat és a vendégszeretet áldását.</a:t>
            </a:r>
            <a:r>
              <a:rPr lang="hu-HU" sz="1200" kern="1200" dirty="0" smtClean="0">
                <a:solidFill>
                  <a:schemeClr val="tx1"/>
                </a:solidFill>
                <a:effectLst/>
                <a:latin typeface="+mn-lt"/>
                <a:ea typeface="+mn-ea"/>
                <a:cs typeface="+mn-cs"/>
              </a:rPr>
              <a:t>  „Elizeus gyakran betért ide, és hálás volt a nyugalomért, a békéért. </a:t>
            </a:r>
            <a:r>
              <a:rPr lang="hu-HU" sz="1200" b="1" kern="1200" dirty="0" smtClean="0">
                <a:solidFill>
                  <a:schemeClr val="tx1"/>
                </a:solidFill>
                <a:effectLst/>
                <a:latin typeface="+mn-lt"/>
                <a:ea typeface="+mn-ea"/>
                <a:cs typeface="+mn-cs"/>
              </a:rPr>
              <a:t>Isten sem hagyta figyelmen kívül e gyermektelen asszony kedvességét. </a:t>
            </a:r>
            <a:r>
              <a:rPr lang="hu-HU" sz="1200" kern="1200" dirty="0" smtClean="0">
                <a:solidFill>
                  <a:schemeClr val="tx1"/>
                </a:solidFill>
                <a:effectLst/>
                <a:latin typeface="+mn-lt"/>
                <a:ea typeface="+mn-ea"/>
                <a:cs typeface="+mn-cs"/>
              </a:rPr>
              <a:t>Az Úr megjutalmazta vendégszeretetét, és fiúgyermekkel ajándékozta meg.” (Ellen G. White: </a:t>
            </a:r>
            <a:r>
              <a:rPr lang="hu-HU" sz="1200" i="1" kern="1200" dirty="0" smtClean="0">
                <a:solidFill>
                  <a:schemeClr val="tx1"/>
                </a:solidFill>
                <a:effectLst/>
                <a:latin typeface="+mn-lt"/>
                <a:ea typeface="+mn-ea"/>
                <a:cs typeface="+mn-cs"/>
              </a:rPr>
              <a:t>Próféták és királyok </a:t>
            </a:r>
            <a:r>
              <a:rPr lang="hu-HU" sz="1200" kern="1200" dirty="0" smtClean="0">
                <a:solidFill>
                  <a:schemeClr val="tx1"/>
                </a:solidFill>
                <a:effectLst/>
                <a:latin typeface="+mn-lt"/>
                <a:ea typeface="+mn-ea"/>
                <a:cs typeface="+mn-cs"/>
              </a:rPr>
              <a:t>237.o.).</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t>9</a:t>
            </a:fld>
            <a:endParaRPr lang="en-US"/>
          </a:p>
        </p:txBody>
      </p:sp>
    </p:spTree>
    <p:extLst>
      <p:ext uri="{BB962C8B-B14F-4D97-AF65-F5344CB8AC3E}">
        <p14:creationId xmlns:p14="http://schemas.microsoft.com/office/powerpoint/2010/main" val="213568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57921-5035-9343-9A86-6C131B2E983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70835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9207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862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52020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57921-5035-9343-9A86-6C131B2E983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557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57921-5035-9343-9A86-6C131B2E983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58145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57921-5035-9343-9A86-6C131B2E983B}"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250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57921-5035-9343-9A86-6C131B2E983B}"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67481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57921-5035-9343-9A86-6C131B2E983B}"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949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5519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208786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921-5035-9343-9A86-6C131B2E983B}" type="datetimeFigureOut">
              <a:rPr lang="en-US" smtClean="0"/>
              <a:t>5/24/2018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ACE8-E263-394A-987E-5F4284A4AF53}" type="slidenum">
              <a:rPr lang="en-US" smtClean="0"/>
              <a:t>‹#›</a:t>
            </a:fld>
            <a:endParaRPr lang="en-US"/>
          </a:p>
        </p:txBody>
      </p:sp>
    </p:spTree>
    <p:extLst>
      <p:ext uri="{BB962C8B-B14F-4D97-AF65-F5344CB8AC3E}">
        <p14:creationId xmlns:p14="http://schemas.microsoft.com/office/powerpoint/2010/main" val="176924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860" b="9010"/>
          <a:stretch/>
        </p:blipFill>
        <p:spPr>
          <a:xfrm>
            <a:off x="-58616" y="0"/>
            <a:ext cx="12250616" cy="6868580"/>
          </a:xfrm>
          <a:prstGeom prst="rect">
            <a:avLst/>
          </a:prstGeom>
        </p:spPr>
      </p:pic>
      <p:sp>
        <p:nvSpPr>
          <p:cNvPr id="2" name="Title 1"/>
          <p:cNvSpPr>
            <a:spLocks noGrp="1"/>
          </p:cNvSpPr>
          <p:nvPr>
            <p:ph type="ctrTitle"/>
          </p:nvPr>
        </p:nvSpPr>
        <p:spPr>
          <a:xfrm>
            <a:off x="4560272" y="454152"/>
            <a:ext cx="7104185" cy="2387600"/>
          </a:xfrm>
        </p:spPr>
        <p:txBody>
          <a:bodyPr>
            <a:normAutofit/>
          </a:bodyPr>
          <a:lstStyle/>
          <a:p>
            <a:r>
              <a:rPr lang="hu-HU" sz="4800" b="1" dirty="0" smtClean="0">
                <a:solidFill>
                  <a:schemeClr val="accent6">
                    <a:lumMod val="50000"/>
                  </a:schemeClr>
                </a:solidFill>
                <a:latin typeface="Avenir Next" charset="0"/>
                <a:ea typeface="Avenir Next" charset="0"/>
                <a:cs typeface="Avenir Next" charset="0"/>
              </a:rPr>
              <a:t>ÁLDOTTAN, HOGY ÁLDÁSSÁ LEGYÜNK</a:t>
            </a:r>
            <a:br>
              <a:rPr lang="hu-HU" sz="4800" b="1" dirty="0" smtClean="0">
                <a:solidFill>
                  <a:schemeClr val="accent6">
                    <a:lumMod val="50000"/>
                  </a:schemeClr>
                </a:solidFill>
                <a:latin typeface="Avenir Next" charset="0"/>
                <a:ea typeface="Avenir Next" charset="0"/>
                <a:cs typeface="Avenir Next" charset="0"/>
              </a:rPr>
            </a:br>
            <a:r>
              <a:rPr lang="hu-HU" sz="1100" dirty="0" smtClean="0">
                <a:solidFill>
                  <a:schemeClr val="bg1"/>
                </a:solidFill>
                <a:latin typeface="Avenir Next" charset="0"/>
                <a:ea typeface="Avenir Next" charset="0"/>
                <a:cs typeface="Avenir Next" charset="0"/>
              </a:rPr>
              <a:t>ÍRTA:</a:t>
            </a:r>
            <a:r>
              <a:rPr lang="en-US" sz="1100" dirty="0" smtClean="0">
                <a:solidFill>
                  <a:schemeClr val="bg1"/>
                </a:solidFill>
                <a:latin typeface="Avenir Next" charset="0"/>
                <a:ea typeface="Avenir Next" charset="0"/>
                <a:cs typeface="Avenir Next" charset="0"/>
              </a:rPr>
              <a:t> </a:t>
            </a:r>
            <a:r>
              <a:rPr lang="en-US" sz="1100" dirty="0">
                <a:solidFill>
                  <a:schemeClr val="bg1"/>
                </a:solidFill>
                <a:latin typeface="Avenir Next" charset="0"/>
                <a:ea typeface="Avenir Next" charset="0"/>
                <a:cs typeface="Avenir Next" charset="0"/>
              </a:rPr>
              <a:t>DINORAH RIVERA</a:t>
            </a:r>
          </a:p>
        </p:txBody>
      </p:sp>
      <p:sp>
        <p:nvSpPr>
          <p:cNvPr id="3" name="Subtitle 2"/>
          <p:cNvSpPr>
            <a:spLocks noGrp="1"/>
          </p:cNvSpPr>
          <p:nvPr>
            <p:ph type="subTitle" idx="1"/>
          </p:nvPr>
        </p:nvSpPr>
        <p:spPr>
          <a:xfrm>
            <a:off x="3622429" y="3656747"/>
            <a:ext cx="9144000" cy="1655762"/>
          </a:xfrm>
        </p:spPr>
        <p:txBody>
          <a:bodyPr>
            <a:normAutofit/>
          </a:bodyPr>
          <a:lstStyle/>
          <a:p>
            <a:r>
              <a:rPr lang="hu-HU" sz="2000" b="1" dirty="0" smtClean="0">
                <a:solidFill>
                  <a:schemeClr val="bg1"/>
                </a:solidFill>
                <a:latin typeface="Avenir Next" charset="0"/>
                <a:ea typeface="Avenir Next" charset="0"/>
                <a:cs typeface="Avenir Next" charset="0"/>
              </a:rPr>
              <a:t>NŐI SZOLGÁLATOK OSZTÁLYÁNAK KIEMELT NAPJA 2018</a:t>
            </a:r>
            <a:endParaRPr lang="en-US" sz="2000" b="1" dirty="0" smtClean="0">
              <a:solidFill>
                <a:schemeClr val="bg1"/>
              </a:solidFill>
              <a:latin typeface="Avenir Next" charset="0"/>
              <a:ea typeface="Avenir Next" charset="0"/>
              <a:cs typeface="Avenir Next" charset="0"/>
            </a:endParaRPr>
          </a:p>
          <a:p>
            <a:r>
              <a:rPr lang="en-US" sz="1800" dirty="0" smtClean="0">
                <a:solidFill>
                  <a:schemeClr val="bg1"/>
                </a:solidFill>
                <a:latin typeface="Avenir Next" charset="0"/>
                <a:ea typeface="Avenir Next" charset="0"/>
                <a:cs typeface="Avenir Next" charset="0"/>
              </a:rPr>
              <a:t>GENER</a:t>
            </a:r>
            <a:r>
              <a:rPr lang="hu-HU" sz="1800" dirty="0" smtClean="0">
                <a:solidFill>
                  <a:schemeClr val="bg1"/>
                </a:solidFill>
                <a:latin typeface="Avenir Next" charset="0"/>
                <a:ea typeface="Avenir Next" charset="0"/>
                <a:cs typeface="Avenir Next" charset="0"/>
              </a:rPr>
              <a:t>ÁLKONFERENCIA</a:t>
            </a:r>
            <a:r>
              <a:rPr lang="en-US" sz="1800" dirty="0" smtClean="0">
                <a:solidFill>
                  <a:schemeClr val="bg1"/>
                </a:solidFill>
                <a:latin typeface="Avenir Next" charset="0"/>
                <a:ea typeface="Avenir Next" charset="0"/>
                <a:cs typeface="Avenir Next" charset="0"/>
              </a:rPr>
              <a:t> </a:t>
            </a:r>
          </a:p>
          <a:p>
            <a:r>
              <a:rPr lang="hu-HU" sz="1800" dirty="0" smtClean="0">
                <a:solidFill>
                  <a:schemeClr val="bg1"/>
                </a:solidFill>
                <a:latin typeface="Avenir Next" charset="0"/>
                <a:ea typeface="Avenir Next" charset="0"/>
                <a:cs typeface="Avenir Next" charset="0"/>
              </a:rPr>
              <a:t>NŐI SZOLGÁLATOK OSZTÁLYA</a:t>
            </a:r>
            <a:r>
              <a:rPr lang="en-US" sz="1800" dirty="0" smtClean="0">
                <a:solidFill>
                  <a:schemeClr val="bg1"/>
                </a:solidFill>
                <a:latin typeface="Avenir Next" charset="0"/>
                <a:ea typeface="Avenir Next" charset="0"/>
                <a:cs typeface="Avenir Next" charset="0"/>
              </a:rPr>
              <a:t> </a:t>
            </a:r>
            <a:endParaRPr lang="en-US" sz="1800" dirty="0">
              <a:solidFill>
                <a:schemeClr val="bg1"/>
              </a:solidFill>
              <a:latin typeface="Avenir Next" charset="0"/>
              <a:ea typeface="Avenir Next" charset="0"/>
              <a:cs typeface="Avenir Next"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362" y="4814999"/>
            <a:ext cx="543621" cy="380280"/>
          </a:xfrm>
          <a:prstGeom prst="rect">
            <a:avLst/>
          </a:prstGeom>
        </p:spPr>
      </p:pic>
    </p:spTree>
    <p:extLst>
      <p:ext uri="{BB962C8B-B14F-4D97-AF65-F5344CB8AC3E}">
        <p14:creationId xmlns:p14="http://schemas.microsoft.com/office/powerpoint/2010/main" val="150296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31725"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2</a:t>
            </a:r>
            <a:r>
              <a:rPr lang="en-US" sz="4000" b="1">
                <a:solidFill>
                  <a:schemeClr val="bg1"/>
                </a:solidFill>
                <a:latin typeface="Avenir Next" charset="0"/>
                <a:ea typeface="Avenir Next" charset="0"/>
                <a:cs typeface="Avenir Next" charset="0"/>
              </a:rPr>
              <a:t>. </a:t>
            </a:r>
            <a:r>
              <a:rPr lang="hu-HU" sz="4000" b="1" smtClean="0">
                <a:solidFill>
                  <a:schemeClr val="bg1"/>
                </a:solidFill>
                <a:latin typeface="Avenir Next" charset="0"/>
                <a:ea typeface="Avenir Next" charset="0"/>
                <a:cs typeface="Avenir Next" charset="0"/>
              </a:rPr>
              <a:t>MEGELÉGEDETTSÉG</a:t>
            </a:r>
            <a:r>
              <a:rPr lang="en-US" sz="4000" b="1" smtClean="0">
                <a:solidFill>
                  <a:schemeClr val="bg1"/>
                </a:solidFill>
                <a:latin typeface="Avenir Next" charset="0"/>
                <a:ea typeface="Avenir Next" charset="0"/>
                <a:cs typeface="Avenir Next" charset="0"/>
              </a:rPr>
              <a:t> </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705467" y="3300463"/>
            <a:ext cx="10768778" cy="2495652"/>
          </a:xfrm>
        </p:spPr>
        <p:txBody>
          <a:bodyPr/>
          <a:lstStyle/>
          <a:p>
            <a:pPr marL="0" indent="0" algn="ctr">
              <a:buNone/>
            </a:pPr>
            <a:r>
              <a:rPr lang="hu-HU" dirty="0"/>
              <a:t>Hányan élünk vajon ilyen lelkülettel? Avagy minket is az a vágy vezérel, hogy meglegyen mindenünk, ami a többieknek, vagy még több is? A szomszédomnak nagyon drága autója van. Az enyém kicsi és aránylag nem is túl drága. </a:t>
            </a:r>
            <a:r>
              <a:rPr lang="hu-HU" b="1" dirty="0"/>
              <a:t>Elégedett vagyok vele, mert Isten betöltötte vele </a:t>
            </a:r>
            <a:r>
              <a:rPr lang="hu-HU" b="1" i="1" dirty="0" smtClean="0"/>
              <a:t>az én </a:t>
            </a:r>
            <a:r>
              <a:rPr lang="hu-HU" b="1" dirty="0"/>
              <a:t>szükségletemet. </a:t>
            </a:r>
            <a:r>
              <a:rPr lang="hu-HU" dirty="0"/>
              <a:t>Kisautóm áldásával mások áldására lehetek azzal, hogy fuvarozom őket. </a:t>
            </a:r>
          </a:p>
          <a:p>
            <a:pPr marL="0" indent="0" algn="ctr">
              <a:lnSpc>
                <a:spcPct val="100000"/>
              </a:lnSpc>
              <a:buNone/>
            </a:pPr>
            <a:endParaRPr lang="en-US" dirty="0"/>
          </a:p>
        </p:txBody>
      </p:sp>
    </p:spTree>
    <p:extLst>
      <p:ext uri="{BB962C8B-B14F-4D97-AF65-F5344CB8AC3E}">
        <p14:creationId xmlns:p14="http://schemas.microsoft.com/office/powerpoint/2010/main" val="196542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462982" y="2872758"/>
            <a:ext cx="9596284" cy="2097446"/>
          </a:xfrm>
        </p:spPr>
        <p:txBody>
          <a:bodyPr/>
          <a:lstStyle/>
          <a:p>
            <a:pPr marL="0" indent="0" algn="ctr">
              <a:lnSpc>
                <a:spcPct val="100000"/>
              </a:lnSpc>
              <a:buNone/>
            </a:pPr>
            <a:r>
              <a:rPr lang="hu-HU" dirty="0" smtClean="0"/>
              <a:t>„</a:t>
            </a:r>
            <a:r>
              <a:rPr lang="hu-HU" sz="3600" dirty="0" smtClean="0"/>
              <a:t>A MEGELÉGEDETTSÉG NEM AZT JELENTI, HOGY </a:t>
            </a:r>
            <a:r>
              <a:rPr lang="hu-HU" sz="3600" b="1" dirty="0" smtClean="0">
                <a:solidFill>
                  <a:schemeClr val="accent6">
                    <a:lumMod val="50000"/>
                  </a:schemeClr>
                </a:solidFill>
              </a:rPr>
              <a:t>MINDENÜNK MEGVAN</a:t>
            </a:r>
            <a:r>
              <a:rPr lang="hu-HU" sz="3600" dirty="0" smtClean="0"/>
              <a:t>, AMIRE VÁGYUNK, HANEM HOGY </a:t>
            </a:r>
            <a:r>
              <a:rPr lang="hu-HU" sz="3600" b="1" dirty="0" smtClean="0">
                <a:solidFill>
                  <a:schemeClr val="accent6">
                    <a:lumMod val="50000"/>
                  </a:schemeClr>
                </a:solidFill>
              </a:rPr>
              <a:t>ÉRTÉKELJÜK AZT</a:t>
            </a:r>
            <a:r>
              <a:rPr lang="hu-HU" sz="3600" dirty="0" smtClean="0"/>
              <a:t>, AMINK VAN.”</a:t>
            </a:r>
            <a:endParaRPr lang="en-US" sz="3600" spc="300" dirty="0">
              <a:latin typeface="Avenir Next" charset="0"/>
              <a:ea typeface="Avenir Next" charset="0"/>
              <a:cs typeface="Avenir Next" charset="0"/>
            </a:endParaRPr>
          </a:p>
        </p:txBody>
      </p:sp>
    </p:spTree>
    <p:extLst>
      <p:ext uri="{BB962C8B-B14F-4D97-AF65-F5344CB8AC3E}">
        <p14:creationId xmlns:p14="http://schemas.microsoft.com/office/powerpoint/2010/main" val="214040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46472" y="1441755"/>
            <a:ext cx="10515600" cy="1325563"/>
          </a:xfrm>
        </p:spPr>
        <p:txBody>
          <a:bodyPr>
            <a:normAutofit/>
          </a:bodyPr>
          <a:lstStyle/>
          <a:p>
            <a:r>
              <a:rPr lang="en-US" sz="4000" b="1" dirty="0">
                <a:solidFill>
                  <a:schemeClr val="bg1"/>
                </a:solidFill>
                <a:latin typeface="Avenir Next" charset="0"/>
                <a:ea typeface="Avenir Next" charset="0"/>
                <a:cs typeface="Avenir Next" charset="0"/>
              </a:rPr>
              <a:t>3. </a:t>
            </a:r>
            <a:r>
              <a:rPr lang="hu-HU" sz="4000" b="1" dirty="0" smtClean="0">
                <a:solidFill>
                  <a:schemeClr val="bg1"/>
                </a:solidFill>
                <a:latin typeface="Avenir Next" charset="0"/>
                <a:ea typeface="Avenir Next" charset="0"/>
                <a:cs typeface="Avenir Next" charset="0"/>
              </a:rPr>
              <a:t>BÉKESSÉG ÉS BIZALOM</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838200" y="3433199"/>
            <a:ext cx="10515600" cy="1935214"/>
          </a:xfrm>
        </p:spPr>
        <p:txBody>
          <a:bodyPr>
            <a:normAutofit/>
          </a:bodyPr>
          <a:lstStyle/>
          <a:p>
            <a:pPr marL="0" indent="0" algn="ctr">
              <a:lnSpc>
                <a:spcPct val="100000"/>
              </a:lnSpc>
              <a:buNone/>
            </a:pPr>
            <a:r>
              <a:rPr lang="hu-HU" sz="3200" dirty="0"/>
              <a:t>Nemcsak Isten belső lelki békességét testesítette meg, hanem a körülötte élők felé is azt sugározta.</a:t>
            </a:r>
            <a:endParaRPr lang="en-US" sz="3200" dirty="0"/>
          </a:p>
        </p:txBody>
      </p:sp>
    </p:spTree>
    <p:extLst>
      <p:ext uri="{BB962C8B-B14F-4D97-AF65-F5344CB8AC3E}">
        <p14:creationId xmlns:p14="http://schemas.microsoft.com/office/powerpoint/2010/main" val="198725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838200" y="1412260"/>
            <a:ext cx="10515600" cy="1325563"/>
          </a:xfrm>
        </p:spPr>
        <p:txBody>
          <a:bodyPr>
            <a:normAutofit/>
          </a:bodyPr>
          <a:lstStyle/>
          <a:p>
            <a:r>
              <a:rPr lang="en-US" sz="4000" b="1" dirty="0">
                <a:solidFill>
                  <a:schemeClr val="bg1"/>
                </a:solidFill>
                <a:latin typeface="Avenir Next" charset="0"/>
                <a:ea typeface="Avenir Next" charset="0"/>
                <a:cs typeface="Avenir Next" charset="0"/>
              </a:rPr>
              <a:t>4. </a:t>
            </a:r>
            <a:r>
              <a:rPr lang="hu-HU" sz="4000" b="1" dirty="0" smtClean="0">
                <a:solidFill>
                  <a:schemeClr val="bg1"/>
                </a:solidFill>
                <a:latin typeface="Avenir Next" charset="0"/>
                <a:ea typeface="Avenir Next" charset="0"/>
                <a:cs typeface="Avenir Next" charset="0"/>
              </a:rPr>
              <a:t>KITARTÁS</a:t>
            </a:r>
            <a:r>
              <a:rPr lang="en-US" sz="4000" b="1" dirty="0" smtClean="0">
                <a:solidFill>
                  <a:schemeClr val="bg1"/>
                </a:solidFill>
                <a:latin typeface="Avenir Next" charset="0"/>
                <a:ea typeface="Avenir Next" charset="0"/>
                <a:cs typeface="Avenir Next" charset="0"/>
              </a:rPr>
              <a:t> </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1118418" y="3347883"/>
            <a:ext cx="9574161" cy="2507225"/>
          </a:xfrm>
        </p:spPr>
        <p:txBody>
          <a:bodyPr>
            <a:normAutofit/>
          </a:bodyPr>
          <a:lstStyle/>
          <a:p>
            <a:pPr marL="0" indent="0" algn="ctr">
              <a:lnSpc>
                <a:spcPct val="100000"/>
              </a:lnSpc>
              <a:buNone/>
            </a:pPr>
            <a:r>
              <a:rPr lang="hu-HU" sz="3200" dirty="0"/>
              <a:t>Ahogyan az Újszövetségben Jézus is </a:t>
            </a:r>
            <a:r>
              <a:rPr lang="hu-HU" sz="3200" b="1" dirty="0"/>
              <a:t>megdicsérte</a:t>
            </a:r>
            <a:r>
              <a:rPr lang="hu-HU" sz="3200" dirty="0"/>
              <a:t> az általa meggyógyított embereket kitartó hitük miatt, Isten is </a:t>
            </a:r>
            <a:r>
              <a:rPr lang="hu-HU" sz="3200" b="1" dirty="0"/>
              <a:t>megjutalmazta</a:t>
            </a:r>
            <a:r>
              <a:rPr lang="hu-HU" sz="3200" dirty="0"/>
              <a:t> a szunamita asszony hűséges kitartását.</a:t>
            </a:r>
            <a:endParaRPr lang="en-US" sz="3200" dirty="0"/>
          </a:p>
        </p:txBody>
      </p:sp>
    </p:spTree>
    <p:extLst>
      <p:ext uri="{BB962C8B-B14F-4D97-AF65-F5344CB8AC3E}">
        <p14:creationId xmlns:p14="http://schemas.microsoft.com/office/powerpoint/2010/main" val="197062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757947" y="2105843"/>
            <a:ext cx="8831826" cy="4351338"/>
          </a:xfrm>
        </p:spPr>
        <p:txBody>
          <a:bodyPr>
            <a:normAutofit lnSpcReduction="10000"/>
          </a:bodyPr>
          <a:lstStyle/>
          <a:p>
            <a:pPr marL="0" indent="0" algn="ctr">
              <a:lnSpc>
                <a:spcPct val="100000"/>
              </a:lnSpc>
              <a:buNone/>
            </a:pPr>
            <a:r>
              <a:rPr lang="hu-HU" sz="3200" dirty="0"/>
              <a:t>„</a:t>
            </a:r>
            <a:r>
              <a:rPr lang="hu-HU" sz="3200" b="1" dirty="0">
                <a:solidFill>
                  <a:schemeClr val="accent6">
                    <a:lumMod val="50000"/>
                  </a:schemeClr>
                </a:solidFill>
              </a:rPr>
              <a:t>De mindezekben felettébb diadalmaskodunk, Az által, aki minket szeretett. </a:t>
            </a:r>
            <a:r>
              <a:rPr lang="hu-HU" sz="3200" dirty="0"/>
              <a:t>Mert meg vagyok győződve, hogy sem halál, sem élet, sem angyalok, sem fejedelemségek, sem hatalmasságok, sem jelenvalók, sem következendők, sem magasság, sem mélység, </a:t>
            </a:r>
            <a:r>
              <a:rPr lang="hu-HU" sz="3200" b="1" dirty="0"/>
              <a:t>sem semmi más teremtmény nem szakaszthat el minket az Istennek szerelmétől, mely vagyon a mi Urunk Jézus Krisztusban</a:t>
            </a:r>
            <a:r>
              <a:rPr lang="hu-HU" sz="3200" b="1" dirty="0" smtClean="0"/>
              <a:t>.</a:t>
            </a:r>
            <a:r>
              <a:rPr lang="hu-HU" sz="3200" dirty="0" smtClean="0"/>
              <a:t>”</a:t>
            </a:r>
          </a:p>
          <a:p>
            <a:pPr marL="0" indent="0" algn="ctr">
              <a:lnSpc>
                <a:spcPct val="100000"/>
              </a:lnSpc>
              <a:buNone/>
            </a:pPr>
            <a:r>
              <a:rPr lang="hu-HU" dirty="0"/>
              <a:t>(Róm 8:37-39)</a:t>
            </a:r>
            <a:endParaRPr lang="en-US" dirty="0"/>
          </a:p>
        </p:txBody>
      </p:sp>
    </p:spTree>
    <p:extLst>
      <p:ext uri="{BB962C8B-B14F-4D97-AF65-F5344CB8AC3E}">
        <p14:creationId xmlns:p14="http://schemas.microsoft.com/office/powerpoint/2010/main" val="61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20180" y="2504049"/>
            <a:ext cx="8625348" cy="3233072"/>
          </a:xfrm>
        </p:spPr>
        <p:txBody>
          <a:bodyPr>
            <a:normAutofit/>
          </a:bodyPr>
          <a:lstStyle/>
          <a:p>
            <a:pPr marL="0" indent="0" algn="ctr">
              <a:buNone/>
            </a:pPr>
            <a:r>
              <a:rPr lang="hu-HU" sz="3200" b="1" dirty="0">
                <a:solidFill>
                  <a:schemeClr val="accent6">
                    <a:lumMod val="50000"/>
                  </a:schemeClr>
                </a:solidFill>
              </a:rPr>
              <a:t>Isten kiválaszt bennünket ott, ahol vagyunk, megvált és megáld minket, és új teremtéssé tesz Krisztusban. </a:t>
            </a:r>
            <a:r>
              <a:rPr lang="hu-HU" sz="3200" b="1" dirty="0"/>
              <a:t>Új nevet ad nekünk</a:t>
            </a:r>
            <a:r>
              <a:rPr lang="hu-HU" sz="3200" dirty="0"/>
              <a:t>: Isten gyermeke!  Majd </a:t>
            </a:r>
            <a:r>
              <a:rPr lang="hu-HU" sz="3200" dirty="0" smtClean="0"/>
              <a:t>felkészít minket</a:t>
            </a:r>
            <a:r>
              <a:rPr lang="hu-HU" sz="3200" dirty="0"/>
              <a:t>, akik oly kimondhatatlanul sok áldását kaptuk, hogy áldássá váljunk mások számára. Csodálatos, felfoghatatlan kegyelem! </a:t>
            </a:r>
          </a:p>
        </p:txBody>
      </p:sp>
    </p:spTree>
    <p:extLst>
      <p:ext uri="{BB962C8B-B14F-4D97-AF65-F5344CB8AC3E}">
        <p14:creationId xmlns:p14="http://schemas.microsoft.com/office/powerpoint/2010/main" val="16495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199" y="365124"/>
            <a:ext cx="3818467" cy="5829721"/>
          </a:xfrm>
          <a:prstGeom prst="rect">
            <a:avLst/>
          </a:prstGeom>
        </p:spPr>
      </p:pic>
      <p:pic>
        <p:nvPicPr>
          <p:cNvPr id="5" name="Picture 4"/>
          <p:cNvPicPr>
            <a:picLocks noChangeAspect="1"/>
          </p:cNvPicPr>
          <p:nvPr/>
        </p:nvPicPr>
        <p:blipFill>
          <a:blip r:embed="rId4"/>
          <a:stretch>
            <a:fillRect/>
          </a:stretch>
        </p:blipFill>
        <p:spPr>
          <a:xfrm>
            <a:off x="5469466" y="365123"/>
            <a:ext cx="5811839" cy="5811839"/>
          </a:xfrm>
          <a:prstGeom prst="rect">
            <a:avLst/>
          </a:prstGeom>
        </p:spPr>
      </p:pic>
    </p:spTree>
    <p:extLst>
      <p:ext uri="{BB962C8B-B14F-4D97-AF65-F5344CB8AC3E}">
        <p14:creationId xmlns:p14="http://schemas.microsoft.com/office/powerpoint/2010/main" val="168799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309" y="719084"/>
            <a:ext cx="6548937" cy="1525352"/>
          </a:xfrm>
        </p:spPr>
        <p:txBody>
          <a:bodyPr>
            <a:noAutofit/>
          </a:bodyPr>
          <a:lstStyle/>
          <a:p>
            <a:pPr algn="ctr">
              <a:lnSpc>
                <a:spcPct val="100000"/>
              </a:lnSpc>
            </a:pPr>
            <a:r>
              <a:rPr lang="hu-HU" sz="3200" dirty="0" smtClean="0">
                <a:solidFill>
                  <a:schemeClr val="accent6">
                    <a:lumMod val="50000"/>
                  </a:schemeClr>
                </a:solidFill>
                <a:latin typeface="Avenir Next" charset="0"/>
                <a:ea typeface="Avenir Next" charset="0"/>
                <a:cs typeface="Avenir Next" charset="0"/>
              </a:rPr>
              <a:t>ÚJSZÖVETSÉG – </a:t>
            </a:r>
            <a:r>
              <a:rPr lang="hu-HU" sz="3200" b="1" dirty="0" smtClean="0">
                <a:solidFill>
                  <a:schemeClr val="accent6">
                    <a:lumMod val="50000"/>
                  </a:schemeClr>
                </a:solidFill>
                <a:latin typeface="Avenir Next" charset="0"/>
                <a:ea typeface="Avenir Next" charset="0"/>
                <a:cs typeface="Avenir Next" charset="0"/>
              </a:rPr>
              <a:t>AZ ÁLDOTT ASSZONY</a:t>
            </a:r>
            <a:endParaRPr lang="en-US" sz="32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5835700" y="2479842"/>
            <a:ext cx="5922547" cy="3006557"/>
          </a:xfrm>
        </p:spPr>
        <p:txBody>
          <a:bodyPr>
            <a:normAutofit/>
          </a:bodyPr>
          <a:lstStyle/>
          <a:p>
            <a:pPr marL="0" indent="0" algn="ctr">
              <a:lnSpc>
                <a:spcPct val="100000"/>
              </a:lnSpc>
              <a:buNone/>
            </a:pPr>
            <a:r>
              <a:rPr lang="hu-HU" sz="2400" dirty="0"/>
              <a:t>Lukács apostol szerint egy angyal látogatta meg </a:t>
            </a:r>
            <a:r>
              <a:rPr lang="hu-HU" sz="2400" dirty="0" smtClean="0"/>
              <a:t>Máriát, és </a:t>
            </a:r>
            <a:r>
              <a:rPr lang="hu-HU" sz="2400" dirty="0"/>
              <a:t>így szólt hozzá: </a:t>
            </a:r>
            <a:r>
              <a:rPr lang="hu-HU" sz="2400" b="1" i="1" dirty="0"/>
              <a:t>„Örülj, kegyelembe fogadott! Az Úr veled van, </a:t>
            </a:r>
            <a:r>
              <a:rPr lang="hu-HU" sz="2400" dirty="0"/>
              <a:t>áldott vagy te az asszonyok között. Az pedig látván, </a:t>
            </a:r>
            <a:r>
              <a:rPr lang="hu-HU" sz="2400" dirty="0" err="1"/>
              <a:t>megdöbbene</a:t>
            </a:r>
            <a:r>
              <a:rPr lang="hu-HU" sz="2400" dirty="0"/>
              <a:t> az ő beszédén, és </a:t>
            </a:r>
            <a:r>
              <a:rPr lang="hu-HU" sz="2400" dirty="0" err="1"/>
              <a:t>elgondolkodék</a:t>
            </a:r>
            <a:r>
              <a:rPr lang="hu-HU" sz="2400" dirty="0"/>
              <a:t>, hogy micsoda köszöntés ez?!” (Lukács 1:28- 29). </a:t>
            </a:r>
            <a:endParaRPr lang="en-US" sz="2400" dirty="0"/>
          </a:p>
        </p:txBody>
      </p:sp>
      <p:pic>
        <p:nvPicPr>
          <p:cNvPr id="4" name="Picture 4" descr="mulheres_08"/>
          <p:cNvPicPr>
            <a:picLocks noChangeAspect="1" noChangeArrowheads="1"/>
          </p:cNvPicPr>
          <p:nvPr/>
        </p:nvPicPr>
        <p:blipFill rotWithShape="1">
          <a:blip r:embed="rId3">
            <a:extLst>
              <a:ext uri="{28A0092B-C50C-407E-A947-70E740481C1C}">
                <a14:useLocalDpi xmlns:a14="http://schemas.microsoft.com/office/drawing/2010/main" val="0"/>
              </a:ext>
            </a:extLst>
          </a:blip>
          <a:srcRect r="44125"/>
          <a:stretch/>
        </p:blipFill>
        <p:spPr bwMode="auto">
          <a:xfrm>
            <a:off x="0" y="0"/>
            <a:ext cx="51092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9372"/>
            <a:ext cx="12285785" cy="7238065"/>
          </a:xfrm>
          <a:prstGeom prst="rect">
            <a:avLst/>
          </a:prstGeom>
        </p:spPr>
      </p:pic>
      <p:sp>
        <p:nvSpPr>
          <p:cNvPr id="3" name="Content Placeholder 2"/>
          <p:cNvSpPr>
            <a:spLocks noGrp="1"/>
          </p:cNvSpPr>
          <p:nvPr>
            <p:ph idx="1"/>
          </p:nvPr>
        </p:nvSpPr>
        <p:spPr>
          <a:xfrm>
            <a:off x="2619943" y="2902254"/>
            <a:ext cx="9016533" cy="2023704"/>
          </a:xfrm>
        </p:spPr>
        <p:txBody>
          <a:bodyPr>
            <a:normAutofit/>
          </a:bodyPr>
          <a:lstStyle/>
          <a:p>
            <a:pPr marL="0" indent="0" algn="ctr">
              <a:lnSpc>
                <a:spcPct val="100000"/>
              </a:lnSpc>
              <a:buNone/>
            </a:pPr>
            <a:r>
              <a:rPr lang="hu-HU" sz="3200" dirty="0" smtClean="0">
                <a:latin typeface="Avenir Next" charset="0"/>
                <a:ea typeface="Avenir Next" charset="0"/>
                <a:cs typeface="Avenir Next" charset="0"/>
              </a:rPr>
              <a:t>„AZ ÚR VELED VAN, </a:t>
            </a:r>
            <a:r>
              <a:rPr lang="hu-HU" sz="3200" b="1" i="1" dirty="0" smtClean="0">
                <a:latin typeface="Avenir Next" charset="0"/>
                <a:ea typeface="Avenir Next" charset="0"/>
                <a:cs typeface="Avenir Next" charset="0"/>
              </a:rPr>
              <a:t>ÁLDOTT VAGY TE </a:t>
            </a:r>
            <a:r>
              <a:rPr lang="hu-HU" sz="3200" dirty="0" smtClean="0">
                <a:latin typeface="Avenir Next" charset="0"/>
                <a:ea typeface="Avenir Next" charset="0"/>
                <a:cs typeface="Avenir Next" charset="0"/>
              </a:rPr>
              <a:t>AZ ASSZONYOK KÖZÖTT</a:t>
            </a:r>
            <a:r>
              <a:rPr lang="en-US" sz="3200" dirty="0" smtClean="0">
                <a:latin typeface="Avenir Next" charset="0"/>
                <a:ea typeface="Avenir Next" charset="0"/>
                <a:cs typeface="Avenir Next" charset="0"/>
              </a:rPr>
              <a:t>” </a:t>
            </a:r>
            <a:endParaRPr lang="en-US" sz="3200" dirty="0">
              <a:latin typeface="Avenir Next" charset="0"/>
              <a:ea typeface="Avenir Next" charset="0"/>
              <a:cs typeface="Avenir Next" charset="0"/>
            </a:endParaRPr>
          </a:p>
          <a:p>
            <a:pPr marL="0" indent="0" algn="ctr">
              <a:lnSpc>
                <a:spcPct val="100000"/>
              </a:lnSpc>
              <a:buNone/>
            </a:pPr>
            <a:r>
              <a:rPr lang="en-US" sz="2000" dirty="0" smtClean="0">
                <a:latin typeface="Avenir Next" charset="0"/>
                <a:ea typeface="Avenir Next" charset="0"/>
                <a:cs typeface="Avenir Next" charset="0"/>
              </a:rPr>
              <a:t>(</a:t>
            </a:r>
            <a:r>
              <a:rPr lang="hu-HU" sz="2000" dirty="0" smtClean="0">
                <a:latin typeface="Avenir Next" charset="0"/>
                <a:ea typeface="Avenir Next" charset="0"/>
                <a:cs typeface="Avenir Next" charset="0"/>
              </a:rPr>
              <a:t>Lukács 1:28</a:t>
            </a:r>
            <a:r>
              <a:rPr lang="en-US" sz="2000" dirty="0" smtClean="0">
                <a:latin typeface="Avenir Next" charset="0"/>
                <a:ea typeface="Avenir Next" charset="0"/>
                <a:cs typeface="Avenir Next" charset="0"/>
              </a:rPr>
              <a:t>) </a:t>
            </a:r>
            <a:endParaRPr lang="en-US" sz="3200" dirty="0">
              <a:latin typeface="Avenir Next" charset="0"/>
              <a:ea typeface="Avenir Next" charset="0"/>
              <a:cs typeface="Avenir Next" charset="0"/>
            </a:endParaRPr>
          </a:p>
        </p:txBody>
      </p:sp>
    </p:spTree>
    <p:extLst>
      <p:ext uri="{BB962C8B-B14F-4D97-AF65-F5344CB8AC3E}">
        <p14:creationId xmlns:p14="http://schemas.microsoft.com/office/powerpoint/2010/main" val="101113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49676" y="1766634"/>
            <a:ext cx="8404123" cy="4351338"/>
          </a:xfrm>
        </p:spPr>
        <p:txBody>
          <a:bodyPr/>
          <a:lstStyle/>
          <a:p>
            <a:r>
              <a:rPr lang="hu-HU" dirty="0"/>
              <a:t>Máriának </a:t>
            </a:r>
            <a:r>
              <a:rPr lang="hu-HU" b="1" dirty="0">
                <a:solidFill>
                  <a:schemeClr val="accent6">
                    <a:lumMod val="50000"/>
                  </a:schemeClr>
                </a:solidFill>
              </a:rPr>
              <a:t>„el kellett felejtenie” </a:t>
            </a:r>
            <a:r>
              <a:rPr lang="hu-HU" dirty="0"/>
              <a:t>az addig ismert életet, akárcsak Marina </a:t>
            </a:r>
            <a:r>
              <a:rPr lang="hu-HU" dirty="0" err="1"/>
              <a:t>Chapman-nek</a:t>
            </a:r>
            <a:r>
              <a:rPr lang="hu-HU" dirty="0"/>
              <a:t> annak idején</a:t>
            </a:r>
            <a:r>
              <a:rPr lang="hu-HU" dirty="0" smtClean="0"/>
              <a:t>.</a:t>
            </a:r>
          </a:p>
          <a:p>
            <a:r>
              <a:rPr lang="hu-HU" dirty="0"/>
              <a:t>Máriának </a:t>
            </a:r>
            <a:r>
              <a:rPr lang="hu-HU" b="1" dirty="0">
                <a:solidFill>
                  <a:schemeClr val="accent6">
                    <a:lumMod val="50000"/>
                  </a:schemeClr>
                </a:solidFill>
              </a:rPr>
              <a:t>minden addiginál erősebben kellett megállnia a hitben, </a:t>
            </a:r>
            <a:r>
              <a:rPr lang="hu-HU" dirty="0"/>
              <a:t>hogy megérthesse, mit jelent Isten anyjának lenni a Földön. </a:t>
            </a:r>
            <a:endParaRPr lang="hu-HU" dirty="0" smtClean="0"/>
          </a:p>
          <a:p>
            <a:r>
              <a:rPr lang="hu-HU" b="1" dirty="0">
                <a:solidFill>
                  <a:schemeClr val="accent6">
                    <a:lumMod val="50000"/>
                  </a:schemeClr>
                </a:solidFill>
              </a:rPr>
              <a:t>Tudta, hogy nagy nehézségekkel szembesül majd. </a:t>
            </a:r>
            <a:r>
              <a:rPr lang="hu-HU" dirty="0"/>
              <a:t>De azt vajon tudta-e, hogy Isten vezetését követve életének e váratlan áldása számtalan más ember áldására is válik majd? </a:t>
            </a:r>
            <a:endParaRPr lang="en-US" dirty="0"/>
          </a:p>
        </p:txBody>
      </p:sp>
    </p:spTree>
    <p:extLst>
      <p:ext uri="{BB962C8B-B14F-4D97-AF65-F5344CB8AC3E}">
        <p14:creationId xmlns:p14="http://schemas.microsoft.com/office/powerpoint/2010/main" val="154418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941439" y="940306"/>
            <a:ext cx="9765891" cy="1325563"/>
          </a:xfrm>
        </p:spPr>
        <p:txBody>
          <a:bodyPr>
            <a:normAutofit/>
          </a:bodyPr>
          <a:lstStyle/>
          <a:p>
            <a:pPr algn="ctr"/>
            <a:r>
              <a:rPr lang="hu-HU" sz="4000" b="1" dirty="0" smtClean="0">
                <a:solidFill>
                  <a:schemeClr val="accent6">
                    <a:lumMod val="50000"/>
                  </a:schemeClr>
                </a:solidFill>
                <a:latin typeface="Avenir Next" charset="0"/>
                <a:ea typeface="Avenir Next" charset="0"/>
                <a:cs typeface="Avenir Next" charset="0"/>
              </a:rPr>
              <a:t>MÁRIA ÖRÖKSÉGE SZÁMUNKRA</a:t>
            </a:r>
            <a:endParaRPr lang="en-US" sz="40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1723100" y="3005496"/>
            <a:ext cx="8187813" cy="2215433"/>
          </a:xfrm>
        </p:spPr>
        <p:txBody>
          <a:bodyPr/>
          <a:lstStyle/>
          <a:p>
            <a:pPr marL="0" indent="0" algn="ctr">
              <a:lnSpc>
                <a:spcPct val="100000"/>
              </a:lnSpc>
              <a:buNone/>
            </a:pPr>
            <a:r>
              <a:rPr lang="hu-HU" dirty="0"/>
              <a:t>Ahogy Mária tapasztalatából is láthatjuk, Isten a nekünk juttatott áldásokat kifejezetten mások áldására használja, még akkor is, ha számunkra nem is teljesen világos, hogyan teszi. </a:t>
            </a:r>
            <a:endParaRPr lang="en-US" dirty="0"/>
          </a:p>
        </p:txBody>
      </p:sp>
    </p:spTree>
    <p:extLst>
      <p:ext uri="{BB962C8B-B14F-4D97-AF65-F5344CB8AC3E}">
        <p14:creationId xmlns:p14="http://schemas.microsoft.com/office/powerpoint/2010/main" val="35175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2" name="Title 1"/>
          <p:cNvSpPr>
            <a:spLocks noGrp="1"/>
          </p:cNvSpPr>
          <p:nvPr>
            <p:ph type="title"/>
          </p:nvPr>
        </p:nvSpPr>
        <p:spPr>
          <a:xfrm>
            <a:off x="2403997" y="1087790"/>
            <a:ext cx="9522538" cy="1325563"/>
          </a:xfrm>
        </p:spPr>
        <p:txBody>
          <a:bodyPr>
            <a:normAutofit/>
          </a:bodyPr>
          <a:lstStyle/>
          <a:p>
            <a:pPr algn="ctr"/>
            <a:r>
              <a:rPr lang="hu-HU" sz="3600" dirty="0" smtClean="0">
                <a:solidFill>
                  <a:schemeClr val="accent6">
                    <a:lumMod val="50000"/>
                  </a:schemeClr>
                </a:solidFill>
                <a:latin typeface="Avenir Next" charset="0"/>
                <a:ea typeface="Avenir Next" charset="0"/>
                <a:cs typeface="Avenir Next" charset="0"/>
              </a:rPr>
              <a:t>ÓSZÖVETSÉG – </a:t>
            </a:r>
            <a:r>
              <a:rPr lang="hu-HU" sz="3600" b="1" dirty="0" smtClean="0">
                <a:solidFill>
                  <a:schemeClr val="accent6">
                    <a:lumMod val="50000"/>
                  </a:schemeClr>
                </a:solidFill>
                <a:latin typeface="Avenir Next" charset="0"/>
                <a:ea typeface="Avenir Next" charset="0"/>
                <a:cs typeface="Avenir Next" charset="0"/>
              </a:rPr>
              <a:t>AZ ÁLDOTT ASSZONY </a:t>
            </a:r>
            <a:endParaRPr lang="en-US" sz="3600" b="1"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2743200" y="2282825"/>
            <a:ext cx="8610600" cy="4351338"/>
          </a:xfrm>
        </p:spPr>
        <p:txBody>
          <a:bodyPr>
            <a:normAutofit/>
          </a:bodyPr>
          <a:lstStyle/>
          <a:p>
            <a:pPr marL="0" indent="0" algn="ctr">
              <a:lnSpc>
                <a:spcPct val="100000"/>
              </a:lnSpc>
              <a:buNone/>
            </a:pPr>
            <a:endParaRPr lang="en-US" dirty="0"/>
          </a:p>
          <a:p>
            <a:pPr marL="0" indent="0" algn="ctr">
              <a:lnSpc>
                <a:spcPct val="100000"/>
              </a:lnSpc>
              <a:buNone/>
            </a:pPr>
            <a:r>
              <a:rPr lang="hu-HU" dirty="0" smtClean="0"/>
              <a:t>A szunamita asszony az önzetlen szolgálat lelkületével bírt, ahogy az a próféta iránti vendégszeretetéből is kitűnik. </a:t>
            </a:r>
          </a:p>
          <a:p>
            <a:pPr marL="0" indent="0" algn="ctr">
              <a:lnSpc>
                <a:spcPct val="100000"/>
              </a:lnSpc>
              <a:buNone/>
            </a:pPr>
            <a:r>
              <a:rPr lang="en-US" dirty="0" smtClean="0"/>
              <a:t>(</a:t>
            </a:r>
            <a:r>
              <a:rPr lang="en-US" dirty="0"/>
              <a:t>2 </a:t>
            </a:r>
            <a:r>
              <a:rPr lang="hu-HU" dirty="0" smtClean="0"/>
              <a:t>Kir </a:t>
            </a:r>
            <a:r>
              <a:rPr lang="en-US" dirty="0" smtClean="0"/>
              <a:t>4:9</a:t>
            </a:r>
            <a:r>
              <a:rPr lang="en-US" dirty="0"/>
              <a:t>, 10).</a:t>
            </a:r>
          </a:p>
          <a:p>
            <a:pPr marL="0" indent="0" algn="ctr">
              <a:buNone/>
            </a:pPr>
            <a:r>
              <a:rPr lang="hu-HU" dirty="0"/>
              <a:t>Itt a kérdés tehát mindnyájunk számára. </a:t>
            </a:r>
            <a:r>
              <a:rPr lang="hu-HU" b="1" dirty="0">
                <a:solidFill>
                  <a:schemeClr val="accent6">
                    <a:lumMod val="50000"/>
                  </a:schemeClr>
                </a:solidFill>
              </a:rPr>
              <a:t>Milyen önzetlenségre vagyunk hajlandók Istenért, egyszerűen, mert szeretjük Őt? </a:t>
            </a:r>
            <a:r>
              <a:rPr lang="hu-HU" dirty="0"/>
              <a:t>Ezeket az önzetlen tetteket talán soha nem jegyzik fel a gyülekezeti jelentésekbe, de a Mennyben, Isten nagyszerű pergamenjén szerepelnek.  </a:t>
            </a:r>
          </a:p>
        </p:txBody>
      </p:sp>
    </p:spTree>
    <p:extLst>
      <p:ext uri="{BB962C8B-B14F-4D97-AF65-F5344CB8AC3E}">
        <p14:creationId xmlns:p14="http://schemas.microsoft.com/office/powerpoint/2010/main" val="8369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779208" y="551793"/>
            <a:ext cx="10515600" cy="1714083"/>
          </a:xfrm>
        </p:spPr>
        <p:txBody>
          <a:bodyPr>
            <a:normAutofit/>
          </a:bodyPr>
          <a:lstStyle/>
          <a:p>
            <a:pPr algn="ctr"/>
            <a:r>
              <a:rPr lang="hu-HU" sz="3600" b="1" dirty="0" smtClean="0">
                <a:solidFill>
                  <a:schemeClr val="accent6">
                    <a:lumMod val="50000"/>
                  </a:schemeClr>
                </a:solidFill>
                <a:latin typeface="Avenir Next" charset="0"/>
                <a:ea typeface="Avenir Next" charset="0"/>
                <a:cs typeface="Avenir Next" charset="0"/>
              </a:rPr>
              <a:t>A SZUNAMITA ASSZONY ÖRÖKSÉGE SZÁMUNKRA</a:t>
            </a:r>
            <a:endParaRPr lang="en-US" sz="36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838200" y="3256218"/>
            <a:ext cx="10515600" cy="2215433"/>
          </a:xfrm>
        </p:spPr>
        <p:txBody>
          <a:bodyPr/>
          <a:lstStyle/>
          <a:p>
            <a:pPr marL="0" indent="0" algn="ctr">
              <a:buNone/>
            </a:pPr>
            <a:r>
              <a:rPr lang="hu-HU" dirty="0" smtClean="0"/>
              <a:t>AHOGY MÁRIA, JÉZUS FÖLDI ÉDESANYJA, A SZUNAMITA ASSZONY IS HAGYOTT RÁNK VALAMIT. </a:t>
            </a:r>
          </a:p>
          <a:p>
            <a:pPr marL="0" indent="0" algn="ctr">
              <a:lnSpc>
                <a:spcPct val="100000"/>
              </a:lnSpc>
              <a:buNone/>
            </a:pPr>
            <a:endParaRPr lang="en-US" dirty="0">
              <a:latin typeface="Avenir Next" charset="0"/>
              <a:ea typeface="Avenir Next" charset="0"/>
              <a:cs typeface="Avenir Next" charset="0"/>
            </a:endParaRPr>
          </a:p>
        </p:txBody>
      </p:sp>
    </p:spTree>
    <p:extLst>
      <p:ext uri="{BB962C8B-B14F-4D97-AF65-F5344CB8AC3E}">
        <p14:creationId xmlns:p14="http://schemas.microsoft.com/office/powerpoint/2010/main" val="34967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336756"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1. </a:t>
            </a:r>
            <a:r>
              <a:rPr lang="hu-HU" sz="4000" b="1" dirty="0" smtClean="0">
                <a:solidFill>
                  <a:schemeClr val="bg1"/>
                </a:solidFill>
                <a:latin typeface="Avenir Next" charset="0"/>
                <a:ea typeface="Avenir Next" charset="0"/>
                <a:cs typeface="Avenir Next" charset="0"/>
              </a:rPr>
              <a:t>VENDÉGSZERETET</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690718" y="3344707"/>
            <a:ext cx="10515600" cy="2687383"/>
          </a:xfrm>
        </p:spPr>
        <p:txBody>
          <a:bodyPr>
            <a:normAutofit/>
          </a:bodyPr>
          <a:lstStyle/>
          <a:p>
            <a:pPr marL="0" indent="0" algn="ctr">
              <a:buNone/>
            </a:pPr>
            <a:r>
              <a:rPr lang="hu-HU" dirty="0" smtClean="0"/>
              <a:t>„</a:t>
            </a:r>
            <a:r>
              <a:rPr lang="hu-HU" dirty="0"/>
              <a:t>Elizeus gyakran betért ide, és hálás volt a nyugalomért, a </a:t>
            </a:r>
            <a:r>
              <a:rPr lang="hu-HU" dirty="0" smtClean="0"/>
              <a:t>békéért. </a:t>
            </a:r>
            <a:r>
              <a:rPr lang="hu-HU" b="1" dirty="0"/>
              <a:t>Isten sem hagyta figyelmen kívül e gyermektelen asszony kedvességét. </a:t>
            </a:r>
            <a:r>
              <a:rPr lang="hu-HU" dirty="0"/>
              <a:t>Az Úr megjutalmazta vendégszeretetét, és fiúgyermekkel ajándékozta meg</a:t>
            </a:r>
            <a:r>
              <a:rPr lang="hu-HU" dirty="0" smtClean="0"/>
              <a:t>.”</a:t>
            </a:r>
            <a:endParaRPr lang="hu-HU" dirty="0"/>
          </a:p>
          <a:p>
            <a:pPr marL="0" indent="0" algn="ctr">
              <a:lnSpc>
                <a:spcPct val="100000"/>
              </a:lnSpc>
              <a:buNone/>
            </a:pPr>
            <a:endParaRPr lang="en-US" dirty="0"/>
          </a:p>
          <a:p>
            <a:pPr marL="0" indent="0" algn="ctr">
              <a:lnSpc>
                <a:spcPct val="100000"/>
              </a:lnSpc>
              <a:buNone/>
            </a:pPr>
            <a:r>
              <a:rPr lang="hu-HU" sz="2400" dirty="0"/>
              <a:t>(Ellen G. White: </a:t>
            </a:r>
            <a:r>
              <a:rPr lang="hu-HU" sz="2400" i="1" dirty="0"/>
              <a:t>Próféták és királyok </a:t>
            </a:r>
            <a:r>
              <a:rPr lang="hu-HU" sz="2400" dirty="0"/>
              <a:t>237.o</a:t>
            </a:r>
            <a:r>
              <a:rPr lang="hu-HU" sz="2400" dirty="0" smtClean="0"/>
              <a:t>.)</a:t>
            </a:r>
            <a:endParaRPr lang="en-US" sz="2400" dirty="0"/>
          </a:p>
        </p:txBody>
      </p:sp>
    </p:spTree>
    <p:extLst>
      <p:ext uri="{BB962C8B-B14F-4D97-AF65-F5344CB8AC3E}">
        <p14:creationId xmlns:p14="http://schemas.microsoft.com/office/powerpoint/2010/main" val="1531812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8799</TotalTime>
  <Words>2791</Words>
  <Application>Microsoft Office PowerPoint</Application>
  <PresentationFormat>Szélesvásznú</PresentationFormat>
  <Paragraphs>132</Paragraphs>
  <Slides>15</Slides>
  <Notes>15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Arial</vt:lpstr>
      <vt:lpstr>Avenir Next</vt:lpstr>
      <vt:lpstr>Calibri</vt:lpstr>
      <vt:lpstr>Calibri Light</vt:lpstr>
      <vt:lpstr>Office Theme</vt:lpstr>
      <vt:lpstr>ÁLDOTTAN, HOGY ÁLDÁSSÁ LEGYÜNK ÍRTA: DINORAH RIVERA</vt:lpstr>
      <vt:lpstr>PowerPoint bemutató</vt:lpstr>
      <vt:lpstr>ÚJSZÖVETSÉG – AZ ÁLDOTT ASSZONY</vt:lpstr>
      <vt:lpstr>PowerPoint bemutató</vt:lpstr>
      <vt:lpstr>PowerPoint bemutató</vt:lpstr>
      <vt:lpstr>MÁRIA ÖRÖKSÉGE SZÁMUNKRA</vt:lpstr>
      <vt:lpstr>ÓSZÖVETSÉG – AZ ÁLDOTT ASSZONY </vt:lpstr>
      <vt:lpstr>A SZUNAMITA ASSZONY ÖRÖKSÉGE SZÁMUNKRA</vt:lpstr>
      <vt:lpstr>1. VENDÉGSZERETET</vt:lpstr>
      <vt:lpstr>2. MEGELÉGEDETTSÉG </vt:lpstr>
      <vt:lpstr>PowerPoint bemutató</vt:lpstr>
      <vt:lpstr>3. BÉKESSÉG ÉS BIZALOM</vt:lpstr>
      <vt:lpstr>4. KITARTÁS </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TO BLESS BY DINORAH RIVERA</dc:title>
  <dc:creator>Arrais, Raquel</dc:creator>
  <cp:lastModifiedBy>Bea</cp:lastModifiedBy>
  <cp:revision>60</cp:revision>
  <dcterms:created xsi:type="dcterms:W3CDTF">2018-01-10T20:16:14Z</dcterms:created>
  <dcterms:modified xsi:type="dcterms:W3CDTF">2018-05-24T13:58:29Z</dcterms:modified>
</cp:coreProperties>
</file>