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5" r:id="rId5"/>
    <p:sldId id="266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7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DE8999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4E3E-F1BA-446C-9749-7ADF8E62032D}" type="datetimeFigureOut">
              <a:rPr lang="hu-HU" smtClean="0"/>
              <a:t>2024. 10. 24.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5877-1A1E-4FD0-A736-314C4E59A4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82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45877-1A1E-4FD0-A736-314C4E59A40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41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97" y="2985101"/>
            <a:ext cx="9301205" cy="1817104"/>
          </a:xfrm>
        </p:spPr>
        <p:txBody>
          <a:bodyPr>
            <a:noAutofit/>
          </a:bodyPr>
          <a:lstStyle/>
          <a:p>
            <a:pPr algn="l"/>
            <a:r>
              <a:rPr lang="hu-HU" sz="48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INDULJ EL </a:t>
            </a:r>
          </a:p>
          <a:p>
            <a:pPr algn="l"/>
            <a:r>
              <a:rPr lang="hu-HU" sz="48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és keresd meg a juhomat! </a:t>
            </a:r>
            <a:endParaRPr lang="en-US" sz="4800" b="1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4017630" y="6184606"/>
            <a:ext cx="5070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ERŐSZAKMENTES NAP</a:t>
            </a:r>
            <a:endParaRPr lang="en-US" spc="3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FECC3-0DA0-7EE8-9E1F-8FC1AC484189}"/>
              </a:ext>
            </a:extLst>
          </p:cNvPr>
          <p:cNvSpPr txBox="1"/>
          <p:nvPr/>
        </p:nvSpPr>
        <p:spPr>
          <a:xfrm>
            <a:off x="3031435" y="4565125"/>
            <a:ext cx="73899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Írta: </a:t>
            </a:r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Joanna Daniel</a:t>
            </a:r>
          </a:p>
          <a:p>
            <a:r>
              <a:rPr lang="hu-HU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Készítette: A Generál Konferencia Női Szolgálatok Osztálya</a:t>
            </a:r>
          </a:p>
          <a:p>
            <a:endParaRPr lang="hu-HU" sz="20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hu-HU" sz="2000" dirty="0">
                <a:solidFill>
                  <a:schemeClr val="bg1"/>
                </a:solidFill>
              </a:rPr>
              <a:t>Magyar nyelvre fordította: Tokics Ildikó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384984"/>
            <a:ext cx="3505200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Ézsaiás</a:t>
            </a:r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 61:3b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1828800" lvl="4" indent="0">
              <a:buNone/>
            </a:pPr>
            <a:r>
              <a:rPr lang="hu-HU" sz="3600" dirty="0"/>
              <a:t>„Igazság fáinak nevezik őket,</a:t>
            </a:r>
          </a:p>
          <a:p>
            <a:pPr marL="1828800" lvl="4" indent="0">
              <a:buNone/>
            </a:pPr>
            <a:r>
              <a:rPr lang="hu-HU" sz="3600" dirty="0"/>
              <a:t>az ÚR ültetvényének:</a:t>
            </a:r>
          </a:p>
          <a:p>
            <a:pPr marL="1828800" lvl="4" indent="0">
              <a:buNone/>
            </a:pPr>
            <a:r>
              <a:rPr lang="hu-HU" sz="3600" dirty="0"/>
              <a:t>Őt ékesítik.”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086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hu-HU" sz="4000" dirty="0">
                <a:latin typeface="Futura LT Book" panose="02000504030000020003" pitchFamily="2" charset="0"/>
              </a:rPr>
              <a:t>Zsoltárok </a:t>
            </a:r>
            <a:r>
              <a:rPr lang="pt-BR" sz="4000" dirty="0">
                <a:latin typeface="Futura LT Book" panose="02000504030000020003" pitchFamily="2" charset="0"/>
              </a:rPr>
              <a:t>147:3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24182"/>
            <a:ext cx="9904614" cy="376627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hu-HU" sz="3600" dirty="0"/>
              <a:t>„</a:t>
            </a: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Meggyógyítja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dirty="0"/>
              <a:t>a</a:t>
            </a:r>
            <a:r>
              <a:rPr lang="en-US" sz="3600" dirty="0"/>
              <a:t> </a:t>
            </a: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megtört szívűeket,</a:t>
            </a:r>
            <a:r>
              <a:rPr lang="en-US" sz="36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hu-HU" sz="3600" dirty="0"/>
              <a:t>és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bekötözi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sebeiket</a:t>
            </a:r>
            <a:r>
              <a:rPr lang="en-US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.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4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9959108" cy="2128692"/>
          </a:xfrm>
        </p:spPr>
        <p:txBody>
          <a:bodyPr>
            <a:normAutofit/>
          </a:bodyPr>
          <a:lstStyle/>
          <a:p>
            <a:pPr algn="r"/>
            <a:r>
              <a:rPr lang="hu-HU" sz="4000" dirty="0">
                <a:latin typeface="Futura LT Book" panose="02000504030000020003" pitchFamily="2" charset="0"/>
              </a:rPr>
              <a:t>Ekként mutathatjuk ki a másik embernek, hogy törődünk vele</a:t>
            </a:r>
            <a:r>
              <a:rPr lang="en-US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346036"/>
            <a:ext cx="9959109" cy="4294620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Ítélkezés nélkül hallgatunk.</a:t>
            </a:r>
            <a:endParaRPr lang="hu-HU" sz="1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 közösítjük ki az áldozatot, miután felfedte a bántalmazás esetét.</a:t>
            </a:r>
            <a:endParaRPr lang="hu-HU" sz="1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Barátságot, vigaszt és hiteles támogatást nyújtunk, ami elősegíti a gyógyulást.</a:t>
            </a:r>
            <a:endParaRPr lang="hu-HU" sz="1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Felszólalunk a bántalmazás veszélyei ellen.</a:t>
            </a:r>
            <a:endParaRPr lang="hu-HU" sz="1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Felelősségre vonjuk az elkövetőket.</a:t>
            </a:r>
            <a:endParaRPr lang="hu-HU" sz="1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Azért dolgozunk, hogy egyházunk biztonságos közösség legyen.</a:t>
            </a:r>
            <a:endParaRPr lang="hu-HU" sz="1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1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hu-HU" sz="3600" dirty="0"/>
              <a:t>„Ha </a:t>
            </a: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semleges </a:t>
            </a:r>
            <a:r>
              <a:rPr lang="hu-HU" sz="3600" dirty="0"/>
              <a:t>maradsz az </a:t>
            </a: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igazságtalanság</a:t>
            </a:r>
            <a:endParaRPr lang="en-US" sz="36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helyzetében, akkor az </a:t>
            </a:r>
            <a:r>
              <a:rPr lang="hu-HU" sz="3600" b="1" dirty="0">
                <a:solidFill>
                  <a:srgbClr val="A1646A"/>
                </a:solidFill>
                <a:cs typeface="Futura" panose="020B0602020204020303" pitchFamily="34" charset="-79"/>
              </a:rPr>
              <a:t>elnyomó </a:t>
            </a:r>
            <a:r>
              <a:rPr lang="hu-HU" sz="3600" b="1" dirty="0">
                <a:solidFill>
                  <a:srgbClr val="5E6373"/>
                </a:solidFill>
                <a:cs typeface="Futura" panose="020B0602020204020303" pitchFamily="34" charset="-79"/>
              </a:rPr>
              <a:t>oldalára álltál.”</a:t>
            </a:r>
            <a:endParaRPr lang="en-US" sz="36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en-US" dirty="0"/>
              <a:t>—Desmond Tutu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17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9959108" cy="2128692"/>
          </a:xfrm>
        </p:spPr>
        <p:txBody>
          <a:bodyPr>
            <a:normAutofit/>
          </a:bodyPr>
          <a:lstStyle/>
          <a:p>
            <a:pPr algn="r"/>
            <a:r>
              <a:rPr lang="hu-HU" sz="4000" dirty="0">
                <a:latin typeface="Futura LT Book" panose="02000504030000020003" pitchFamily="2" charset="0"/>
              </a:rPr>
              <a:t>A túlélő keresése azt jelenti, hogy</a:t>
            </a:r>
            <a:r>
              <a:rPr lang="pt-BR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46" y="2072640"/>
            <a:ext cx="9959109" cy="456801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Leülünk velük és meghallgatjuk történetüket.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Hagyjuk, hogy úgy meséljék el a történetet, ahogyan megélték.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tényeket hallgatjuk meg, és nem a saját kényelmünk szolgáljon elsődleges célnak; ítélkezés nélkül hallgassunk.</a:t>
            </a:r>
            <a:endParaRPr lang="hu-H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0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9959108" cy="2128692"/>
          </a:xfrm>
        </p:spPr>
        <p:txBody>
          <a:bodyPr>
            <a:normAutofit/>
          </a:bodyPr>
          <a:lstStyle/>
          <a:p>
            <a:pPr algn="r"/>
            <a:r>
              <a:rPr lang="hu-HU" sz="4000" dirty="0">
                <a:latin typeface="Futura LT Book" panose="02000504030000020003" pitchFamily="2" charset="0"/>
              </a:rPr>
              <a:t>A túlélő keresése azt jelenti, hogy</a:t>
            </a:r>
            <a:r>
              <a:rPr lang="pt-BR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27" y="2174702"/>
            <a:ext cx="9959109" cy="405447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Úgy hallgatjuk meg a történetet, ahogy van, és nem úgy, ahogy mi szeretnénk kihallani belőle esetet.</a:t>
            </a:r>
            <a:endParaRPr lang="hu-H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Meghívjuk őket egyházi eseményekre.</a:t>
            </a:r>
            <a:endParaRPr lang="hu-H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Együtt ülünk velük a gyülekezetben, hogy támogassuk őket.</a:t>
            </a:r>
            <a:endParaRPr lang="hu-H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Bevonjuk őket a baráti körünkbe vagy kis csoportunkba.</a:t>
            </a:r>
            <a:endParaRPr lang="hu-H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„Ott vagyunk” velük és mellettük.</a:t>
            </a:r>
            <a:endParaRPr lang="hu-H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0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hu-HU" sz="4000" dirty="0">
                <a:latin typeface="Futura LT Book" panose="02000504030000020003" pitchFamily="2" charset="0"/>
              </a:rPr>
              <a:t>Hogyan segíthetünk</a:t>
            </a:r>
            <a:r>
              <a:rPr lang="pt-BR" sz="4000" dirty="0">
                <a:latin typeface="Futura LT Book" panose="02000504030000020003" pitchFamily="2" charset="0"/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6" y="2346036"/>
            <a:ext cx="9959109" cy="3766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Ha szembenézünk a probléma valóságával, akkor</a:t>
            </a:r>
            <a:r>
              <a:rPr lang="en-US" dirty="0"/>
              <a:t>:</a:t>
            </a:r>
          </a:p>
          <a:p>
            <a:r>
              <a:rPr lang="hu-HU" dirty="0"/>
              <a:t>Terveket készíthetünk az elveszettek megtalálására.</a:t>
            </a:r>
            <a:endParaRPr lang="en-US" dirty="0"/>
          </a:p>
          <a:p>
            <a:r>
              <a:rPr lang="hu-HU" dirty="0"/>
              <a:t>Olyan környezetet alakíthatunk ki, ahol zéró tolerancia van a bántalmazással szemben.</a:t>
            </a:r>
            <a:endParaRPr lang="en-US" dirty="0"/>
          </a:p>
          <a:p>
            <a:r>
              <a:rPr lang="hu-H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Mondjunk „NEM”-</a:t>
            </a:r>
            <a:r>
              <a:rPr lang="hu-HU" b="1" dirty="0" err="1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et</a:t>
            </a:r>
            <a:r>
              <a:rPr lang="hu-H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az erőszakra </a:t>
            </a:r>
            <a:r>
              <a:rPr lang="hu-HU" dirty="0"/>
              <a:t>és azonnal </a:t>
            </a:r>
            <a:r>
              <a:rPr lang="hu-H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vessünk véget </a:t>
            </a:r>
            <a:r>
              <a:rPr lang="hu-HU" dirty="0"/>
              <a:t>annak (</a:t>
            </a:r>
            <a:r>
              <a:rPr lang="hu-HU" dirty="0" err="1"/>
              <a:t>EndItNow</a:t>
            </a:r>
            <a:r>
              <a:rPr lang="hu-HU" dirty="0"/>
              <a:t>).</a:t>
            </a:r>
            <a:endParaRPr lang="en-US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hu-HU" dirty="0"/>
              <a:t>Támogassuk a bántalmazás áldozatait! </a:t>
            </a:r>
            <a:r>
              <a:rPr lang="hu-H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Védjük meg őket és ismerjük el, </a:t>
            </a:r>
            <a:r>
              <a:rPr lang="hu-HU" dirty="0"/>
              <a:t>hogy ez nem csak a helyi gyülekezetben, hanem az egyházban is előfordul. </a:t>
            </a:r>
            <a:endParaRPr lang="en-US" dirty="0"/>
          </a:p>
          <a:p>
            <a:r>
              <a:rPr lang="hu-HU" dirty="0"/>
              <a:t>Segítsünk </a:t>
            </a:r>
            <a:r>
              <a:rPr lang="hu-HU"/>
              <a:t>nekik meggyógyulni!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Ez</a:t>
            </a:r>
            <a:r>
              <a:rPr lang="hu-HU" sz="4000" dirty="0">
                <a:latin typeface="Futura LT Book" panose="02000504030000020003" pitchFamily="2" charset="0"/>
              </a:rPr>
              <a:t>é</a:t>
            </a:r>
            <a:r>
              <a:rPr lang="pt-BR" sz="4000" dirty="0">
                <a:latin typeface="Futura LT Book" panose="02000504030000020003" pitchFamily="2" charset="0"/>
              </a:rPr>
              <a:t>kiel 34:5, 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600" dirty="0"/>
              <a:t>„</a:t>
            </a:r>
            <a:r>
              <a:rPr lang="hu-HU" sz="3600" b="1" dirty="0">
                <a:solidFill>
                  <a:srgbClr val="A1646A"/>
                </a:solidFill>
                <a:cs typeface="Futura" panose="020B0602020204020303" pitchFamily="34" charset="-79"/>
              </a:rPr>
              <a:t>Szétszóródtak </a:t>
            </a:r>
            <a:r>
              <a:rPr lang="hu-HU" sz="3600" dirty="0"/>
              <a:t>mint akiknek nincs pásztoruk, mindenféle mezei vad eledele lettek, úgy szétszóródtak. Ott bolyongott nyájam minden hegyen és minden magas halmon; szétszóródott nyájam az egész föld színén, </a:t>
            </a: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és nincs, aki utána eredjen, nincs aki megkeresse.”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u-HU" dirty="0"/>
              <a:t>Vajon, így válaszolsz-e: </a:t>
            </a:r>
            <a:r>
              <a:rPr lang="hu-HU" b="1" dirty="0">
                <a:latin typeface="Futura" panose="020B0602020204020303" pitchFamily="34" charset="-79"/>
                <a:cs typeface="Futura" panose="020B0602020204020303" pitchFamily="34" charset="-79"/>
              </a:rPr>
              <a:t>„Igen, Jézus, elmegyek</a:t>
            </a:r>
            <a:r>
              <a:rPr lang="en-US" b="1" dirty="0">
                <a:latin typeface="Futura" panose="020B0602020204020303" pitchFamily="34" charset="-79"/>
                <a:cs typeface="Futura" panose="020B0602020204020303" pitchFamily="34" charset="-79"/>
              </a:rPr>
              <a:t>!”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38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709593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M</a:t>
            </a:r>
            <a:r>
              <a:rPr lang="hu-HU" sz="4000" dirty="0" err="1">
                <a:latin typeface="Futura LT Book" panose="02000504030000020003" pitchFamily="2" charset="0"/>
              </a:rPr>
              <a:t>áté</a:t>
            </a:r>
            <a:r>
              <a:rPr lang="hu-HU" sz="4000" dirty="0">
                <a:latin typeface="Futura LT Book" panose="02000504030000020003" pitchFamily="2" charset="0"/>
              </a:rPr>
              <a:t> </a:t>
            </a:r>
            <a:r>
              <a:rPr lang="pt-BR" sz="4000" dirty="0">
                <a:latin typeface="Futura LT Book" panose="02000504030000020003" pitchFamily="2" charset="0"/>
              </a:rPr>
              <a:t>18:11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80" y="2346036"/>
            <a:ext cx="5830454" cy="3766271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dirty="0"/>
              <a:t>„Az Emberfia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dirty="0"/>
              <a:t>azért jött,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hogy megmentse</a:t>
            </a:r>
            <a:endParaRPr lang="en-US" sz="36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ami</a:t>
            </a:r>
            <a:endParaRPr lang="en-US" sz="3600" dirty="0"/>
          </a:p>
          <a:p>
            <a:pPr marL="0" indent="0" algn="ctr">
              <a:buNone/>
            </a:pPr>
            <a:r>
              <a:rPr lang="hu-HU" sz="44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elveszett.”</a:t>
            </a:r>
            <a:endParaRPr lang="en-US" sz="4400" dirty="0">
              <a:solidFill>
                <a:srgbClr val="5E6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L</a:t>
            </a:r>
            <a:r>
              <a:rPr lang="hu-HU" sz="4000" dirty="0" err="1">
                <a:latin typeface="Futura LT Book" panose="02000504030000020003" pitchFamily="2" charset="0"/>
              </a:rPr>
              <a:t>ukács</a:t>
            </a:r>
            <a:r>
              <a:rPr lang="pt-BR" sz="4000" dirty="0">
                <a:latin typeface="Futura LT Book" panose="02000504030000020003" pitchFamily="2" charset="0"/>
              </a:rPr>
              <a:t> 15:3-6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Jézus elmondta ezt a példázatot: </a:t>
            </a:r>
            <a:r>
              <a:rPr lang="hu-HU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hu-HU" sz="3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Ő ezt a példázatot mondta nekik:</a:t>
            </a:r>
            <a:r>
              <a:rPr lang="hu-HU" sz="3200" i="1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3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 valakinek közületek száz juha van, és elveszít közülük egyet, vajon nem hagyja-e ott a kilencvenkilencet a pusztában, és nem megy-e addig az elveszett után, amíg meg nem találja? És ha megtalálta, felveszi a vállára örömében, hazamegy, összehívja barátait és </a:t>
            </a:r>
            <a:r>
              <a:rPr lang="hu-HU" sz="3200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szomszédait</a:t>
            </a:r>
            <a:r>
              <a:rPr lang="hu-HU" sz="3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majd így szól hozzájuk: Örüljetek velem, mert megtaláltam az elveszett juhomat</a:t>
            </a:r>
            <a:r>
              <a:rPr lang="hu-HU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r>
              <a:rPr lang="hu-H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M</a:t>
            </a:r>
            <a:r>
              <a:rPr lang="hu-HU" sz="4000" dirty="0" err="1">
                <a:latin typeface="Futura LT Book" panose="02000504030000020003" pitchFamily="2" charset="0"/>
              </a:rPr>
              <a:t>áté</a:t>
            </a:r>
            <a:r>
              <a:rPr lang="pt-BR" sz="4000" dirty="0">
                <a:latin typeface="Futura LT Book" panose="02000504030000020003" pitchFamily="2" charset="0"/>
              </a:rPr>
              <a:t> 18:14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„Ugyanígy a ti mennyei Atyátok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sem</a:t>
            </a:r>
            <a:endParaRPr lang="en-US" sz="3600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akarja, hogy </a:t>
            </a:r>
            <a:r>
              <a:rPr lang="hu-HU" sz="4000" b="1" dirty="0">
                <a:solidFill>
                  <a:srgbClr val="5E6373"/>
                </a:solidFill>
                <a:cs typeface="Futura" panose="020B0602020204020303" pitchFamily="34" charset="-79"/>
              </a:rPr>
              <a:t>elvesszen</a:t>
            </a:r>
          </a:p>
          <a:p>
            <a:pPr marL="0" indent="0" algn="ctr">
              <a:buNone/>
            </a:pP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egy</a:t>
            </a:r>
            <a:endParaRPr lang="en-US" sz="36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is e kicsinyek közül.”</a:t>
            </a:r>
          </a:p>
        </p:txBody>
      </p:sp>
    </p:spTree>
    <p:extLst>
      <p:ext uri="{BB962C8B-B14F-4D97-AF65-F5344CB8AC3E}">
        <p14:creationId xmlns:p14="http://schemas.microsoft.com/office/powerpoint/2010/main" val="144383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Ez</a:t>
            </a:r>
            <a:r>
              <a:rPr lang="hu-HU" sz="4000" dirty="0">
                <a:latin typeface="Futura LT Book" panose="02000504030000020003" pitchFamily="2" charset="0"/>
              </a:rPr>
              <a:t>é</a:t>
            </a:r>
            <a:r>
              <a:rPr lang="pt-BR" sz="4000" dirty="0">
                <a:latin typeface="Futura LT Book" panose="02000504030000020003" pitchFamily="2" charset="0"/>
              </a:rPr>
              <a:t>kiel 34:3</a:t>
            </a:r>
            <a:r>
              <a:rPr lang="hu-HU" sz="4000" dirty="0">
                <a:latin typeface="Futura LT Book" panose="02000504030000020003" pitchFamily="2" charset="0"/>
              </a:rPr>
              <a:t>-</a:t>
            </a:r>
            <a:r>
              <a:rPr lang="pt-BR" sz="4000" dirty="0">
                <a:latin typeface="Futura LT Book" panose="02000504030000020003" pitchFamily="2" charset="0"/>
              </a:rPr>
              <a:t>4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2346036"/>
            <a:ext cx="8016240" cy="376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...a nyájat nem legeltettétek! A gyengét nem erősítettétek, a </a:t>
            </a:r>
            <a:r>
              <a:rPr lang="hu-HU" sz="3600" b="1" kern="100" dirty="0">
                <a:solidFill>
                  <a:srgbClr val="A16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utura" panose="020B0602020204020303" pitchFamily="34" charset="-79"/>
              </a:rPr>
              <a:t>beteget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nem gyógyítottátok, a </a:t>
            </a:r>
            <a:r>
              <a:rPr lang="hu-HU" sz="3600" b="1" kern="100" dirty="0">
                <a:solidFill>
                  <a:srgbClr val="A16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utura" panose="020B0602020204020303" pitchFamily="34" charset="-79"/>
              </a:rPr>
              <a:t>sérültet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nem kötöztétek be, az </a:t>
            </a:r>
            <a:r>
              <a:rPr lang="hu-HU" sz="3600" b="1" kern="100" dirty="0">
                <a:solidFill>
                  <a:srgbClr val="A16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utura" panose="020B0602020204020303" pitchFamily="34" charset="-79"/>
              </a:rPr>
              <a:t>eltévedtet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nem tereltétek vissza, és az </a:t>
            </a:r>
            <a:r>
              <a:rPr lang="hu-HU" sz="3600" b="1" kern="100" dirty="0">
                <a:solidFill>
                  <a:srgbClr val="A16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utura" panose="020B0602020204020303" pitchFamily="34" charset="-79"/>
              </a:rPr>
              <a:t>elveszettet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nem kerestétek meg</a:t>
            </a:r>
            <a:r>
              <a:rPr lang="hu-H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54684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Rád és rám</a:t>
            </a:r>
            <a:endParaRPr lang="en-US" sz="36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hu-HU" sz="3600" dirty="0"/>
              <a:t>is szükség van ahhoz, hogy segítsünk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megtalálni</a:t>
            </a:r>
            <a:endParaRPr lang="en-US" sz="3600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azt az</a:t>
            </a:r>
            <a:r>
              <a:rPr lang="en-US" sz="3600" dirty="0"/>
              <a:t> </a:t>
            </a:r>
            <a:r>
              <a:rPr lang="hu-HU" sz="3600" b="1" dirty="0">
                <a:solidFill>
                  <a:srgbClr val="A1646A"/>
                </a:solidFill>
                <a:cs typeface="Futura" panose="020B0602020204020303" pitchFamily="34" charset="-79"/>
              </a:rPr>
              <a:t>egy</a:t>
            </a:r>
            <a:r>
              <a:rPr lang="en-US" sz="3600" dirty="0"/>
              <a:t> </a:t>
            </a:r>
            <a:r>
              <a:rPr lang="hu-HU" sz="3600" dirty="0"/>
              <a:t>juhot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hu-HU" sz="3600" dirty="0"/>
              <a:t>aki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elszakadt</a:t>
            </a:r>
            <a:endParaRPr lang="en-US" sz="36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a többiektől.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730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R</a:t>
            </a:r>
            <a:r>
              <a:rPr lang="hu-HU" sz="4000" dirty="0" err="1">
                <a:latin typeface="Futura LT Book" panose="02000504030000020003" pitchFamily="2" charset="0"/>
              </a:rPr>
              <a:t>óma</a:t>
            </a:r>
            <a:r>
              <a:rPr lang="pt-BR" sz="4000" dirty="0">
                <a:latin typeface="Futura LT Book" panose="02000504030000020003" pitchFamily="2" charset="0"/>
              </a:rPr>
              <a:t> 12:10, 15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„A </a:t>
            </a: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testvérszeretetben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dirty="0"/>
              <a:t>legyetek egymás iránt </a:t>
            </a: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gyengédek</a:t>
            </a:r>
            <a:endParaRPr lang="en-US" sz="36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hu-HU" sz="3600" dirty="0"/>
              <a:t>a</a:t>
            </a:r>
            <a:r>
              <a:rPr lang="en-US" sz="3600" dirty="0"/>
              <a:t> </a:t>
            </a: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tiszteletadásban</a:t>
            </a:r>
            <a:r>
              <a:rPr lang="en-US" sz="3600" dirty="0"/>
              <a:t> </a:t>
            </a:r>
            <a:r>
              <a:rPr lang="hu-HU" sz="3600" dirty="0"/>
              <a:t>egymást megelőzők…</a:t>
            </a:r>
            <a:endParaRPr lang="en-US" sz="3600" dirty="0"/>
          </a:p>
          <a:p>
            <a:pPr marL="0" indent="0" algn="ctr">
              <a:buNone/>
            </a:pP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Örüljetek </a:t>
            </a:r>
            <a:r>
              <a:rPr lang="hu-HU" sz="3600" dirty="0"/>
              <a:t>az örülőkkel</a:t>
            </a:r>
          </a:p>
          <a:p>
            <a:pPr marL="0" indent="0" algn="ctr">
              <a:buNone/>
            </a:pPr>
            <a:r>
              <a:rPr lang="hu-HU" sz="3600" dirty="0"/>
              <a:t>és </a:t>
            </a:r>
            <a:r>
              <a:rPr lang="hu-HU" sz="3600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sírjatok</a:t>
            </a:r>
            <a:r>
              <a:rPr lang="en-US" sz="3600" dirty="0"/>
              <a:t> </a:t>
            </a:r>
            <a:r>
              <a:rPr lang="hu-HU" sz="3600" dirty="0"/>
              <a:t>a sírókkal.”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159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0" y="505546"/>
            <a:ext cx="3307080" cy="1125134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Ézsaiás</a:t>
            </a:r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 61:1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7" y="2001116"/>
            <a:ext cx="8832733" cy="4351338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hu-H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„Uramnak, az </a:t>
            </a:r>
            <a:r>
              <a:rPr lang="hu-HU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ÚRnak</a:t>
            </a:r>
            <a:r>
              <a:rPr lang="hu-H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lelke nyugszik rajtam, mert felkent engem az ÚR. Elküldött, hogy örömhírt vigyek a szegényeknek, bekötözzem a megtört szíveket, szabadulást hirdessek a foglyoknak, és szabadon bocsátást a megkötözötteknek.”</a:t>
            </a:r>
            <a:endParaRPr lang="hu-H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975360"/>
            <a:ext cx="3764280" cy="567547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Ézsaiás</a:t>
            </a:r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 61:2, 3a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01116"/>
            <a:ext cx="8884921" cy="4351338"/>
          </a:xfrm>
        </p:spPr>
        <p:txBody>
          <a:bodyPr>
            <a:normAutofit/>
          </a:bodyPr>
          <a:lstStyle/>
          <a:p>
            <a:pPr marL="1798638" lvl="4" indent="30163">
              <a:buNone/>
            </a:pP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„Hirdetem az ÚR kegyelmének </a:t>
            </a:r>
            <a:r>
              <a:rPr lang="hu-HU" sz="3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esztendejét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Istenünk bosszúállásának napját, vigasztalok minden gyászolót. Hamu helyett fejdíszt adok </a:t>
            </a:r>
            <a:r>
              <a:rPr lang="hu-HU" sz="36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Sion</a:t>
            </a:r>
            <a:r>
              <a:rPr lang="hu-HU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gyászolóinak, gyászfátyol helyett illatos olajat, csüggedés helyett öröméneket…”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454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651</Words>
  <Application>Microsoft Office PowerPoint</Application>
  <PresentationFormat>Szélesvásznú</PresentationFormat>
  <Paragraphs>86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30" baseType="lpstr">
      <vt:lpstr>Aptos</vt:lpstr>
      <vt:lpstr>Arial</vt:lpstr>
      <vt:lpstr>Avenir Next Demi Bold</vt:lpstr>
      <vt:lpstr>Calibri</vt:lpstr>
      <vt:lpstr>Calibri Light</vt:lpstr>
      <vt:lpstr>Futura</vt:lpstr>
      <vt:lpstr>Futura LT Book</vt:lpstr>
      <vt:lpstr>Futura Medium</vt:lpstr>
      <vt:lpstr>Montserrat ExtraBold</vt:lpstr>
      <vt:lpstr>Montserrat Medium</vt:lpstr>
      <vt:lpstr>Symbol</vt:lpstr>
      <vt:lpstr>Times New Roman</vt:lpstr>
      <vt:lpstr>Office Theme</vt:lpstr>
      <vt:lpstr>PowerPoint-bemutató</vt:lpstr>
      <vt:lpstr>Máté 18:11</vt:lpstr>
      <vt:lpstr>Lukács 15:3-6</vt:lpstr>
      <vt:lpstr>Máté 18:14</vt:lpstr>
      <vt:lpstr>Ezékiel 34:3-4 </vt:lpstr>
      <vt:lpstr>PowerPoint-bemutató</vt:lpstr>
      <vt:lpstr>Róma 12:10, 15</vt:lpstr>
      <vt:lpstr>Ézsaiás 61:1</vt:lpstr>
      <vt:lpstr>Ézsaiás 61:2, 3a</vt:lpstr>
      <vt:lpstr>Ézsaiás 61:3b</vt:lpstr>
      <vt:lpstr>Zsoltárok 147:3</vt:lpstr>
      <vt:lpstr>Ekként mutathatjuk ki a másik embernek, hogy törődünk vele:</vt:lpstr>
      <vt:lpstr>PowerPoint-bemutató</vt:lpstr>
      <vt:lpstr>A túlélő keresése azt jelenti, hogy:</vt:lpstr>
      <vt:lpstr>A túlélő keresése azt jelenti, hogy:</vt:lpstr>
      <vt:lpstr>Hogyan segíthetünk?</vt:lpstr>
      <vt:lpstr>Ezékiel 34:5,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Tokics Imre</cp:lastModifiedBy>
  <cp:revision>41</cp:revision>
  <cp:lastPrinted>2024-04-01T23:56:07Z</cp:lastPrinted>
  <dcterms:created xsi:type="dcterms:W3CDTF">2023-02-14T12:16:54Z</dcterms:created>
  <dcterms:modified xsi:type="dcterms:W3CDTF">2024-10-24T10:54:59Z</dcterms:modified>
</cp:coreProperties>
</file>