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76190"/>
  </p:normalViewPr>
  <p:slideViewPr>
    <p:cSldViewPr snapToGrid="0" snapToObjects="1">
      <p:cViewPr varScale="1">
        <p:scale>
          <a:sx n="63" d="100"/>
          <a:sy n="63" d="100"/>
        </p:scale>
        <p:origin x="13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0A8A90-4DAD-FC4A-B918-2CA2915466DB}" type="datetimeFigureOut">
              <a:rPr lang="en-US" smtClean="0"/>
              <a:t>4/20/2020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728AD-F012-A548-935B-2F04C8ACDE83}" type="slidenum">
              <a:rPr lang="en-US" smtClean="0"/>
              <a:t>‹#›</a:t>
            </a:fld>
            <a:endParaRPr lang="en-US"/>
          </a:p>
        </p:txBody>
      </p:sp>
    </p:spTree>
    <p:extLst>
      <p:ext uri="{BB962C8B-B14F-4D97-AF65-F5344CB8AC3E}">
        <p14:creationId xmlns:p14="http://schemas.microsoft.com/office/powerpoint/2010/main" val="282379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JÉZUS A PÉLDAKÉPÜNK</a:t>
            </a:r>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[Vázlat a </a:t>
            </a:r>
            <a:r>
              <a:rPr lang="hu-HU" sz="1200" b="1" kern="1200" dirty="0" smtClean="0">
                <a:solidFill>
                  <a:schemeClr val="tx1"/>
                </a:solidFill>
                <a:effectLst/>
                <a:latin typeface="+mn-lt"/>
                <a:ea typeface="+mn-ea"/>
                <a:cs typeface="+mn-cs"/>
              </a:rPr>
              <a:t>szemináriumhoz]</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Jézus, Aki példaképünk mindenben, bemutatta, milyen módon teremthetünk szabadságot kapcsolatainkban. Hogyan alkalmazhatjuk ezeket az alapelveket, az Ő példáját követve a való életben?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EC728AD-F012-A548-935B-2F04C8ACDE83}" type="slidenum">
              <a:rPr lang="en-US" smtClean="0"/>
              <a:t>1</a:t>
            </a:fld>
            <a:endParaRPr lang="en-US"/>
          </a:p>
        </p:txBody>
      </p:sp>
    </p:spTree>
    <p:extLst>
      <p:ext uri="{BB962C8B-B14F-4D97-AF65-F5344CB8AC3E}">
        <p14:creationId xmlns:p14="http://schemas.microsoft.com/office/powerpoint/2010/main" val="383098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Óvjuk barátunk jó hírnevét! </a:t>
            </a:r>
            <a:r>
              <a:rPr lang="hu-HU" sz="1200" kern="1200" dirty="0" smtClean="0">
                <a:solidFill>
                  <a:schemeClr val="tx1"/>
                </a:solidFill>
                <a:effectLst/>
                <a:latin typeface="+mn-lt"/>
                <a:ea typeface="+mn-ea"/>
                <a:cs typeface="+mn-cs"/>
              </a:rPr>
              <a:t> – Jézus a példaképünk: Tudott mindent Máriáról, és a vallási vezetőkről is, akik házasságtöréssel vádolták és halálra akarták ítélni. Mégis csak a porba írta le bűneiket, hogy egy szélfuvallat eltüntethesse. Nem hozta nyilvánosságra a bűneiket. Megvédte a hírnevüket. János 8:2-11.</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2</a:t>
            </a:fld>
            <a:endParaRPr lang="en-US"/>
          </a:p>
        </p:txBody>
      </p:sp>
    </p:spTree>
    <p:extLst>
      <p:ext uri="{BB962C8B-B14F-4D97-AF65-F5344CB8AC3E}">
        <p14:creationId xmlns:p14="http://schemas.microsoft.com/office/powerpoint/2010/main" val="3151922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Bánjunk óvatosan a kritizálással! </a:t>
            </a:r>
            <a:r>
              <a:rPr lang="hu-HU" sz="1200" kern="1200" dirty="0" smtClean="0">
                <a:solidFill>
                  <a:schemeClr val="tx1"/>
                </a:solidFill>
                <a:effectLst/>
                <a:latin typeface="+mn-lt"/>
                <a:ea typeface="+mn-ea"/>
                <a:cs typeface="+mn-cs"/>
              </a:rPr>
              <a:t>– Jézus, a példaképünk: </a:t>
            </a:r>
            <a:r>
              <a:rPr lang="hu-HU" sz="1200" i="1" kern="1200" dirty="0" smtClean="0">
                <a:solidFill>
                  <a:schemeClr val="tx1"/>
                </a:solidFill>
                <a:effectLst/>
                <a:latin typeface="+mn-lt"/>
                <a:ea typeface="+mn-ea"/>
                <a:cs typeface="+mn-cs"/>
              </a:rPr>
              <a:t>„Az emberekkel való érintkezésben a legnagyobb tapintattal, előzékeny, kedves figyelemmel járt el. Sohasem volt durva, sohasem szólt szükségtelenül egyetlen szigorú szót sem, sohasem okozott szükségtelenül fájdalmat érzékeny lelkeknek. Nem bírálta az emberi gyöngeségeket. Félelem nélkül leplezte le a képmutatást, a hitetlenséget, a bűnt, de súlyos feddéseit fátyolos hangon mondta.“</a:t>
            </a:r>
            <a:r>
              <a:rPr lang="hu-HU" sz="1200" kern="1200" dirty="0" smtClean="0">
                <a:solidFill>
                  <a:schemeClr val="tx1"/>
                </a:solidFill>
                <a:effectLst/>
                <a:latin typeface="+mn-lt"/>
                <a:ea typeface="+mn-ea"/>
                <a:cs typeface="+mn-cs"/>
              </a:rPr>
              <a:t> (Jézus élete 353. o.)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EC728AD-F012-A548-935B-2F04C8ACDE83}" type="slidenum">
              <a:rPr lang="en-US" smtClean="0"/>
              <a:t>3</a:t>
            </a:fld>
            <a:endParaRPr lang="en-US"/>
          </a:p>
        </p:txBody>
      </p:sp>
    </p:spTree>
    <p:extLst>
      <p:ext uri="{BB962C8B-B14F-4D97-AF65-F5344CB8AC3E}">
        <p14:creationId xmlns:p14="http://schemas.microsoft.com/office/powerpoint/2010/main" val="703753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Elfogadó, megértő módon beszéljünk! </a:t>
            </a:r>
            <a:r>
              <a:rPr lang="hu-HU" sz="1200" kern="1200" dirty="0" smtClean="0">
                <a:solidFill>
                  <a:schemeClr val="tx1"/>
                </a:solidFill>
                <a:effectLst/>
                <a:latin typeface="+mn-lt"/>
                <a:ea typeface="+mn-ea"/>
                <a:cs typeface="+mn-cs"/>
              </a:rPr>
              <a:t> – Jézus a példaképünk:</a:t>
            </a:r>
            <a:r>
              <a:rPr lang="hu-HU" sz="1200" i="1" kern="1200" dirty="0" smtClean="0">
                <a:solidFill>
                  <a:schemeClr val="tx1"/>
                </a:solidFill>
                <a:effectLst/>
                <a:latin typeface="+mn-lt"/>
                <a:ea typeface="+mn-ea"/>
                <a:cs typeface="+mn-cs"/>
              </a:rPr>
              <a:t> </a:t>
            </a:r>
            <a:r>
              <a:rPr lang="hu-HU" sz="1200" kern="1200" dirty="0" smtClean="0">
                <a:solidFill>
                  <a:schemeClr val="tx1"/>
                </a:solidFill>
                <a:effectLst/>
                <a:latin typeface="+mn-lt"/>
                <a:ea typeface="+mn-ea"/>
                <a:cs typeface="+mn-cs"/>
              </a:rPr>
              <a:t>Ő elfogadott mindenkit, a gazdagot, a szegényt, a vezetőket, a szolgákat, még a kitaszítottakat is.  </a:t>
            </a:r>
            <a:r>
              <a:rPr lang="hu-HU" sz="1200" i="1" kern="1200" dirty="0" smtClean="0">
                <a:solidFill>
                  <a:schemeClr val="tx1"/>
                </a:solidFill>
                <a:effectLst/>
                <a:latin typeface="+mn-lt"/>
                <a:ea typeface="+mn-ea"/>
                <a:cs typeface="+mn-cs"/>
              </a:rPr>
              <a:t>„Szemében minden lélek értékes. Miközben mindig isteni méltósággal viselkedett, szeretetteljes tiszteletet tanúsított Isten családjának minden tagja iránt. Mindenkiben elbukott lelket látott, akit meg kell mentenie.” </a:t>
            </a:r>
            <a:r>
              <a:rPr lang="hu-HU" sz="1200" kern="1200" dirty="0" smtClean="0">
                <a:solidFill>
                  <a:schemeClr val="tx1"/>
                </a:solidFill>
                <a:effectLst/>
                <a:latin typeface="+mn-lt"/>
                <a:ea typeface="+mn-ea"/>
                <a:cs typeface="+mn-cs"/>
              </a:rPr>
              <a:t>(Jézus élete 353. o.) </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4</a:t>
            </a:fld>
            <a:endParaRPr lang="en-US"/>
          </a:p>
        </p:txBody>
      </p:sp>
    </p:spTree>
    <p:extLst>
      <p:ext uri="{BB962C8B-B14F-4D97-AF65-F5344CB8AC3E}">
        <p14:creationId xmlns:p14="http://schemas.microsoft.com/office/powerpoint/2010/main" val="1243847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Szánjunk időt magányos elmélkedésre is! </a:t>
            </a:r>
            <a:r>
              <a:rPr lang="hu-HU" sz="1200" kern="1200" dirty="0" smtClean="0">
                <a:solidFill>
                  <a:schemeClr val="tx1"/>
                </a:solidFill>
                <a:effectLst/>
                <a:latin typeface="+mn-lt"/>
                <a:ea typeface="+mn-ea"/>
                <a:cs typeface="+mn-cs"/>
              </a:rPr>
              <a:t> – Jézus a példaképünk: </a:t>
            </a:r>
            <a:r>
              <a:rPr lang="hu-HU" sz="1200" i="1" kern="1200" dirty="0" smtClean="0">
                <a:solidFill>
                  <a:schemeClr val="tx1"/>
                </a:solidFill>
                <a:effectLst/>
                <a:latin typeface="+mn-lt"/>
                <a:ea typeface="+mn-ea"/>
                <a:cs typeface="+mn-cs"/>
              </a:rPr>
              <a:t>„És amint elbocsátotta a sokaságot, felment a hegyre, magányosan imádkozni. Mikor pedig beesteledett, egyedül volt ott.”</a:t>
            </a:r>
            <a:r>
              <a:rPr lang="hu-HU" sz="1200" kern="1200" dirty="0" smtClean="0">
                <a:solidFill>
                  <a:schemeClr val="tx1"/>
                </a:solidFill>
                <a:effectLst/>
                <a:latin typeface="+mn-lt"/>
                <a:ea typeface="+mn-ea"/>
                <a:cs typeface="+mn-cs"/>
              </a:rPr>
              <a:t> Máté 14:23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EC728AD-F012-A548-935B-2F04C8ACDE83}" type="slidenum">
              <a:rPr lang="en-US" smtClean="0"/>
              <a:t>5</a:t>
            </a:fld>
            <a:endParaRPr lang="en-US"/>
          </a:p>
        </p:txBody>
      </p:sp>
    </p:spTree>
    <p:extLst>
      <p:ext uri="{BB962C8B-B14F-4D97-AF65-F5344CB8AC3E}">
        <p14:creationId xmlns:p14="http://schemas.microsoft.com/office/powerpoint/2010/main" val="1982314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u-HU" sz="1200" b="1" kern="1200" dirty="0" smtClean="0">
                <a:solidFill>
                  <a:schemeClr val="tx1"/>
                </a:solidFill>
                <a:effectLst/>
                <a:latin typeface="+mn-lt"/>
                <a:ea typeface="+mn-ea"/>
                <a:cs typeface="+mn-cs"/>
              </a:rPr>
              <a:t>Ápoljunk más kapcsolatokat is! </a:t>
            </a:r>
            <a:r>
              <a:rPr lang="hu-HU" sz="1200" kern="1200" dirty="0" smtClean="0">
                <a:solidFill>
                  <a:schemeClr val="tx1"/>
                </a:solidFill>
                <a:effectLst/>
                <a:latin typeface="+mn-lt"/>
                <a:ea typeface="+mn-ea"/>
                <a:cs typeface="+mn-cs"/>
              </a:rPr>
              <a:t>– Jézus a példaképünk: </a:t>
            </a:r>
            <a:r>
              <a:rPr lang="hu-HU" sz="1200" i="1" kern="1200" dirty="0" smtClean="0">
                <a:solidFill>
                  <a:schemeClr val="tx1"/>
                </a:solidFill>
                <a:effectLst/>
                <a:latin typeface="+mn-lt"/>
                <a:ea typeface="+mn-ea"/>
                <a:cs typeface="+mn-cs"/>
              </a:rPr>
              <a:t>„Elmenvén azért, tegyetek tanítványokká minden népeket,….” </a:t>
            </a:r>
            <a:r>
              <a:rPr lang="hu-HU" sz="1200" kern="1200" dirty="0" smtClean="0">
                <a:solidFill>
                  <a:schemeClr val="tx1"/>
                </a:solidFill>
                <a:effectLst/>
                <a:latin typeface="+mn-lt"/>
                <a:ea typeface="+mn-ea"/>
                <a:cs typeface="+mn-cs"/>
              </a:rPr>
              <a:t>Máté28:19 </a:t>
            </a:r>
          </a:p>
          <a:p>
            <a:endParaRPr lang="en-US" dirty="0"/>
          </a:p>
        </p:txBody>
      </p:sp>
      <p:sp>
        <p:nvSpPr>
          <p:cNvPr id="4" name="Slide Number Placeholder 3"/>
          <p:cNvSpPr>
            <a:spLocks noGrp="1"/>
          </p:cNvSpPr>
          <p:nvPr>
            <p:ph type="sldNum" sz="quarter" idx="5"/>
          </p:nvPr>
        </p:nvSpPr>
        <p:spPr/>
        <p:txBody>
          <a:bodyPr/>
          <a:lstStyle/>
          <a:p>
            <a:fld id="{6EC728AD-F012-A548-935B-2F04C8ACDE83}" type="slidenum">
              <a:rPr lang="en-US" smtClean="0"/>
              <a:t>6</a:t>
            </a:fld>
            <a:endParaRPr lang="en-US"/>
          </a:p>
        </p:txBody>
      </p:sp>
    </p:spTree>
    <p:extLst>
      <p:ext uri="{BB962C8B-B14F-4D97-AF65-F5344CB8AC3E}">
        <p14:creationId xmlns:p14="http://schemas.microsoft.com/office/powerpoint/2010/main" val="2124820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Álljunk készen kapcsolataink változásaira is! </a:t>
            </a:r>
            <a:r>
              <a:rPr lang="hu-HU" sz="1200" kern="1200" dirty="0" smtClean="0">
                <a:solidFill>
                  <a:schemeClr val="tx1"/>
                </a:solidFill>
                <a:effectLst/>
                <a:latin typeface="+mn-lt"/>
                <a:ea typeface="+mn-ea"/>
                <a:cs typeface="+mn-cs"/>
              </a:rPr>
              <a:t>– Jézus a példaképünk: </a:t>
            </a:r>
            <a:r>
              <a:rPr lang="hu-HU" sz="1200" i="1" kern="1200" dirty="0" smtClean="0">
                <a:solidFill>
                  <a:schemeClr val="tx1"/>
                </a:solidFill>
                <a:effectLst/>
                <a:latin typeface="+mn-lt"/>
                <a:ea typeface="+mn-ea"/>
                <a:cs typeface="+mn-cs"/>
              </a:rPr>
              <a:t>„És én kérem az Atyát, és más vigasztalót ad néktek, hogy veletek maradjon mindörökké. … Nem hagylak titeket árvákul; eljövök ti hozzátok.”</a:t>
            </a:r>
            <a:r>
              <a:rPr lang="hu-HU" sz="1200" kern="1200" dirty="0" smtClean="0">
                <a:solidFill>
                  <a:schemeClr val="tx1"/>
                </a:solidFill>
                <a:effectLst/>
                <a:latin typeface="+mn-lt"/>
                <a:ea typeface="+mn-ea"/>
                <a:cs typeface="+mn-cs"/>
              </a:rPr>
              <a:t> János 14:16; 18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EC728AD-F012-A548-935B-2F04C8ACDE83}" type="slidenum">
              <a:rPr lang="en-US" smtClean="0"/>
              <a:t>7</a:t>
            </a:fld>
            <a:endParaRPr lang="en-US"/>
          </a:p>
        </p:txBody>
      </p:sp>
    </p:spTree>
    <p:extLst>
      <p:ext uri="{BB962C8B-B14F-4D97-AF65-F5344CB8AC3E}">
        <p14:creationId xmlns:p14="http://schemas.microsoft.com/office/powerpoint/2010/main" val="100949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675427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04354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4049341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D8FA6-4DCA-5C4F-B8C4-DC470E7AF840}"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238168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CD8FA6-4DCA-5C4F-B8C4-DC470E7AF840}" type="datetimeFigureOut">
              <a:rPr lang="en-US" smtClean="0"/>
              <a:t>4/20/2020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14906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CD8FA6-4DCA-5C4F-B8C4-DC470E7AF840}"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14821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CD8FA6-4DCA-5C4F-B8C4-DC470E7AF840}" type="datetimeFigureOut">
              <a:rPr lang="en-US" smtClean="0"/>
              <a:t>4/20/2020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2154975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CD8FA6-4DCA-5C4F-B8C4-DC470E7AF840}" type="datetimeFigureOut">
              <a:rPr lang="en-US" smtClean="0"/>
              <a:t>4/20/2020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123472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D8FA6-4DCA-5C4F-B8C4-DC470E7AF840}" type="datetimeFigureOut">
              <a:rPr lang="en-US" smtClean="0"/>
              <a:t>4/20/2020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1560412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3661920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6CD8FA6-4DCA-5C4F-B8C4-DC470E7AF840}" type="datetimeFigureOut">
              <a:rPr lang="en-US" smtClean="0"/>
              <a:t>4/20/2020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1F790A-BDEA-3344-8939-532148039E02}" type="slidenum">
              <a:rPr lang="en-US" smtClean="0"/>
              <a:t>‹#›</a:t>
            </a:fld>
            <a:endParaRPr lang="en-US"/>
          </a:p>
        </p:txBody>
      </p:sp>
    </p:spTree>
    <p:extLst>
      <p:ext uri="{BB962C8B-B14F-4D97-AF65-F5344CB8AC3E}">
        <p14:creationId xmlns:p14="http://schemas.microsoft.com/office/powerpoint/2010/main" val="504772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CD8FA6-4DCA-5C4F-B8C4-DC470E7AF840}" type="datetimeFigureOut">
              <a:rPr lang="en-US" smtClean="0"/>
              <a:t>4/20/2020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1F790A-BDEA-3344-8939-532148039E02}" type="slidenum">
              <a:rPr lang="en-US" smtClean="0"/>
              <a:t>‹#›</a:t>
            </a:fld>
            <a:endParaRPr lang="en-US"/>
          </a:p>
        </p:txBody>
      </p:sp>
    </p:spTree>
    <p:extLst>
      <p:ext uri="{BB962C8B-B14F-4D97-AF65-F5344CB8AC3E}">
        <p14:creationId xmlns:p14="http://schemas.microsoft.com/office/powerpoint/2010/main" val="372750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CEDB8061-7E3E-7E40-AC47-F80AA5B7ECAF}"/>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10"/>
            <a:ext cx="12191980" cy="6857990"/>
          </a:xfrm>
          <a:prstGeom prst="rect">
            <a:avLst/>
          </a:prstGeom>
        </p:spPr>
      </p:pic>
      <p:sp>
        <p:nvSpPr>
          <p:cNvPr id="16" name="Freeform 5">
            <a:extLst>
              <a:ext uri="{FF2B5EF4-FFF2-40B4-BE49-F238E27FC236}">
                <a16:creationId xmlns:a16="http://schemas.microsoft.com/office/drawing/2014/main" xmlns="" id="{87CC2527-562A-4F69-B487-4371E5B243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xmlns="" id="{6590AC07-0781-BF45-BFB6-496CC7ACE30E}"/>
              </a:ext>
            </a:extLst>
          </p:cNvPr>
          <p:cNvSpPr>
            <a:spLocks noGrp="1"/>
          </p:cNvSpPr>
          <p:nvPr>
            <p:ph type="ctrTitle"/>
          </p:nvPr>
        </p:nvSpPr>
        <p:spPr>
          <a:xfrm>
            <a:off x="7647763" y="3231931"/>
            <a:ext cx="4703378" cy="1834056"/>
          </a:xfrm>
        </p:spPr>
        <p:txBody>
          <a:bodyPr>
            <a:normAutofit/>
          </a:bodyPr>
          <a:lstStyle/>
          <a:p>
            <a:r>
              <a:rPr lang="hu-HU" sz="2800" b="1" dirty="0" smtClean="0">
                <a:latin typeface="Avenir Next" panose="020B0503020202020204" pitchFamily="34" charset="0"/>
              </a:rPr>
              <a:t>JÉZUS A PÉLDAKÉPÜNK</a:t>
            </a:r>
            <a:r>
              <a:rPr lang="hu-HU" sz="2800" dirty="0" smtClean="0">
                <a:latin typeface="Avenir Next" panose="020B0503020202020204" pitchFamily="34" charset="0"/>
              </a:rPr>
              <a:t/>
            </a:r>
            <a:br>
              <a:rPr lang="hu-HU" sz="2800" dirty="0" smtClean="0">
                <a:latin typeface="Avenir Next" panose="020B0503020202020204" pitchFamily="34" charset="0"/>
              </a:rPr>
            </a:br>
            <a:r>
              <a:rPr lang="hu-HU" sz="1800" dirty="0" smtClean="0">
                <a:latin typeface="Avenir Next" panose="020B0503020202020204" pitchFamily="34" charset="0"/>
              </a:rPr>
              <a:t>[Vázlat a </a:t>
            </a:r>
            <a:r>
              <a:rPr lang="hu-HU" sz="1800" dirty="0" smtClean="0">
                <a:latin typeface="Avenir Next" panose="020B0503020202020204" pitchFamily="34" charset="0"/>
              </a:rPr>
              <a:t>szemináriumhoz]</a:t>
            </a:r>
            <a:r>
              <a:rPr lang="hu-HU" sz="1800" dirty="0" smtClean="0">
                <a:latin typeface="Avenir Next" panose="020B0503020202020204" pitchFamily="34" charset="0"/>
              </a:rPr>
              <a:t/>
            </a:r>
            <a:br>
              <a:rPr lang="hu-HU" sz="1800" dirty="0" smtClean="0">
                <a:latin typeface="Avenir Next" panose="020B0503020202020204" pitchFamily="34" charset="0"/>
              </a:rPr>
            </a:br>
            <a:endParaRPr lang="hu-HU" sz="2800" dirty="0">
              <a:latin typeface="Avenir Next" panose="020B0503020202020204" pitchFamily="34" charset="0"/>
            </a:endParaRPr>
          </a:p>
        </p:txBody>
      </p:sp>
      <p:sp>
        <p:nvSpPr>
          <p:cNvPr id="3" name="Subtitle 2">
            <a:extLst>
              <a:ext uri="{FF2B5EF4-FFF2-40B4-BE49-F238E27FC236}">
                <a16:creationId xmlns:a16="http://schemas.microsoft.com/office/drawing/2014/main" xmlns="" id="{C7A95099-6285-8C41-9207-6CF409BB90FC}"/>
              </a:ext>
            </a:extLst>
          </p:cNvPr>
          <p:cNvSpPr>
            <a:spLocks noGrp="1"/>
          </p:cNvSpPr>
          <p:nvPr>
            <p:ph type="subTitle" idx="1"/>
          </p:nvPr>
        </p:nvSpPr>
        <p:spPr>
          <a:xfrm>
            <a:off x="7647763" y="5065988"/>
            <a:ext cx="4465409" cy="1414316"/>
          </a:xfrm>
        </p:spPr>
        <p:txBody>
          <a:bodyPr>
            <a:normAutofit fontScale="55000" lnSpcReduction="20000"/>
          </a:bodyPr>
          <a:lstStyle/>
          <a:p>
            <a:pPr>
              <a:lnSpc>
                <a:spcPct val="170000"/>
              </a:lnSpc>
            </a:pPr>
            <a:r>
              <a:rPr lang="hu-HU" dirty="0" smtClean="0"/>
              <a:t>Jézus, Aki a példaképünk mindenben, bemutatta, milyen módon teremthetünk szabadságot a kapcsolatainkban. Hogyan alkalmazhatjuk ezeket az alapelveket, az Ő példáját követve a   való életben? </a:t>
            </a:r>
            <a:endParaRPr lang="en-US" sz="2000" dirty="0"/>
          </a:p>
        </p:txBody>
      </p:sp>
      <p:cxnSp>
        <p:nvCxnSpPr>
          <p:cNvPr id="18" name="Straight Connector 17">
            <a:extLst>
              <a:ext uri="{FF2B5EF4-FFF2-40B4-BE49-F238E27FC236}">
                <a16:creationId xmlns:a16="http://schemas.microsoft.com/office/drawing/2014/main" xmlns="" id="{BCDAEC91-5BCE-4B55-9CC0-43EF94CB73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xmlns="" id="{96FA7BDC-A7BF-F148-B6A7-779E21C5719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705302" y="6480303"/>
            <a:ext cx="485478" cy="339607"/>
          </a:xfrm>
          <a:prstGeom prst="rect">
            <a:avLst/>
          </a:prstGeom>
        </p:spPr>
      </p:pic>
    </p:spTree>
    <p:extLst>
      <p:ext uri="{BB962C8B-B14F-4D97-AF65-F5344CB8AC3E}">
        <p14:creationId xmlns:p14="http://schemas.microsoft.com/office/powerpoint/2010/main" val="3701907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522699-611F-3447-85BF-58D902C9FF89}"/>
              </a:ext>
            </a:extLst>
          </p:cNvPr>
          <p:cNvSpPr>
            <a:spLocks noGrp="1"/>
          </p:cNvSpPr>
          <p:nvPr>
            <p:ph type="title"/>
          </p:nvPr>
        </p:nvSpPr>
        <p:spPr>
          <a:xfrm>
            <a:off x="762001" y="803325"/>
            <a:ext cx="5314536" cy="1325563"/>
          </a:xfrm>
        </p:spPr>
        <p:txBody>
          <a:bodyPr>
            <a:normAutofit/>
          </a:bodyPr>
          <a:lstStyle/>
          <a:p>
            <a:pPr algn="ctr"/>
            <a:r>
              <a:rPr lang="en-US" b="1" dirty="0" smtClean="0">
                <a:solidFill>
                  <a:schemeClr val="accent1">
                    <a:lumMod val="20000"/>
                    <a:lumOff val="80000"/>
                  </a:schemeClr>
                </a:solidFill>
              </a:rPr>
              <a:t>1</a:t>
            </a:r>
            <a:r>
              <a:rPr lang="hu-HU" b="1" dirty="0">
                <a:solidFill>
                  <a:schemeClr val="accent1">
                    <a:lumMod val="20000"/>
                    <a:lumOff val="80000"/>
                  </a:schemeClr>
                </a:solidFill>
              </a:rPr>
              <a:t>. Óvjuk barátunk jó hírnevét! </a:t>
            </a:r>
            <a:endParaRPr lang="hu-HU" dirty="0">
              <a:solidFill>
                <a:schemeClr val="accent1">
                  <a:lumMod val="20000"/>
                  <a:lumOff val="80000"/>
                </a:schemeClr>
              </a:solidFill>
            </a:endParaRPr>
          </a:p>
        </p:txBody>
      </p:sp>
      <p:sp>
        <p:nvSpPr>
          <p:cNvPr id="3" name="Content Placeholder 2">
            <a:extLst>
              <a:ext uri="{FF2B5EF4-FFF2-40B4-BE49-F238E27FC236}">
                <a16:creationId xmlns:a16="http://schemas.microsoft.com/office/drawing/2014/main" xmlns="" id="{C638C759-96A5-0847-8DAE-71870A1A4B3E}"/>
              </a:ext>
            </a:extLst>
          </p:cNvPr>
          <p:cNvSpPr>
            <a:spLocks noGrp="1"/>
          </p:cNvSpPr>
          <p:nvPr>
            <p:ph idx="1"/>
          </p:nvPr>
        </p:nvSpPr>
        <p:spPr>
          <a:xfrm>
            <a:off x="597409" y="2438400"/>
            <a:ext cx="5651412" cy="3987337"/>
          </a:xfrm>
        </p:spPr>
        <p:txBody>
          <a:bodyPr anchor="t">
            <a:normAutofit/>
          </a:bodyPr>
          <a:lstStyle/>
          <a:p>
            <a:pPr marL="0" lvl="0" indent="0" algn="ctr">
              <a:lnSpc>
                <a:spcPct val="100000"/>
              </a:lnSpc>
              <a:buNone/>
            </a:pPr>
            <a:r>
              <a:rPr lang="hu-HU" sz="2400" dirty="0"/>
              <a:t>Jézus a példaképünk: Tudott mindent Máriáról, és a vallási vezetőkről is, akik házasságtöréssel vádolták és halálra akarták ítélni. Mégis csak a porba írta le bűneiket, hogy egy szélfuvallat eltüntethesse. Nem hozta nyilvánosságra a bűneiket. Megvédte a hírnevüket. </a:t>
            </a:r>
            <a:endParaRPr lang="hu-HU" sz="2400" dirty="0" smtClean="0"/>
          </a:p>
          <a:p>
            <a:pPr marL="0" lvl="0" indent="0" algn="ctr">
              <a:lnSpc>
                <a:spcPct val="100000"/>
              </a:lnSpc>
              <a:buNone/>
            </a:pPr>
            <a:r>
              <a:rPr lang="hu-HU" sz="2000" i="1" dirty="0" smtClean="0"/>
              <a:t>János </a:t>
            </a:r>
            <a:r>
              <a:rPr lang="hu-HU" sz="2000" i="1" dirty="0"/>
              <a:t>8:2-11.</a:t>
            </a:r>
          </a:p>
          <a:p>
            <a:pPr marL="0" indent="0" algn="ctr">
              <a:lnSpc>
                <a:spcPct val="100000"/>
              </a:lnSpc>
              <a:buNone/>
            </a:pPr>
            <a:r>
              <a:rPr lang="en-US" sz="2000" i="1" dirty="0"/>
              <a:t> </a:t>
            </a:r>
          </a:p>
          <a:p>
            <a:pPr algn="ctr">
              <a:lnSpc>
                <a:spcPct val="100000"/>
              </a:lnSpc>
            </a:pPr>
            <a:endParaRPr lang="en-US" sz="2400"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close up of a device&#10;&#10;Description automatically generated">
            <a:extLst>
              <a:ext uri="{FF2B5EF4-FFF2-40B4-BE49-F238E27FC236}">
                <a16:creationId xmlns:a16="http://schemas.microsoft.com/office/drawing/2014/main" xmlns="" id="{EBEF55B9-2DE7-3A4A-BCF7-6C351A5BFE4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397554466"/>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893C5F-2D91-F047-8996-F76EE8E85A59}"/>
              </a:ext>
            </a:extLst>
          </p:cNvPr>
          <p:cNvSpPr>
            <a:spLocks noGrp="1"/>
          </p:cNvSpPr>
          <p:nvPr>
            <p:ph type="title"/>
          </p:nvPr>
        </p:nvSpPr>
        <p:spPr>
          <a:xfrm>
            <a:off x="762001" y="631048"/>
            <a:ext cx="5314536" cy="1325563"/>
          </a:xfrm>
        </p:spPr>
        <p:txBody>
          <a:bodyPr>
            <a:normAutofit/>
          </a:bodyPr>
          <a:lstStyle/>
          <a:p>
            <a:pPr algn="ctr"/>
            <a:r>
              <a:rPr lang="en-US" b="1" dirty="0">
                <a:solidFill>
                  <a:schemeClr val="accent4">
                    <a:lumMod val="40000"/>
                    <a:lumOff val="60000"/>
                  </a:schemeClr>
                </a:solidFill>
              </a:rPr>
              <a:t>2. </a:t>
            </a:r>
            <a:r>
              <a:rPr lang="hu-HU" b="1" dirty="0" smtClean="0">
                <a:solidFill>
                  <a:schemeClr val="accent4">
                    <a:lumMod val="40000"/>
                    <a:lumOff val="60000"/>
                  </a:schemeClr>
                </a:solidFill>
              </a:rPr>
              <a:t>Bánjunk óvatosan a kritizálással</a:t>
            </a:r>
            <a:r>
              <a:rPr lang="en-US" b="1" dirty="0" smtClean="0">
                <a:solidFill>
                  <a:schemeClr val="accent4">
                    <a:lumMod val="40000"/>
                    <a:lumOff val="60000"/>
                  </a:schemeClr>
                </a:solidFill>
              </a:rPr>
              <a:t>! </a:t>
            </a:r>
            <a:endParaRPr lang="en-US" dirty="0">
              <a:solidFill>
                <a:schemeClr val="accent4">
                  <a:lumMod val="40000"/>
                  <a:lumOff val="60000"/>
                </a:schemeClr>
              </a:solidFill>
            </a:endParaRPr>
          </a:p>
        </p:txBody>
      </p:sp>
      <p:sp>
        <p:nvSpPr>
          <p:cNvPr id="3" name="Content Placeholder 2">
            <a:extLst>
              <a:ext uri="{FF2B5EF4-FFF2-40B4-BE49-F238E27FC236}">
                <a16:creationId xmlns:a16="http://schemas.microsoft.com/office/drawing/2014/main" xmlns="" id="{E17D0003-00A4-B149-A110-FCF6332A8EA9}"/>
              </a:ext>
            </a:extLst>
          </p:cNvPr>
          <p:cNvSpPr>
            <a:spLocks noGrp="1"/>
          </p:cNvSpPr>
          <p:nvPr>
            <p:ph idx="1"/>
          </p:nvPr>
        </p:nvSpPr>
        <p:spPr>
          <a:xfrm>
            <a:off x="762000" y="2279017"/>
            <a:ext cx="5314543" cy="4578983"/>
          </a:xfrm>
        </p:spPr>
        <p:txBody>
          <a:bodyPr anchor="t">
            <a:normAutofit lnSpcReduction="10000"/>
          </a:bodyPr>
          <a:lstStyle/>
          <a:p>
            <a:pPr marL="0" indent="0" algn="ctr">
              <a:lnSpc>
                <a:spcPct val="100000"/>
              </a:lnSpc>
              <a:buNone/>
            </a:pPr>
            <a:r>
              <a:rPr lang="hu-HU" sz="2400" dirty="0" smtClean="0"/>
              <a:t>Jézus</a:t>
            </a:r>
            <a:r>
              <a:rPr lang="hu-HU" sz="2400" dirty="0"/>
              <a:t>, a példaképünk: „Az emberekkel való érintkezésben a legnagyobb tapintattal, előzékeny, kedves figyelemmel járt el. Sohasem volt durva, sohasem szólt szükségtelenül egyetlen szigorú szót sem, sohasem okozott szükségtelenül fájdalmat érzékeny lelkeknek. Nem bírálta az emberi gyöngeségeket. Félelem nélkül leplezte le a képmutatást, a hitetlenséget, a bűnt, de súlyos feddéseit fátyolos hangon mondta</a:t>
            </a:r>
            <a:r>
              <a:rPr lang="hu-HU" sz="2400" dirty="0" smtClean="0"/>
              <a:t>.“</a:t>
            </a:r>
          </a:p>
          <a:p>
            <a:pPr marL="0" indent="0" algn="ctr">
              <a:lnSpc>
                <a:spcPct val="100000"/>
              </a:lnSpc>
              <a:buNone/>
            </a:pPr>
            <a:r>
              <a:rPr lang="hu-HU" sz="2400" dirty="0" smtClean="0"/>
              <a:t> </a:t>
            </a:r>
            <a:r>
              <a:rPr lang="hu-HU" sz="2400" i="1" dirty="0"/>
              <a:t>(Jézus élete 353. o.) </a:t>
            </a:r>
            <a:endParaRPr lang="en-US" sz="2400" i="1"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xmlns="" id="{F6F050B4-6FD9-A740-98C0-2DEE2643461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91397378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F46EFD-BD91-F04C-8268-C72CD7B2D818}"/>
              </a:ext>
            </a:extLst>
          </p:cNvPr>
          <p:cNvSpPr>
            <a:spLocks noGrp="1"/>
          </p:cNvSpPr>
          <p:nvPr>
            <p:ph type="title"/>
          </p:nvPr>
        </p:nvSpPr>
        <p:spPr>
          <a:xfrm>
            <a:off x="548640" y="341377"/>
            <a:ext cx="5527897" cy="1548383"/>
          </a:xfrm>
        </p:spPr>
        <p:txBody>
          <a:bodyPr>
            <a:normAutofit/>
          </a:bodyPr>
          <a:lstStyle/>
          <a:p>
            <a:pPr algn="ctr"/>
            <a:r>
              <a:rPr lang="en-US" sz="4100" b="1" dirty="0" smtClean="0">
                <a:solidFill>
                  <a:schemeClr val="accent2">
                    <a:lumMod val="60000"/>
                    <a:lumOff val="40000"/>
                  </a:schemeClr>
                </a:solidFill>
              </a:rPr>
              <a:t>3</a:t>
            </a:r>
            <a:r>
              <a:rPr lang="hu-HU" sz="4100" b="1" dirty="0" smtClean="0">
                <a:solidFill>
                  <a:schemeClr val="accent2">
                    <a:lumMod val="60000"/>
                    <a:lumOff val="40000"/>
                  </a:schemeClr>
                </a:solidFill>
              </a:rPr>
              <a:t>. Elfogadó</a:t>
            </a:r>
            <a:r>
              <a:rPr lang="hu-HU" sz="4100" b="1" dirty="0">
                <a:solidFill>
                  <a:schemeClr val="accent2">
                    <a:lumMod val="60000"/>
                    <a:lumOff val="40000"/>
                  </a:schemeClr>
                </a:solidFill>
              </a:rPr>
              <a:t>, megértő módon beszéljünk! </a:t>
            </a:r>
            <a:endParaRPr lang="hu-HU" sz="4100" dirty="0">
              <a:solidFill>
                <a:schemeClr val="accent2">
                  <a:lumMod val="60000"/>
                  <a:lumOff val="40000"/>
                </a:schemeClr>
              </a:solidFill>
            </a:endParaRPr>
          </a:p>
        </p:txBody>
      </p:sp>
      <p:sp>
        <p:nvSpPr>
          <p:cNvPr id="3" name="Content Placeholder 2">
            <a:extLst>
              <a:ext uri="{FF2B5EF4-FFF2-40B4-BE49-F238E27FC236}">
                <a16:creationId xmlns:a16="http://schemas.microsoft.com/office/drawing/2014/main" xmlns="" id="{FEC9CB72-9040-4946-8127-420FF444B521}"/>
              </a:ext>
            </a:extLst>
          </p:cNvPr>
          <p:cNvSpPr>
            <a:spLocks noGrp="1"/>
          </p:cNvSpPr>
          <p:nvPr>
            <p:ph idx="1"/>
          </p:nvPr>
        </p:nvSpPr>
        <p:spPr>
          <a:xfrm>
            <a:off x="97536" y="2128888"/>
            <a:ext cx="6634568" cy="4729111"/>
          </a:xfrm>
        </p:spPr>
        <p:txBody>
          <a:bodyPr anchor="t">
            <a:noAutofit/>
          </a:bodyPr>
          <a:lstStyle/>
          <a:p>
            <a:pPr marL="0" lvl="0" indent="0" algn="ctr">
              <a:lnSpc>
                <a:spcPct val="170000"/>
              </a:lnSpc>
              <a:buNone/>
            </a:pPr>
            <a:r>
              <a:rPr lang="hu-HU" sz="2000" dirty="0"/>
              <a:t>Jézus a példaképünk: Ő elfogadott mindenkit, a gazdagot, a szegényt, a vezetőket, a szolgákat, még a kitaszítottakat is.  „Szemében minden lélek értékes. Miközben mindig isteni méltósággal viselkedett, szeretetteljes tiszteletet tanúsított Isten családjának minden tagja iránt. Mindenkiben elbukott lelket látott, akit meg kell mentenie.” </a:t>
            </a:r>
            <a:endParaRPr lang="hu-HU" sz="2000" dirty="0" smtClean="0"/>
          </a:p>
          <a:p>
            <a:pPr marL="0" lvl="0" indent="0" algn="ctr">
              <a:lnSpc>
                <a:spcPct val="170000"/>
              </a:lnSpc>
              <a:buNone/>
            </a:pPr>
            <a:r>
              <a:rPr lang="hu-HU" sz="2000" i="1" dirty="0" smtClean="0"/>
              <a:t>(</a:t>
            </a:r>
            <a:r>
              <a:rPr lang="hu-HU" sz="2000" i="1" dirty="0"/>
              <a:t>Jézus élete 353. o.) </a:t>
            </a:r>
          </a:p>
          <a:p>
            <a:pPr marL="0" indent="0" algn="ctr">
              <a:lnSpc>
                <a:spcPct val="170000"/>
              </a:lnSpc>
              <a:buNone/>
            </a:pPr>
            <a:r>
              <a:rPr lang="en-US" sz="2000" dirty="0"/>
              <a:t> </a:t>
            </a:r>
          </a:p>
          <a:p>
            <a:pPr marL="0" indent="0" algn="ctr">
              <a:lnSpc>
                <a:spcPct val="170000"/>
              </a:lnSpc>
              <a:buNone/>
            </a:pPr>
            <a:endParaRPr lang="en-US" sz="2400"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xmlns="" id="{CE7731E8-38B9-9A42-98C2-21047B9E9228}"/>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62800982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5DD413-196D-1441-B813-48B897BED14C}"/>
              </a:ext>
            </a:extLst>
          </p:cNvPr>
          <p:cNvSpPr>
            <a:spLocks noGrp="1"/>
          </p:cNvSpPr>
          <p:nvPr>
            <p:ph type="title"/>
          </p:nvPr>
        </p:nvSpPr>
        <p:spPr>
          <a:xfrm>
            <a:off x="365760" y="803325"/>
            <a:ext cx="5710777" cy="1325563"/>
          </a:xfrm>
        </p:spPr>
        <p:txBody>
          <a:bodyPr>
            <a:normAutofit fontScale="90000"/>
          </a:bodyPr>
          <a:lstStyle/>
          <a:p>
            <a:pPr algn="ctr"/>
            <a:r>
              <a:rPr lang="en-US" b="1" dirty="0">
                <a:solidFill>
                  <a:schemeClr val="accent6">
                    <a:lumMod val="40000"/>
                    <a:lumOff val="60000"/>
                  </a:schemeClr>
                </a:solidFill>
              </a:rPr>
              <a:t>4. </a:t>
            </a:r>
            <a:r>
              <a:rPr lang="hu-HU" b="1" dirty="0">
                <a:solidFill>
                  <a:schemeClr val="accent6">
                    <a:lumMod val="40000"/>
                    <a:lumOff val="60000"/>
                  </a:schemeClr>
                </a:solidFill>
              </a:rPr>
              <a:t>Szánjunk időt magányos </a:t>
            </a:r>
            <a:r>
              <a:rPr lang="hu-HU" b="1" dirty="0" smtClean="0">
                <a:solidFill>
                  <a:schemeClr val="accent6">
                    <a:lumMod val="40000"/>
                    <a:lumOff val="60000"/>
                  </a:schemeClr>
                </a:solidFill>
              </a:rPr>
              <a:t> elmélkedésre </a:t>
            </a:r>
            <a:r>
              <a:rPr lang="hu-HU" b="1" dirty="0">
                <a:solidFill>
                  <a:schemeClr val="accent6">
                    <a:lumMod val="40000"/>
                    <a:lumOff val="60000"/>
                  </a:schemeClr>
                </a:solidFill>
              </a:rPr>
              <a:t>is! </a:t>
            </a:r>
            <a:endParaRPr lang="hu-HU" dirty="0">
              <a:solidFill>
                <a:schemeClr val="accent6">
                  <a:lumMod val="40000"/>
                  <a:lumOff val="60000"/>
                </a:schemeClr>
              </a:solidFill>
            </a:endParaRPr>
          </a:p>
        </p:txBody>
      </p:sp>
      <p:sp>
        <p:nvSpPr>
          <p:cNvPr id="3" name="Content Placeholder 2">
            <a:extLst>
              <a:ext uri="{FF2B5EF4-FFF2-40B4-BE49-F238E27FC236}">
                <a16:creationId xmlns:a16="http://schemas.microsoft.com/office/drawing/2014/main" xmlns="" id="{66F41AE5-3DF8-0F4C-9C86-1DFF0CBCDFC2}"/>
              </a:ext>
            </a:extLst>
          </p:cNvPr>
          <p:cNvSpPr>
            <a:spLocks noGrp="1"/>
          </p:cNvSpPr>
          <p:nvPr>
            <p:ph idx="1"/>
          </p:nvPr>
        </p:nvSpPr>
        <p:spPr>
          <a:xfrm>
            <a:off x="365760" y="2530809"/>
            <a:ext cx="5846435" cy="3307461"/>
          </a:xfrm>
        </p:spPr>
        <p:txBody>
          <a:bodyPr anchor="t">
            <a:normAutofit/>
          </a:bodyPr>
          <a:lstStyle/>
          <a:p>
            <a:pPr marL="0" indent="0" algn="ctr">
              <a:lnSpc>
                <a:spcPct val="100000"/>
              </a:lnSpc>
              <a:buNone/>
            </a:pPr>
            <a:r>
              <a:rPr lang="hu-HU" dirty="0"/>
              <a:t>Jézus a példaképünk: „És amint elbocsátotta a sokaságot, felment a hegyre, </a:t>
            </a:r>
            <a:r>
              <a:rPr lang="hu-HU" dirty="0" smtClean="0"/>
              <a:t>magányosan </a:t>
            </a:r>
            <a:r>
              <a:rPr lang="hu-HU" dirty="0"/>
              <a:t>imádkozni. Mikor pedig beesteledett, egyedül volt ott</a:t>
            </a:r>
            <a:r>
              <a:rPr lang="hu-HU" dirty="0" smtClean="0"/>
              <a:t>.”</a:t>
            </a:r>
          </a:p>
          <a:p>
            <a:pPr marL="0" indent="0" algn="ctr">
              <a:lnSpc>
                <a:spcPct val="100000"/>
              </a:lnSpc>
              <a:buNone/>
            </a:pPr>
            <a:r>
              <a:rPr lang="hu-HU" dirty="0" smtClean="0"/>
              <a:t> </a:t>
            </a:r>
            <a:r>
              <a:rPr lang="hu-HU" sz="2400" dirty="0"/>
              <a:t>Máté 14:23 </a:t>
            </a:r>
            <a:r>
              <a:rPr lang="hu-HU" sz="2400" dirty="0" smtClean="0"/>
              <a:t>	</a:t>
            </a:r>
          </a:p>
          <a:p>
            <a:pPr marL="0" indent="0" algn="ctr">
              <a:lnSpc>
                <a:spcPct val="100000"/>
              </a:lnSpc>
              <a:buNone/>
            </a:pPr>
            <a:endParaRPr lang="hu-HU" dirty="0"/>
          </a:p>
        </p:txBody>
      </p:sp>
      <p:sp>
        <p:nvSpPr>
          <p:cNvPr id="9" name="Freeform: Shape 8">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xmlns="" id="{F3D6BFD9-5752-6B42-AF1B-8CD16056574C}"/>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563313601"/>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FF34E1-F58A-4845-AA79-B2DC85FDA03F}"/>
              </a:ext>
            </a:extLst>
          </p:cNvPr>
          <p:cNvSpPr>
            <a:spLocks noGrp="1"/>
          </p:cNvSpPr>
          <p:nvPr>
            <p:ph type="title"/>
          </p:nvPr>
        </p:nvSpPr>
        <p:spPr>
          <a:xfrm>
            <a:off x="463296" y="560833"/>
            <a:ext cx="5779008" cy="1568056"/>
          </a:xfrm>
        </p:spPr>
        <p:txBody>
          <a:bodyPr>
            <a:normAutofit/>
          </a:bodyPr>
          <a:lstStyle/>
          <a:p>
            <a:pPr algn="ctr"/>
            <a:r>
              <a:rPr lang="en-US" b="1" dirty="0">
                <a:solidFill>
                  <a:schemeClr val="accent4">
                    <a:lumMod val="60000"/>
                    <a:lumOff val="40000"/>
                  </a:schemeClr>
                </a:solidFill>
              </a:rPr>
              <a:t>5. </a:t>
            </a:r>
            <a:r>
              <a:rPr lang="hu-HU" b="1" dirty="0">
                <a:solidFill>
                  <a:schemeClr val="accent4">
                    <a:lumMod val="60000"/>
                    <a:lumOff val="40000"/>
                  </a:schemeClr>
                </a:solidFill>
              </a:rPr>
              <a:t>Ápoljunk más kapcsolatokat is! </a:t>
            </a:r>
            <a:endParaRPr lang="hu-HU" dirty="0">
              <a:solidFill>
                <a:schemeClr val="accent4">
                  <a:lumMod val="60000"/>
                  <a:lumOff val="40000"/>
                </a:schemeClr>
              </a:solidFill>
            </a:endParaRPr>
          </a:p>
        </p:txBody>
      </p:sp>
      <p:sp>
        <p:nvSpPr>
          <p:cNvPr id="3" name="Content Placeholder 2">
            <a:extLst>
              <a:ext uri="{FF2B5EF4-FFF2-40B4-BE49-F238E27FC236}">
                <a16:creationId xmlns:a16="http://schemas.microsoft.com/office/drawing/2014/main" xmlns="" id="{2B9A1670-75D9-8042-BEB8-1988D0FF7EBE}"/>
              </a:ext>
            </a:extLst>
          </p:cNvPr>
          <p:cNvSpPr>
            <a:spLocks noGrp="1"/>
          </p:cNvSpPr>
          <p:nvPr>
            <p:ph idx="1"/>
          </p:nvPr>
        </p:nvSpPr>
        <p:spPr>
          <a:xfrm>
            <a:off x="573024" y="2682240"/>
            <a:ext cx="5503512" cy="3360752"/>
          </a:xfrm>
        </p:spPr>
        <p:txBody>
          <a:bodyPr anchor="t">
            <a:normAutofit/>
          </a:bodyPr>
          <a:lstStyle/>
          <a:p>
            <a:pPr marL="0" indent="0" algn="ctr">
              <a:lnSpc>
                <a:spcPct val="150000"/>
              </a:lnSpc>
              <a:buNone/>
            </a:pPr>
            <a:r>
              <a:rPr lang="hu-HU" dirty="0"/>
              <a:t>Jézus a példaképünk: „Elmenvén azért, tegyetek tanítványokká minden népeket,….” </a:t>
            </a:r>
            <a:endParaRPr lang="hu-HU" dirty="0" smtClean="0"/>
          </a:p>
          <a:p>
            <a:pPr marL="0" indent="0" algn="ctr">
              <a:lnSpc>
                <a:spcPct val="150000"/>
              </a:lnSpc>
              <a:buNone/>
            </a:pPr>
            <a:r>
              <a:rPr lang="hu-HU" sz="2400" i="1" dirty="0" smtClean="0"/>
              <a:t>Máté28:19 </a:t>
            </a:r>
            <a:endParaRPr lang="hu-HU" sz="2400" i="1" dirty="0"/>
          </a:p>
        </p:txBody>
      </p:sp>
      <p:sp>
        <p:nvSpPr>
          <p:cNvPr id="14" name="Freeform: Shape 13">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xmlns="" id="{F72F46E8-CA3F-C849-9F58-39C562859ECD}"/>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1894288026"/>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1FFD9A-22A4-774C-BED9-A40D385EEE72}"/>
              </a:ext>
            </a:extLst>
          </p:cNvPr>
          <p:cNvSpPr>
            <a:spLocks noGrp="1"/>
          </p:cNvSpPr>
          <p:nvPr>
            <p:ph type="title"/>
          </p:nvPr>
        </p:nvSpPr>
        <p:spPr>
          <a:xfrm>
            <a:off x="426720" y="316993"/>
            <a:ext cx="5649817" cy="1811896"/>
          </a:xfrm>
        </p:spPr>
        <p:txBody>
          <a:bodyPr>
            <a:normAutofit fontScale="90000"/>
          </a:bodyPr>
          <a:lstStyle/>
          <a:p>
            <a:pPr algn="ctr"/>
            <a:r>
              <a:rPr lang="en-US" b="1" dirty="0">
                <a:solidFill>
                  <a:schemeClr val="accent2">
                    <a:lumMod val="20000"/>
                    <a:lumOff val="80000"/>
                  </a:schemeClr>
                </a:solidFill>
              </a:rPr>
              <a:t>6. </a:t>
            </a:r>
            <a:r>
              <a:rPr lang="hu-HU" b="1" dirty="0">
                <a:solidFill>
                  <a:schemeClr val="accent2">
                    <a:lumMod val="20000"/>
                    <a:lumOff val="80000"/>
                  </a:schemeClr>
                </a:solidFill>
              </a:rPr>
              <a:t>Álljunk készen kapcsolataink változásaira is! </a:t>
            </a:r>
            <a:endParaRPr lang="hu-HU" dirty="0">
              <a:solidFill>
                <a:schemeClr val="accent2">
                  <a:lumMod val="20000"/>
                  <a:lumOff val="80000"/>
                </a:schemeClr>
              </a:solidFill>
            </a:endParaRPr>
          </a:p>
        </p:txBody>
      </p:sp>
      <p:sp>
        <p:nvSpPr>
          <p:cNvPr id="3" name="Content Placeholder 2">
            <a:extLst>
              <a:ext uri="{FF2B5EF4-FFF2-40B4-BE49-F238E27FC236}">
                <a16:creationId xmlns:a16="http://schemas.microsoft.com/office/drawing/2014/main" xmlns="" id="{F64F7139-E723-3F47-B20E-CC0CC0B935DF}"/>
              </a:ext>
            </a:extLst>
          </p:cNvPr>
          <p:cNvSpPr>
            <a:spLocks noGrp="1"/>
          </p:cNvSpPr>
          <p:nvPr>
            <p:ph idx="1"/>
          </p:nvPr>
        </p:nvSpPr>
        <p:spPr>
          <a:xfrm>
            <a:off x="292608" y="2743199"/>
            <a:ext cx="5783929" cy="3730753"/>
          </a:xfrm>
        </p:spPr>
        <p:txBody>
          <a:bodyPr anchor="t">
            <a:normAutofit/>
          </a:bodyPr>
          <a:lstStyle/>
          <a:p>
            <a:pPr marL="0" indent="0" algn="ctr">
              <a:lnSpc>
                <a:spcPct val="100000"/>
              </a:lnSpc>
              <a:buNone/>
            </a:pPr>
            <a:r>
              <a:rPr lang="hu-HU" sz="2400" dirty="0"/>
              <a:t>Jézus a példaképünk: „És én kérem az Atyát, és más vigasztalót ad néktek, hogy veletek maradjon mindörökké. … Nem hagylak titeket árvákul; eljövök ti hozzátok.” </a:t>
            </a:r>
            <a:endParaRPr lang="hu-HU" sz="2400" dirty="0" smtClean="0"/>
          </a:p>
          <a:p>
            <a:pPr marL="0" indent="0" algn="ctr">
              <a:lnSpc>
                <a:spcPct val="100000"/>
              </a:lnSpc>
              <a:buNone/>
            </a:pPr>
            <a:endParaRPr lang="hu-HU" sz="2400" dirty="0"/>
          </a:p>
          <a:p>
            <a:pPr marL="0" indent="0" algn="ctr">
              <a:lnSpc>
                <a:spcPct val="100000"/>
              </a:lnSpc>
              <a:buNone/>
            </a:pPr>
            <a:r>
              <a:rPr lang="hu-HU" sz="2400" i="1" dirty="0" smtClean="0"/>
              <a:t>János </a:t>
            </a:r>
            <a:r>
              <a:rPr lang="hu-HU" sz="2400" i="1" dirty="0"/>
              <a:t>14:16; 18 </a:t>
            </a:r>
          </a:p>
          <a:p>
            <a:pPr algn="ctr">
              <a:lnSpc>
                <a:spcPct val="100000"/>
              </a:lnSpc>
            </a:pPr>
            <a:endParaRPr lang="en-US" sz="2400" dirty="0"/>
          </a:p>
        </p:txBody>
      </p:sp>
      <p:sp>
        <p:nvSpPr>
          <p:cNvPr id="10" name="Freeform: Shape 9">
            <a:extLst>
              <a:ext uri="{FF2B5EF4-FFF2-40B4-BE49-F238E27FC236}">
                <a16:creationId xmlns:a16="http://schemas.microsoft.com/office/drawing/2014/main" xmlns="" id="{CF62D2A7-8207-488C-9F46-316BA81A16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xmlns="" id="{7B68A3EE-6A78-764A-8410-E457BFDC863A}"/>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r="-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271734010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658</Words>
  <Application>Microsoft Office PowerPoint</Application>
  <PresentationFormat>Szélesvásznú</PresentationFormat>
  <Paragraphs>41</Paragraphs>
  <Slides>7</Slides>
  <Notes>7</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7</vt:i4>
      </vt:variant>
    </vt:vector>
  </HeadingPairs>
  <TitlesOfParts>
    <vt:vector size="12" baseType="lpstr">
      <vt:lpstr>Arial</vt:lpstr>
      <vt:lpstr>Avenir Next</vt:lpstr>
      <vt:lpstr>Calibri</vt:lpstr>
      <vt:lpstr>Calibri Light</vt:lpstr>
      <vt:lpstr>Office Theme</vt:lpstr>
      <vt:lpstr>JÉZUS A PÉLDAKÉPÜNK [Vázlat a szemináriumhoz] </vt:lpstr>
      <vt:lpstr>1. Óvjuk barátunk jó hírnevét! </vt:lpstr>
      <vt:lpstr>2. Bánjunk óvatosan a kritizálással! </vt:lpstr>
      <vt:lpstr>3. Elfogadó, megértő módon beszéljünk! </vt:lpstr>
      <vt:lpstr>4. Szánjunk időt magányos  elmélkedésre is! </vt:lpstr>
      <vt:lpstr>5. Ápoljunk más kapcsolatokat is! </vt:lpstr>
      <vt:lpstr>6. Álljunk készen kapcsolataink változásaira is!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JESUS’S OUR EXAMPLE [Discussion Time]</dc:title>
  <dc:creator>Arrais, Raquel</dc:creator>
  <cp:lastModifiedBy>Bea</cp:lastModifiedBy>
  <cp:revision>16</cp:revision>
  <dcterms:created xsi:type="dcterms:W3CDTF">2020-02-06T20:18:19Z</dcterms:created>
  <dcterms:modified xsi:type="dcterms:W3CDTF">2020-04-20T08:19:21Z</dcterms:modified>
</cp:coreProperties>
</file>