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8.png" ContentType="image/png"/>
  <Override PartName="/ppt/media/image20.jpeg" ContentType="image/jpeg"/>
  <Override PartName="/ppt/media/image9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30.jpeg" ContentType="image/jpeg"/>
  <Override PartName="/ppt/media/image26.jpeg" ContentType="image/jpeg"/>
  <Override PartName="/ppt/media/image15.jpeg" ContentType="image/jpeg"/>
  <Override PartName="/ppt/media/image4.jpeg" ContentType="image/jpeg"/>
  <Override PartName="/ppt/media/image32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5.png" ContentType="image/png"/>
  <Override PartName="/ppt/media/image34.jpeg" ContentType="image/jpeg"/>
  <Override PartName="/ppt/media/image19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1.jpeg" ContentType="image/jpeg"/>
  <Override PartName="/ppt/media/image25.jpeg" ContentType="image/jpeg"/>
  <Override PartName="/ppt/media/image14.jpeg" ContentType="image/jpeg"/>
  <Override PartName="/ppt/media/image31.jpeg" ContentType="image/jpeg"/>
  <Override PartName="/ppt/media/image2.png" ContentType="image/png"/>
  <Override PartName="/ppt/media/image16.jpeg" ContentType="image/jpeg"/>
  <Override PartName="/ppt/media/image27.jpeg" ContentType="image/jpeg"/>
  <Override PartName="/ppt/media/image33.jpeg" ContentType="image/jpeg"/>
  <Override PartName="/ppt/media/image29.jpeg" ContentType="image/jpeg"/>
  <Override PartName="/ppt/media/image18.jpeg" ContentType="image/jpeg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A jegyzetformátum szerkesztéséhez kattintson ide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&lt;élőfej&gt;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&lt;dátum/idő&gt;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&lt;élőláb&gt;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EDD2DA9C-1B4E-4CB6-B1F4-30A3D6B1BA01}" type="slidenum">
              <a:rPr lang="en-US"/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8F6F070-F736-4710-8F26-98AE9FCFA39B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82292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4036680"/>
            <a:ext cx="82292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352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74080" y="4036680"/>
            <a:ext cx="2614320" cy="2085840"/>
          </a:xfrm>
          <a:prstGeom prst="rect">
            <a:avLst/>
          </a:prstGeom>
          <a:ln>
            <a:noFill/>
          </a:ln>
        </p:spPr>
      </p:pic>
      <p:pic>
        <p:nvPicPr>
          <p:cNvPr descr="" id="5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57760" y="4036680"/>
            <a:ext cx="2614320" cy="2085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8229240" cy="4373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26240" y="408240"/>
            <a:ext cx="8260200" cy="5717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8229240" cy="4373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352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4036680"/>
            <a:ext cx="822852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82292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4036680"/>
            <a:ext cx="82292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352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9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74080" y="4036680"/>
            <a:ext cx="2614320" cy="2085840"/>
          </a:xfrm>
          <a:prstGeom prst="rect">
            <a:avLst/>
          </a:prstGeom>
          <a:ln>
            <a:noFill/>
          </a:ln>
        </p:spPr>
      </p:pic>
      <p:pic>
        <p:nvPicPr>
          <p:cNvPr descr="" id="9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57760" y="4036680"/>
            <a:ext cx="2614320" cy="2085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426240" y="408240"/>
            <a:ext cx="8260200" cy="5717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4373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40366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752480"/>
            <a:ext cx="401544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4036680"/>
            <a:ext cx="8228520" cy="2085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fmla="val 1735" name="adj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fmla="val 1735" name="adj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564b3c"/>
                </a:solidFill>
                <a:latin typeface="Century Gothic"/>
              </a:rPr>
              <a:t>3/4/15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" name="CustomShape 9"/>
          <p:cNvSpPr/>
          <p:nvPr/>
        </p:nvSpPr>
        <p:spPr>
          <a:xfrm>
            <a:off x="345600" y="2942640"/>
            <a:ext cx="7147440" cy="24634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7572600" y="2944800"/>
            <a:ext cx="1190160" cy="24595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7712640" y="3136680"/>
            <a:ext cx="909720" cy="2075400"/>
          </a:xfrm>
          <a:prstGeom prst="rect">
            <a:avLst/>
          </a:prstGeom>
          <a:solidFill>
            <a:srgbClr val="b5ae53"/>
          </a:solidFill>
          <a:ln w="6480">
            <a:solidFill>
              <a:srgbClr val="6b7d72"/>
            </a:solidFill>
            <a:round/>
          </a:ln>
        </p:spPr>
      </p:sp>
      <p:sp>
        <p:nvSpPr>
          <p:cNvPr id="11" name="CustomShape 12"/>
          <p:cNvSpPr/>
          <p:nvPr/>
        </p:nvSpPr>
        <p:spPr>
          <a:xfrm>
            <a:off x="445320" y="3055680"/>
            <a:ext cx="6947640" cy="224496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7786800" y="4625280"/>
            <a:ext cx="761760" cy="456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CB43539C-7583-475C-BF5C-B584D2BDBE46}" type="slidenum">
              <a:rPr lang="en-US" sz="2800">
                <a:solidFill>
                  <a:srgbClr val="47534c"/>
                </a:solidFill>
                <a:latin typeface="Century Gothic"/>
              </a:rPr>
              <a:t>&lt;szám&gt;</a:t>
            </a:fld>
            <a:endParaRPr/>
          </a:p>
        </p:txBody>
      </p:sp>
      <p:sp>
        <p:nvSpPr>
          <p:cNvPr id="13" name="CustomShape 14"/>
          <p:cNvSpPr/>
          <p:nvPr/>
        </p:nvSpPr>
        <p:spPr>
          <a:xfrm>
            <a:off x="541800" y="4559400"/>
            <a:ext cx="6754680" cy="663840"/>
          </a:xfrm>
          <a:prstGeom prst="rect">
            <a:avLst/>
          </a:prstGeom>
          <a:solidFill>
            <a:srgbClr val="93a299"/>
          </a:solidFill>
          <a:ln w="6480"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538920" y="3139560"/>
            <a:ext cx="6760440" cy="2077200"/>
          </a:xfrm>
          <a:prstGeom prst="rect">
            <a:avLst/>
          </a:prstGeom>
          <a:noFill/>
          <a:ln w="6480">
            <a:solidFill>
              <a:srgbClr val="6b7d72"/>
            </a:solidFill>
            <a:round/>
          </a:ln>
        </p:spPr>
      </p:sp>
      <p:sp>
        <p:nvSpPr>
          <p:cNvPr id="15" name="PlaceHolder 16"/>
          <p:cNvSpPr>
            <a:spLocks noGrp="1"/>
          </p:cNvSpPr>
          <p:nvPr>
            <p:ph type="title"/>
          </p:nvPr>
        </p:nvSpPr>
        <p:spPr>
          <a:xfrm>
            <a:off x="604800" y="3227040"/>
            <a:ext cx="6629040" cy="1218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47534c"/>
                </a:solidFill>
                <a:latin typeface="Book Antiqua"/>
              </a:rPr>
              <a:t>Címszöveg formátumának szerkesztéseClick to edit Master title style</a:t>
            </a:r>
            <a:endParaRPr/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2" name="CustomShape 2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fmla="val 1735" name="adj"/>
            </a:avLst>
          </a:prstGeom>
          <a:solidFill>
            <a:srgbClr val="ffffff"/>
          </a:solidFill>
          <a:ln w="12600">
            <a:noFill/>
          </a:ln>
        </p:spPr>
      </p:sp>
      <p:sp>
        <p:nvSpPr>
          <p:cNvPr id="53" name="CustomShape 3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4" name="CustomShape 4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55" name="PlaceHolder 5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500">
                <a:solidFill>
                  <a:srgbClr val="6b7d72"/>
                </a:solidFill>
                <a:latin typeface="Book Antiqua"/>
              </a:rPr>
              <a:t>Címszöveg formátumának szerkesztéseClick to edit Master title style</a:t>
            </a:r>
            <a:endParaRPr/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564b3c"/>
                </a:solidFill>
                <a:latin typeface="Century Gothic"/>
              </a:rPr>
              <a:t>Hetedik vázlatszintClick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564b3c"/>
                </a:solidFill>
                <a:latin typeface="Century Gothic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564b3c"/>
                </a:solidFill>
                <a:latin typeface="Century Gothic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564b3c"/>
                </a:solidFill>
                <a:latin typeface="Century Gothic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564b3c"/>
                </a:solidFill>
                <a:latin typeface="Century Gothic"/>
              </a:rPr>
              <a:t>Fifth level</a:t>
            </a:r>
            <a:endParaRPr/>
          </a:p>
        </p:txBody>
      </p:sp>
      <p:sp>
        <p:nvSpPr>
          <p:cNvPr id="57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564b3c"/>
                </a:solidFill>
                <a:latin typeface="Century Gothic"/>
              </a:rPr>
              <a:t>3/4/15</a:t>
            </a:r>
            <a:endParaRPr/>
          </a:p>
        </p:txBody>
      </p:sp>
      <p:sp>
        <p:nvSpPr>
          <p:cNvPr id="58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9" name="PlaceHolder 9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0ECCA00-789D-4266-84BE-18DFC5271CB8}" type="slidenum">
              <a:rPr lang="en-US" sz="1200">
                <a:solidFill>
                  <a:srgbClr val="564b3c"/>
                </a:solidFill>
                <a:latin typeface="Century Gothic"/>
              </a:rPr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209880"/>
            <a:ext cx="8610120" cy="649548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1600200" y="6019920"/>
            <a:ext cx="6552720" cy="456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ffffff"/>
                </a:solidFill>
                <a:latin typeface="Century Gothic"/>
              </a:rPr>
              <a:t>General Conference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ffffff"/>
                </a:solidFill>
                <a:latin typeface="Century Gothic"/>
              </a:rPr>
              <a:t>Women’s Ministries Department 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1066680" y="1600200"/>
            <a:ext cx="7848360" cy="1218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6. tanulmány </a:t>
            </a:r>
            <a:r>
              <a:rPr b="1" lang="en-US" sz="4000">
                <a:solidFill>
                  <a:srgbClr val="ffffff"/>
                </a:solidFill>
                <a:latin typeface="Book Antiqua"/>
              </a:rPr>
              <a:t>
</a:t>
            </a:r>
            <a:r>
              <a:rPr b="1" lang="en-US" sz="4000">
                <a:solidFill>
                  <a:srgbClr val="ffffff"/>
                </a:solidFill>
                <a:latin typeface="Adobe Garamond Pro Bold"/>
              </a:rPr>
              <a:t>Egészséges </a:t>
            </a:r>
            <a:r>
              <a:rPr b="1" lang="en-US" sz="4000">
                <a:solidFill>
                  <a:srgbClr val="ff6699"/>
                </a:solidFill>
                <a:latin typeface="Adobe Garamond Pro Bold"/>
              </a:rPr>
              <a:t>gondolkodás</a:t>
            </a:r>
            <a:r>
              <a:rPr lang="en-US" sz="4000">
                <a:solidFill>
                  <a:srgbClr val="ff6699"/>
                </a:solidFill>
                <a:latin typeface="Adobe Garamond Pro Bold"/>
              </a:rPr>
              <a:t>
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5871960" y="2466360"/>
            <a:ext cx="1793520" cy="303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Book Antiqua"/>
              </a:rPr>
              <a:t>Írta: Julian Melgosa</a:t>
            </a:r>
            <a:endParaRPr/>
          </a:p>
        </p:txBody>
      </p:sp>
      <p:pic>
        <p:nvPicPr>
          <p:cNvPr descr="" id="10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720" y="5547960"/>
            <a:ext cx="559080" cy="42768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2743200" y="560880"/>
            <a:ext cx="624816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Egy másik lehetőség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2514600" y="2027160"/>
            <a:ext cx="647676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Pál milyen választási lehetőséget ajánl az erkölcstelen viselkedés megváltoztatására? Róm 8:5-8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Pál egyértelműen hangsúlyozza a gondolatok és a magatartás közötti összefüggést. A Szentlélekkel telt elme jó cselekedetekre fog törekedni, a bűn által uralt gondolkodás viszont bűnös tettekre késztet.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1828800" y="560880"/>
            <a:ext cx="70862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Alakulj át!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2209680" y="2103480"/>
            <a:ext cx="678132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Nem elég csak a bonyodalmak elkerülése végett változtatni a viselkedésünkön, vagy azért, hogy nagyszerű arcot mutassunk a külvilág előtt. </a:t>
            </a:r>
            <a:r>
              <a:rPr b="1" lang="en-US" sz="3200">
                <a:solidFill>
                  <a:srgbClr val="ff6699"/>
                </a:solidFill>
                <a:latin typeface="Calibri"/>
              </a:rPr>
              <a:t>A szívünknek (elménknek) kell átalakulnia, ellenkező esetben a gyümölcsök úgyis megmutatják, mi van valójában a szívünkben.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1752480" y="380880"/>
            <a:ext cx="723852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ffffff"/>
                </a:solidFill>
                <a:latin typeface="Book Antiqua"/>
              </a:rPr>
              <a:t>A gondolatok, mint a szorongás forrásai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2438280" y="2103480"/>
            <a:ext cx="6248160" cy="3611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Milyen dolgok ijesztenek meg úgy igazából? </a:t>
            </a:r>
            <a:r>
              <a:rPr b="1" lang="en-US" sz="3200">
                <a:solidFill>
                  <a:srgbClr val="ffffff"/>
                </a:solidFill>
                <a:latin typeface="Calibri"/>
              </a:rPr>
              <a:t>Hogyan tanulhatod meg, hogy a félelem ellenére is bízzál az Úrban? Hiszen nem nagyobb-e az Úr Jézus hatalma MINDENNÉL, amivel szembe kell nézned? 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1905120" y="560880"/>
            <a:ext cx="678132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 </a:t>
            </a:r>
            <a:r>
              <a:rPr b="1" lang="en-US" sz="4400">
                <a:solidFill>
                  <a:srgbClr val="ffffff"/>
                </a:solidFill>
                <a:latin typeface="Book Antiqua"/>
              </a:rPr>
              <a:t>
</a:t>
            </a:r>
            <a:r>
              <a:rPr b="1" lang="en-US" sz="4400">
                <a:solidFill>
                  <a:srgbClr val="ffffff"/>
                </a:solidFill>
                <a:latin typeface="Book Antiqua"/>
              </a:rPr>
              <a:t>Gondolatok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2438280" y="1905120"/>
            <a:ext cx="617184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6000">
                <a:solidFill>
                  <a:srgbClr val="ffffff"/>
                </a:solidFill>
                <a:latin typeface="Calibri"/>
              </a:rPr>
              <a:t>Sok </a:t>
            </a:r>
            <a:r>
              <a:rPr lang="en-US" sz="6000">
                <a:solidFill>
                  <a:srgbClr val="ff6699"/>
                </a:solidFill>
                <a:latin typeface="Calibri"/>
              </a:rPr>
              <a:t>szenvedést </a:t>
            </a:r>
            <a:r>
              <a:rPr lang="en-US" sz="6000">
                <a:solidFill>
                  <a:srgbClr val="ffffff"/>
                </a:solidFill>
                <a:latin typeface="Calibri"/>
              </a:rPr>
              <a:t>okozhatnak </a:t>
            </a:r>
            <a:r>
              <a:rPr lang="en-US" sz="6000">
                <a:solidFill>
                  <a:srgbClr val="ff6699"/>
                </a:solidFill>
                <a:latin typeface="Calibri"/>
              </a:rPr>
              <a:t>a gondolataink.</a:t>
            </a:r>
            <a:r>
              <a:rPr lang="en-US" sz="60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2286000" y="560880"/>
            <a:ext cx="609552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Szavak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2590920" y="1951200"/>
            <a:ext cx="632412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A szavak hatalmas fegyverek, jóra  rosszra egyaránt.  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Szavainkkal vagy építünk vagy rombolunk. Élet és halál van kimondott szavainkban. Mennyire kell tehát vigyáznunk arra, hogy milyen gondolatoknak és érzéseknek adunk hangot!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91440" y="-76320"/>
            <a:ext cx="9296280" cy="6933960"/>
          </a:xfrm>
          <a:prstGeom prst="rect">
            <a:avLst/>
          </a:prstGeom>
          <a:ln>
            <a:noFill/>
          </a:ln>
        </p:spPr>
      </p:pic>
      <p:sp>
        <p:nvSpPr>
          <p:cNvPr id="144" name="TextShape 1"/>
          <p:cNvSpPr txBox="1"/>
          <p:nvPr/>
        </p:nvSpPr>
        <p:spPr>
          <a:xfrm>
            <a:off x="76320" y="713160"/>
            <a:ext cx="63554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002060"/>
                </a:solidFill>
                <a:latin typeface="Book Antiqua"/>
              </a:rPr>
              <a:t>Gondoljuk át!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76320" y="2057400"/>
            <a:ext cx="6705360" cy="2285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ffffff"/>
                </a:solidFill>
                <a:latin typeface="Calibri"/>
              </a:rPr>
              <a:t>Olvassuk el ApCsel 14:2; 15:24 és Gal 3:1 versét! </a:t>
            </a:r>
            <a:r>
              <a:rPr b="1" lang="en-US" sz="3600">
                <a:solidFill>
                  <a:srgbClr val="002060"/>
                </a:solidFill>
                <a:latin typeface="Calibri"/>
              </a:rPr>
              <a:t>Mit mondanak el arról, hogy mennyire erőteljesen tudjuk negatív irányba is befolyásolni egymást?  </a:t>
            </a:r>
            <a:r>
              <a:rPr lang="en-US" sz="3600">
                <a:solidFill>
                  <a:srgbClr val="00206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901920"/>
          </a:xfrm>
          <a:prstGeom prst="rect">
            <a:avLst/>
          </a:prstGeom>
          <a:ln>
            <a:noFill/>
          </a:ln>
        </p:spPr>
      </p:pic>
      <p:sp>
        <p:nvSpPr>
          <p:cNvPr id="147" name="TextShape 1"/>
          <p:cNvSpPr txBox="1"/>
          <p:nvPr/>
        </p:nvSpPr>
        <p:spPr>
          <a:xfrm>
            <a:off x="380880" y="2179800"/>
            <a:ext cx="845784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2060"/>
                </a:solidFill>
                <a:latin typeface="Calibri"/>
              </a:rPr>
              <a:t>„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Ha nem vagy jókedvű és boldog, ne beszélj érzéseidről! Ne vess árnyat mások életére! A rideg, napfénytelen vallás egy lelket sem vonz Krisztushoz. Inkább Sátán csapdájába, a tévelygők lába elé terített hálójába űzi” (Ellen G. White: </a:t>
            </a:r>
            <a:r>
              <a:rPr b="1" i="1" lang="en-US" sz="3200">
                <a:solidFill>
                  <a:srgbClr val="002060"/>
                </a:solidFill>
                <a:latin typeface="Calibri"/>
              </a:rPr>
              <a:t>A nagy Orvos lábnyomán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. Budapest, 2001, Advent Kiadó. 352. o.). 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49" name="TextShape 1"/>
          <p:cNvSpPr txBox="1"/>
          <p:nvPr/>
        </p:nvSpPr>
        <p:spPr>
          <a:xfrm>
            <a:off x="847800" y="380880"/>
            <a:ext cx="830556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Tiszta, egészséges gondolkodás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2286000" y="1981080"/>
            <a:ext cx="6476760" cy="3428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i="1" lang="en-US" sz="2800">
                <a:solidFill>
                  <a:srgbClr val="ffffff"/>
                </a:solidFill>
                <a:latin typeface="Calibri"/>
              </a:rPr>
              <a:t>„</a:t>
            </a:r>
            <a:r>
              <a:rPr i="1" lang="en-US" sz="2800">
                <a:solidFill>
                  <a:srgbClr val="ffffff"/>
                </a:solidFill>
                <a:latin typeface="Calibri"/>
              </a:rPr>
              <a:t>Egyébként pedig, testvéreim, ami igaz, ami tisztességes, ami igazságos, ami tiszta, ami szeretetreméltó, ami jóhírű, ha valami nemes és dicséretes, azt vegyétek figyelembe!”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(Fil 4:8). </a:t>
            </a:r>
            <a:endParaRPr/>
          </a:p>
        </p:txBody>
      </p:sp>
      <p:sp>
        <p:nvSpPr>
          <p:cNvPr id="151" name="CustomShape 3"/>
          <p:cNvSpPr/>
          <p:nvPr/>
        </p:nvSpPr>
        <p:spPr>
          <a:xfrm>
            <a:off x="609480" y="5399640"/>
            <a:ext cx="8229240" cy="1065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Mi a lényege Pál szavainak? Mi a kulcsa annak, hogy alkalmazni is tudjuk ezt a tanácsot?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901920"/>
          </a:xfrm>
          <a:prstGeom prst="rect">
            <a:avLst/>
          </a:prstGeom>
          <a:ln>
            <a:noFill/>
          </a:ln>
        </p:spPr>
      </p:pic>
      <p:sp>
        <p:nvSpPr>
          <p:cNvPr id="153" name="TextShape 1"/>
          <p:cNvSpPr txBox="1"/>
          <p:nvPr/>
        </p:nvSpPr>
        <p:spPr>
          <a:xfrm>
            <a:off x="457200" y="2179800"/>
            <a:ext cx="822924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2060"/>
                </a:solidFill>
                <a:latin typeface="Calibri"/>
              </a:rPr>
              <a:t>A Biblia szavainak felidézése, ismétlése, az azokról való elmélkedés az egyik legnagyobb áldás számunkra, és biztos módja annak, hogy kialakítsuk a tiszta gondolkodást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002060"/>
                </a:solidFill>
                <a:latin typeface="Calibri"/>
              </a:rPr>
              <a:t>(2Pt 3:1). 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9080" y="-936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1981080" y="484560"/>
            <a:ext cx="632412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Ima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2286000" y="1874880"/>
            <a:ext cx="678132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Gondolataink tisztán tartására egy másik módszer: az imádság. 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Amíg Istennel beszélgetünk, kicsi az esélye annak, hogy tisztátalan, kéjvágyó, vagy egyéb önző gondolataink támadjanak. Ha komoly rendet alakítunk ki imaéletünkben, ez biztos védelmet ad a bűnös gondolatok, következésképpen pedig a bűnös tettek ellen.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9040" y="0"/>
            <a:ext cx="9296280" cy="685764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380880" y="609480"/>
            <a:ext cx="826020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002060"/>
                </a:solidFill>
                <a:latin typeface="Book Antiqua"/>
              </a:rPr>
              <a:t>Alapige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57200" y="1951200"/>
            <a:ext cx="822924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200">
                <a:solidFill>
                  <a:srgbClr val="002060"/>
                </a:solidFill>
                <a:latin typeface="Calibri"/>
              </a:rPr>
              <a:t> 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„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Egyébként pedig, testvéreim, ami igaz, ami tisztességes, ami igazságos, ami tiszta, ami szeretetreméltó, ami jóhírű, ha valami nemes és dicséretes, azt vegyétek figyelembe!” (Fil 4:8).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2438280" y="408240"/>
            <a:ext cx="601956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ffffff"/>
                </a:solidFill>
                <a:latin typeface="Book Antiqua"/>
              </a:rPr>
              <a:t>Szívünk gondolatai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2133720" y="1874880"/>
            <a:ext cx="693396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US" sz="2800">
                <a:solidFill>
                  <a:srgbClr val="ffffff"/>
                </a:solidFill>
                <a:latin typeface="Calibri"/>
              </a:rPr>
              <a:t>„… </a:t>
            </a:r>
            <a:r>
              <a:rPr i="1" lang="en-US" sz="2800">
                <a:solidFill>
                  <a:srgbClr val="ffffff"/>
                </a:solidFill>
                <a:latin typeface="Calibri"/>
              </a:rPr>
              <a:t>egyedül te ismered minden embernek a szívét” 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(1Kir 8:39). </a:t>
            </a:r>
            <a:r>
              <a:rPr lang="en-US" sz="3200">
                <a:solidFill>
                  <a:srgbClr val="ff6699"/>
                </a:solidFill>
                <a:latin typeface="Calibri"/>
              </a:rPr>
              <a:t>A szív a Bibliában a gondolatok és érzelmek székhelye 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(lásd Mt 9:4). Lelki folyamataink, valódi indítékaink, titkos vágyaink „belső szentélyébe” csakis Isten lát be. Teremtőnk elől semmi sem lehet rejtve, egyetlen röpke gondolat sem. 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901920"/>
          </a:xfrm>
          <a:prstGeom prst="rect">
            <a:avLst/>
          </a:prstGeom>
          <a:ln>
            <a:noFill/>
          </a:ln>
        </p:spPr>
      </p:pic>
      <p:sp>
        <p:nvSpPr>
          <p:cNvPr id="161" name="TextShape 1"/>
          <p:cNvSpPr txBox="1"/>
          <p:nvPr/>
        </p:nvSpPr>
        <p:spPr>
          <a:xfrm>
            <a:off x="380880" y="2179800"/>
            <a:ext cx="822924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2060"/>
                </a:solidFill>
                <a:latin typeface="Calibri"/>
              </a:rPr>
              <a:t>Amikor az emberek már túl csüggedtek ahhoz, hogy akár csak egyetlen szót is küldjenek Isten felé, Ő tudja, mire van szükségük. Mi csak a külső megjelenést és a viselkedést látjuk, és ennek alapján próbáljuk elképzelni, mit gondolhat a másik, Isten azonban olyan mélyen ismeri a gondolatokat, ahogyan mi sosem fogjuk tudni. 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2438280" y="484560"/>
            <a:ext cx="624816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Állj meg!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2133720" y="1798560"/>
            <a:ext cx="700992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Mindennapi döntéseidben (legyen szó akár személyes, akár szakmai dolgokról), vagy amikor másokról gondolkodsz, </a:t>
            </a:r>
            <a:r>
              <a:rPr b="1" lang="en-US" sz="3200">
                <a:solidFill>
                  <a:srgbClr val="ff6699"/>
                </a:solidFill>
                <a:latin typeface="Calibri"/>
              </a:rPr>
              <a:t>állj meg egy percre, és küldj egy csendes imát Istenhez! Az egész univerzumban senki más nem tekinthet bele ebbe a kommunikációba. 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66" name="TextShape 1"/>
          <p:cNvSpPr txBox="1"/>
          <p:nvPr/>
        </p:nvSpPr>
        <p:spPr>
          <a:xfrm>
            <a:off x="1981080" y="533520"/>
            <a:ext cx="68576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Megértés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2438280" y="1646280"/>
            <a:ext cx="647676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A mai tanulmány hogyan segít jobban megértened a bibliai tanácsot, hogy ne ítélkezz mások felett? Hányszor fordult elő, hogy mások tévesen ítélték meg indítékaidat, mert nem ismerték szívedet? </a:t>
            </a: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2743200" y="5105520"/>
            <a:ext cx="5714640" cy="1552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Miért fontos tehát, hogy mi se ítélkezzünk másokon??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1905120" y="380880"/>
            <a:ext cx="70862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Krisztus békessége a szívünkben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2286000" y="2027160"/>
            <a:ext cx="647676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„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És a Krisztus békessége uralkodjék a szívetekben” (Kol 3:15). Figyeljük meg </a:t>
            </a:r>
            <a:r>
              <a:rPr b="1" lang="en-US" sz="2800">
                <a:solidFill>
                  <a:srgbClr val="ff6699"/>
                </a:solidFill>
                <a:latin typeface="Calibri"/>
              </a:rPr>
              <a:t>„keressétek”; „törődjetek”; „Öltsetek tehát magatokra”; „Krisztus békessége uralkodjék”; „Krisztus beszéde lakjék bennetek”.  </a:t>
            </a:r>
            <a:r>
              <a:rPr b="1" lang="en-US" sz="2800">
                <a:solidFill>
                  <a:srgbClr val="ffffff"/>
                </a:solidFill>
                <a:latin typeface="Calibri"/>
              </a:rPr>
              <a:t>Ezek a kifejezések azt jelzik, hogy a bűn kerülése és az erény munkálása csak úgy lehetséges, ha szívünk érzéseit és elménk gondolatait a mennyeiek felé irányítjuk.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2133720" y="457200"/>
            <a:ext cx="655272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Gondolatok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2209680" y="1798560"/>
            <a:ext cx="693396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6699"/>
                </a:solidFill>
                <a:latin typeface="Calibri"/>
              </a:rPr>
              <a:t>A gondolkodás nagyon rejtélyes emberi folyamat. Nem tudjuk biztosan, mi is az, vagy pontosan miként működik. 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Legtöbbször azonban tudatunk legrejtettebb rétegeiben egyedül mi magunk döntjük el, hogy miről fogunk gondolkodni. A gondolatot egy pillanat alatt meg lehet változtatni. Egyszerűen eldöntjük, hogy megváltoztatjuk, más irányba tereljük.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2743200" y="533520"/>
            <a:ext cx="57146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Elménk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2362320" y="1798560"/>
            <a:ext cx="662904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•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	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Milyen arányban foglalják le gondolataidat a TV műsorok, az olvasmányaid, a reklámok, stb.? Mennyire vannak hatással gondolatvilágodra ezek az információforrások? </a:t>
            </a:r>
            <a:r>
              <a:rPr b="1" lang="en-US" sz="3200">
                <a:solidFill>
                  <a:srgbClr val="ff6699"/>
                </a:solidFill>
                <a:latin typeface="Calibri"/>
              </a:rPr>
              <a:t>Miért csapjuk be magunkat akkor, amikor úgy gondoljuk, hogy mindaz, amit olvasunk vagy nézünk, nem is hat a gondolkodásunkra? 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901920"/>
          </a:xfrm>
          <a:prstGeom prst="rect">
            <a:avLst/>
          </a:prstGeom>
          <a:ln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380880" y="2362320"/>
            <a:ext cx="8457840" cy="33062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002060"/>
                </a:solidFill>
                <a:latin typeface="Calibri"/>
              </a:rPr>
              <a:t>	</a:t>
            </a:r>
            <a:r>
              <a:rPr b="1" lang="en-US" sz="3600">
                <a:solidFill>
                  <a:srgbClr val="002060"/>
                </a:solidFill>
                <a:latin typeface="Calibri"/>
              </a:rPr>
              <a:t>Mennyire válogatod meg szavaidat, amelyek közvetlenül tükrözik gondolataidat? Hogyan biztosíthatod, hogy szavaid mindig áldásként szolgáljanak, ne pedig átokként?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2133720" y="2027160"/>
            <a:ext cx="7009920" cy="437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Mint a manapság egyik legtöbbet alkalmazott kezelési mód a mentális zavarok terén, a kognitív viselkedésterápia azon a feltételezésen alapul, </a:t>
            </a:r>
            <a:r>
              <a:rPr b="1" lang="en-US" sz="3200">
                <a:solidFill>
                  <a:srgbClr val="ff6699"/>
                </a:solidFill>
                <a:latin typeface="Calibri"/>
              </a:rPr>
              <a:t>hogy a legtöbb lélektani probléma gyógyítható, ha beazonosítjuk és megváltoztatjuk a hibás, torzított és rosszul működő hiedelmeket, gondolatokat és viselkedésformákat.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828800" y="408240"/>
            <a:ext cx="68576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ffffff"/>
                </a:solidFill>
                <a:latin typeface="Book Antiqua"/>
              </a:rPr>
              <a:t>Kognitív viselkedésterápia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1981080" y="560880"/>
            <a:ext cx="670536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Depresszió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838080" y="2438280"/>
            <a:ext cx="7924320" cy="3047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f5ddd9"/>
                </a:solidFill>
                <a:latin typeface="Calibri"/>
              </a:rPr>
              <a:t>A depressziós emberek például hajlamosak arra, hogy negatívan értelmezzék a tényeket; a szorongásos személyek folytonos balsejtelemmel tekintenek a jövőbe; akiknek pedig alacsony az önértékelése, azok felértékelik mások sikerét, sajátjukat pedig lekicsinylik. 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Viselkedés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1828800" y="2514600"/>
            <a:ext cx="7238520" cy="3230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alibri"/>
              </a:rPr>
              <a:t>A kognitív viselkedésterápia </a:t>
            </a:r>
            <a:r>
              <a:rPr b="1" lang="en-US" sz="3600">
                <a:solidFill>
                  <a:srgbClr val="ff6699"/>
                </a:solidFill>
                <a:latin typeface="Calibri"/>
              </a:rPr>
              <a:t>arra tanítja meg az embereket, hogy miként azonosítsák be és változtassák meg káros gondolkodási sémáikat </a:t>
            </a:r>
            <a:r>
              <a:rPr lang="en-US" sz="3600">
                <a:solidFill>
                  <a:srgbClr val="ffffff"/>
                </a:solidFill>
                <a:latin typeface="Calibri"/>
              </a:rPr>
              <a:t>sokkal jobb alternatívákkal helyettesítve azokat, amelyek elősegítik a kiegyensúlyozott viselkedést, és kiküszöbölik a nemkívánatos reakciókat.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914400" y="2438280"/>
            <a:ext cx="8000640" cy="3809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f5ddd9"/>
                </a:solidFill>
                <a:latin typeface="Calibri"/>
              </a:rPr>
              <a:t>A Biblia tanítást ad számunkra a gondolatok és tettek közötti összefüggésről (Lk 6:45). A jó gondolkodási minták nem csak egészségesek, de a becsületesség útján is megőriznek: </a:t>
            </a:r>
            <a:r>
              <a:rPr b="1" i="1" lang="en-US" sz="4000">
                <a:solidFill>
                  <a:srgbClr val="f5ddd9"/>
                </a:solidFill>
                <a:latin typeface="Calibri"/>
              </a:rPr>
              <a:t>„Tévelyegnek, akik rosszat akarnak, a szeretet és a hűség pedig jót akar”</a:t>
            </a:r>
            <a:r>
              <a:rPr b="1" lang="en-US" sz="4000">
                <a:solidFill>
                  <a:srgbClr val="f5ddd9"/>
                </a:solidFill>
                <a:latin typeface="Calibri"/>
              </a:rPr>
              <a:t> (Péld 14:22).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1143000" y="560880"/>
            <a:ext cx="74984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Kapcsolódási pontok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1752480" y="380880"/>
            <a:ext cx="704124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ffffff"/>
                </a:solidFill>
                <a:latin typeface="Book Antiqua"/>
              </a:rPr>
              <a:t>Változtass gondolkodásodon!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1523880" y="2362320"/>
            <a:ext cx="7391160" cy="36874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f5ddd9"/>
                </a:solidFill>
                <a:latin typeface="Calibri"/>
              </a:rPr>
              <a:t>Ebben a tanulmányban néhány olyan bibliai igazságot gondolunk át, amelyek segítenek abban, hogy gondolatainkat uralni tudjuk azáltal, hogy átadjuk Krisztusnak az elménk irányítását.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91440" y="-76320"/>
            <a:ext cx="9296280" cy="693396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380880" y="789480"/>
            <a:ext cx="826020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002060"/>
                </a:solidFill>
                <a:latin typeface="Book Antiqua"/>
              </a:rPr>
              <a:t>Mit mond neked a szöveg?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380880" y="2057400"/>
            <a:ext cx="6552720" cy="32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2060"/>
                </a:solidFill>
                <a:latin typeface="Calibri"/>
              </a:rPr>
              <a:t>Olvassuk el Mk 7:21-23 és Lk 6:45 verseit! </a:t>
            </a:r>
            <a:r>
              <a:rPr b="1" lang="en-US" sz="3200">
                <a:solidFill>
                  <a:srgbClr val="ffffff"/>
                </a:solidFill>
                <a:latin typeface="Calibri"/>
              </a:rPr>
              <a:t>Mit mondanak ezek az igeversek arról, mennyire fontos ellenőrzés alatt tartanunk 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nem csak tetteinket és szavainkat, de gondolatainkat is?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184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380880" y="560880"/>
            <a:ext cx="8260200" cy="1038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Book Antiqua"/>
              </a:rPr>
              <a:t>Impulzus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1828800" y="1874880"/>
            <a:ext cx="6933960" cy="4373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Az impulzuskontroll zavarokkal küzdő személyek képtelenek ellenállni a késztetésnek, hogy lopjanak, megtámadjanak valakit, vagy fogadásokat kössenek. </a:t>
            </a:r>
            <a:r>
              <a:rPr b="1" lang="en-US" sz="3200">
                <a:solidFill>
                  <a:srgbClr val="ff6699"/>
                </a:solidFill>
                <a:latin typeface="Calibri"/>
              </a:rPr>
              <a:t>A mentális betegségekkel foglalkozó szakemberek tudják, hogy ezeket a késztetéseket gyakran egy bizonyos gondolat </a:t>
            </a:r>
            <a:r>
              <a:rPr b="1" lang="en-US" sz="3200">
                <a:solidFill>
                  <a:srgbClr val="ffffff"/>
                </a:solidFill>
                <a:latin typeface="Calibri"/>
              </a:rPr>
              <a:t>(vagy gondolati lánc) előzi meg, ami a nemkívánatos viselkedéshez vezet. 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