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2"/>
  </p:notesMasterIdLst>
  <p:sldIdLst>
    <p:sldId id="256" r:id="rId2"/>
    <p:sldId id="258" r:id="rId3"/>
    <p:sldId id="259" r:id="rId4"/>
    <p:sldId id="260" r:id="rId5"/>
    <p:sldId id="265" r:id="rId6"/>
    <p:sldId id="264" r:id="rId7"/>
    <p:sldId id="261" r:id="rId8"/>
    <p:sldId id="262" r:id="rId9"/>
    <p:sldId id="263"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941651"/>
    <a:srgbClr val="FF66CC"/>
    <a:srgbClr val="FF66FF"/>
    <a:srgbClr val="BB1B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10"/>
    <p:restoredTop sz="73458"/>
  </p:normalViewPr>
  <p:slideViewPr>
    <p:cSldViewPr snapToGrid="0" snapToObjects="1">
      <p:cViewPr varScale="1">
        <p:scale>
          <a:sx n="61" d="100"/>
          <a:sy n="61" d="100"/>
        </p:scale>
        <p:origin x="629" y="34"/>
      </p:cViewPr>
      <p:guideLst/>
    </p:cSldViewPr>
  </p:slideViewPr>
  <p:notesTextViewPr>
    <p:cViewPr>
      <p:scale>
        <a:sx n="1" d="1"/>
        <a:sy n="1" d="1"/>
      </p:scale>
      <p:origin x="0" y="0"/>
    </p:cViewPr>
  </p:notesTextViewPr>
  <p:notesViewPr>
    <p:cSldViewPr snapToGrid="0" snapToObjects="1">
      <p:cViewPr varScale="1">
        <p:scale>
          <a:sx n="48" d="100"/>
          <a:sy n="48" d="100"/>
        </p:scale>
        <p:origin x="4104"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AF801C-EF8F-8D4A-B918-896B6DC049BD}" type="datetimeFigureOut">
              <a:rPr lang="en-US" smtClean="0"/>
              <a:t>1/30/2018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3A81ED-66CC-0849-AFCE-6513C990AE04}" type="slidenum">
              <a:rPr lang="en-US" smtClean="0"/>
              <a:t>‹#›</a:t>
            </a:fld>
            <a:endParaRPr lang="en-US"/>
          </a:p>
        </p:txBody>
      </p:sp>
    </p:spTree>
    <p:extLst>
      <p:ext uri="{BB962C8B-B14F-4D97-AF65-F5344CB8AC3E}">
        <p14:creationId xmlns:p14="http://schemas.microsoft.com/office/powerpoint/2010/main" val="1602787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 </a:t>
            </a:r>
            <a:endParaRPr lang="hu-HU"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A </a:t>
            </a:r>
            <a:r>
              <a:rPr lang="hu-HU" sz="1200" b="1" kern="1200" dirty="0" smtClean="0">
                <a:solidFill>
                  <a:schemeClr val="tx1"/>
                </a:solidFill>
                <a:effectLst/>
                <a:latin typeface="+mn-lt"/>
                <a:ea typeface="+mn-ea"/>
                <a:cs typeface="+mn-cs"/>
              </a:rPr>
              <a:t>LELKI ASSZONY</a:t>
            </a:r>
          </a:p>
          <a:p>
            <a:endParaRPr lang="hu-HU" sz="1200" b="1" kern="1200" dirty="0" smtClean="0">
              <a:solidFill>
                <a:schemeClr val="tx1"/>
              </a:solidFill>
              <a:effectLst/>
              <a:latin typeface="+mn-lt"/>
              <a:ea typeface="+mn-ea"/>
              <a:cs typeface="+mn-cs"/>
            </a:endParaRPr>
          </a:p>
          <a:p>
            <a:pPr>
              <a:spcAft>
                <a:spcPts val="0"/>
              </a:spcAft>
            </a:pPr>
            <a:r>
              <a:rPr lang="hu-HU" sz="1400" b="1" i="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legjobbat hozd ki magadból!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Női Szolgálatok Osztályának bibliatanulmányai 3. lecke</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Írta: </a:t>
            </a:r>
            <a:r>
              <a:rPr lang="hu-HU" sz="1200" dirty="0" err="1"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Dorothy</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r>
              <a:rPr lang="hu-HU" sz="1200" dirty="0" err="1"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Eaton</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r>
              <a:rPr lang="hu-HU" sz="1200" dirty="0" err="1"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Watts</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és </a:t>
            </a:r>
            <a:r>
              <a:rPr lang="hu-HU" sz="1200" dirty="0" err="1"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Joy</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Butler</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effectLst/>
                <a:latin typeface="Calibri" panose="020F0502020204030204" pitchFamily="34" charset="0"/>
                <a:ea typeface="Calibri" panose="020F0502020204030204" pitchFamily="34" charset="0"/>
                <a:cs typeface="Arial" panose="020B0604020202020204" pitchFamily="34" charset="0"/>
              </a:rPr>
              <a:t> </a:t>
            </a:r>
            <a:endParaRPr lang="hu-HU" sz="1200" dirty="0" smtClean="0">
              <a:effectLst/>
              <a:latin typeface="Times New Roman" panose="02020603050405020304" pitchFamily="18" charset="0"/>
              <a:ea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853A81ED-66CC-0849-AFCE-6513C990AE04}" type="slidenum">
              <a:rPr lang="en-US" smtClean="0"/>
              <a:t>1</a:t>
            </a:fld>
            <a:endParaRPr lang="en-US"/>
          </a:p>
        </p:txBody>
      </p:sp>
    </p:spTree>
    <p:extLst>
      <p:ext uri="{BB962C8B-B14F-4D97-AF65-F5344CB8AC3E}">
        <p14:creationId xmlns:p14="http://schemas.microsoft.com/office/powerpoint/2010/main" val="6963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IMÁDSÁGOM MÁRA</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Uram, Istenem, minden aggodalmamat és gondomat a Te lábad elé helyezem. </a:t>
            </a:r>
            <a:r>
              <a:rPr lang="hu-HU" sz="1200" kern="1200" smtClean="0">
                <a:solidFill>
                  <a:schemeClr val="tx1"/>
                </a:solidFill>
                <a:effectLst/>
                <a:latin typeface="+mn-lt"/>
                <a:ea typeface="+mn-ea"/>
                <a:cs typeface="+mn-cs"/>
              </a:rPr>
              <a:t>Elcsendesedve és bizalommal járulok eléd. Kérlek</a:t>
            </a:r>
            <a:r>
              <a:rPr lang="hu-HU" sz="1200" kern="1200" dirty="0" smtClean="0">
                <a:solidFill>
                  <a:schemeClr val="tx1"/>
                </a:solidFill>
                <a:effectLst/>
                <a:latin typeface="+mn-lt"/>
                <a:ea typeface="+mn-ea"/>
                <a:cs typeface="+mn-cs"/>
              </a:rPr>
              <a:t>, gyere a szívembe és engedd, hogy örömmel élvezzem jelenlétedet és szeretetedet.  Segíts meghallanom halk, szelíd hangodat, és növeld hitemet abban, hogy Te mindig mellettem vagy! </a:t>
            </a:r>
          </a:p>
          <a:p>
            <a:r>
              <a:rPr lang="hu-HU" sz="1200" kern="1200" dirty="0" smtClean="0">
                <a:solidFill>
                  <a:schemeClr val="tx1"/>
                </a:solidFill>
                <a:effectLst/>
                <a:latin typeface="+mn-lt"/>
                <a:ea typeface="+mn-ea"/>
                <a:cs typeface="+mn-cs"/>
              </a:rPr>
              <a:t>Jézus nevében. Ámen.</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10</a:t>
            </a:fld>
            <a:endParaRPr lang="en-US"/>
          </a:p>
        </p:txBody>
      </p:sp>
    </p:spTree>
    <p:extLst>
      <p:ext uri="{BB962C8B-B14F-4D97-AF65-F5344CB8AC3E}">
        <p14:creationId xmlns:p14="http://schemas.microsoft.com/office/powerpoint/2010/main" val="1218071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kern="1200" dirty="0" smtClean="0">
                <a:solidFill>
                  <a:schemeClr val="tx1"/>
                </a:solidFill>
                <a:effectLst/>
                <a:latin typeface="+mn-lt"/>
                <a:ea typeface="+mn-ea"/>
                <a:cs typeface="+mn-cs"/>
              </a:rPr>
              <a:t> „Érzéki ember pedig nem foghatja meg az Isten Lelkének dolgait: mert bolondságok néki; meg sem értheti, mivelhogy lelkiképpen ítéltetnek meg.</a:t>
            </a:r>
          </a:p>
          <a:p>
            <a:r>
              <a:rPr lang="hu-HU" sz="1200" kern="1200" dirty="0" smtClean="0">
                <a:solidFill>
                  <a:schemeClr val="tx1"/>
                </a:solidFill>
                <a:effectLst/>
                <a:latin typeface="+mn-lt"/>
                <a:ea typeface="+mn-ea"/>
                <a:cs typeface="+mn-cs"/>
              </a:rPr>
              <a:t>A lelki ember azonban mindent megítél, de ő senkitől sem ítéltetik meg.</a:t>
            </a:r>
          </a:p>
          <a:p>
            <a:r>
              <a:rPr lang="hu-HU" sz="1200" kern="1200" dirty="0" smtClean="0">
                <a:solidFill>
                  <a:schemeClr val="tx1"/>
                </a:solidFill>
                <a:effectLst/>
                <a:latin typeface="+mn-lt"/>
                <a:ea typeface="+mn-ea"/>
                <a:cs typeface="+mn-cs"/>
              </a:rPr>
              <a:t>Mert ki érte fel az Úrnak értelmét, hogy megoktathatná őt? Bennünk pedig Krisztus értelme van.”</a:t>
            </a:r>
          </a:p>
          <a:p>
            <a:r>
              <a:rPr lang="hu-HU" sz="1200" kern="1200" dirty="0" smtClean="0">
                <a:solidFill>
                  <a:schemeClr val="tx1"/>
                </a:solidFill>
                <a:effectLst/>
                <a:latin typeface="+mn-lt"/>
                <a:ea typeface="+mn-ea"/>
                <a:cs typeface="+mn-cs"/>
              </a:rPr>
              <a:t>1 Kor 2:14-16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Meg kell tanulnunk hallgatni ahhoz, hogy lelkiképpen élhessünk. Isten hangja csak nyugalomban és csendben tud szívünkhöz, lelkünkhöz szólni. A Bibliából tudjuk, hogy Isten a saját képére tetemtett bennünket, eszerint tehát lehetünk lelkiek és közel kerülhetünk Hozzá. Ő erre hív bennünket. Isten arra szólít minket, hogy olvassuk igéjét, figyeljünk halk, szelíd hangjára és imádság útján beszélgessünk Vele. Sok asszony megtapasztalta már Isten közelségét a múltban is, mert pontosan ezt tették, olvastak és imádkoztak. Ha így élünk, tudni fogjuk mi a jó irány az életünkben és környezetünknek is enyhülést hozhatunk. Valójában erre szánt bennünket Isten, hogy lelkiek legyünk. A lelki dolgokat „lelkiképpen ítélik meg” (1Kor 2:14). Tanulmányunk útmutatásai segítenek jobban megérteni ezt a fogalmat.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2</a:t>
            </a:fld>
            <a:endParaRPr lang="en-US"/>
          </a:p>
        </p:txBody>
      </p:sp>
    </p:spTree>
    <p:extLst>
      <p:ext uri="{BB962C8B-B14F-4D97-AF65-F5344CB8AC3E}">
        <p14:creationId xmlns:p14="http://schemas.microsoft.com/office/powerpoint/2010/main" val="77394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LELKIKÉPPEN ÉLŐ ASSZONY KILENC JELLEMZŐJE</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3</a:t>
            </a:fld>
            <a:endParaRPr lang="en-US"/>
          </a:p>
        </p:txBody>
      </p:sp>
    </p:spTree>
    <p:extLst>
      <p:ext uri="{BB962C8B-B14F-4D97-AF65-F5344CB8AC3E}">
        <p14:creationId xmlns:p14="http://schemas.microsoft.com/office/powerpoint/2010/main" val="243435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73138" y="484188"/>
            <a:ext cx="2911475" cy="2182812"/>
          </a:xfrm>
        </p:spPr>
      </p:sp>
      <p:sp>
        <p:nvSpPr>
          <p:cNvPr id="3" name="Notes Placeholder 2"/>
          <p:cNvSpPr>
            <a:spLocks noGrp="1"/>
          </p:cNvSpPr>
          <p:nvPr>
            <p:ph type="body" idx="1"/>
          </p:nvPr>
        </p:nvSpPr>
        <p:spPr>
          <a:xfrm>
            <a:off x="685800" y="2840693"/>
            <a:ext cx="5486400" cy="3600450"/>
          </a:xfrm>
        </p:spPr>
        <p:txBody>
          <a:bodyPr/>
          <a:lstStyle/>
          <a:p>
            <a:r>
              <a:rPr lang="hu-HU" sz="1200" b="1" kern="1200" dirty="0" smtClean="0">
                <a:solidFill>
                  <a:schemeClr val="tx1"/>
                </a:solidFill>
                <a:effectLst/>
                <a:latin typeface="+mn-lt"/>
                <a:ea typeface="+mn-ea"/>
                <a:cs typeface="+mn-cs"/>
              </a:rPr>
              <a:t>1 – Az örökkévaló dolgok értékelése.</a:t>
            </a:r>
            <a:r>
              <a:rPr lang="hu-HU" sz="1200" kern="1200" dirty="0" smtClean="0">
                <a:solidFill>
                  <a:schemeClr val="tx1"/>
                </a:solidFill>
                <a:effectLst/>
                <a:latin typeface="+mn-lt"/>
                <a:ea typeface="+mn-ea"/>
                <a:cs typeface="+mn-cs"/>
              </a:rPr>
              <a:t> A lelki asszony fontossági sorrendjében az első, hogy tudja, csak annak van örökkévaló értéke, amit Krisztusért tesz. Egy tapasztalata után, amikor Isten nagyon világosan szólt lelkéhez, </a:t>
            </a:r>
            <a:r>
              <a:rPr lang="hu-HU" sz="1200" kern="1200" dirty="0" err="1" smtClean="0">
                <a:solidFill>
                  <a:schemeClr val="tx1"/>
                </a:solidFill>
                <a:effectLst/>
                <a:latin typeface="+mn-lt"/>
                <a:ea typeface="+mn-ea"/>
                <a:cs typeface="+mn-cs"/>
              </a:rPr>
              <a:t>Amy</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Carmichael</a:t>
            </a:r>
            <a:r>
              <a:rPr lang="hu-HU" sz="1200" kern="1200" dirty="0" smtClean="0">
                <a:solidFill>
                  <a:schemeClr val="tx1"/>
                </a:solidFill>
                <a:effectLst/>
                <a:latin typeface="+mn-lt"/>
                <a:ea typeface="+mn-ea"/>
                <a:cs typeface="+mn-cs"/>
              </a:rPr>
              <a:t> így beszélte le édesanyját, aki estélyi ruhát akart venni neki: „Mit számítanak a partik és a szép ruhák az örökkévalóság fényében?” Mi is megkérdezhetjük magunktól: „Mennyire fontosak egyes dolgok, amikre az időmet és a pénzemet pazarolom?”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add, hogy átérezzem az örökkévalóságot! Segíts helyes fontossági sorrend szerint élnem!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2 – Nagyon fontos az imádkozás.</a:t>
            </a:r>
            <a:r>
              <a:rPr lang="hu-HU" sz="1200" kern="1200" dirty="0" smtClean="0">
                <a:solidFill>
                  <a:schemeClr val="tx1"/>
                </a:solidFill>
                <a:effectLst/>
                <a:latin typeface="+mn-lt"/>
                <a:ea typeface="+mn-ea"/>
                <a:cs typeface="+mn-cs"/>
              </a:rPr>
              <a:t>  Az imádság létfontosságú a lelki nő életében. Számára Isten valóságos személy, akit érdekel életének minden körülménye. </a:t>
            </a:r>
            <a:r>
              <a:rPr lang="hu-HU" sz="1200" kern="1200" dirty="0" err="1" smtClean="0">
                <a:solidFill>
                  <a:schemeClr val="tx1"/>
                </a:solidFill>
                <a:effectLst/>
                <a:latin typeface="+mn-lt"/>
                <a:ea typeface="+mn-ea"/>
                <a:cs typeface="+mn-cs"/>
              </a:rPr>
              <a:t>Becky</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Tirabassi</a:t>
            </a:r>
            <a:r>
              <a:rPr lang="hu-HU" sz="1200" kern="1200" dirty="0" smtClean="0">
                <a:solidFill>
                  <a:schemeClr val="tx1"/>
                </a:solidFill>
                <a:effectLst/>
                <a:latin typeface="+mn-lt"/>
                <a:ea typeface="+mn-ea"/>
                <a:cs typeface="+mn-cs"/>
              </a:rPr>
              <a:t> elmondja, hogy nagyon kevés ideje volt Istenre, mielőtt részt vett egy imádkozásról szóló szemináriumon. Az egyik foglalkozáson ezt hallotta az előadótól: „ha nem imádkozunk, az bűn”. </a:t>
            </a:r>
            <a:r>
              <a:rPr lang="hu-HU" sz="1200" kern="1200" dirty="0" err="1" smtClean="0">
                <a:solidFill>
                  <a:schemeClr val="tx1"/>
                </a:solidFill>
                <a:effectLst/>
                <a:latin typeface="+mn-lt"/>
                <a:ea typeface="+mn-ea"/>
                <a:cs typeface="+mn-cs"/>
              </a:rPr>
              <a:t>Becky</a:t>
            </a:r>
            <a:r>
              <a:rPr lang="hu-HU" sz="1200" kern="1200" dirty="0" smtClean="0">
                <a:solidFill>
                  <a:schemeClr val="tx1"/>
                </a:solidFill>
                <a:effectLst/>
                <a:latin typeface="+mn-lt"/>
                <a:ea typeface="+mn-ea"/>
                <a:cs typeface="+mn-cs"/>
              </a:rPr>
              <a:t> megdöbbent és eszébe jutott, milyen kevés időt szánt addig Istenre, holott szerette Őt. Még a szeminárium vége előtt kigondolt egy tervet, amivel minden reggel imádkozhat, tanulmányozhatja a Bibliát és meditálhat egy órát. Mi is megkérdezhetjük magunktól: „Mit rövidíthetnék le, vagy hagyhatnék ki a napomból, hogy jusson időm egy órát tölteni az Úrral minden nap?”</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bocsásd meg nekem az imádság hiányának bűnét! Segíts, kérlek, hogy találjak időt, amit Veled tölthetek!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3 – Elmélyedés az Igében.</a:t>
            </a:r>
            <a:r>
              <a:rPr lang="hu-HU" sz="1200" kern="1200" dirty="0" smtClean="0">
                <a:solidFill>
                  <a:schemeClr val="tx1"/>
                </a:solidFill>
                <a:effectLst/>
                <a:latin typeface="+mn-lt"/>
                <a:ea typeface="+mn-ea"/>
                <a:cs typeface="+mn-cs"/>
              </a:rPr>
              <a:t>  A lelki asszony számára a Biblia tanulmányozása nem egy fárasztó feladat, hanem várva várt elfoglaltság. Azon gondolkodik, vajon milyen üzenetet küld neki aznap Isten. </a:t>
            </a:r>
            <a:r>
              <a:rPr lang="hu-HU" sz="1200" kern="1200" dirty="0" err="1" smtClean="0">
                <a:solidFill>
                  <a:schemeClr val="tx1"/>
                </a:solidFill>
                <a:effectLst/>
                <a:latin typeface="+mn-lt"/>
                <a:ea typeface="+mn-ea"/>
                <a:cs typeface="+mn-cs"/>
              </a:rPr>
              <a:t>Becky</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Tirabassi</a:t>
            </a:r>
            <a:r>
              <a:rPr lang="hu-HU" sz="1200" kern="1200" dirty="0" smtClean="0">
                <a:solidFill>
                  <a:schemeClr val="tx1"/>
                </a:solidFill>
                <a:effectLst/>
                <a:latin typeface="+mn-lt"/>
                <a:ea typeface="+mn-ea"/>
                <a:cs typeface="+mn-cs"/>
              </a:rPr>
              <a:t> naponta legalább egy fejezetet elolvas az Ószövetségből és egyet a Példabeszédek könyvéből. </a:t>
            </a:r>
            <a:r>
              <a:rPr lang="hu-HU" sz="1200" kern="1200" dirty="0" err="1" smtClean="0">
                <a:solidFill>
                  <a:schemeClr val="tx1"/>
                </a:solidFill>
                <a:effectLst/>
                <a:latin typeface="+mn-lt"/>
                <a:ea typeface="+mn-ea"/>
                <a:cs typeface="+mn-cs"/>
              </a:rPr>
              <a:t>Ione</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Richardson-nak</a:t>
            </a:r>
            <a:r>
              <a:rPr lang="hu-HU" sz="1200" kern="1200" dirty="0" smtClean="0">
                <a:solidFill>
                  <a:schemeClr val="tx1"/>
                </a:solidFill>
                <a:effectLst/>
                <a:latin typeface="+mn-lt"/>
                <a:ea typeface="+mn-ea"/>
                <a:cs typeface="+mn-cs"/>
              </a:rPr>
              <a:t> az igék saját szavaival való megfogalmazása segít elsajátítani őket. </a:t>
            </a:r>
            <a:r>
              <a:rPr lang="hu-HU" sz="1200" kern="1200" dirty="0" err="1" smtClean="0">
                <a:solidFill>
                  <a:schemeClr val="tx1"/>
                </a:solidFill>
                <a:effectLst/>
                <a:latin typeface="+mn-lt"/>
                <a:ea typeface="+mn-ea"/>
                <a:cs typeface="+mn-cs"/>
              </a:rPr>
              <a:t>Ruth</a:t>
            </a:r>
            <a:r>
              <a:rPr lang="hu-HU" sz="1200" kern="1200" dirty="0" smtClean="0">
                <a:solidFill>
                  <a:schemeClr val="tx1"/>
                </a:solidFill>
                <a:effectLst/>
                <a:latin typeface="+mn-lt"/>
                <a:ea typeface="+mn-ea"/>
                <a:cs typeface="+mn-cs"/>
              </a:rPr>
              <a:t> Bell Graham nyitva hagyja Bibliáját az asztalon. Munkája és még autóvezetés közben is igeverseket memorizál.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Hálásan köszönöm, Uram az Igédet! Segíts, kérlek, hogy minden nap legyen időm elmélyedni benne.</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4</a:t>
            </a:fld>
            <a:endParaRPr lang="en-US"/>
          </a:p>
        </p:txBody>
      </p:sp>
    </p:spTree>
    <p:extLst>
      <p:ext uri="{BB962C8B-B14F-4D97-AF65-F5344CB8AC3E}">
        <p14:creationId xmlns:p14="http://schemas.microsoft.com/office/powerpoint/2010/main" val="173246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1388" y="630238"/>
            <a:ext cx="4114800" cy="3086100"/>
          </a:xfrm>
        </p:spPr>
      </p:sp>
      <p:sp>
        <p:nvSpPr>
          <p:cNvPr id="3" name="Notes Placeholder 2"/>
          <p:cNvSpPr>
            <a:spLocks noGrp="1"/>
          </p:cNvSpPr>
          <p:nvPr>
            <p:ph type="body" idx="1"/>
          </p:nvPr>
        </p:nvSpPr>
        <p:spPr>
          <a:xfrm>
            <a:off x="685800" y="3916458"/>
            <a:ext cx="5486400" cy="3600450"/>
          </a:xfrm>
        </p:spPr>
        <p:txBody>
          <a:bodyPr/>
          <a:lstStyle/>
          <a:p>
            <a:r>
              <a:rPr lang="hu-HU" sz="1200" b="1" kern="1200" dirty="0" smtClean="0">
                <a:solidFill>
                  <a:schemeClr val="tx1"/>
                </a:solidFill>
                <a:effectLst/>
                <a:latin typeface="+mn-lt"/>
                <a:ea typeface="+mn-ea"/>
                <a:cs typeface="+mn-cs"/>
              </a:rPr>
              <a:t>4 – Felismeri a csend fontosságát.</a:t>
            </a:r>
            <a:r>
              <a:rPr lang="hu-HU" sz="1200" kern="1200" dirty="0" smtClean="0">
                <a:solidFill>
                  <a:schemeClr val="tx1"/>
                </a:solidFill>
                <a:effectLst/>
                <a:latin typeface="+mn-lt"/>
                <a:ea typeface="+mn-ea"/>
                <a:cs typeface="+mn-cs"/>
              </a:rPr>
              <a:t> A lelki asszony engedelmeskedik a parancsnak: „Csendesedjetek, és ismerjétek el, hogy én vagyok az Úr!” Időt szán nemcsak az ige tanulmányozására, az imádkozásra, de Isten hangjára figyelésre is. </a:t>
            </a:r>
            <a:r>
              <a:rPr lang="hu-HU" sz="1200" kern="1200" dirty="0" err="1" smtClean="0">
                <a:solidFill>
                  <a:schemeClr val="tx1"/>
                </a:solidFill>
                <a:effectLst/>
                <a:latin typeface="+mn-lt"/>
                <a:ea typeface="+mn-ea"/>
                <a:cs typeface="+mn-cs"/>
              </a:rPr>
              <a:t>Amy</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Carmichael</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nek</a:t>
            </a:r>
            <a:r>
              <a:rPr lang="hu-HU" sz="1200" kern="1200" dirty="0" smtClean="0">
                <a:solidFill>
                  <a:schemeClr val="tx1"/>
                </a:solidFill>
                <a:effectLst/>
                <a:latin typeface="+mn-lt"/>
                <a:ea typeface="+mn-ea"/>
                <a:cs typeface="+mn-cs"/>
              </a:rPr>
              <a:t> szokása volt hosszú időt tölteni csendességben a bibliaolvasás és imádkozás után. Ő, és mások is a magányos csendességben kaptak inspirációt az Istenért és az emberiségért végzett hatalmas tettekre.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szeretnék időt szánni rá, hogy meghalljam a hangodat! Mutasd meg, kérlek, hogyan tölthetnék csendes, magányos időt Veled a sűrűn betáblázott napomban!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5 – Arra kéri Jézust, hogy élete minden területén járjon vele.</a:t>
            </a:r>
            <a:r>
              <a:rPr lang="hu-HU" sz="1200" kern="1200" dirty="0" smtClean="0">
                <a:solidFill>
                  <a:schemeClr val="tx1"/>
                </a:solidFill>
                <a:effectLst/>
                <a:latin typeface="+mn-lt"/>
                <a:ea typeface="+mn-ea"/>
                <a:cs typeface="+mn-cs"/>
              </a:rPr>
              <a:t> Az Úr vele van élete nehéz, és jobb helyzeteiben is. </a:t>
            </a:r>
            <a:r>
              <a:rPr lang="hu-HU" sz="1200" kern="1200" dirty="0" err="1" smtClean="0">
                <a:solidFill>
                  <a:schemeClr val="tx1"/>
                </a:solidFill>
                <a:effectLst/>
                <a:latin typeface="+mn-lt"/>
                <a:ea typeface="+mn-ea"/>
                <a:cs typeface="+mn-cs"/>
              </a:rPr>
              <a:t>Ruth</a:t>
            </a:r>
            <a:r>
              <a:rPr lang="hu-HU" sz="1200" kern="1200" dirty="0" smtClean="0">
                <a:solidFill>
                  <a:schemeClr val="tx1"/>
                </a:solidFill>
                <a:effectLst/>
                <a:latin typeface="+mn-lt"/>
                <a:ea typeface="+mn-ea"/>
                <a:cs typeface="+mn-cs"/>
              </a:rPr>
              <a:t> Bell Graham elmondja, hogy bár házas és öt gyermek édesanyja, mégis magányos. Elismeri, hogy többször sírt Bibliája felett megkönnyebbülést keresve. Talált is válaszokat. Például, amikor csalódásával próbált megbirkózni, mert a fiai elfordultak az Úrtól. Igen értékes számára az ígéret: „Semmi felől ne aggódjatok” (Filippi 4:6).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kérlek, bocsásd meg az aggodalmaskodásomat! Vedd el szívemből az aggodalmat és a kétséget, és add, hogy mindenért hálás legyek Neked!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6 – Nem esik nehezére az Úrról és az Ő jóságáról beszélni.</a:t>
            </a:r>
            <a:r>
              <a:rPr lang="hu-HU" sz="1200" kern="1200" dirty="0" smtClean="0">
                <a:solidFill>
                  <a:schemeClr val="tx1"/>
                </a:solidFill>
                <a:effectLst/>
                <a:latin typeface="+mn-lt"/>
                <a:ea typeface="+mn-ea"/>
                <a:cs typeface="+mn-cs"/>
              </a:rPr>
              <a:t> A lelki nő nem jön zavarba, ha bizonyságot kell tennie a gyülekezetben, vagy áldást kérni az ételre egy étteremben. Ugyanolyan természetes neki Jézusról beszélni, mint a gyermekeiről, vagy egy közeli barátjáról.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kérlek, segíts, hogy olyan legyek, mint azok a nők, akik félelem nélkül beszélnek rólad. Legyen olyan fontos és mindent betöltő a Veled való tapasztalatom, hogy beszélnem kelljen róla.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5</a:t>
            </a:fld>
            <a:endParaRPr lang="en-US"/>
          </a:p>
        </p:txBody>
      </p:sp>
    </p:spTree>
    <p:extLst>
      <p:ext uri="{BB962C8B-B14F-4D97-AF65-F5344CB8AC3E}">
        <p14:creationId xmlns:p14="http://schemas.microsoft.com/office/powerpoint/2010/main" val="1138998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363538"/>
            <a:ext cx="4114800" cy="3086100"/>
          </a:xfrm>
        </p:spPr>
      </p:sp>
      <p:sp>
        <p:nvSpPr>
          <p:cNvPr id="3" name="Notes Placeholder 2"/>
          <p:cNvSpPr>
            <a:spLocks noGrp="1"/>
          </p:cNvSpPr>
          <p:nvPr>
            <p:ph type="body" idx="1"/>
          </p:nvPr>
        </p:nvSpPr>
        <p:spPr>
          <a:xfrm>
            <a:off x="685800" y="3566836"/>
            <a:ext cx="5486400" cy="3600450"/>
          </a:xfrm>
        </p:spPr>
        <p:txBody>
          <a:bodyPr/>
          <a:lstStyle/>
          <a:p>
            <a:r>
              <a:rPr lang="hu-HU" sz="1200" b="1" kern="1200" dirty="0" smtClean="0">
                <a:solidFill>
                  <a:schemeClr val="tx1"/>
                </a:solidFill>
                <a:effectLst/>
                <a:latin typeface="+mn-lt"/>
                <a:ea typeface="+mn-ea"/>
                <a:cs typeface="+mn-cs"/>
              </a:rPr>
              <a:t>7 – Megérti Isten hívását.</a:t>
            </a:r>
            <a:r>
              <a:rPr lang="hu-HU" sz="1200" kern="1200" dirty="0" smtClean="0">
                <a:solidFill>
                  <a:schemeClr val="tx1"/>
                </a:solidFill>
                <a:effectLst/>
                <a:latin typeface="+mn-lt"/>
                <a:ea typeface="+mn-ea"/>
                <a:cs typeface="+mn-cs"/>
              </a:rPr>
              <a:t> A hit nagyasszonyai mindig meghallották Isten szolgálati elhívását. Érzékelték helyüket a dolgok rendjében, részüket Isten tervében az emberi faj megmentésére.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Sok asszony megérezte Isten hívását, hogy mások áldására legyenek, misszionáriusok, betegápolók lettek. Hirdették Jézus üzenetét, vagy valami különleges szolgálatot végeztek. Az ilyen elhívásnak nem tudnak ellenállni, egyszerűen menniük kell. Gondoljunk csak néhány ilyen lelki asszonyra!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segíts, hogy meghalljam elhívásodat, ha valami különleges feladatot bízol rám, és add, hogy szívesen kövessem utasításodat!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8 – Tudatában van Isten jelenlétének.</a:t>
            </a:r>
            <a:r>
              <a:rPr lang="hu-HU" sz="1200" kern="1200" dirty="0" smtClean="0">
                <a:solidFill>
                  <a:schemeClr val="tx1"/>
                </a:solidFill>
                <a:effectLst/>
                <a:latin typeface="+mn-lt"/>
                <a:ea typeface="+mn-ea"/>
                <a:cs typeface="+mn-cs"/>
              </a:rPr>
              <a:t> A lelki nő kifinomult érzékkel érzi Isten jelenlétét életében. Tisztában van vele, mit cselekszik Isten a családjában, a gyülekezetben, a politikai életben és a világon.  Az emberi események kölcsönhatásaiban is észreveszi Isten munkáját. </a:t>
            </a:r>
            <a:r>
              <a:rPr lang="hu-HU" sz="1200" kern="1200" dirty="0" err="1" smtClean="0">
                <a:solidFill>
                  <a:schemeClr val="tx1"/>
                </a:solidFill>
                <a:effectLst/>
                <a:latin typeface="+mn-lt"/>
                <a:ea typeface="+mn-ea"/>
                <a:cs typeface="+mn-cs"/>
              </a:rPr>
              <a:t>Ruth</a:t>
            </a:r>
            <a:r>
              <a:rPr lang="hu-HU" sz="1200" kern="1200" dirty="0" smtClean="0">
                <a:solidFill>
                  <a:schemeClr val="tx1"/>
                </a:solidFill>
                <a:effectLst/>
                <a:latin typeface="+mn-lt"/>
                <a:ea typeface="+mn-ea"/>
                <a:cs typeface="+mn-cs"/>
              </a:rPr>
              <a:t> Bell Graham elkeseredhetett volna fiai miatt, de határozottan kitartott Istenbe vetett hite mellett. Meglátta, hogy Ő dolgozik gyermekei életében. Ezt mondja: „Gyermekeink soha nem kerülhetnek ki Isten hatásköréből.”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nyisd meg kérlek a szemem, hogy meglássam, amit ma végzel az életemben! Add, hogy soha ne feledjem, a látszattól függetlenül mindig Te irányítasz!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b="1" kern="1200" dirty="0" smtClean="0">
                <a:solidFill>
                  <a:schemeClr val="tx1"/>
                </a:solidFill>
                <a:effectLst/>
                <a:latin typeface="+mn-lt"/>
                <a:ea typeface="+mn-ea"/>
                <a:cs typeface="+mn-cs"/>
              </a:rPr>
              <a:t>9 – Szereti az embereket.</a:t>
            </a:r>
            <a:r>
              <a:rPr lang="hu-HU" sz="1200" kern="1200" dirty="0" smtClean="0">
                <a:solidFill>
                  <a:schemeClr val="tx1"/>
                </a:solidFill>
                <a:effectLst/>
                <a:latin typeface="+mn-lt"/>
                <a:ea typeface="+mn-ea"/>
                <a:cs typeface="+mn-cs"/>
              </a:rPr>
              <a:t> Az Istenhez közel álló asszony elkerülhetetlenül azt veszi észre magán, hogy mindenkit szeret, akiért Ő meghalt, még a legkellemetlenebb embereket is. </a:t>
            </a:r>
            <a:r>
              <a:rPr lang="hu-HU" sz="1200" kern="1200" dirty="0" err="1" smtClean="0">
                <a:solidFill>
                  <a:schemeClr val="tx1"/>
                </a:solidFill>
                <a:effectLst/>
                <a:latin typeface="+mn-lt"/>
                <a:ea typeface="+mn-ea"/>
                <a:cs typeface="+mn-cs"/>
              </a:rPr>
              <a:t>Amy</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Carmichael</a:t>
            </a:r>
            <a:r>
              <a:rPr lang="hu-HU" sz="1200" kern="1200" dirty="0" smtClean="0">
                <a:solidFill>
                  <a:schemeClr val="tx1"/>
                </a:solidFill>
                <a:effectLst/>
                <a:latin typeface="+mn-lt"/>
                <a:ea typeface="+mn-ea"/>
                <a:cs typeface="+mn-cs"/>
              </a:rPr>
              <a:t> szerette a prostituáltakat. Teréz Anya a társadalom kivetettjeit, a nyomorgókat és a haldoklókat. Mary </a:t>
            </a:r>
            <a:r>
              <a:rPr lang="hu-HU" sz="1200" kern="1200" dirty="0" err="1" smtClean="0">
                <a:solidFill>
                  <a:schemeClr val="tx1"/>
                </a:solidFill>
                <a:effectLst/>
                <a:latin typeface="+mn-lt"/>
                <a:ea typeface="+mn-ea"/>
                <a:cs typeface="+mn-cs"/>
              </a:rPr>
              <a:t>Jo</a:t>
            </a:r>
            <a:r>
              <a:rPr lang="hu-HU" sz="1200" kern="1200" dirty="0" smtClean="0">
                <a:solidFill>
                  <a:schemeClr val="tx1"/>
                </a:solidFill>
                <a:effectLst/>
                <a:latin typeface="+mn-lt"/>
                <a:ea typeface="+mn-ea"/>
                <a:cs typeface="+mn-cs"/>
              </a:rPr>
              <a:t> </a:t>
            </a:r>
            <a:r>
              <a:rPr lang="hu-HU" sz="1200" kern="1200" dirty="0" err="1" smtClean="0">
                <a:solidFill>
                  <a:schemeClr val="tx1"/>
                </a:solidFill>
                <a:effectLst/>
                <a:latin typeface="+mn-lt"/>
                <a:ea typeface="+mn-ea"/>
                <a:cs typeface="+mn-cs"/>
              </a:rPr>
              <a:t>Copeland</a:t>
            </a:r>
            <a:r>
              <a:rPr lang="hu-HU" sz="1200" kern="1200" dirty="0" smtClean="0">
                <a:solidFill>
                  <a:schemeClr val="tx1"/>
                </a:solidFill>
                <a:effectLst/>
                <a:latin typeface="+mn-lt"/>
                <a:ea typeface="+mn-ea"/>
                <a:cs typeface="+mn-cs"/>
              </a:rPr>
              <a:t> együttérzéssel tekintett a hajléktalanokra. </a:t>
            </a:r>
            <a:r>
              <a:rPr lang="hu-HU" sz="1200" kern="1200" dirty="0" err="1" smtClean="0">
                <a:solidFill>
                  <a:schemeClr val="tx1"/>
                </a:solidFill>
                <a:effectLst/>
                <a:latin typeface="+mn-lt"/>
                <a:ea typeface="+mn-ea"/>
                <a:cs typeface="+mn-cs"/>
              </a:rPr>
              <a:t>Chessie</a:t>
            </a:r>
            <a:r>
              <a:rPr lang="hu-HU" sz="1200" kern="1200" dirty="0" smtClean="0">
                <a:solidFill>
                  <a:schemeClr val="tx1"/>
                </a:solidFill>
                <a:effectLst/>
                <a:latin typeface="+mn-lt"/>
                <a:ea typeface="+mn-ea"/>
                <a:cs typeface="+mn-cs"/>
              </a:rPr>
              <a:t> Harris szerette az elhanyagolt kisgyermekeket és több, mint 800 gyermeket fogadott be.  </a:t>
            </a:r>
          </a:p>
          <a:p>
            <a:r>
              <a:rPr lang="hu-HU" sz="1200" kern="1200" dirty="0" smtClean="0">
                <a:solidFill>
                  <a:schemeClr val="tx1"/>
                </a:solidFill>
                <a:effectLst/>
                <a:latin typeface="+mn-lt"/>
                <a:ea typeface="+mn-ea"/>
                <a:cs typeface="+mn-cs"/>
              </a:rPr>
              <a:t> </a:t>
            </a:r>
          </a:p>
          <a:p>
            <a:r>
              <a:rPr lang="hu-HU" sz="1200" i="1" kern="1200" dirty="0" smtClean="0">
                <a:solidFill>
                  <a:schemeClr val="tx1"/>
                </a:solidFill>
                <a:effectLst/>
                <a:latin typeface="+mn-lt"/>
                <a:ea typeface="+mn-ea"/>
                <a:cs typeface="+mn-cs"/>
              </a:rPr>
              <a:t>Uram, segíts, hogy érzékeny legyek az emberek szükségleteire, hogy szívesen közvetítsem nekik a te szeretetedet.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6</a:t>
            </a:fld>
            <a:endParaRPr lang="en-US"/>
          </a:p>
        </p:txBody>
      </p:sp>
    </p:spTree>
    <p:extLst>
      <p:ext uri="{BB962C8B-B14F-4D97-AF65-F5344CB8AC3E}">
        <p14:creationId xmlns:p14="http://schemas.microsoft.com/office/powerpoint/2010/main" val="1719198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b="1" dirty="0" smtClean="0">
                <a:solidFill>
                  <a:schemeClr val="bg1"/>
                </a:solidFill>
                <a:latin typeface="+mn-lt"/>
              </a:rPr>
              <a:t>ÉRTÉKELD MAGAD!</a:t>
            </a:r>
            <a:endParaRPr lang="en-US" b="1" dirty="0" smtClean="0">
              <a:solidFill>
                <a:schemeClr val="bg1"/>
              </a:solidFill>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dirty="0" smtClean="0">
              <a:solidFill>
                <a:schemeClr val="bg1"/>
              </a:solidFill>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r>
              <a:rPr lang="hu-HU" sz="1200" kern="1200" dirty="0" smtClean="0">
                <a:solidFill>
                  <a:schemeClr val="tx1"/>
                </a:solidFill>
                <a:effectLst/>
                <a:latin typeface="+mn-lt"/>
                <a:ea typeface="+mn-ea"/>
                <a:cs typeface="+mn-cs"/>
              </a:rPr>
              <a:t>Hogyan értékelnéd magad, az 1-5-ig terjedő skálán a következő, a lelkiséget jellemző kijelentések alapján?  Az 5-ös a legmagasabb érték. </a:t>
            </a:r>
            <a:endParaRPr lang="hu-H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smtClean="0">
              <a:solidFill>
                <a:schemeClr val="bg1"/>
              </a:solidFill>
              <a:latin typeface="+mn-lt"/>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1.</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Fontossági sorrendemben az örökkévaló dolgok állnak az első helyen.</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2.</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Az imádkozás létfontosságú része életemnek.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3.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Naponta elmélyülök Isten igéjében.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4.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Megtapasztaltam a csönd átformáló erejét.</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5.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Életem jó és rossz időszakaiban egyaránt kérem Jézust, hogy minden körülmények között járjon velem.</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6.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Nem esik nehezemre Isten jóságáról beszélni.</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7.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Megértem Isten életemre vonatkozó konkrét tervét.</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8.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Tisztában vagyok Isten jelenlétével és munkálkodásával életemben.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b="1"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9. </a:t>
            </a: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Minden helyzetben és kultúrában szeretem az embereket.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pPr>
              <a:spcAft>
                <a:spcPts val="0"/>
              </a:spcAft>
            </a:pPr>
            <a:r>
              <a:rPr lang="hu-HU" sz="1200" dirty="0" smtClean="0">
                <a:solidFill>
                  <a:srgbClr val="000000"/>
                </a:solidFill>
                <a:effectLst/>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1	2	3	4	5</a:t>
            </a:r>
            <a:endParaRPr lang="hu-HU" sz="1100" dirty="0" smtClean="0">
              <a:solidFill>
                <a:srgbClr val="000000"/>
              </a:solidFill>
              <a:effectLst/>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endParaRPr>
          </a:p>
          <a:p>
            <a:endParaRPr lang="en-US" b="1" dirty="0" smtClean="0">
              <a:solidFill>
                <a:schemeClr val="bg1"/>
              </a:solidFill>
              <a:latin typeface="+mn-lt"/>
            </a:endParaRPr>
          </a:p>
          <a:p>
            <a:endParaRPr lang="en-US" dirty="0"/>
          </a:p>
        </p:txBody>
      </p:sp>
      <p:sp>
        <p:nvSpPr>
          <p:cNvPr id="4" name="Slide Number Placeholder 3"/>
          <p:cNvSpPr>
            <a:spLocks noGrp="1"/>
          </p:cNvSpPr>
          <p:nvPr>
            <p:ph type="sldNum" sz="quarter" idx="10"/>
          </p:nvPr>
        </p:nvSpPr>
        <p:spPr/>
        <p:txBody>
          <a:bodyPr/>
          <a:lstStyle/>
          <a:p>
            <a:fld id="{853A81ED-66CC-0849-AFCE-6513C990AE04}" type="slidenum">
              <a:rPr lang="en-US" smtClean="0"/>
              <a:t>7</a:t>
            </a:fld>
            <a:endParaRPr lang="en-US"/>
          </a:p>
        </p:txBody>
      </p:sp>
    </p:spTree>
    <p:extLst>
      <p:ext uri="{BB962C8B-B14F-4D97-AF65-F5344CB8AC3E}">
        <p14:creationId xmlns:p14="http://schemas.microsoft.com/office/powerpoint/2010/main" val="867287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GYAKORLATOK A SZEMÉLYES NÖVEKEDÉSHEZ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1.	Ajándékozzuk meg magunkat egy kis magánnyal. Menjünk el valahová néhány órára. Kapcsoljuk ki mobilunkat és rádiót, vagy </a:t>
            </a:r>
            <a:r>
              <a:rPr lang="hu-HU" sz="1200" kern="1200" dirty="0" err="1" smtClean="0">
                <a:solidFill>
                  <a:schemeClr val="tx1"/>
                </a:solidFill>
                <a:effectLst/>
                <a:latin typeface="+mn-lt"/>
                <a:ea typeface="+mn-ea"/>
                <a:cs typeface="+mn-cs"/>
              </a:rPr>
              <a:t>iPod-t</a:t>
            </a:r>
            <a:r>
              <a:rPr lang="hu-HU" sz="1200" kern="1200" dirty="0" smtClean="0">
                <a:solidFill>
                  <a:schemeClr val="tx1"/>
                </a:solidFill>
                <a:effectLst/>
                <a:latin typeface="+mn-lt"/>
                <a:ea typeface="+mn-ea"/>
                <a:cs typeface="+mn-cs"/>
              </a:rPr>
              <a:t> se vigyünk magunkkal! Olvassuk a Szentírást és elmélkedjünk Isten igéjén!  Szemléljük Isten műveit a természetben, és maradjunk teljesen csendben!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2.	Határozzuk el, hogy rendszeresen, minden nap elmélkedünk Krisztus életéről (Ellen G. White: Jézus élete 83.o.). Minden nap olvassunk el belőle egy fejezetet és a hozzá tartozó bibliai igeszakaszokat, és jegyezzük fel egy noteszba az észrevételeinket! Írjuk ki az idézeteket, amik megérintenek! A 87 fejezet három hónapig tartó személyes áhítatot biztosít.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3.	Egy hónapon keresztül vezessünk naplót arról, amit Isten tett az életünkben! Minden nap végén írjuk le mindazt, ami Isten védelmező gondoskodását bizonyítja. Ez a dokumentum bizonyítja majd az imádságok megválaszolását is.  Írjuk le azokat a híreket is, amik a próféciák teljesedését bizonyítják!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4.	Péntek esténként írjunk rövid bizonyságtételt arról, hogyan áldott meg Isten a hét során! Miért kell különösen hálásnak lennünk az elmúlt hét nap eseményei közül? Osszuk meg ezt szombaton a többiekkel is, ha lehetőség adódik rá!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5.	Válasszunk egy igeverset, ami sokat jelent nekünk! Helyettesítsük be a saját nevünket ahová csak lehet! Írjuk le saját szavainkkal hogy mit jelent nekünk a mostani körülményeink között! Milyen üzenetet akar Isten adni nekünk általa?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8</a:t>
            </a:fld>
            <a:endParaRPr lang="en-US"/>
          </a:p>
        </p:txBody>
      </p:sp>
    </p:spTree>
    <p:extLst>
      <p:ext uri="{BB962C8B-B14F-4D97-AF65-F5344CB8AC3E}">
        <p14:creationId xmlns:p14="http://schemas.microsoft.com/office/powerpoint/2010/main" val="17587531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A SIKER ELVEI</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„Hanem keressétek először Istennek országát, és az ő igazságát; és ezek mind megadatnak néktek.“ (Máté 6:33).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És ne feledjük: </a:t>
            </a:r>
            <a:r>
              <a:rPr lang="hu-HU" sz="1200" b="1" i="1" kern="1200" dirty="0" smtClean="0">
                <a:solidFill>
                  <a:schemeClr val="tx1"/>
                </a:solidFill>
                <a:effectLst/>
                <a:latin typeface="+mn-lt"/>
                <a:ea typeface="+mn-ea"/>
                <a:cs typeface="+mn-cs"/>
              </a:rPr>
              <a:t>„Az imádság kulcs a hit kezében mely megnyithatja a mennyei tárházak ajtaját, ahol a Mindenható kincseinek forrásai vannak felhalmozva.” </a:t>
            </a:r>
            <a:r>
              <a:rPr lang="hu-HU" sz="1200" i="1" kern="1200" dirty="0" smtClean="0">
                <a:solidFill>
                  <a:schemeClr val="tx1"/>
                </a:solidFill>
                <a:effectLst/>
                <a:latin typeface="+mn-lt"/>
                <a:ea typeface="+mn-ea"/>
                <a:cs typeface="+mn-cs"/>
              </a:rPr>
              <a:t>(Ellen G. White: Jézushoz vezető út 99.o.)</a:t>
            </a:r>
          </a:p>
          <a:p>
            <a:endParaRPr lang="hu-HU" sz="1200" i="1"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Valóban áldásos időt szánni rá, hogy csakis Istenre és a lelki dolgokra összpontosítsunk. Életünk elfoglalt, betáblázott forgatagában nagy szükségünk van csendes, nyugodt időszakokra, amikor olvashatunk, imádkozhatunk és meghallhatjuk azt a halk, szelíd hangot. E nyugodt helyről visszatérve leszünk képesek adni, és valóban törődni másokkal. Lesz erőnk és bátorságunk megtenni azt, amit Isten vár tőlünk. Akkor valóban lelki lányok, asszonyok, nők leszünk. </a:t>
            </a:r>
          </a:p>
          <a:p>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53A81ED-66CC-0849-AFCE-6513C990AE04}" type="slidenum">
              <a:rPr lang="en-US" smtClean="0"/>
              <a:t>9</a:t>
            </a:fld>
            <a:endParaRPr lang="en-US"/>
          </a:p>
        </p:txBody>
      </p:sp>
    </p:spTree>
    <p:extLst>
      <p:ext uri="{BB962C8B-B14F-4D97-AF65-F5344CB8AC3E}">
        <p14:creationId xmlns:p14="http://schemas.microsoft.com/office/powerpoint/2010/main" val="101398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BA36EE-60CD-F84F-90D7-65C43101D1AE}"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231779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BA36EE-60CD-F84F-90D7-65C43101D1AE}"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1927185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BA36EE-60CD-F84F-90D7-65C43101D1AE}"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185226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BA36EE-60CD-F84F-90D7-65C43101D1AE}"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2129229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BA36EE-60CD-F84F-90D7-65C43101D1AE}" type="datetimeFigureOut">
              <a:rPr lang="en-US" smtClean="0"/>
              <a:t>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295788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BA36EE-60CD-F84F-90D7-65C43101D1AE}"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2041387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BA36EE-60CD-F84F-90D7-65C43101D1AE}" type="datetimeFigureOut">
              <a:rPr lang="en-US" smtClean="0"/>
              <a:t>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1396816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BA36EE-60CD-F84F-90D7-65C43101D1AE}" type="datetimeFigureOut">
              <a:rPr lang="en-US" smtClean="0"/>
              <a:t>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7031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A36EE-60CD-F84F-90D7-65C43101D1AE}" type="datetimeFigureOut">
              <a:rPr lang="en-US" smtClean="0"/>
              <a:t>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59912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A36EE-60CD-F84F-90D7-65C43101D1AE}"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1922637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A36EE-60CD-F84F-90D7-65C43101D1AE}" type="datetimeFigureOut">
              <a:rPr lang="en-US" smtClean="0"/>
              <a:t>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6BD296-07EF-2F41-924F-FD58654EE73B}" type="slidenum">
              <a:rPr lang="en-US" smtClean="0"/>
              <a:t>‹#›</a:t>
            </a:fld>
            <a:endParaRPr lang="en-US"/>
          </a:p>
        </p:txBody>
      </p:sp>
    </p:spTree>
    <p:extLst>
      <p:ext uri="{BB962C8B-B14F-4D97-AF65-F5344CB8AC3E}">
        <p14:creationId xmlns:p14="http://schemas.microsoft.com/office/powerpoint/2010/main" val="578160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A36EE-60CD-F84F-90D7-65C43101D1AE}" type="datetimeFigureOut">
              <a:rPr lang="en-US" smtClean="0"/>
              <a:t>1/30/2018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BD296-07EF-2F41-924F-FD58654EE73B}" type="slidenum">
              <a:rPr lang="en-US" smtClean="0"/>
              <a:t>‹#›</a:t>
            </a:fld>
            <a:endParaRPr lang="en-US"/>
          </a:p>
        </p:txBody>
      </p:sp>
    </p:spTree>
    <p:extLst>
      <p:ext uri="{BB962C8B-B14F-4D97-AF65-F5344CB8AC3E}">
        <p14:creationId xmlns:p14="http://schemas.microsoft.com/office/powerpoint/2010/main" val="1768394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pic>
        <p:nvPicPr>
          <p:cNvPr id="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0025"/>
            <a:ext cx="9168207" cy="7058025"/>
          </a:xfrm>
          <a:prstGeom prst="rect">
            <a:avLst/>
          </a:prstGeom>
        </p:spPr>
      </p:pic>
      <p:sp>
        <p:nvSpPr>
          <p:cNvPr id="3" name="Subtitle 2"/>
          <p:cNvSpPr>
            <a:spLocks noGrp="1"/>
          </p:cNvSpPr>
          <p:nvPr>
            <p:ph type="subTitle" idx="1"/>
          </p:nvPr>
        </p:nvSpPr>
        <p:spPr>
          <a:xfrm>
            <a:off x="1262269" y="4979851"/>
            <a:ext cx="6858000" cy="1655762"/>
          </a:xfrm>
        </p:spPr>
        <p:txBody>
          <a:bodyPr>
            <a:normAutofit/>
          </a:bodyPr>
          <a:lstStyle/>
          <a:p>
            <a:r>
              <a:rPr lang="en-US" sz="4800" b="1" dirty="0" smtClean="0">
                <a:solidFill>
                  <a:srgbClr val="FF99CC"/>
                </a:solidFill>
              </a:rPr>
              <a:t>A </a:t>
            </a:r>
            <a:r>
              <a:rPr lang="hu-HU" sz="4800" b="1" dirty="0" smtClean="0">
                <a:solidFill>
                  <a:srgbClr val="FF99CC"/>
                </a:solidFill>
              </a:rPr>
              <a:t>lelki </a:t>
            </a:r>
            <a:r>
              <a:rPr lang="hu-HU" sz="4800" b="1" i="1" dirty="0" smtClean="0">
                <a:solidFill>
                  <a:schemeClr val="bg1"/>
                </a:solidFill>
                <a:latin typeface="Lucida Calligraphy" panose="03010101010101010101" pitchFamily="66" charset="0"/>
              </a:rPr>
              <a:t>asszony</a:t>
            </a:r>
            <a:endParaRPr lang="en-US" sz="4800" b="1" i="1" dirty="0">
              <a:solidFill>
                <a:schemeClr val="bg1"/>
              </a:solidFill>
              <a:latin typeface="Lucida Calligraphy" panose="03010101010101010101" pitchFamily="66" charset="0"/>
              <a:ea typeface="Palatino Linotype" charset="0"/>
              <a:cs typeface="Palatino Linotype" charset="0"/>
            </a:endParaRPr>
          </a:p>
        </p:txBody>
      </p:sp>
      <p:sp>
        <p:nvSpPr>
          <p:cNvPr id="8" name="Szövegdoboz 7"/>
          <p:cNvSpPr txBox="1"/>
          <p:nvPr/>
        </p:nvSpPr>
        <p:spPr>
          <a:xfrm>
            <a:off x="375781" y="-200024"/>
            <a:ext cx="7866345" cy="769441"/>
          </a:xfrm>
          <a:prstGeom prst="rect">
            <a:avLst/>
          </a:prstGeom>
          <a:noFill/>
        </p:spPr>
        <p:txBody>
          <a:bodyPr wrap="square" rtlCol="0">
            <a:spAutoFit/>
          </a:bodyPr>
          <a:lstStyle/>
          <a:p>
            <a:pPr algn="ctr">
              <a:spcAft>
                <a:spcPts val="0"/>
              </a:spcAft>
            </a:pPr>
            <a:r>
              <a:rPr lang="hu-HU" sz="4400" dirty="0" smtClean="0">
                <a:solidFill>
                  <a:srgbClr val="BB1BA4"/>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legjobbat </a:t>
            </a:r>
            <a:r>
              <a:rPr lang="hu-HU" sz="3600" b="1" i="1" dirty="0" smtClean="0">
                <a:solidFill>
                  <a:srgbClr val="7030A0"/>
                </a:solidFill>
                <a:uFill>
                  <a:solidFill>
                    <a:srgbClr val="000000"/>
                  </a:solidFill>
                </a:uFill>
                <a:latin typeface="Lucida Calligraphy" panose="03010101010101010101" pitchFamily="66" charset="0"/>
                <a:ea typeface="Arial Unicode MS" panose="020B0604020202020204" pitchFamily="34" charset="-128"/>
                <a:cs typeface="Arial" panose="020B0604020202020204" pitchFamily="34" charset="0"/>
              </a:rPr>
              <a:t>hozd ki magadból!</a:t>
            </a:r>
            <a:endParaRPr lang="hu-HU" sz="2800" b="1" dirty="0">
              <a:solidFill>
                <a:srgbClr val="7030A0"/>
              </a:solidFill>
              <a:uFill>
                <a:solidFill>
                  <a:srgbClr val="000000"/>
                </a:solidFill>
              </a:uFill>
              <a:latin typeface="Lucida Calligraphy" panose="03010101010101010101" pitchFamily="66" charset="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939335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title"/>
          </p:nvPr>
        </p:nvSpPr>
        <p:spPr>
          <a:xfrm>
            <a:off x="628650" y="1165226"/>
            <a:ext cx="7886700" cy="1325563"/>
          </a:xfrm>
        </p:spPr>
        <p:txBody>
          <a:bodyPr/>
          <a:lstStyle/>
          <a:p>
            <a:pPr algn="ctr"/>
            <a:r>
              <a:rPr lang="en-US" b="1" dirty="0">
                <a:solidFill>
                  <a:srgbClr val="941651"/>
                </a:solidFill>
                <a:latin typeface="+mn-lt"/>
              </a:rPr>
              <a:t>IMÁDSÁGOM MÁRA</a:t>
            </a:r>
            <a:endParaRPr lang="en-US" dirty="0">
              <a:solidFill>
                <a:srgbClr val="941651"/>
              </a:solidFill>
              <a:latin typeface="+mn-lt"/>
            </a:endParaRPr>
          </a:p>
        </p:txBody>
      </p:sp>
      <p:sp>
        <p:nvSpPr>
          <p:cNvPr id="3" name="Content Placeholder 2"/>
          <p:cNvSpPr>
            <a:spLocks noGrp="1"/>
          </p:cNvSpPr>
          <p:nvPr>
            <p:ph idx="1"/>
          </p:nvPr>
        </p:nvSpPr>
        <p:spPr>
          <a:xfrm>
            <a:off x="742950" y="2597149"/>
            <a:ext cx="7886700" cy="4141853"/>
          </a:xfrm>
        </p:spPr>
        <p:txBody>
          <a:bodyPr>
            <a:noAutofit/>
          </a:bodyPr>
          <a:lstStyle/>
          <a:p>
            <a:pPr marL="0" indent="0" algn="ctr">
              <a:buNone/>
            </a:pPr>
            <a:r>
              <a:rPr lang="hu-HU" sz="3200" dirty="0"/>
              <a:t>Uram, Istenem, minden aggodalmamat és gondomat a Te lábad elé helyezem. </a:t>
            </a:r>
            <a:r>
              <a:rPr lang="hu-HU" sz="3200" dirty="0"/>
              <a:t>Elcsendesedve és bizalommal járulok eléd. </a:t>
            </a:r>
            <a:r>
              <a:rPr lang="hu-HU" sz="3200" dirty="0" smtClean="0"/>
              <a:t>Kérlek</a:t>
            </a:r>
            <a:r>
              <a:rPr lang="hu-HU" sz="3200" dirty="0"/>
              <a:t>, gyere a szívembe és engedd, hogy örömmel élvezzem jelenlétedet és szeretetedet.  Segíts meghallanom halk, szelíd hangodat, és növeld hitemet abban, hogy Te mindig mellettem vagy! </a:t>
            </a:r>
          </a:p>
          <a:p>
            <a:pPr marL="0" indent="0" algn="ctr">
              <a:buNone/>
            </a:pPr>
            <a:r>
              <a:rPr lang="hu-HU" sz="3200" dirty="0"/>
              <a:t>Jézus nevében. Ámen.</a:t>
            </a:r>
          </a:p>
        </p:txBody>
      </p:sp>
    </p:spTree>
    <p:extLst>
      <p:ext uri="{BB962C8B-B14F-4D97-AF65-F5344CB8AC3E}">
        <p14:creationId xmlns:p14="http://schemas.microsoft.com/office/powerpoint/2010/main" val="138964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682875"/>
            <a:ext cx="7886700" cy="4351338"/>
          </a:xfrm>
        </p:spPr>
        <p:txBody>
          <a:bodyPr/>
          <a:lstStyle/>
          <a:p>
            <a:pPr marL="0" indent="0" algn="ctr">
              <a:buNone/>
            </a:pPr>
            <a:r>
              <a:rPr lang="hu-HU" dirty="0" smtClean="0"/>
              <a:t>„Érzéki ember pedig nem foghatja meg az Isten Lelkének dolgait: mert bolondságok néki; meg sem értheti, mivelhogy lelkiképpen ítéltetnek meg.</a:t>
            </a:r>
          </a:p>
          <a:p>
            <a:pPr marL="0" indent="0" algn="ctr">
              <a:buNone/>
            </a:pPr>
            <a:r>
              <a:rPr lang="hu-HU" dirty="0" smtClean="0"/>
              <a:t>A lelki ember azonban mindent megítél, de ő senkitől sem ítéltetik meg.</a:t>
            </a:r>
          </a:p>
          <a:p>
            <a:pPr marL="0" indent="0" algn="ctr">
              <a:buNone/>
            </a:pPr>
            <a:r>
              <a:rPr lang="hu-HU" dirty="0" smtClean="0"/>
              <a:t>Mert ki érte fel az Úrnak értelmét, hogy megoktathatná őt? Bennünk pedig Krisztus értelme van.”</a:t>
            </a:r>
          </a:p>
          <a:p>
            <a:pPr marL="0" indent="0" algn="ctr">
              <a:buNone/>
            </a:pPr>
            <a:r>
              <a:rPr lang="hu-HU" sz="2400" dirty="0" smtClean="0"/>
              <a:t>1 Kor 2:14-16 </a:t>
            </a:r>
            <a:endParaRPr lang="hu-HU" sz="2400" dirty="0"/>
          </a:p>
        </p:txBody>
      </p:sp>
    </p:spTree>
    <p:extLst>
      <p:ext uri="{BB962C8B-B14F-4D97-AF65-F5344CB8AC3E}">
        <p14:creationId xmlns:p14="http://schemas.microsoft.com/office/powerpoint/2010/main" val="275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250521" y="263048"/>
            <a:ext cx="8264829" cy="1962628"/>
          </a:xfrm>
        </p:spPr>
        <p:txBody>
          <a:bodyPr>
            <a:normAutofit fontScale="90000"/>
          </a:bodyPr>
          <a:lstStyle/>
          <a:p>
            <a:pPr>
              <a:spcAft>
                <a:spcPts val="0"/>
              </a:spcAft>
            </a:pPr>
            <a:r>
              <a:rPr lang="hu-HU" b="1" dirty="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LELKIKÉPPEN ÉLŐ </a:t>
            </a:r>
            <a: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r>
            <a:b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ASSZONY </a:t>
            </a:r>
            <a:r>
              <a:rPr lang="hu-HU" b="1" dirty="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KILENC </a:t>
            </a:r>
            <a: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
            </a:r>
            <a:b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b="1" dirty="0" smtClean="0">
                <a:solidFill>
                  <a:schemeClr val="accent4">
                    <a:lumMod val="40000"/>
                    <a:lumOff val="60000"/>
                  </a:scheme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JELLEMZŐJE</a:t>
            </a:r>
            <a:r>
              <a:rPr lang="hu-HU" sz="4000" dirty="0">
                <a:solidFill>
                  <a:schemeClr val="accent4">
                    <a:lumMod val="40000"/>
                    <a:lumOff val="60000"/>
                  </a:schemeClr>
                </a:solidFill>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rPr>
              <a:t/>
            </a:r>
            <a:br>
              <a:rPr lang="hu-HU" sz="4000" dirty="0">
                <a:solidFill>
                  <a:schemeClr val="accent4">
                    <a:lumMod val="40000"/>
                    <a:lumOff val="60000"/>
                  </a:schemeClr>
                </a:solidFill>
                <a:uFill>
                  <a:solidFill>
                    <a:srgbClr val="000000"/>
                  </a:solidFill>
                </a:uFill>
                <a:latin typeface="Helvetica" panose="020B0604020202020204" pitchFamily="34" charset="0"/>
                <a:ea typeface="Arial Unicode MS" panose="020B0604020202020204" pitchFamily="34" charset="-128"/>
                <a:cs typeface="Arial Unicode MS" panose="020B0604020202020204" pitchFamily="34" charset="-128"/>
              </a:rPr>
            </a:br>
            <a:endParaRPr lang="en-US" dirty="0">
              <a:solidFill>
                <a:schemeClr val="accent4">
                  <a:lumMod val="40000"/>
                  <a:lumOff val="60000"/>
                </a:schemeClr>
              </a:solidFill>
            </a:endParaRPr>
          </a:p>
        </p:txBody>
      </p:sp>
      <p:sp>
        <p:nvSpPr>
          <p:cNvPr id="3" name="Content Placeholder 2"/>
          <p:cNvSpPr>
            <a:spLocks noGrp="1"/>
          </p:cNvSpPr>
          <p:nvPr>
            <p:ph idx="1"/>
          </p:nvPr>
        </p:nvSpPr>
        <p:spPr>
          <a:xfrm>
            <a:off x="628650" y="2854325"/>
            <a:ext cx="7886700" cy="3375025"/>
          </a:xfrm>
        </p:spPr>
        <p:txBody>
          <a:bodyPr/>
          <a:lstStyle/>
          <a:p>
            <a:pPr marL="0" indent="0" algn="ctr">
              <a:buNone/>
            </a:pPr>
            <a:endParaRPr lang="en-US" dirty="0"/>
          </a:p>
          <a:p>
            <a:pPr marL="0" indent="0" algn="ctr">
              <a:buNone/>
            </a:pPr>
            <a:r>
              <a:rPr lang="hu-HU" sz="6000" b="1" spc="600" dirty="0" smtClean="0">
                <a:solidFill>
                  <a:srgbClr val="941651"/>
                </a:solidFill>
                <a:latin typeface="Lucida Calligraphy" panose="03010101010101010101" pitchFamily="66" charset="0"/>
              </a:rPr>
              <a:t>LELKI</a:t>
            </a:r>
            <a:endParaRPr lang="en-US" sz="6000" b="1" spc="600" dirty="0">
              <a:solidFill>
                <a:srgbClr val="941651"/>
              </a:solidFill>
              <a:latin typeface="Lucida Calligraphy" panose="03010101010101010101" pitchFamily="66" charset="0"/>
            </a:endParaRPr>
          </a:p>
        </p:txBody>
      </p:sp>
    </p:spTree>
    <p:extLst>
      <p:ext uri="{BB962C8B-B14F-4D97-AF65-F5344CB8AC3E}">
        <p14:creationId xmlns:p14="http://schemas.microsoft.com/office/powerpoint/2010/main" val="440493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597150"/>
            <a:ext cx="7886700" cy="3889375"/>
          </a:xfrm>
        </p:spPr>
        <p:txBody>
          <a:bodyPr/>
          <a:lstStyle/>
          <a:p>
            <a:pPr marL="0" indent="0">
              <a:buNone/>
            </a:pPr>
            <a:r>
              <a:rPr lang="hu-HU" b="1" dirty="0">
                <a:solidFill>
                  <a:srgbClr val="941651"/>
                </a:solidFill>
              </a:rPr>
              <a:t>1 – Az örökkévaló dolgok értékelése.</a:t>
            </a:r>
            <a:r>
              <a:rPr lang="hu-HU" dirty="0">
                <a:solidFill>
                  <a:srgbClr val="941651"/>
                </a:solidFill>
              </a:rPr>
              <a:t> </a:t>
            </a:r>
            <a:r>
              <a:rPr lang="hu-HU" dirty="0"/>
              <a:t>A lelki asszony fontossági sorrendjében az első, hogy tudja, csak annak van örökkévaló értéke, amit Krisztusért tesz. </a:t>
            </a:r>
            <a:endParaRPr lang="hu-HU" dirty="0" smtClean="0"/>
          </a:p>
          <a:p>
            <a:pPr marL="0" indent="0">
              <a:buNone/>
            </a:pPr>
            <a:r>
              <a:rPr lang="hu-HU" b="1" dirty="0">
                <a:solidFill>
                  <a:srgbClr val="941651"/>
                </a:solidFill>
              </a:rPr>
              <a:t>2 – Nagyon fontos az imádkozás.</a:t>
            </a:r>
            <a:r>
              <a:rPr lang="hu-HU" dirty="0">
                <a:solidFill>
                  <a:srgbClr val="C00000"/>
                </a:solidFill>
              </a:rPr>
              <a:t>  </a:t>
            </a:r>
            <a:r>
              <a:rPr lang="hu-HU" dirty="0"/>
              <a:t>Az imádság létfontosságú a lelki nő életében</a:t>
            </a:r>
            <a:r>
              <a:rPr lang="hu-HU" dirty="0" smtClean="0"/>
              <a:t>.</a:t>
            </a:r>
          </a:p>
          <a:p>
            <a:pPr marL="0" indent="0">
              <a:buNone/>
            </a:pPr>
            <a:r>
              <a:rPr lang="hu-HU" b="1" dirty="0">
                <a:solidFill>
                  <a:srgbClr val="941651"/>
                </a:solidFill>
              </a:rPr>
              <a:t>3 – Elmélyedés az Igében.</a:t>
            </a:r>
            <a:r>
              <a:rPr lang="hu-HU" dirty="0">
                <a:solidFill>
                  <a:srgbClr val="941651"/>
                </a:solidFill>
              </a:rPr>
              <a:t>  </a:t>
            </a:r>
            <a:r>
              <a:rPr lang="hu-HU" dirty="0"/>
              <a:t>A lelki asszony számára a Biblia tanulmányozása nem egy fárasztó feladat, hanem várva várt elfoglaltság.</a:t>
            </a:r>
            <a:endParaRPr lang="en-US" dirty="0"/>
          </a:p>
        </p:txBody>
      </p:sp>
      <p:sp>
        <p:nvSpPr>
          <p:cNvPr id="2" name="Szövegdoboz 1"/>
          <p:cNvSpPr txBox="1"/>
          <p:nvPr/>
        </p:nvSpPr>
        <p:spPr>
          <a:xfrm>
            <a:off x="125260" y="112734"/>
            <a:ext cx="5173244" cy="1938992"/>
          </a:xfrm>
          <a:prstGeom prst="rect">
            <a:avLst/>
          </a:prstGeom>
          <a:noFill/>
        </p:spPr>
        <p:txBody>
          <a:bodyPr wrap="square" rtlCol="0">
            <a:spAutoFit/>
          </a:bodyPr>
          <a:lstStyle/>
          <a:p>
            <a:r>
              <a:rPr lang="hu-HU" sz="4000" b="1" dirty="0">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LELKIKÉPPEN ÉLŐ </a:t>
            </a:r>
            <a:br>
              <a:rPr lang="hu-HU" sz="4000" b="1" dirty="0">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dirty="0">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ASSZONY KILENC </a:t>
            </a:r>
            <a:br>
              <a:rPr lang="hu-HU" sz="4000" b="1" dirty="0">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dirty="0">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JELLEMZŐJE</a:t>
            </a:r>
            <a:endParaRPr lang="hu-HU" dirty="0"/>
          </a:p>
        </p:txBody>
      </p:sp>
    </p:spTree>
    <p:extLst>
      <p:ext uri="{BB962C8B-B14F-4D97-AF65-F5344CB8AC3E}">
        <p14:creationId xmlns:p14="http://schemas.microsoft.com/office/powerpoint/2010/main" val="94672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339975"/>
            <a:ext cx="7886700" cy="4351338"/>
          </a:xfrm>
        </p:spPr>
        <p:txBody>
          <a:bodyPr/>
          <a:lstStyle/>
          <a:p>
            <a:pPr marL="0" indent="0">
              <a:buNone/>
            </a:pPr>
            <a:r>
              <a:rPr lang="hu-HU" b="1" dirty="0">
                <a:solidFill>
                  <a:srgbClr val="941651"/>
                </a:solidFill>
              </a:rPr>
              <a:t>4 – Felismeri a csend fontosságát.</a:t>
            </a:r>
            <a:r>
              <a:rPr lang="hu-HU" dirty="0">
                <a:solidFill>
                  <a:srgbClr val="C00000"/>
                </a:solidFill>
              </a:rPr>
              <a:t> </a:t>
            </a:r>
            <a:r>
              <a:rPr lang="hu-HU" dirty="0"/>
              <a:t>A lelki asszony engedelmeskedik a parancsnak: „Csendesedjetek, és ismerjétek el, hogy én vagyok az Úr!” </a:t>
            </a:r>
            <a:endParaRPr lang="hu-HU" dirty="0" smtClean="0"/>
          </a:p>
          <a:p>
            <a:pPr marL="0" indent="0">
              <a:buNone/>
            </a:pPr>
            <a:r>
              <a:rPr lang="hu-HU" b="1" dirty="0">
                <a:solidFill>
                  <a:srgbClr val="941651"/>
                </a:solidFill>
              </a:rPr>
              <a:t>5 – Arra kéri Jézust, hogy élete minden területén járjon vele.</a:t>
            </a:r>
            <a:r>
              <a:rPr lang="hu-HU" dirty="0">
                <a:solidFill>
                  <a:srgbClr val="941651"/>
                </a:solidFill>
              </a:rPr>
              <a:t> </a:t>
            </a:r>
            <a:r>
              <a:rPr lang="hu-HU" dirty="0"/>
              <a:t>Az Úr vele van élete nehéz, és jobb helyzeteiben is. </a:t>
            </a:r>
            <a:endParaRPr lang="hu-HU" dirty="0" smtClean="0"/>
          </a:p>
          <a:p>
            <a:pPr marL="0" indent="0">
              <a:buNone/>
            </a:pPr>
            <a:r>
              <a:rPr lang="hu-HU" b="1" dirty="0">
                <a:solidFill>
                  <a:srgbClr val="941651"/>
                </a:solidFill>
              </a:rPr>
              <a:t>6 – Nem esik nehezére az Úrról és az Ő jóságáról beszélni.</a:t>
            </a:r>
            <a:r>
              <a:rPr lang="hu-HU" dirty="0">
                <a:solidFill>
                  <a:srgbClr val="941651"/>
                </a:solidFill>
              </a:rPr>
              <a:t> </a:t>
            </a:r>
            <a:r>
              <a:rPr lang="hu-HU" dirty="0"/>
              <a:t>A lelki nő nem jön zavarba, ha bizonyságot kell tennie a gyülekezetben, vagy áldást kérni az ételre egy étteremben.</a:t>
            </a:r>
            <a:endParaRPr lang="en-US" dirty="0"/>
          </a:p>
        </p:txBody>
      </p:sp>
      <p:sp>
        <p:nvSpPr>
          <p:cNvPr id="2" name="Szövegdoboz 1"/>
          <p:cNvSpPr txBox="1"/>
          <p:nvPr/>
        </p:nvSpPr>
        <p:spPr>
          <a:xfrm>
            <a:off x="100208" y="137786"/>
            <a:ext cx="5724389" cy="1938992"/>
          </a:xfrm>
          <a:prstGeom prst="rect">
            <a:avLst/>
          </a:prstGeom>
          <a:noFill/>
        </p:spPr>
        <p:txBody>
          <a:bodyPr wrap="square" rtlCol="0">
            <a:spAutoFit/>
          </a:bodyPr>
          <a:lstStyle/>
          <a:p>
            <a:pPr lvl="0"/>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LELKIKÉPPEN ÉLŐ </a:t>
            </a:r>
            <a:b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ASSZONY KILENC </a:t>
            </a:r>
            <a:b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JELLEMZŐJE</a:t>
            </a:r>
            <a:endParaRPr lang="hu-HU" dirty="0">
              <a:solidFill>
                <a:prstClr val="black"/>
              </a:solidFill>
            </a:endParaRPr>
          </a:p>
        </p:txBody>
      </p:sp>
    </p:spTree>
    <p:extLst>
      <p:ext uri="{BB962C8B-B14F-4D97-AF65-F5344CB8AC3E}">
        <p14:creationId xmlns:p14="http://schemas.microsoft.com/office/powerpoint/2010/main" val="857112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28650" y="2397125"/>
            <a:ext cx="7886700" cy="4351338"/>
          </a:xfrm>
        </p:spPr>
        <p:txBody>
          <a:bodyPr/>
          <a:lstStyle/>
          <a:p>
            <a:pPr marL="0" indent="0">
              <a:buNone/>
            </a:pPr>
            <a:r>
              <a:rPr lang="hu-HU" b="1" dirty="0">
                <a:solidFill>
                  <a:srgbClr val="941651"/>
                </a:solidFill>
              </a:rPr>
              <a:t>7 – Megérti Isten hívását.</a:t>
            </a:r>
            <a:r>
              <a:rPr lang="hu-HU" dirty="0">
                <a:solidFill>
                  <a:srgbClr val="941651"/>
                </a:solidFill>
              </a:rPr>
              <a:t> </a:t>
            </a:r>
            <a:r>
              <a:rPr lang="hu-HU" dirty="0"/>
              <a:t>A hit nagyasszonyai mindig meghallották Isten szolgálati elhívását. </a:t>
            </a:r>
            <a:endParaRPr lang="hu-HU" dirty="0" smtClean="0"/>
          </a:p>
          <a:p>
            <a:pPr marL="0" indent="0">
              <a:buNone/>
            </a:pPr>
            <a:r>
              <a:rPr lang="hu-HU" b="1" dirty="0">
                <a:solidFill>
                  <a:srgbClr val="941651"/>
                </a:solidFill>
              </a:rPr>
              <a:t>8 – Tudatában van Isten jelenlétének.</a:t>
            </a:r>
            <a:r>
              <a:rPr lang="hu-HU" dirty="0">
                <a:solidFill>
                  <a:srgbClr val="941651"/>
                </a:solidFill>
              </a:rPr>
              <a:t> </a:t>
            </a:r>
            <a:r>
              <a:rPr lang="hu-HU" dirty="0"/>
              <a:t>A lelki nő kifinomult érzékkel érzi Isten jelenlétét életében. Tisztában van vele, mit cselekszik Isten a családjában, a gyülekezetben, a politikai életben és a világon</a:t>
            </a:r>
            <a:r>
              <a:rPr lang="hu-HU" dirty="0" smtClean="0"/>
              <a:t>.</a:t>
            </a:r>
          </a:p>
          <a:p>
            <a:pPr marL="0" indent="0">
              <a:buNone/>
            </a:pPr>
            <a:r>
              <a:rPr lang="hu-HU" dirty="0" smtClean="0"/>
              <a:t> </a:t>
            </a:r>
            <a:r>
              <a:rPr lang="hu-HU" b="1" dirty="0">
                <a:solidFill>
                  <a:srgbClr val="941651"/>
                </a:solidFill>
              </a:rPr>
              <a:t>9 – Szereti az embereket.</a:t>
            </a:r>
            <a:r>
              <a:rPr lang="hu-HU" dirty="0">
                <a:solidFill>
                  <a:srgbClr val="941651"/>
                </a:solidFill>
              </a:rPr>
              <a:t> </a:t>
            </a:r>
            <a:r>
              <a:rPr lang="hu-HU" dirty="0"/>
              <a:t>Az Istenhez közel álló asszony elkerülhetetlenül azt veszi észre magán, hogy mindenkit szeret, akiért Ő meghalt, még a legkellemetlenebb embereket is. </a:t>
            </a:r>
            <a:endParaRPr lang="en-US" dirty="0"/>
          </a:p>
        </p:txBody>
      </p:sp>
      <p:sp>
        <p:nvSpPr>
          <p:cNvPr id="2" name="Szövegdoboz 1"/>
          <p:cNvSpPr txBox="1"/>
          <p:nvPr/>
        </p:nvSpPr>
        <p:spPr>
          <a:xfrm>
            <a:off x="125260" y="175364"/>
            <a:ext cx="4647151" cy="1938992"/>
          </a:xfrm>
          <a:prstGeom prst="rect">
            <a:avLst/>
          </a:prstGeom>
          <a:noFill/>
        </p:spPr>
        <p:txBody>
          <a:bodyPr wrap="square" rtlCol="0">
            <a:spAutoFit/>
          </a:bodyPr>
          <a:lstStyle/>
          <a:p>
            <a:pPr lvl="0"/>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 LELKIKÉPPEN ÉLŐ </a:t>
            </a:r>
            <a:b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ASSZONY KILENC </a:t>
            </a:r>
            <a:b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br>
            <a:r>
              <a:rPr lang="hu-HU" sz="4000" b="1">
                <a:solidFill>
                  <a:srgbClr val="FFC000">
                    <a:lumMod val="40000"/>
                    <a:lumOff val="60000"/>
                  </a:srgbClr>
                </a:solidFill>
                <a:uFill>
                  <a:solidFill>
                    <a:srgbClr val="000000"/>
                  </a:solidFill>
                </a:uFill>
                <a:latin typeface="Calibri" panose="020F0502020204030204" pitchFamily="34" charset="0"/>
                <a:ea typeface="Arial Unicode MS" panose="020B0604020202020204" pitchFamily="34" charset="-128"/>
                <a:cs typeface="Arial" panose="020B0604020202020204" pitchFamily="34" charset="0"/>
              </a:rPr>
              <a:t>JELLEMZŐJE</a:t>
            </a:r>
            <a:endParaRPr lang="hu-HU" dirty="0">
              <a:solidFill>
                <a:prstClr val="black"/>
              </a:solidFill>
            </a:endParaRPr>
          </a:p>
        </p:txBody>
      </p:sp>
    </p:spTree>
    <p:extLst>
      <p:ext uri="{BB962C8B-B14F-4D97-AF65-F5344CB8AC3E}">
        <p14:creationId xmlns:p14="http://schemas.microsoft.com/office/powerpoint/2010/main" val="1063437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8650" y="1222376"/>
            <a:ext cx="7886700" cy="1325563"/>
          </a:xfrm>
        </p:spPr>
        <p:txBody>
          <a:bodyPr/>
          <a:lstStyle/>
          <a:p>
            <a:r>
              <a:rPr lang="hu-HU" b="1" dirty="0" smtClean="0">
                <a:solidFill>
                  <a:schemeClr val="accent4">
                    <a:lumMod val="40000"/>
                    <a:lumOff val="60000"/>
                  </a:schemeClr>
                </a:solidFill>
                <a:latin typeface="+mn-lt"/>
              </a:rPr>
              <a:t>ÉRTÉKELD MAGAD!</a:t>
            </a:r>
            <a:endParaRPr lang="en-US" dirty="0">
              <a:solidFill>
                <a:schemeClr val="accent4">
                  <a:lumMod val="40000"/>
                  <a:lumOff val="60000"/>
                </a:schemeClr>
              </a:solidFill>
              <a:latin typeface="+mn-lt"/>
            </a:endParaRPr>
          </a:p>
        </p:txBody>
      </p:sp>
      <p:sp>
        <p:nvSpPr>
          <p:cNvPr id="3" name="Content Placeholder 2"/>
          <p:cNvSpPr>
            <a:spLocks noGrp="1"/>
          </p:cNvSpPr>
          <p:nvPr>
            <p:ph idx="1"/>
          </p:nvPr>
        </p:nvSpPr>
        <p:spPr>
          <a:xfrm>
            <a:off x="628650" y="2368550"/>
            <a:ext cx="7886700" cy="3218058"/>
          </a:xfrm>
        </p:spPr>
        <p:txBody>
          <a:bodyPr>
            <a:noAutofit/>
          </a:bodyPr>
          <a:lstStyle/>
          <a:p>
            <a:pPr marL="0" indent="0" algn="ctr">
              <a:lnSpc>
                <a:spcPct val="100000"/>
              </a:lnSpc>
              <a:buNone/>
            </a:pPr>
            <a:r>
              <a:rPr lang="en-US" sz="3600" b="1" dirty="0"/>
              <a:t> </a:t>
            </a:r>
            <a:endParaRPr lang="en-US" sz="3600" dirty="0"/>
          </a:p>
          <a:p>
            <a:pPr marL="0" indent="0" algn="ctr">
              <a:lnSpc>
                <a:spcPct val="100000"/>
              </a:lnSpc>
              <a:buNone/>
            </a:pPr>
            <a:r>
              <a:rPr lang="hu-HU" sz="3600" dirty="0" smtClean="0"/>
              <a:t>Hogyan értékelnéd magad, az 1-5-ig terjedő skálán a következő, a lelkiséget jellemző kijelentések alapján?  Az 5-ös a legmagasabb érték. </a:t>
            </a:r>
            <a:endParaRPr lang="hu-HU" sz="3600" dirty="0"/>
          </a:p>
        </p:txBody>
      </p:sp>
    </p:spTree>
    <p:extLst>
      <p:ext uri="{BB962C8B-B14F-4D97-AF65-F5344CB8AC3E}">
        <p14:creationId xmlns:p14="http://schemas.microsoft.com/office/powerpoint/2010/main" val="4296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325678" y="200417"/>
            <a:ext cx="5303598" cy="2090348"/>
          </a:xfrm>
        </p:spPr>
        <p:txBody>
          <a:bodyPr>
            <a:normAutofit/>
          </a:bodyPr>
          <a:lstStyle/>
          <a:p>
            <a:r>
              <a:rPr lang="en-US" sz="4000" b="1" dirty="0">
                <a:solidFill>
                  <a:schemeClr val="accent4">
                    <a:lumMod val="40000"/>
                    <a:lumOff val="60000"/>
                  </a:schemeClr>
                </a:solidFill>
                <a:latin typeface="+mn-lt"/>
              </a:rPr>
              <a:t>GYAKORLATOK A </a:t>
            </a:r>
            <a:r>
              <a:rPr lang="en-US" sz="4000" b="1" dirty="0" smtClean="0">
                <a:solidFill>
                  <a:schemeClr val="accent4">
                    <a:lumMod val="40000"/>
                    <a:lumOff val="60000"/>
                  </a:schemeClr>
                </a:solidFill>
                <a:latin typeface="+mn-lt"/>
              </a:rPr>
              <a:t>SZEMÉLYES </a:t>
            </a:r>
            <a:r>
              <a:rPr lang="en-US" sz="4000" b="1" dirty="0">
                <a:solidFill>
                  <a:schemeClr val="accent4">
                    <a:lumMod val="40000"/>
                    <a:lumOff val="60000"/>
                  </a:schemeClr>
                </a:solidFill>
                <a:latin typeface="+mn-lt"/>
              </a:rPr>
              <a:t>NÖVEKEDÉSHEZ </a:t>
            </a:r>
          </a:p>
        </p:txBody>
      </p:sp>
      <p:sp>
        <p:nvSpPr>
          <p:cNvPr id="3" name="Content Placeholder 2"/>
          <p:cNvSpPr>
            <a:spLocks noGrp="1"/>
          </p:cNvSpPr>
          <p:nvPr>
            <p:ph idx="1"/>
          </p:nvPr>
        </p:nvSpPr>
        <p:spPr>
          <a:xfrm>
            <a:off x="600075" y="2997200"/>
            <a:ext cx="7886700" cy="3317875"/>
          </a:xfrm>
        </p:spPr>
        <p:txBody>
          <a:bodyPr>
            <a:normAutofit/>
          </a:bodyPr>
          <a:lstStyle/>
          <a:p>
            <a:pPr marL="0" indent="0" algn="ctr">
              <a:buNone/>
            </a:pPr>
            <a:r>
              <a:rPr lang="hu-HU" sz="3200" dirty="0"/>
              <a:t>Ajándékozzuk meg magunkat egy kis magánnyal. Menjünk el valahová néhány órára. Kapcsoljuk ki mobilunkat és rádiót, vagy </a:t>
            </a:r>
            <a:r>
              <a:rPr lang="hu-HU" sz="3200" dirty="0" err="1"/>
              <a:t>iPod-t</a:t>
            </a:r>
            <a:r>
              <a:rPr lang="hu-HU" sz="3200" dirty="0"/>
              <a:t> se vigyünk magunkkal! Olvassuk a Szentírást és elmélkedjünk Isten igéjén!  Szemléljük Isten műveit a természetben, és maradjunk teljesen csendben! </a:t>
            </a:r>
          </a:p>
        </p:txBody>
      </p:sp>
    </p:spTree>
    <p:extLst>
      <p:ext uri="{BB962C8B-B14F-4D97-AF65-F5344CB8AC3E}">
        <p14:creationId xmlns:p14="http://schemas.microsoft.com/office/powerpoint/2010/main" val="176477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9309096" cy="6858001"/>
          </a:xfrm>
          <a:prstGeom prst="rect">
            <a:avLst/>
          </a:prstGeom>
        </p:spPr>
      </p:pic>
      <p:sp>
        <p:nvSpPr>
          <p:cNvPr id="2" name="Title 1"/>
          <p:cNvSpPr>
            <a:spLocks noGrp="1"/>
          </p:cNvSpPr>
          <p:nvPr>
            <p:ph type="title"/>
          </p:nvPr>
        </p:nvSpPr>
        <p:spPr>
          <a:xfrm>
            <a:off x="628650" y="1165226"/>
            <a:ext cx="7886700" cy="1325563"/>
          </a:xfrm>
        </p:spPr>
        <p:txBody>
          <a:bodyPr>
            <a:normAutofit/>
          </a:bodyPr>
          <a:lstStyle/>
          <a:p>
            <a:pPr algn="ctr"/>
            <a:r>
              <a:rPr lang="en-US" sz="4800" b="1" dirty="0">
                <a:solidFill>
                  <a:srgbClr val="941651"/>
                </a:solidFill>
                <a:latin typeface="+mn-lt"/>
              </a:rPr>
              <a:t>A SIKER ELVEI</a:t>
            </a:r>
            <a:endParaRPr lang="en-US" sz="4800" dirty="0">
              <a:solidFill>
                <a:srgbClr val="941651"/>
              </a:solidFill>
              <a:latin typeface="+mn-lt"/>
            </a:endParaRPr>
          </a:p>
        </p:txBody>
      </p:sp>
      <p:sp>
        <p:nvSpPr>
          <p:cNvPr id="3" name="Content Placeholder 2"/>
          <p:cNvSpPr>
            <a:spLocks noGrp="1"/>
          </p:cNvSpPr>
          <p:nvPr>
            <p:ph idx="1"/>
          </p:nvPr>
        </p:nvSpPr>
        <p:spPr>
          <a:xfrm>
            <a:off x="628650" y="2854325"/>
            <a:ext cx="7886700" cy="2146300"/>
          </a:xfrm>
        </p:spPr>
        <p:txBody>
          <a:bodyPr>
            <a:noAutofit/>
          </a:bodyPr>
          <a:lstStyle/>
          <a:p>
            <a:pPr marL="0" indent="0" algn="ctr">
              <a:buNone/>
            </a:pPr>
            <a:r>
              <a:rPr lang="hu-HU" sz="3600" dirty="0" smtClean="0"/>
              <a:t>„Hanem keressétek először Istennek országát, és az ő igazságát; és ezek mind megadatnak néktek</a:t>
            </a:r>
            <a:r>
              <a:rPr lang="en-US" sz="3600" dirty="0" smtClean="0"/>
              <a:t>.“ </a:t>
            </a:r>
            <a:endParaRPr lang="hu-HU" sz="3600" dirty="0" smtClean="0"/>
          </a:p>
          <a:p>
            <a:pPr marL="0" indent="0" algn="ctr">
              <a:buNone/>
            </a:pPr>
            <a:r>
              <a:rPr lang="en-US" sz="3200" dirty="0" smtClean="0"/>
              <a:t>(</a:t>
            </a:r>
            <a:r>
              <a:rPr lang="hu-HU" sz="3200" dirty="0" smtClean="0"/>
              <a:t>Máté</a:t>
            </a:r>
            <a:r>
              <a:rPr lang="en-US" sz="3200" dirty="0" smtClean="0"/>
              <a:t> </a:t>
            </a:r>
            <a:r>
              <a:rPr lang="en-US" sz="3200" dirty="0"/>
              <a:t>6:33). </a:t>
            </a:r>
            <a:r>
              <a:rPr lang="en-US" sz="3600" dirty="0"/>
              <a:t> </a:t>
            </a:r>
          </a:p>
        </p:txBody>
      </p:sp>
    </p:spTree>
    <p:extLst>
      <p:ext uri="{BB962C8B-B14F-4D97-AF65-F5344CB8AC3E}">
        <p14:creationId xmlns:p14="http://schemas.microsoft.com/office/powerpoint/2010/main" val="8726109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410</TotalTime>
  <Words>789</Words>
  <Application>Microsoft Office PowerPoint</Application>
  <PresentationFormat>Diavetítés a képernyőre (4:3 oldalarány)</PresentationFormat>
  <Paragraphs>155</Paragraphs>
  <Slides>10</Slides>
  <Notes>10</Notes>
  <HiddenSlides>0</HiddenSlides>
  <MMClips>0</MMClips>
  <ScaleCrop>false</ScaleCrop>
  <HeadingPairs>
    <vt:vector size="6" baseType="variant">
      <vt:variant>
        <vt:lpstr>Használt betűtípusok</vt:lpstr>
      </vt:variant>
      <vt:variant>
        <vt:i4>8</vt:i4>
      </vt:variant>
      <vt:variant>
        <vt:lpstr>Téma</vt:lpstr>
      </vt:variant>
      <vt:variant>
        <vt:i4>1</vt:i4>
      </vt:variant>
      <vt:variant>
        <vt:lpstr>Diacímek</vt:lpstr>
      </vt:variant>
      <vt:variant>
        <vt:i4>10</vt:i4>
      </vt:variant>
    </vt:vector>
  </HeadingPairs>
  <TitlesOfParts>
    <vt:vector size="19" baseType="lpstr">
      <vt:lpstr>Arial Unicode MS</vt:lpstr>
      <vt:lpstr>Arial</vt:lpstr>
      <vt:lpstr>Calibri</vt:lpstr>
      <vt:lpstr>Calibri Light</vt:lpstr>
      <vt:lpstr>Helvetica</vt:lpstr>
      <vt:lpstr>Lucida Calligraphy</vt:lpstr>
      <vt:lpstr>Palatino Linotype</vt:lpstr>
      <vt:lpstr>Times New Roman</vt:lpstr>
      <vt:lpstr>Office Theme</vt:lpstr>
      <vt:lpstr>PowerPoint bemutató</vt:lpstr>
      <vt:lpstr>PowerPoint bemutató</vt:lpstr>
      <vt:lpstr>A LELKIKÉPPEN ÉLŐ  ASSZONY KILENC  JELLEMZŐJE </vt:lpstr>
      <vt:lpstr>PowerPoint bemutató</vt:lpstr>
      <vt:lpstr>PowerPoint bemutató</vt:lpstr>
      <vt:lpstr>PowerPoint bemutató</vt:lpstr>
      <vt:lpstr>ÉRTÉKELD MAGAD!</vt:lpstr>
      <vt:lpstr>GYAKORLATOK A SZEMÉLYES NÖVEKEDÉSHEZ </vt:lpstr>
      <vt:lpstr>A SIKER ELVEI</vt:lpstr>
      <vt:lpstr>IMÁDSÁGOM MÁRA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Arrais, Raquel</dc:creator>
  <cp:lastModifiedBy>Bea</cp:lastModifiedBy>
  <cp:revision>34</cp:revision>
  <dcterms:created xsi:type="dcterms:W3CDTF">2016-03-01T16:12:38Z</dcterms:created>
  <dcterms:modified xsi:type="dcterms:W3CDTF">2018-01-30T11:41:15Z</dcterms:modified>
</cp:coreProperties>
</file>