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9"/>
  </p:notesMasterIdLst>
  <p:handoutMasterIdLst>
    <p:handoutMasterId r:id="rId10"/>
  </p:handoutMasterIdLst>
  <p:sldIdLst>
    <p:sldId id="263" r:id="rId3"/>
    <p:sldId id="283" r:id="rId4"/>
    <p:sldId id="282" r:id="rId5"/>
    <p:sldId id="268" r:id="rId6"/>
    <p:sldId id="272" r:id="rId7"/>
    <p:sldId id="27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64692" autoAdjust="0"/>
  </p:normalViewPr>
  <p:slideViewPr>
    <p:cSldViewPr>
      <p:cViewPr varScale="1">
        <p:scale>
          <a:sx n="53" d="100"/>
          <a:sy n="53" d="100"/>
        </p:scale>
        <p:origin x="47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91161-8FD7-445B-927D-7C9E1A250AA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CCBEA-30B3-4952-9282-0C36E98AE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6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A0B7B-D2D9-49A6-846A-754EBE5BB9D0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E93FC-2F22-4915-9D81-9DFB886E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50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monspice.com/search?q=ambassador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sermonspice.com/product/30767/coram-deo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MIELŐTT ELKEZDJÜK: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Imádságos szívvel olvassuk el a tanulmányt legalább kétszer.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Gyűjtsünk össze minden anyagot, amire a szekciókban szükségünk lesz.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Dolgozzunk együtt valakivel a csoportból és tervezzük el, ki, melyik szekciót fogja vezetni!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VEZETŐ SZEMÉLYES FELKÉSZÜLÉSE: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Idézzünk fel egy alkalmat, amikor valaki váratlan nagylelkűségével, kedvességével, vagy szeretetével bemutatatott nekünk valami jót Isten jelleméből. Miben segített viselkedésük többet megtudnunk Istenről?  Ha a Szentlélek arra indít, mondjuk el történetünket a foglalkozás elején, vagy az összefoglalási részben!  De mindenképpen használjuk a történet lelkesítő hatását a mai összejövetelen!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63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ÜDVÖZLÉS ÉS IMÁDSÁG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Üdvözöljük a csoportot!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Ellenőrizzük, hogy mindenki magával hozta-e az imanaplóját! Kérdezzük meg, hogy mindenki átvette-e az előző foglalkozáson kiosztott igekutató feladatot. Felfedeztek-e valami újdonságot, vagy olyasmit, amit meg szeretnének osztani a csoporttal? Térjünk vissza az imanapló hátuljába feljegyzett imakérésekre is! Imádkozzunk majd értük a közös ima idején!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Istennel való barátságunk különös felelősséget ruház ránk. Napjainkban az országoknak nagyköveteik vannak, akik más országokban képviselik hazájukat. A nagyköveteket azért küldik külföldre, hogy kiépítsék az országok közötti megértést és erősítsék a kapcsolataikat. Ha Jézust követjük, mi is Isten nagykövetei vagyunk.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Isten arra hívott el bennünket, hogy nagykövetei legyünk a Földön!  </a:t>
            </a:r>
          </a:p>
          <a:p>
            <a:r>
              <a:rPr lang="hu-H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„Krisztusért járván tehát követségben, mintha Isten kérne mi általunk: Krisztusért kérünk, béküljetek meg az Istennel.”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(2Kor 5:20)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fontos feladat megértésének másik hasonlata lehet, hogy mi Isten közönségkapcsolati csoportjának dolgozói vagyunk. Az a dolgunk, hogy közösségi kapcsolataink által a lehető legjobb módon mutassuk be Őt a nyilvánosság előtt.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Legtöbben még nem találkoztunk nagykövettel, és vajmi keveset tudunk a munkájukról. A reklámok működéséről viszont van némi fogalmunk. A legtöbb hirdetés egy vállalat képviselőjének üzenete. Az üzenet így szól: - „Gyere és vedd meg, amit ajánlunk, mert ez a legjobb!” (még akkor is, ha ez nem igaz). Amit azonban Isten kínál, az teljesen ingyenes és valóban a legeslegjobb!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44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VIDEOKLIP A LECKE BEVEZETÉSÉHEZ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https://www.sermonspice.com/search?q=ambassador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https://www.sermonspice.com/product/30767/coram-deo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41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BEMELEGÍTÉS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Szükségünk lesz: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 üres papírlapra – minden párnak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Tollakra/ceruzákra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Osszuk kétszemélyes csoportokra a résztvevőket. A párok gyűjtsék össze és írják le minden ötletüket arról, hogyan reklámozzák termékeiket a cégek!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Állapítsuk meg, melyik csoport gyűjtötte össze a legtöbbet 2 perc alatt!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perc után térjünk vissza a nagy csoporthoz, és készítsünk egy összesített listát a különböző módszerekről!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összes lány részvételével beszéljük meg a következő kérdéseket: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Milyen módszereket használnak a keresztények, hogyan hirdetik életükkel Istent?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Milyen módszerekkel hirdeti Isten önmagát, amelyek nem függenek emberi segítőktől?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45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IGEKUTÁS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Szükségünk lesz: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Személyenként egy példányra a teljes igekutató jegyzetből (amit majd hazavisznek).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Újabb példányokra, az alábbi utasításoknak megfelelően.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Tollakra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Kérjük meg a bemelegítés során alakult párokat, hogy más párokkal együtt alkossanak nagyobb kiscsoportokat a tanulmányozáshoz.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Adjunk mindegyik csoportnak az A, B, C és D jelű tanulmányokból, amelyek az összes témát lefedik.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Adjunk mindenkinek egy teljes készletet, amit önállóan tanulmányozhat majd és a naplójába tehet.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Adjunk 15 percet a kiscsoportoknak a tanulmányozásra, majd hívjuk össze a teljes csoportot. Mindegyik kis csoport képviselője tartson egy rövid beszámolót társaival tett felfedezéseiről és gondolatairól.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95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IMÁDSÁG IDEJE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Vágjunk ki piros kartonpapírból egy nagyméretű szívet, amit kék rajzszeggel rögzítsünk a táblára! Adjunk mindenkinek kisebb mérető, szív alakú post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it-et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Kérjük meg a lányokat, hogy írják rá, milyen módon fogják bemutatni, hogy Isten nagykövetei. Mindenki ragassza fel a kis szívet a nagy karton szívre, és imádsággal fejezzük be az alkalmat! Kérjük Isten Szent Lelkét, hogy segítsen nekünk Isten lehető legjobb nagyköveteként élni!  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7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67" y="1828800"/>
            <a:ext cx="2127580" cy="502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064" y="381001"/>
            <a:ext cx="2297475" cy="647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4013" y="1524000"/>
            <a:ext cx="7543800" cy="2971800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3939" y="4572000"/>
            <a:ext cx="7543874" cy="8382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20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2926080" cy="33528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8120" y="914400"/>
            <a:ext cx="65836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51867"/>
            <a:ext cx="2926080" cy="15917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75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Left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74980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778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347472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4719734" y="914400"/>
            <a:ext cx="347472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2475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4599139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5836920" y="914400"/>
            <a:ext cx="47548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5408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in and Wid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4572000" y="914400"/>
            <a:ext cx="601980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1"/>
          </p:nvPr>
        </p:nvSpPr>
        <p:spPr>
          <a:xfrm>
            <a:off x="696374" y="914400"/>
            <a:ext cx="3342226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778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2960838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4162060" y="914400"/>
            <a:ext cx="2962235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2"/>
          </p:nvPr>
        </p:nvSpPr>
        <p:spPr>
          <a:xfrm>
            <a:off x="7629144" y="914400"/>
            <a:ext cx="2962656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5680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229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228600"/>
            <a:ext cx="17526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9800" y="228600"/>
            <a:ext cx="73533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68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67" y="1828800"/>
            <a:ext cx="2127580" cy="502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1839686"/>
            <a:ext cx="2127580" cy="502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5447900"/>
            <a:ext cx="7315200" cy="6858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364" y="6172200"/>
            <a:ext cx="7315272" cy="45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346960" y="609600"/>
            <a:ext cx="7498080" cy="45720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386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061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609600"/>
            <a:ext cx="2194564" cy="63764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3" y="1524000"/>
            <a:ext cx="7543800" cy="2971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3939" y="4572000"/>
            <a:ext cx="7543874" cy="838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900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9800" y="1828800"/>
            <a:ext cx="44805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25640" y="1828800"/>
            <a:ext cx="44805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43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828800"/>
            <a:ext cx="4480560" cy="82391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9800" y="2805112"/>
            <a:ext cx="4480560" cy="344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25640" y="1828800"/>
            <a:ext cx="4480560" cy="82391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25640" y="2805112"/>
            <a:ext cx="4480560" cy="344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918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685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9"/>
            <a:ext cx="12188977" cy="685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3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800100"/>
            <a:ext cx="75438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4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2" y="762000"/>
            <a:ext cx="1405131" cy="525781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9800" y="228601"/>
            <a:ext cx="9296400" cy="1447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828798"/>
            <a:ext cx="9296400" cy="441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600" y="6508899"/>
            <a:ext cx="1022543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B288E9-E6DD-423A-8DD3-CE3B7E6DE97A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508899"/>
            <a:ext cx="9296400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9412" y="6508899"/>
            <a:ext cx="457200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2EFC72-2998-470D-948F-F271437427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8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62" r:id="rId12"/>
    <p:sldLayoutId id="2147483663" r:id="rId13"/>
    <p:sldLayoutId id="2147483665" r:id="rId14"/>
    <p:sldLayoutId id="2147483664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16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99656" y="5301208"/>
            <a:ext cx="68453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6. FOGLALKOZÁS</a:t>
            </a:r>
            <a:endParaRPr lang="en-GB" sz="2800" b="1" dirty="0"/>
          </a:p>
          <a:p>
            <a:r>
              <a:rPr lang="hu-HU" sz="3600" b="1" dirty="0">
                <a:solidFill>
                  <a:schemeClr val="accent5">
                    <a:lumMod val="50000"/>
                  </a:schemeClr>
                </a:solidFill>
              </a:rPr>
              <a:t>ISTEN </a:t>
            </a:r>
            <a:r>
              <a:rPr lang="hu-HU" sz="3600" b="1" dirty="0" smtClean="0">
                <a:solidFill>
                  <a:schemeClr val="accent5">
                    <a:lumMod val="50000"/>
                  </a:schemeClr>
                </a:solidFill>
              </a:rPr>
              <a:t>NAGYKÖVETEI</a:t>
            </a:r>
            <a:endParaRPr lang="hu-H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Placeholder 5" descr="A close up of a sign&#10;&#10;Description generated with very high confidence">
            <a:extLst>
              <a:ext uri="{FF2B5EF4-FFF2-40B4-BE49-F238E27FC236}">
                <a16:creationId xmlns="" xmlns:a16="http://schemas.microsoft.com/office/drawing/2014/main" id="{9635AD97-42A3-472F-8DAB-7EE0DAE8B8A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6" b="93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8898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6000" b="1" dirty="0" smtClean="0">
                <a:solidFill>
                  <a:schemeClr val="accent5">
                    <a:lumMod val="50000"/>
                  </a:schemeClr>
                </a:solidFill>
              </a:rPr>
              <a:t>Üdvözlés és imádság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Image result for welc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155" y="1700808"/>
            <a:ext cx="648280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258216" y="5292027"/>
            <a:ext cx="612068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And Prayer</a:t>
            </a:r>
          </a:p>
        </p:txBody>
      </p:sp>
    </p:spTree>
    <p:extLst>
      <p:ext uri="{BB962C8B-B14F-4D97-AF65-F5344CB8AC3E}">
        <p14:creationId xmlns:p14="http://schemas.microsoft.com/office/powerpoint/2010/main" val="408851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20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2264" y="764704"/>
            <a:ext cx="2877304" cy="2520280"/>
          </a:xfrm>
        </p:spPr>
        <p:txBody>
          <a:bodyPr>
            <a:normAutofit/>
          </a:bodyPr>
          <a:lstStyle/>
          <a:p>
            <a:r>
              <a:rPr lang="hu-HU" sz="4400" b="1" dirty="0" smtClean="0">
                <a:solidFill>
                  <a:schemeClr val="accent5">
                    <a:lumMod val="50000"/>
                  </a:schemeClr>
                </a:solidFill>
              </a:rPr>
              <a:t>BEMELEGÍTÉS</a:t>
            </a:r>
            <a:endParaRPr lang="en-US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pic>
        <p:nvPicPr>
          <p:cNvPr id="19" name="Picture Placeholder 18" descr="A close up of a couple of street signs on a pole&#10;&#10;Description generated with very high confidence">
            <a:extLst>
              <a:ext uri="{FF2B5EF4-FFF2-40B4-BE49-F238E27FC236}">
                <a16:creationId xmlns="" xmlns:a16="http://schemas.microsoft.com/office/drawing/2014/main" id="{CD5BEDFE-58F3-472B-9BC8-1FC8E011C028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" b="2596"/>
          <a:stretch>
            <a:fillRect/>
          </a:stretch>
        </p:blipFill>
        <p:spPr>
          <a:xfrm>
            <a:off x="1127125" y="914400"/>
            <a:ext cx="7067550" cy="5029200"/>
          </a:xfrm>
        </p:spPr>
      </p:pic>
    </p:spTree>
    <p:extLst>
      <p:ext uri="{BB962C8B-B14F-4D97-AF65-F5344CB8AC3E}">
        <p14:creationId xmlns:p14="http://schemas.microsoft.com/office/powerpoint/2010/main" val="296027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40015" y="1988840"/>
            <a:ext cx="4197797" cy="3421360"/>
          </a:xfrm>
        </p:spPr>
        <p:txBody>
          <a:bodyPr/>
          <a:lstStyle/>
          <a:p>
            <a:r>
              <a:rPr lang="en-US" sz="3600" b="1" dirty="0"/>
              <a:t>W</a:t>
            </a:r>
            <a:r>
              <a:rPr lang="en-US" sz="4400" b="1" dirty="0"/>
              <a:t>ord Search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6765592-890A-4BAB-9A9D-573F2A91D9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5600" y="764704"/>
            <a:ext cx="7942212" cy="5048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56040" y="2996952"/>
            <a:ext cx="3816424" cy="98488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dirty="0"/>
          </a:p>
          <a:p>
            <a:pPr algn="ctr"/>
            <a:r>
              <a:rPr lang="hu-HU" sz="4000" b="1" dirty="0" smtClean="0">
                <a:solidFill>
                  <a:schemeClr val="accent5">
                    <a:lumMod val="50000"/>
                  </a:schemeClr>
                </a:solidFill>
              </a:rPr>
              <a:t>IGEKUTATÁS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4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260648"/>
            <a:ext cx="4534272" cy="1656184"/>
          </a:xfrm>
        </p:spPr>
        <p:txBody>
          <a:bodyPr>
            <a:noAutofit/>
          </a:bodyPr>
          <a:lstStyle/>
          <a:p>
            <a:r>
              <a:rPr lang="hu-HU" sz="5400" b="1" dirty="0" smtClean="0">
                <a:solidFill>
                  <a:schemeClr val="accent5">
                    <a:lumMod val="50000"/>
                  </a:schemeClr>
                </a:solidFill>
              </a:rPr>
              <a:t>AZ IMÁDSÁG IDEJE</a:t>
            </a:r>
            <a:endParaRPr lang="en-U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 descr="A close up of a logo&#10;&#10;Description generated with high confidence">
            <a:extLst>
              <a:ext uri="{FF2B5EF4-FFF2-40B4-BE49-F238E27FC236}">
                <a16:creationId xmlns="" xmlns:a16="http://schemas.microsoft.com/office/drawing/2014/main" id="{3C8CB53C-11F5-4CFD-8FF5-1D0C10AEE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1250032"/>
            <a:ext cx="4702809" cy="4357936"/>
          </a:xfrm>
          <a:prstGeom prst="rect">
            <a:avLst/>
          </a:prstGeom>
        </p:spPr>
      </p:pic>
      <p:pic>
        <p:nvPicPr>
          <p:cNvPr id="1028" name="Picture 4" descr="Image result for HEART SHAPED STICKY NOTES">
            <a:extLst>
              <a:ext uri="{FF2B5EF4-FFF2-40B4-BE49-F238E27FC236}">
                <a16:creationId xmlns="" xmlns:a16="http://schemas.microsoft.com/office/drawing/2014/main" id="{0C08356F-FDEA-4F42-BDD3-0BAC4AEB7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324" y="2852936"/>
            <a:ext cx="43815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8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ercolor Wedding 16x9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tercolorWedding_16x9.potx" id="{D58A2463-0CA6-4FC5-9DE0-36068EFA8F51}" vid="{A2BB13D7-0A02-4505-8110-9455F5B96B23}"/>
    </a:ext>
  </a:extLst>
</a:theme>
</file>

<file path=ppt/theme/theme2.xml><?xml version="1.0" encoding="utf-8"?>
<a:theme xmlns:a="http://schemas.openxmlformats.org/drawingml/2006/main" name="Office Theme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CD17F62-7DAD-4674-AAB4-FAEC48645B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Wedding photo album (Watercolor design, widescreen)</Template>
  <TotalTime>0</TotalTime>
  <Words>150</Words>
  <Application>Microsoft Office PowerPoint</Application>
  <PresentationFormat>Szélesvásznú</PresentationFormat>
  <Paragraphs>73</Paragraphs>
  <Slides>6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Gabriola</vt:lpstr>
      <vt:lpstr>Palatino Linotype</vt:lpstr>
      <vt:lpstr>Watercolor Wedding 16x9</vt:lpstr>
      <vt:lpstr>PowerPoint bemutató</vt:lpstr>
      <vt:lpstr>Üdvözlés és imádság</vt:lpstr>
      <vt:lpstr>PowerPoint bemutató</vt:lpstr>
      <vt:lpstr>BEMELEGÍTÉS</vt:lpstr>
      <vt:lpstr>PowerPoint bemutató</vt:lpstr>
      <vt:lpstr>AZ IMÁDSÁG IDEJE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2016-12-08T16:08:42Z</dcterms:created>
  <dcterms:modified xsi:type="dcterms:W3CDTF">2020-03-29T11:40:54Z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TC038959009991</vt:lpwstr>
  </property>
</Properties>
</file>