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1.png" ContentType="image/png"/>
  <Override PartName="/ppt/media/image7.jpeg" ContentType="image/jpeg"/>
  <Override PartName="/ppt/media/image5.jpeg" ContentType="image/jpeg"/>
  <Override PartName="/ppt/media/image6.png" ContentType="image/png"/>
  <Override PartName="/ppt/media/image2.png" ContentType="image/png"/>
  <Override PartName="/ppt/media/image19.jpeg" ContentType="image/jpeg"/>
  <Override PartName="/ppt/media/image18.jpeg" ContentType="image/jpeg"/>
  <Override PartName="/ppt/media/image26.jpeg" ContentType="image/jpeg"/>
  <Override PartName="/ppt/media/image17.jpeg" ContentType="image/jpeg"/>
  <Override PartName="/ppt/media/image3.png" ContentType="image/png"/>
  <Override PartName="/ppt/media/image25.jpeg" ContentType="image/jpeg"/>
  <Override PartName="/ppt/media/image16.jpeg" ContentType="image/jpeg"/>
  <Override PartName="/ppt/media/image24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Címszöveg formátumának szerkesztése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Címszöveg formátumának szerkesztése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http://www.adventistwomensministries.org/" TargetMode="External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60"/>
            <a:ext cx="9112320" cy="68569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3964680" y="291600"/>
            <a:ext cx="5007600" cy="916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6000">
                <a:solidFill>
                  <a:srgbClr val="ffffff"/>
                </a:solidFill>
                <a:latin typeface="Calibri"/>
              </a:rPr>
              <a:t>- 1. tanulmány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5562720" y="6172200"/>
            <a:ext cx="3427920" cy="532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General Conference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Women’s Ministries Department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Calibri"/>
                <a:hlinkClick r:id="rId2"/>
              </a:rPr>
              <a:t>www.adventistwomensministries.org</a:t>
            </a:r>
            <a:r>
              <a:rPr lang="en-US" sz="1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7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10280" y="5715000"/>
            <a:ext cx="558360" cy="42696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2272680" y="4191120"/>
            <a:ext cx="1704600" cy="394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Gabriola"/>
              </a:rPr>
              <a:t>Írta: Julian Melgosa</a:t>
            </a:r>
            <a:endParaRPr/>
          </a:p>
        </p:txBody>
      </p:sp>
      <p:sp>
        <p:nvSpPr>
          <p:cNvPr id="77" name="CustomShape 4"/>
          <p:cNvSpPr/>
          <p:nvPr/>
        </p:nvSpPr>
        <p:spPr>
          <a:xfrm>
            <a:off x="341640" y="228600"/>
            <a:ext cx="3887280" cy="109512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en-US" sz="6600">
                <a:solidFill>
                  <a:srgbClr val="ffffff"/>
                </a:solidFill>
                <a:latin typeface="Bradley Hand ITC"/>
              </a:rPr>
              <a:t>Érzelmek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181480" y="380880"/>
            <a:ext cx="3961440" cy="989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endParaRPr/>
          </a:p>
          <a:p>
            <a:r>
              <a:rPr b="1" lang="en-US" sz="4400">
                <a:solidFill>
                  <a:srgbClr val="ffff00"/>
                </a:solidFill>
                <a:latin typeface="Calibri"/>
              </a:rPr>
              <a:t>Pozitív érzelmek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457200" y="228600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c00000"/>
                </a:solidFill>
                <a:latin typeface="Calibri"/>
              </a:rPr>
              <a:t>A negatív érzelmi állapotok – mint a gyűlölet, az aggodalom, a félelem, a harag és féltékenység – azonnali fiziológiai reakciókat váltanak ki belőlünk: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i="1" lang="en-US" sz="2800">
                <a:solidFill>
                  <a:srgbClr val="000000"/>
                </a:solidFill>
                <a:latin typeface="Calibri"/>
              </a:rPr>
              <a:t>felgyorsul a szívverésünk, megfeszülnek az izmaink, kiszárad a szánk, hideg veríték üt ki a bőrünkön, remeg a gyomrunk, és további tünetek is jöhetnek.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33520" y="213372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c00000"/>
                </a:solidFill>
                <a:latin typeface="Calibri"/>
              </a:rPr>
              <a:t>A pozitív érzelmek – mint az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együttérzés, a kedvesség, az alázat, a szelídség és a türelem – általában a jóllét érzésével kapcsolódnak össze,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pozitív az életszemléletünk, és optimális kapcsolatot tudunk kialakítani másokkal és Istennel.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57200" y="2712960"/>
            <a:ext cx="8228520" cy="2391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Olvassuk el Gal 5:22 versét! A Lélek gyümölcsei hogyan változtathatják meg jobb irányba az ember élettapasztalatát?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304920" y="228600"/>
            <a:ext cx="8304840" cy="989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endParaRPr/>
          </a:p>
          <a:p>
            <a:endParaRPr/>
          </a:p>
          <a:p>
            <a:r>
              <a:rPr b="1" lang="en-US" sz="3600">
                <a:solidFill>
                  <a:srgbClr val="ffffff"/>
                </a:solidFill>
                <a:latin typeface="Calibri"/>
              </a:rPr>
              <a:t>Jézus érzelmi </a:t>
            </a:r>
            <a:endParaRPr/>
          </a:p>
          <a:p>
            <a:r>
              <a:rPr b="1" lang="en-US" sz="3600">
                <a:solidFill>
                  <a:srgbClr val="ffffff"/>
                </a:solidFill>
                <a:latin typeface="Calibri"/>
              </a:rPr>
              <a:t>megnyilvánulásai – 1. rész </a:t>
            </a:r>
            <a:r>
              <a:rPr i="1" lang="en-US" sz="3600">
                <a:solidFill>
                  <a:srgbClr val="fffff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380880" y="2514600"/>
            <a:ext cx="8304840" cy="2513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c00000"/>
                </a:solidFill>
                <a:latin typeface="Calibri"/>
              </a:rPr>
              <a:t>Mk 8:1-3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szakaszában arról olvashatunk, hogy Jézust az együttérzés késztette arra, hogy eltervezze a sokaság ellátásának folyamatát.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Azon kívül, hogy ellátta élelemmel a sokaságot, milyen tettekre ösztönözte még Jézust az együttérzés? Mk 1:40-41; 6:34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457200" y="190512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2060"/>
                </a:solidFill>
                <a:latin typeface="Calibri"/>
              </a:rPr>
              <a:t>Mi hogyan tudjuk kifejezni együttérzésünket?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Együtt érezni valakivel egy dolog (a legtöbb embernek ez még sikerül), konkrét tettekkel kifejezni azt, viszont egészen más. </a:t>
            </a:r>
            <a:r>
              <a:rPr b="1" lang="en-US" sz="2800">
                <a:solidFill>
                  <a:srgbClr val="002060"/>
                </a:solidFill>
                <a:latin typeface="Calibri"/>
              </a:rPr>
              <a:t>Hogyan lehetne szavakkal és tettekkel még inkább kifejezni együttérzésünket a szenvedők iránt?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304920" y="609480"/>
            <a:ext cx="8304840" cy="989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endParaRPr/>
          </a:p>
          <a:p>
            <a:r>
              <a:rPr b="1" lang="en-US" sz="3600">
                <a:solidFill>
                  <a:srgbClr val="ffffff"/>
                </a:solidFill>
                <a:latin typeface="Calibri"/>
              </a:rPr>
              <a:t>Jézus érzelmi </a:t>
            </a:r>
            <a:endParaRPr/>
          </a:p>
          <a:p>
            <a:r>
              <a:rPr b="1" lang="en-US" sz="3600">
                <a:solidFill>
                  <a:srgbClr val="ffffff"/>
                </a:solidFill>
                <a:latin typeface="Calibri"/>
              </a:rPr>
              <a:t> </a:t>
            </a:r>
            <a:r>
              <a:rPr b="1" lang="en-US" sz="3600">
                <a:solidFill>
                  <a:srgbClr val="ffffff"/>
                </a:solidFill>
                <a:latin typeface="Calibri"/>
              </a:rPr>
              <a:t>megnyilvánulásai – 2. rész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685800" y="2590920"/>
            <a:ext cx="777132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Az evangélium írói két esetet jegyeznek fel, amikor </a:t>
            </a:r>
            <a:r>
              <a:rPr b="1" lang="en-US" sz="2800">
                <a:solidFill>
                  <a:srgbClr val="c00000"/>
                </a:solidFill>
                <a:latin typeface="Calibri"/>
              </a:rPr>
              <a:t>Jézus sírt.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Az emberek általában magukért sírnak, de ezekben az esetekben Jézus szomorúsága abból fakadt, hogy nagyon mélyen együtt érzett másokkal.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457200" y="2286000"/>
            <a:ext cx="8228520" cy="2818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2060"/>
                </a:solidFill>
                <a:latin typeface="Calibri"/>
              </a:rPr>
              <a:t>Milyen fájdalmas érzéseket élt át Jézus a következő történetekben?</a:t>
            </a:r>
            <a:r>
              <a:rPr i="1" lang="en-US" sz="3200">
                <a:solidFill>
                  <a:srgbClr val="002060"/>
                </a:solidFill>
                <a:latin typeface="Calibri"/>
              </a:rPr>
              <a:t> Mt 26:37-38; Mk 3:5; 8:12; Jn 11:32-38; Mk 11:15-16. 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Mi okozta az általa megtapasztalt érzéseket?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457200" y="2332080"/>
            <a:ext cx="8228520" cy="3000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Ézsaiás könyve 53. fejezetének első néhány verse megerősíti a tényt, hogy </a:t>
            </a:r>
            <a:r>
              <a:rPr b="1" lang="en-US" sz="3200">
                <a:solidFill>
                  <a:srgbClr val="c00000"/>
                </a:solidFill>
                <a:latin typeface="Calibri"/>
              </a:rPr>
              <a:t>Jézus a fájdalmak embere volt.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Bár átélt sok örömteli pillanatot, </a:t>
            </a:r>
            <a:r>
              <a:rPr b="1" lang="en-US" sz="3200">
                <a:solidFill>
                  <a:srgbClr val="c00000"/>
                </a:solidFill>
                <a:latin typeface="Calibri"/>
              </a:rPr>
              <a:t>súlyos érzelmi megrázkódtatásokon is keresztül kellett mennie.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228600" y="533520"/>
            <a:ext cx="8304840" cy="989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endParaRPr/>
          </a:p>
          <a:p>
            <a:r>
              <a:rPr b="1" lang="en-US" sz="4400">
                <a:solidFill>
                  <a:srgbClr val="ffffff"/>
                </a:solidFill>
                <a:latin typeface="Calibri"/>
              </a:rPr>
              <a:t>Isten terve a fájó érzelmekkel kapcsolatban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533520" y="2362320"/>
            <a:ext cx="777132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Olvassuk el Jn 16:20-24 verseit! Hogyan szól Jézus ígérete a fájdalommal és gyásszal kapcsolatosan?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c00000"/>
                </a:solidFill>
                <a:latin typeface="Calibri"/>
              </a:rPr>
              <a:t>Ez a szakasz komoly reménységet ad mindazok számára, akik fizikai vagy lelki fájdalmakon mennek keresztül.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Íme néhány dolog, amit megtanulhatunk ezekből az igékből: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80880" y="1981080"/>
            <a:ext cx="85334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2800">
                <a:solidFill>
                  <a:srgbClr val="c00000"/>
                </a:solidFill>
                <a:latin typeface="Calibri"/>
              </a:rPr>
              <a:t>A világ látszólag tele van örömmel.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 hívőket gyakran minden körülmény az élet igazságtalan voltára emlékezteti.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2800">
                <a:solidFill>
                  <a:srgbClr val="c00000"/>
                </a:solidFill>
                <a:latin typeface="Calibri"/>
              </a:rPr>
              <a:t>A gyász, a fájdalom és a szenvedés örömre fordul.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Jézus ígéretének ez a lényege.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2800">
                <a:solidFill>
                  <a:srgbClr val="c00000"/>
                </a:solidFill>
                <a:latin typeface="Calibri"/>
              </a:rPr>
              <a:t>A múlt bánata feledésbe merül.</a:t>
            </a:r>
            <a:r>
              <a:rPr i="1" lang="en-US" sz="280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 múlt fájó emlékei sok gyötrelmet okoznak.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04920" y="182880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00ffff"/>
                </a:solidFill>
                <a:latin typeface="Calibri"/>
              </a:rPr>
              <a:t>Alapige: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457200" y="3048120"/>
            <a:ext cx="8304840" cy="2970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„</a:t>
            </a:r>
            <a:r>
              <a:rPr b="1" lang="en-US" sz="3200">
                <a:solidFill>
                  <a:srgbClr val="ffffff"/>
                </a:solidFill>
                <a:latin typeface="Calibri"/>
              </a:rPr>
              <a:t>Bizony, bizony, mondom néktek, hogy ti sírni és jajgatni fogtok, a világ pedig örül; ti szomorkodtok, de szomorúságotok örömre fordul.”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 </a:t>
            </a:r>
            <a:r>
              <a:rPr i="1" lang="en-US" sz="2400">
                <a:solidFill>
                  <a:srgbClr val="ffffff"/>
                </a:solidFill>
                <a:latin typeface="Calibri"/>
              </a:rPr>
              <a:t>(Jn 16:20)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7200" y="179856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c00000"/>
                </a:solidFill>
                <a:latin typeface="Calibri"/>
              </a:rPr>
              <a:t>Senki sem veszi el örömünket.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Az az öröm, amit Jézus felkínál, nem ugyanaz, mint amit ma ismerünk.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c00000"/>
                </a:solidFill>
                <a:latin typeface="Calibri"/>
              </a:rPr>
              <a:t>Nem lesz hiányunk semmiben.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Jézus biztosít arról, hogy az igazak nem kérnek többé semmit. Nem kell kéréseiket és könyörgéseiket Jézus elé vinni, mert mindenük meglesz, amire szükségük van.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380880" y="220968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Hogyan lehet pozitív érzelmekkel ellensúlyozni a negatívakat? Gondoljuk át Mária Magdaléna és a másik Mária tapasztalatát, akik együtt mentek Jézus sírjához, majd </a:t>
            </a:r>
            <a:r>
              <a:rPr b="1" i="1" lang="en-US" sz="3200">
                <a:solidFill>
                  <a:srgbClr val="ffffff"/>
                </a:solidFill>
                <a:latin typeface="Calibri"/>
              </a:rPr>
              <a:t>„félelemmel és nagy örömmel futottak” </a:t>
            </a:r>
            <a:r>
              <a:rPr b="1" lang="en-US" sz="3200">
                <a:solidFill>
                  <a:srgbClr val="ffffff"/>
                </a:solidFill>
                <a:latin typeface="Calibri"/>
              </a:rPr>
              <a:t>el onnan.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(Mt 28:8)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04920" y="228600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c00000"/>
                </a:solidFill>
                <a:latin typeface="Calibri"/>
              </a:rPr>
              <a:t>Az ember személyiségének fontos részét képezik az érzelmek.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Hatalmas motivációt jelenthetnek jóra és rosszra egyaránt. Jellegüktől függően boldogságot, szomorúságot, félelmet vagy örvendezést hoznak szívünkbe.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57200" y="220968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c00000"/>
                </a:solidFill>
                <a:latin typeface="Calibri"/>
              </a:rPr>
              <a:t>A „pozitív” érzelmek megelégedettséget és „kerek a világ” tudatot okoznak bennünk; </a:t>
            </a:r>
            <a:r>
              <a:rPr b="1" lang="en-US" sz="3200">
                <a:solidFill>
                  <a:srgbClr val="002060"/>
                </a:solidFill>
                <a:latin typeface="Calibri"/>
              </a:rPr>
              <a:t>a „negatív” érzelmek viszont iszonyú fájdalommal és bánattal gyötörnek meg.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Az első kategóriába tartozó érzelmek elősegítik idegrendszerünk egészségét, a „negatív” érzelmek viszont hosszú távon viselkedési és kapcsolati problémákat hoznak.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33520" y="228600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c00000"/>
                </a:solidFill>
                <a:latin typeface="Calibri"/>
              </a:rPr>
              <a:t>Isten akarata az, hogy élvezzük a pozitív érzelmek jótékony hatását.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A bűn miatt azonban gyakran szembesülünk a negatív érzelmi élmények káros hatásaival.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 Biblia szereplői sem kerülték el az érzelmi hullámvasút jelenségét.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240" cy="685692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533520" y="2438280"/>
            <a:ext cx="830484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Az érzések és a viselkedés közötti összefüggés nem mindig világos és közvetlen. </a:t>
            </a:r>
            <a:r>
              <a:rPr b="1" lang="en-US" sz="3200">
                <a:solidFill>
                  <a:srgbClr val="c00000"/>
                </a:solidFill>
                <a:latin typeface="Calibri"/>
              </a:rPr>
              <a:t>A fájdalmas érzések sokszor térdre kényszerítenek bennünket, hogy Istent keressük, mint a segítség és támogatás egyetlen biztos forrását.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75240" y="0"/>
            <a:ext cx="9218160" cy="68569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5181480" y="304920"/>
            <a:ext cx="3885120" cy="989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ff00"/>
                </a:solidFill>
                <a:latin typeface="Calibri"/>
              </a:rPr>
              <a:t>Negatív érzelmek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57200" y="2103480"/>
            <a:ext cx="8228520" cy="34581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2800">
                <a:solidFill>
                  <a:srgbClr val="c00000"/>
                </a:solidFill>
                <a:latin typeface="Calibri"/>
              </a:rPr>
              <a:t>Olvassuk el 2Sámuel 13. fejezetét!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Ez a történet tele van vegyes előjelű érzelmi tapasztalatokkal. Lelki harcaik közepette a szereplők rengeteg fizikai és érzelmi szenvedést okoznak egymásnak.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Viselkedésük következményei hatással voltak az egész királyi családra és az utánuk következő nemzedékekre.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75240" y="0"/>
            <a:ext cx="9218160" cy="68569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380880" y="187488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c00000"/>
                </a:solidFill>
                <a:latin typeface="Calibri"/>
              </a:rPr>
              <a:t>Amnon Támár iránt érzett „szerelme” nem lehetett valódi szerelem,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inkább egy nagyon heves szexuális késztetés.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c00000"/>
                </a:solidFill>
                <a:latin typeface="Calibri"/>
              </a:rPr>
              <a:t>Támár valódi áldozat volt.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Nem egyezett bele semmibe, amit Amnon követelt tőle, ami nagyon felidegesítette a férfit. Támár azért tett szolgálatot a bátyjának, mert engedelmeskedni akart Dávidnak, a királynak.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3200">
                <a:solidFill>
                  <a:srgbClr val="000000"/>
                </a:solidFill>
                <a:latin typeface="Calibri"/>
              </a:rPr>
              <a:t>Mint bármely nő, aki erőszakot vagy bántalmazást szenvedett el, Támár is bizonyára dühösnek, megalázottnak, szennyes-elhasználtnak érezte magát.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42920" cy="68994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685800" y="2362320"/>
            <a:ext cx="7542720" cy="3656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2060"/>
                </a:solidFill>
                <a:latin typeface="Calibri"/>
              </a:rPr>
              <a:t>Mikor tapasztaltál meg életed során gyűlöletet, szomorúságot, félelmet, haragot, vagy féltékenységet? Hogyan kezelted ezeket az érzéseket? Visszatekintve mit tennél másképp?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