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7.jpeg" ContentType="image/jpeg"/>
  <Override PartName="/ppt/media/image35.jpeg" ContentType="image/jpeg"/>
  <Override PartName="/ppt/media/image8.png" ContentType="image/png"/>
  <Override PartName="/ppt/media/image10.png" ContentType="image/png"/>
  <Override PartName="/ppt/media/image20.jpeg" ContentType="image/jpeg"/>
  <Override PartName="/ppt/media/image9.jpeg" ContentType="image/jpeg"/>
  <Override PartName="/ppt/media/image37.jpeg" ContentType="image/jpeg"/>
  <Override PartName="/ppt/media/image21.png" ContentType="image/png"/>
  <Override PartName="/ppt/media/image30.png" ContentType="image/png"/>
  <Override PartName="/ppt/media/image22.jpeg" ContentType="image/jpeg"/>
  <Override PartName="/ppt/media/image24.jpeg" ContentType="image/jpeg"/>
  <Override PartName="/ppt/media/image1.png" ContentType="image/png"/>
  <Override PartName="/ppt/media/image15.jpeg" ContentType="image/jpeg"/>
  <Override PartName="/ppt/media/image32.jpeg" ContentType="image/jpeg"/>
  <Override PartName="/ppt/media/image3.png" ContentType="image/png"/>
  <Override PartName="/ppt/media/image28.jpeg" ContentType="image/jpeg"/>
  <Override PartName="/ppt/media/image34.jpeg" ContentType="image/jpeg"/>
  <Override PartName="/ppt/media/image19.jpeg" ContentType="image/jpeg"/>
  <Override PartName="/ppt/media/image36.jpeg" ContentType="image/jpeg"/>
  <Override PartName="/ppt/media/image11.png" ContentType="image/png"/>
  <Override PartName="/ppt/media/image13.png" ContentType="image/png"/>
  <Override PartName="/ppt/media/image12.jpeg" ContentType="image/jpeg"/>
  <Override PartName="/ppt/media/image23.jpeg" ContentType="image/jpeg"/>
  <Override PartName="/ppt/media/image17.png" ContentType="image/png"/>
  <Override PartName="/ppt/media/image26.png" ContentType="image/png"/>
  <Override PartName="/ppt/media/image25.jpeg" ContentType="image/jpeg"/>
  <Override PartName="/ppt/media/image14.jpeg" ContentType="image/jpeg"/>
  <Override PartName="/ppt/media/image31.jpeg" ContentType="image/jpeg"/>
  <Override PartName="/ppt/media/image2.png" ContentType="image/png"/>
  <Override PartName="/ppt/media/image16.jpeg" ContentType="image/jpeg"/>
  <Override PartName="/ppt/media/image27.jpeg" ContentType="image/jpeg"/>
  <Override PartName="/ppt/media/image5.jpeg" ContentType="image/jpeg"/>
  <Override PartName="/ppt/media/image4.png" ContentType="image/png"/>
  <Override PartName="/ppt/media/image33.jpeg" ContentType="image/jpeg"/>
  <Override PartName="/ppt/media/image29.jpeg" ContentType="image/jpeg"/>
  <Override PartName="/ppt/media/image18.jpeg" ContentType="image/jpeg"/>
  <Override PartName="/ppt/media/image6.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37" name=""/>
          <p:cNvPicPr/>
          <p:nvPr/>
        </p:nvPicPr>
        <p:blipFill>
          <a:blip r:embed="rId2"/>
          <a:stretch>
            <a:fillRect/>
          </a:stretch>
        </p:blipFill>
        <p:spPr>
          <a:xfrm>
            <a:off x="5328720" y="3963240"/>
            <a:ext cx="2704680" cy="2158200"/>
          </a:xfrm>
          <a:prstGeom prst="rect">
            <a:avLst/>
          </a:prstGeom>
          <a:ln>
            <a:noFill/>
          </a:ln>
        </p:spPr>
      </p:pic>
      <p:pic>
        <p:nvPicPr>
          <p:cNvPr descr="" id="38"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0"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5"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6"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0"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3"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4"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6"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7"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1"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2"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5"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76" name=""/>
          <p:cNvPicPr/>
          <p:nvPr/>
        </p:nvPicPr>
        <p:blipFill>
          <a:blip r:embed="rId2"/>
          <a:stretch>
            <a:fillRect/>
          </a:stretch>
        </p:blipFill>
        <p:spPr>
          <a:xfrm>
            <a:off x="5328720" y="3963240"/>
            <a:ext cx="2704680" cy="2158200"/>
          </a:xfrm>
          <a:prstGeom prst="rect">
            <a:avLst/>
          </a:prstGeom>
          <a:ln>
            <a:noFill/>
          </a:ln>
        </p:spPr>
      </p:pic>
      <p:pic>
        <p:nvPicPr>
          <p:cNvPr descr="" id="77"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3/4/15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7D74B42A-89FD-42E0-B5B3-45AF9ADB5328}" type="slidenum">
              <a:rPr lang="en-US" sz="1200">
                <a:solidFill>
                  <a:srgbClr val="8b8b8b"/>
                </a:solidFill>
                <a:latin typeface="Calibri"/>
              </a:rPr>
              <a:t>&lt;szám&gt;</a:t>
            </a:fld>
            <a:endParaRPr/>
          </a:p>
        </p:txBody>
      </p:sp>
      <p:sp>
        <p:nvSpPr>
          <p:cNvPr id="4"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Vázlatszöveg formátumának szerkesztése</a:t>
            </a:r>
            <a:endParaRPr/>
          </a:p>
          <a:p>
            <a:pPr lvl="1">
              <a:buSzPct val="25000"/>
              <a:buFont typeface="StarSymbol"/>
              <a:buChar char=""/>
            </a:pPr>
            <a:r>
              <a:rPr lang="en-US"/>
              <a:t>Második vázlatszint</a:t>
            </a:r>
            <a:endParaRPr/>
          </a:p>
          <a:p>
            <a:pPr lvl="2">
              <a:buSzPct val="25000"/>
              <a:buFont typeface="StarSymbol"/>
              <a:buChar char=""/>
            </a:pPr>
            <a:r>
              <a:rPr lang="en-US"/>
              <a:t>Harmadik vázlatszint</a:t>
            </a:r>
            <a:endParaRPr/>
          </a:p>
          <a:p>
            <a:pPr lvl="3">
              <a:buSzPct val="25000"/>
              <a:buFont typeface="StarSymbol"/>
              <a:buChar char=""/>
            </a:pPr>
            <a:r>
              <a:rPr lang="en-US"/>
              <a:t>Negyedik vázlatszint</a:t>
            </a:r>
            <a:endParaRPr/>
          </a:p>
          <a:p>
            <a:pPr lvl="4">
              <a:buSzPct val="25000"/>
              <a:buFont typeface="StarSymbol"/>
              <a:buChar char=""/>
            </a:pPr>
            <a:r>
              <a:rPr lang="en-US"/>
              <a:t>Ötödik vázlatszint</a:t>
            </a:r>
            <a:endParaRPr/>
          </a:p>
          <a:p>
            <a:pPr lvl="5">
              <a:buSzPct val="25000"/>
              <a:buFont typeface="StarSymbol"/>
              <a:buChar char=""/>
            </a:pPr>
            <a:r>
              <a:rPr lang="en-US"/>
              <a:t>Hatodik vázlatszint</a:t>
            </a:r>
            <a:endParaRPr/>
          </a:p>
          <a:p>
            <a:pPr lvl="6">
              <a:buSzPct val="25000"/>
              <a:buFont typeface="StarSymbol"/>
              <a:buChar char=""/>
            </a:pPr>
            <a:r>
              <a:rPr lang="en-US"/>
              <a:t>Hetedik vázlatszint</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en-US" sz="3200">
                <a:solidFill>
                  <a:srgbClr val="000000"/>
                </a:solidFill>
                <a:latin typeface="Calibri"/>
              </a:rPr>
              <a:t>Vázlatszöveg formátumának szerkesztése</a:t>
            </a:r>
            <a:endParaRPr/>
          </a:p>
          <a:p>
            <a:pPr lvl="1">
              <a:buSzPct val="25000"/>
              <a:buFont typeface="StarSymbol"/>
              <a:buChar char=""/>
            </a:pPr>
            <a:r>
              <a:rPr lang="en-US" sz="3200">
                <a:solidFill>
                  <a:srgbClr val="000000"/>
                </a:solidFill>
                <a:latin typeface="Calibri"/>
              </a:rPr>
              <a:t>Második vázlatszint</a:t>
            </a:r>
            <a:endParaRPr/>
          </a:p>
          <a:p>
            <a:pPr lvl="2">
              <a:buSzPct val="25000"/>
              <a:buFont typeface="StarSymbol"/>
              <a:buChar char=""/>
            </a:pPr>
            <a:r>
              <a:rPr lang="en-US" sz="3200">
                <a:solidFill>
                  <a:srgbClr val="000000"/>
                </a:solidFill>
                <a:latin typeface="Calibri"/>
              </a:rPr>
              <a:t>Harmadik vázlatszint</a:t>
            </a:r>
            <a:endParaRPr/>
          </a:p>
          <a:p>
            <a:pPr lvl="3">
              <a:buSzPct val="25000"/>
              <a:buFont typeface="StarSymbol"/>
              <a:buChar char=""/>
            </a:pPr>
            <a:r>
              <a:rPr lang="en-US" sz="3200">
                <a:solidFill>
                  <a:srgbClr val="000000"/>
                </a:solidFill>
                <a:latin typeface="Calibri"/>
              </a:rPr>
              <a:t>Negyedik vázlatszint</a:t>
            </a:r>
            <a:endParaRPr/>
          </a:p>
          <a:p>
            <a:pPr lvl="4">
              <a:buSzPct val="25000"/>
              <a:buFont typeface="StarSymbol"/>
              <a:buChar char=""/>
            </a:pPr>
            <a:r>
              <a:rPr lang="en-US" sz="3200">
                <a:solidFill>
                  <a:srgbClr val="000000"/>
                </a:solidFill>
                <a:latin typeface="Calibri"/>
              </a:rPr>
              <a:t>Ötödik vázlatszint</a:t>
            </a:r>
            <a:endParaRPr/>
          </a:p>
          <a:p>
            <a:pPr lvl="5">
              <a:buSzPct val="25000"/>
              <a:buFont typeface="StarSymbol"/>
              <a:buChar char=""/>
            </a:pPr>
            <a:r>
              <a:rPr lang="en-US" sz="3200">
                <a:solidFill>
                  <a:srgbClr val="000000"/>
                </a:solidFill>
                <a:latin typeface="Calibri"/>
              </a:rPr>
              <a:t>Hatodik vázlatszint</a:t>
            </a:r>
            <a:endParaRPr/>
          </a:p>
          <a:p>
            <a:pPr>
              <a:lnSpc>
                <a:spcPct val="100000"/>
              </a:lnSpc>
              <a:buFont typeface="Arial"/>
              <a:buChar char="•"/>
            </a:pPr>
            <a:r>
              <a:rPr lang="en-US" sz="3200">
                <a:solidFill>
                  <a:srgbClr val="000000"/>
                </a:solidFill>
                <a:latin typeface="Calibri"/>
              </a:rPr>
              <a:t>Hetedik vázlatszintClick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3/4/15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5A460DD-4039-4FEF-AAB8-7209C7C7143A}" type="slidenum">
              <a:rPr lang="en-US" sz="1200">
                <a:solidFill>
                  <a:srgbClr val="8b8b8b"/>
                </a:solidFill>
                <a:latin typeface="Calibri"/>
              </a:rPr>
              <a:t>&lt;szám&gt;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hyperlink" Target="http://www.adventistwomensministries.org/" TargetMode="External"/><Relationship Id="rId3" Type="http://schemas.openxmlformats.org/officeDocument/2006/relationships/image" Target="../media/image6.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8" name="Picture 2"/>
          <p:cNvPicPr/>
          <p:nvPr/>
        </p:nvPicPr>
        <p:blipFill>
          <a:blip r:embed="rId1"/>
          <a:stretch>
            <a:fillRect/>
          </a:stretch>
        </p:blipFill>
        <p:spPr>
          <a:xfrm>
            <a:off x="0" y="0"/>
            <a:ext cx="9143640" cy="6857640"/>
          </a:xfrm>
          <a:prstGeom prst="rect">
            <a:avLst/>
          </a:prstGeom>
          <a:ln>
            <a:noFill/>
          </a:ln>
        </p:spPr>
      </p:pic>
      <p:sp>
        <p:nvSpPr>
          <p:cNvPr id="79" name="TextShape 1"/>
          <p:cNvSpPr txBox="1"/>
          <p:nvPr/>
        </p:nvSpPr>
        <p:spPr>
          <a:xfrm>
            <a:off x="228600" y="2644920"/>
            <a:ext cx="4343040" cy="1469520"/>
          </a:xfrm>
          <a:prstGeom prst="rect">
            <a:avLst/>
          </a:prstGeom>
        </p:spPr>
        <p:txBody>
          <a:bodyPr anchor="ctr"/>
          <a:p>
            <a:pPr algn="ctr">
              <a:lnSpc>
                <a:spcPct val="100000"/>
              </a:lnSpc>
            </a:pPr>
            <a:r>
              <a:rPr b="1" lang="en-US" sz="4400">
                <a:solidFill>
                  <a:srgbClr val="000000"/>
                </a:solidFill>
                <a:latin typeface="Calibri"/>
              </a:rPr>
              <a:t>7. tanulmány  </a:t>
            </a:r>
            <a:r>
              <a:rPr b="1" lang="en-US" sz="4400">
                <a:solidFill>
                  <a:srgbClr val="000000"/>
                </a:solidFill>
                <a:latin typeface="Calibri"/>
              </a:rPr>
              <a:t>
</a:t>
            </a:r>
            <a:r>
              <a:rPr b="1" lang="en-US" sz="5300">
                <a:solidFill>
                  <a:srgbClr val="ffffff"/>
                </a:solidFill>
                <a:latin typeface="Calibri"/>
              </a:rPr>
              <a:t>Remény</a:t>
            </a:r>
            <a:r>
              <a:rPr b="1" lang="en-US" sz="5300">
                <a:solidFill>
                  <a:srgbClr val="000000"/>
                </a:solidFill>
                <a:latin typeface="Calibri"/>
              </a:rPr>
              <a:t> </a:t>
            </a:r>
            <a:r>
              <a:rPr b="1" lang="en-US" sz="5300">
                <a:solidFill>
                  <a:srgbClr val="ffffff"/>
                </a:solidFill>
                <a:latin typeface="Calibri"/>
              </a:rPr>
              <a:t>a depresszióval </a:t>
            </a:r>
            <a:r>
              <a:rPr b="1" i="1" lang="en-US" sz="4400">
                <a:solidFill>
                  <a:srgbClr val="c00000"/>
                </a:solidFill>
                <a:latin typeface="Adobe Caslon Pro"/>
              </a:rPr>
              <a:t>szemben</a:t>
            </a:r>
            <a:r>
              <a:rPr lang="en-US" sz="4400">
                <a:solidFill>
                  <a:srgbClr val="000000"/>
                </a:solidFill>
                <a:latin typeface="Calibri"/>
              </a:rPr>
              <a:t>
</a:t>
            </a:r>
            <a:endParaRPr/>
          </a:p>
        </p:txBody>
      </p:sp>
      <p:sp>
        <p:nvSpPr>
          <p:cNvPr id="80" name="TextShape 2"/>
          <p:cNvSpPr txBox="1"/>
          <p:nvPr/>
        </p:nvSpPr>
        <p:spPr>
          <a:xfrm>
            <a:off x="228600" y="6179760"/>
            <a:ext cx="3428640" cy="449280"/>
          </a:xfrm>
          <a:prstGeom prst="rect">
            <a:avLst/>
          </a:prstGeom>
        </p:spPr>
        <p:txBody>
          <a:bodyPr/>
          <a:p>
            <a:pPr algn="ctr">
              <a:lnSpc>
                <a:spcPct val="100000"/>
              </a:lnSpc>
            </a:pPr>
            <a:r>
              <a:rPr lang="en-US" sz="1050">
                <a:solidFill>
                  <a:srgbClr val="000000"/>
                </a:solidFill>
                <a:latin typeface="Calibri"/>
              </a:rPr>
              <a:t>General Conference</a:t>
            </a:r>
            <a:endParaRPr/>
          </a:p>
          <a:p>
            <a:pPr algn="ctr">
              <a:lnSpc>
                <a:spcPct val="100000"/>
              </a:lnSpc>
            </a:pPr>
            <a:r>
              <a:rPr lang="en-US" sz="1050">
                <a:solidFill>
                  <a:srgbClr val="000000"/>
                </a:solidFill>
                <a:latin typeface="Calibri"/>
              </a:rPr>
              <a:t>Women’s Ministries Department</a:t>
            </a:r>
            <a:endParaRPr/>
          </a:p>
          <a:p>
            <a:pPr algn="ctr">
              <a:lnSpc>
                <a:spcPct val="100000"/>
              </a:lnSpc>
            </a:pPr>
            <a:r>
              <a:rPr lang="en-US" sz="1050" u="sng">
                <a:solidFill>
                  <a:srgbClr val="000000"/>
                </a:solidFill>
                <a:latin typeface="Calibri"/>
                <a:hlinkClick r:id="rId2"/>
              </a:rPr>
              <a:t>www.adventistwomensministries.org</a:t>
            </a:r>
            <a:r>
              <a:rPr lang="en-US" sz="1050">
                <a:solidFill>
                  <a:srgbClr val="000000"/>
                </a:solidFill>
                <a:latin typeface="Calibri"/>
              </a:rPr>
              <a:t> </a:t>
            </a:r>
            <a:endParaRPr/>
          </a:p>
        </p:txBody>
      </p:sp>
      <p:pic>
        <p:nvPicPr>
          <p:cNvPr descr="" id="81" name="Picture 7"/>
          <p:cNvPicPr/>
          <p:nvPr/>
        </p:nvPicPr>
        <p:blipFill>
          <a:blip r:embed="rId3"/>
          <a:stretch>
            <a:fillRect/>
          </a:stretch>
        </p:blipFill>
        <p:spPr>
          <a:xfrm>
            <a:off x="1600200" y="5828040"/>
            <a:ext cx="559080" cy="427680"/>
          </a:xfrm>
          <a:prstGeom prst="rect">
            <a:avLst/>
          </a:prstGeom>
          <a:ln>
            <a:noFill/>
          </a:ln>
        </p:spPr>
      </p:pic>
      <p:sp>
        <p:nvSpPr>
          <p:cNvPr id="82" name="CustomShape 3"/>
          <p:cNvSpPr/>
          <p:nvPr/>
        </p:nvSpPr>
        <p:spPr>
          <a:xfrm>
            <a:off x="1434600" y="4495680"/>
            <a:ext cx="1705320" cy="395280"/>
          </a:xfrm>
          <a:prstGeom prst="rect">
            <a:avLst/>
          </a:prstGeom>
          <a:noFill/>
          <a:ln>
            <a:noFill/>
          </a:ln>
        </p:spPr>
        <p:txBody>
          <a:bodyPr bIns="45000" lIns="90000" rIns="90000" tIns="45000" wrap="none"/>
          <a:p>
            <a:pPr>
              <a:lnSpc>
                <a:spcPct val="100000"/>
              </a:lnSpc>
            </a:pPr>
            <a:r>
              <a:rPr b="1" lang="en-US" sz="2000">
                <a:solidFill>
                  <a:srgbClr val="ffffff"/>
                </a:solidFill>
                <a:latin typeface="Gabriola"/>
              </a:rPr>
              <a:t>Írta: Julian Melgosa</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5" name="Picture 2"/>
          <p:cNvPicPr/>
          <p:nvPr/>
        </p:nvPicPr>
        <p:blipFill>
          <a:blip r:embed="rId1"/>
          <a:stretch>
            <a:fillRect/>
          </a:stretch>
        </p:blipFill>
        <p:spPr>
          <a:xfrm>
            <a:off x="0" y="0"/>
            <a:ext cx="9194400" cy="6895800"/>
          </a:xfrm>
          <a:prstGeom prst="rect">
            <a:avLst/>
          </a:prstGeom>
          <a:ln>
            <a:noFill/>
          </a:ln>
        </p:spPr>
      </p:pic>
      <p:sp>
        <p:nvSpPr>
          <p:cNvPr id="106" name="TextShape 1"/>
          <p:cNvSpPr txBox="1"/>
          <p:nvPr/>
        </p:nvSpPr>
        <p:spPr>
          <a:xfrm>
            <a:off x="1828800" y="685800"/>
            <a:ext cx="6857640" cy="1142640"/>
          </a:xfrm>
          <a:prstGeom prst="rect">
            <a:avLst/>
          </a:prstGeom>
        </p:spPr>
        <p:txBody>
          <a:bodyPr anchor="ctr"/>
          <a:p>
            <a:pPr algn="ctr">
              <a:lnSpc>
                <a:spcPct val="100000"/>
              </a:lnSpc>
            </a:pPr>
            <a:r>
              <a:rPr b="1" lang="en-US" sz="4400">
                <a:solidFill>
                  <a:srgbClr val="0070c0"/>
                </a:solidFill>
                <a:latin typeface="Calibri"/>
              </a:rPr>
              <a:t>A csüggedés következményei</a:t>
            </a:r>
            <a:endParaRPr/>
          </a:p>
        </p:txBody>
      </p:sp>
      <p:sp>
        <p:nvSpPr>
          <p:cNvPr id="107" name="TextShape 2"/>
          <p:cNvSpPr txBox="1"/>
          <p:nvPr/>
        </p:nvSpPr>
        <p:spPr>
          <a:xfrm>
            <a:off x="1981080" y="2286000"/>
            <a:ext cx="6705360" cy="3657240"/>
          </a:xfrm>
          <a:prstGeom prst="rect">
            <a:avLst/>
          </a:prstGeom>
        </p:spPr>
        <p:txBody>
          <a:bodyPr/>
          <a:p>
            <a:pPr>
              <a:lnSpc>
                <a:spcPct val="100000"/>
              </a:lnSpc>
              <a:buFont typeface="Arial"/>
              <a:buChar char="•"/>
            </a:pPr>
            <a:r>
              <a:rPr b="1" i="1" lang="en-US" sz="3200">
                <a:solidFill>
                  <a:srgbClr val="000000"/>
                </a:solidFill>
                <a:latin typeface="Calibri"/>
              </a:rPr>
              <a:t>„</a:t>
            </a:r>
            <a:r>
              <a:rPr b="1" i="1" lang="en-US" sz="3200">
                <a:solidFill>
                  <a:srgbClr val="000000"/>
                </a:solidFill>
                <a:latin typeface="Calibri"/>
              </a:rPr>
              <a:t>Csipogtam, mint a fecske vagy a rigó, nyögtem, mint a galamb, szemeim fönnakadtak: Uram, szenvedek, segíts rajtam!” </a:t>
            </a:r>
            <a:r>
              <a:rPr b="1" lang="en-US" sz="3200">
                <a:solidFill>
                  <a:srgbClr val="000000"/>
                </a:solidFill>
                <a:latin typeface="Calibri"/>
              </a:rPr>
              <a:t>(Ézs 38:14). </a:t>
            </a:r>
            <a:r>
              <a:rPr lang="en-US" sz="3200">
                <a:solidFill>
                  <a:srgbClr val="000000"/>
                </a:solidFill>
                <a:latin typeface="Calibri"/>
              </a:rPr>
              <a:t>	</a:t>
            </a:r>
            <a:r>
              <a:rPr lang="en-US" sz="3200">
                <a:solidFill>
                  <a:srgbClr val="000000"/>
                </a:solidFill>
                <a:latin typeface="Calibri"/>
              </a:rPr>
              <a:t>	</a:t>
            </a:r>
            <a:endParaRPr/>
          </a:p>
          <a:p>
            <a:pPr>
              <a:lnSpc>
                <a:spcPct val="100000"/>
              </a:lnSpc>
            </a:pP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8" name="Picture 2"/>
          <p:cNvPicPr/>
          <p:nvPr/>
        </p:nvPicPr>
        <p:blipFill>
          <a:blip r:embed="rId1"/>
          <a:stretch>
            <a:fillRect/>
          </a:stretch>
        </p:blipFill>
        <p:spPr>
          <a:xfrm>
            <a:off x="0" y="0"/>
            <a:ext cx="9143640" cy="6857640"/>
          </a:xfrm>
          <a:prstGeom prst="rect">
            <a:avLst/>
          </a:prstGeom>
          <a:ln>
            <a:noFill/>
          </a:ln>
        </p:spPr>
      </p:pic>
      <p:sp>
        <p:nvSpPr>
          <p:cNvPr id="109" name="TextShape 1"/>
          <p:cNvSpPr txBox="1"/>
          <p:nvPr/>
        </p:nvSpPr>
        <p:spPr>
          <a:xfrm>
            <a:off x="1219320" y="1676520"/>
            <a:ext cx="7772040" cy="4525560"/>
          </a:xfrm>
          <a:prstGeom prst="rect">
            <a:avLst/>
          </a:prstGeom>
        </p:spPr>
        <p:txBody>
          <a:bodyPr/>
          <a:p>
            <a:pPr>
              <a:lnSpc>
                <a:spcPct val="100000"/>
              </a:lnSpc>
              <a:buFont typeface="Arial"/>
              <a:buChar char="•"/>
            </a:pPr>
            <a:r>
              <a:rPr b="1" lang="en-US" sz="3200">
                <a:solidFill>
                  <a:srgbClr val="002060"/>
                </a:solidFill>
                <a:latin typeface="Calibri"/>
              </a:rPr>
              <a:t>Bizonyos környezetben az emberek csendben szenvednek, kerülvén minden egyértelmű vagy látható jelzést. Mások (Ezékiáshoz hasonlóan) jajgatnak és sírnak, amikor bánatuk van. Személyiségből fakadó különbségek is vannak; egyesek nagyobb nyugalommal tudnak közeledni a halál pillanatához is, mint mások. </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0" name="Picture 2"/>
          <p:cNvPicPr/>
          <p:nvPr/>
        </p:nvPicPr>
        <p:blipFill>
          <a:blip r:embed="rId1"/>
          <a:stretch>
            <a:fillRect/>
          </a:stretch>
        </p:blipFill>
        <p:spPr>
          <a:xfrm>
            <a:off x="0" y="0"/>
            <a:ext cx="9194400" cy="6895800"/>
          </a:xfrm>
          <a:prstGeom prst="rect">
            <a:avLst/>
          </a:prstGeom>
          <a:ln>
            <a:noFill/>
          </a:ln>
        </p:spPr>
      </p:pic>
      <p:sp>
        <p:nvSpPr>
          <p:cNvPr id="111" name="TextShape 1"/>
          <p:cNvSpPr txBox="1"/>
          <p:nvPr/>
        </p:nvSpPr>
        <p:spPr>
          <a:xfrm>
            <a:off x="2057400" y="380880"/>
            <a:ext cx="6705360" cy="1142640"/>
          </a:xfrm>
          <a:prstGeom prst="rect">
            <a:avLst/>
          </a:prstGeom>
        </p:spPr>
        <p:txBody>
          <a:bodyPr anchor="ctr"/>
          <a:p>
            <a:pPr algn="ctr">
              <a:lnSpc>
                <a:spcPct val="100000"/>
              </a:lnSpc>
            </a:pPr>
            <a:r>
              <a:rPr b="1" lang="en-US" sz="4400">
                <a:solidFill>
                  <a:srgbClr val="0070c0"/>
                </a:solidFill>
                <a:latin typeface="Calibri"/>
              </a:rPr>
              <a:t>
</a:t>
            </a:r>
            <a:r>
              <a:rPr b="1" lang="en-US" sz="4400">
                <a:solidFill>
                  <a:srgbClr val="0070c0"/>
                </a:solidFill>
                <a:latin typeface="Calibri"/>
              </a:rPr>
              <a:t>Milyen tüneteket írnak le az alábbi igeversek? </a:t>
            </a:r>
            <a:endParaRPr/>
          </a:p>
        </p:txBody>
      </p:sp>
      <p:sp>
        <p:nvSpPr>
          <p:cNvPr id="112" name="TextShape 2"/>
          <p:cNvSpPr txBox="1"/>
          <p:nvPr/>
        </p:nvSpPr>
        <p:spPr>
          <a:xfrm>
            <a:off x="2743200" y="2332080"/>
            <a:ext cx="7391160" cy="3306240"/>
          </a:xfrm>
          <a:prstGeom prst="rect">
            <a:avLst/>
          </a:prstGeom>
        </p:spPr>
        <p:txBody>
          <a:bodyPr/>
          <a:p>
            <a:pPr>
              <a:lnSpc>
                <a:spcPct val="100000"/>
              </a:lnSpc>
            </a:pPr>
            <a:r>
              <a:rPr i="1" lang="en-US" sz="3200">
                <a:solidFill>
                  <a:srgbClr val="000000"/>
                </a:solidFill>
                <a:latin typeface="Calibri"/>
              </a:rPr>
              <a:t>• </a:t>
            </a:r>
            <a:r>
              <a:rPr i="1" lang="en-US" sz="3200">
                <a:solidFill>
                  <a:srgbClr val="000000"/>
                </a:solidFill>
                <a:latin typeface="Calibri"/>
              </a:rPr>
              <a:t>Zsolt 31:10 </a:t>
            </a:r>
            <a:endParaRPr/>
          </a:p>
          <a:p>
            <a:pPr>
              <a:lnSpc>
                <a:spcPct val="100000"/>
              </a:lnSpc>
            </a:pPr>
            <a:r>
              <a:rPr lang="en-US" sz="3200">
                <a:solidFill>
                  <a:srgbClr val="000000"/>
                </a:solidFill>
                <a:latin typeface="Calibri"/>
              </a:rPr>
              <a:t>• </a:t>
            </a:r>
            <a:r>
              <a:rPr i="1" lang="en-US" sz="3200">
                <a:solidFill>
                  <a:srgbClr val="000000"/>
                </a:solidFill>
                <a:latin typeface="Calibri"/>
              </a:rPr>
              <a:t>Zsolt 77:4 </a:t>
            </a:r>
            <a:endParaRPr/>
          </a:p>
          <a:p>
            <a:pPr>
              <a:lnSpc>
                <a:spcPct val="100000"/>
              </a:lnSpc>
            </a:pPr>
            <a:r>
              <a:rPr i="1" lang="en-US" sz="3200">
                <a:solidFill>
                  <a:srgbClr val="000000"/>
                </a:solidFill>
                <a:latin typeface="Calibri"/>
              </a:rPr>
              <a:t>• </a:t>
            </a:r>
            <a:r>
              <a:rPr i="1" lang="en-US" sz="3200">
                <a:solidFill>
                  <a:srgbClr val="000000"/>
                </a:solidFill>
                <a:latin typeface="Calibri"/>
              </a:rPr>
              <a:t>Zsolt 102:5-6 </a:t>
            </a:r>
            <a:endParaRPr/>
          </a:p>
          <a:p>
            <a:pPr>
              <a:lnSpc>
                <a:spcPct val="100000"/>
              </a:lnSpc>
            </a:pPr>
            <a:r>
              <a:rPr i="1" lang="en-US" sz="3200">
                <a:solidFill>
                  <a:srgbClr val="000000"/>
                </a:solidFill>
                <a:latin typeface="Calibri"/>
              </a:rPr>
              <a:t>• </a:t>
            </a:r>
            <a:r>
              <a:rPr i="1" lang="en-US" sz="3200">
                <a:solidFill>
                  <a:srgbClr val="000000"/>
                </a:solidFill>
                <a:latin typeface="Calibri"/>
              </a:rPr>
              <a:t>1Kir 19:4 </a:t>
            </a:r>
            <a:endParaRPr/>
          </a:p>
        </p:txBody>
      </p:sp>
      <p:pic>
        <p:nvPicPr>
          <p:cNvPr descr="" id="113" name="Picture 2"/>
          <p:cNvPicPr/>
          <p:nvPr/>
        </p:nvPicPr>
        <p:blipFill>
          <a:blip r:embed="rId2"/>
          <a:stretch>
            <a:fillRect/>
          </a:stretch>
        </p:blipFill>
        <p:spPr>
          <a:xfrm>
            <a:off x="5943600" y="3657600"/>
            <a:ext cx="3200040" cy="320004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4" name="Picture 2"/>
          <p:cNvPicPr/>
          <p:nvPr/>
        </p:nvPicPr>
        <p:blipFill>
          <a:blip r:embed="rId1"/>
          <a:stretch>
            <a:fillRect/>
          </a:stretch>
        </p:blipFill>
        <p:spPr>
          <a:xfrm>
            <a:off x="0" y="0"/>
            <a:ext cx="9194400" cy="6895800"/>
          </a:xfrm>
          <a:prstGeom prst="rect">
            <a:avLst/>
          </a:prstGeom>
          <a:ln>
            <a:noFill/>
          </a:ln>
        </p:spPr>
      </p:pic>
      <p:sp>
        <p:nvSpPr>
          <p:cNvPr id="115" name="TextShape 1"/>
          <p:cNvSpPr txBox="1"/>
          <p:nvPr/>
        </p:nvSpPr>
        <p:spPr>
          <a:xfrm>
            <a:off x="1981080" y="457200"/>
            <a:ext cx="6629040" cy="1142640"/>
          </a:xfrm>
          <a:prstGeom prst="rect">
            <a:avLst/>
          </a:prstGeom>
        </p:spPr>
        <p:txBody>
          <a:bodyPr anchor="ctr"/>
          <a:p>
            <a:pPr algn="ctr">
              <a:lnSpc>
                <a:spcPct val="100000"/>
              </a:lnSpc>
            </a:pPr>
            <a:r>
              <a:rPr b="1" lang="en-US" sz="4400">
                <a:solidFill>
                  <a:srgbClr val="0070c0"/>
                </a:solidFill>
                <a:latin typeface="Calibri"/>
              </a:rPr>
              <a:t>A depresszió többféle fájdalmas dolgot okoz</a:t>
            </a:r>
            <a:endParaRPr/>
          </a:p>
        </p:txBody>
      </p:sp>
      <p:sp>
        <p:nvSpPr>
          <p:cNvPr id="116" name="TextShape 2"/>
          <p:cNvSpPr txBox="1"/>
          <p:nvPr/>
        </p:nvSpPr>
        <p:spPr>
          <a:xfrm>
            <a:off x="2057400" y="2255760"/>
            <a:ext cx="6781320" cy="4525560"/>
          </a:xfrm>
          <a:prstGeom prst="rect">
            <a:avLst/>
          </a:prstGeom>
        </p:spPr>
        <p:txBody>
          <a:bodyPr/>
          <a:p>
            <a:pPr>
              <a:lnSpc>
                <a:spcPct val="100000"/>
              </a:lnSpc>
              <a:buFont typeface="Arial"/>
              <a:buChar char="•"/>
            </a:pPr>
            <a:r>
              <a:rPr b="1" lang="en-US" sz="3200">
                <a:solidFill>
                  <a:srgbClr val="990033"/>
                </a:solidFill>
                <a:latin typeface="Calibri"/>
              </a:rPr>
              <a:t>(a) mélységes szomorúságot </a:t>
            </a:r>
            <a:r>
              <a:rPr lang="en-US" sz="3200">
                <a:solidFill>
                  <a:srgbClr val="000000"/>
                </a:solidFill>
                <a:latin typeface="Calibri"/>
              </a:rPr>
              <a:t>lehangoltságot </a:t>
            </a:r>
            <a:endParaRPr/>
          </a:p>
          <a:p>
            <a:pPr>
              <a:lnSpc>
                <a:spcPct val="100000"/>
              </a:lnSpc>
              <a:buFont typeface="Arial"/>
              <a:buChar char="•"/>
            </a:pPr>
            <a:r>
              <a:rPr b="1" lang="en-US" sz="3200">
                <a:solidFill>
                  <a:srgbClr val="990033"/>
                </a:solidFill>
                <a:latin typeface="Calibri"/>
              </a:rPr>
              <a:t>(b) a motiváció hiányát </a:t>
            </a:r>
            <a:r>
              <a:rPr lang="en-US" sz="3200">
                <a:solidFill>
                  <a:srgbClr val="000000"/>
                </a:solidFill>
                <a:latin typeface="Calibri"/>
              </a:rPr>
              <a:t>(még a korábban szeretett tevékenységek is értelmüket veszítik) </a:t>
            </a:r>
            <a:endParaRPr/>
          </a:p>
          <a:p>
            <a:pPr>
              <a:lnSpc>
                <a:spcPct val="100000"/>
              </a:lnSpc>
              <a:buFont typeface="Arial"/>
              <a:buChar char="•"/>
            </a:pPr>
            <a:r>
              <a:rPr b="1" lang="en-US" sz="3200">
                <a:solidFill>
                  <a:srgbClr val="990033"/>
                </a:solidFill>
                <a:latin typeface="Calibri"/>
              </a:rPr>
              <a:t>(c) változást az étvágy területén </a:t>
            </a:r>
            <a:r>
              <a:rPr lang="en-US" sz="3200">
                <a:solidFill>
                  <a:srgbClr val="000000"/>
                </a:solidFill>
                <a:latin typeface="Calibri"/>
              </a:rPr>
              <a:t>– ennek függvényében gyors fogyást vagy hízást</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7" name="Picture 2"/>
          <p:cNvPicPr/>
          <p:nvPr/>
        </p:nvPicPr>
        <p:blipFill>
          <a:blip r:embed="rId1"/>
          <a:stretch>
            <a:fillRect/>
          </a:stretch>
        </p:blipFill>
        <p:spPr>
          <a:xfrm>
            <a:off x="0" y="0"/>
            <a:ext cx="9194400" cy="6895800"/>
          </a:xfrm>
          <a:prstGeom prst="rect">
            <a:avLst/>
          </a:prstGeom>
          <a:ln>
            <a:noFill/>
          </a:ln>
        </p:spPr>
      </p:pic>
      <p:sp>
        <p:nvSpPr>
          <p:cNvPr id="118" name="TextShape 1"/>
          <p:cNvSpPr txBox="1"/>
          <p:nvPr/>
        </p:nvSpPr>
        <p:spPr>
          <a:xfrm>
            <a:off x="1981080" y="1371600"/>
            <a:ext cx="6857640" cy="4525560"/>
          </a:xfrm>
          <a:prstGeom prst="rect">
            <a:avLst/>
          </a:prstGeom>
        </p:spPr>
        <p:txBody>
          <a:bodyPr/>
          <a:p>
            <a:pPr>
              <a:lnSpc>
                <a:spcPct val="100000"/>
              </a:lnSpc>
              <a:buFont typeface="Arial"/>
              <a:buChar char="•"/>
            </a:pPr>
            <a:r>
              <a:rPr b="1" lang="en-US" sz="3200">
                <a:solidFill>
                  <a:srgbClr val="990033"/>
                </a:solidFill>
                <a:latin typeface="Calibri"/>
              </a:rPr>
              <a:t>(d) alvászavarokat </a:t>
            </a:r>
            <a:r>
              <a:rPr b="1" lang="en-US" sz="3200">
                <a:solidFill>
                  <a:srgbClr val="000000"/>
                </a:solidFill>
                <a:latin typeface="Calibri"/>
              </a:rPr>
              <a:t>-</a:t>
            </a:r>
            <a:r>
              <a:rPr b="1" lang="en-US" sz="3200">
                <a:solidFill>
                  <a:srgbClr val="990033"/>
                </a:solidFill>
                <a:latin typeface="Calibri"/>
              </a:rPr>
              <a:t> </a:t>
            </a:r>
            <a:r>
              <a:rPr lang="en-US" sz="3200">
                <a:solidFill>
                  <a:srgbClr val="000000"/>
                </a:solidFill>
                <a:latin typeface="Calibri"/>
              </a:rPr>
              <a:t>az illető túl keveset vagy túl sokat alszik</a:t>
            </a:r>
            <a:endParaRPr/>
          </a:p>
          <a:p>
            <a:pPr>
              <a:lnSpc>
                <a:spcPct val="100000"/>
              </a:lnSpc>
              <a:buFont typeface="Arial"/>
              <a:buChar char="•"/>
            </a:pPr>
            <a:r>
              <a:rPr b="1" lang="en-US" sz="3200">
                <a:solidFill>
                  <a:srgbClr val="990033"/>
                </a:solidFill>
                <a:latin typeface="Calibri"/>
              </a:rPr>
              <a:t>(e) alacsony önértékelést, </a:t>
            </a:r>
            <a:endParaRPr/>
          </a:p>
          <a:p>
            <a:pPr>
              <a:lnSpc>
                <a:spcPct val="100000"/>
              </a:lnSpc>
              <a:buFont typeface="Arial"/>
              <a:buChar char="•"/>
            </a:pPr>
            <a:r>
              <a:rPr b="1" lang="en-US" sz="3200">
                <a:solidFill>
                  <a:srgbClr val="990033"/>
                </a:solidFill>
                <a:latin typeface="Calibri"/>
              </a:rPr>
              <a:t>(f) a logikus gondolkodás hiányát, emlékezetkiesést</a:t>
            </a:r>
            <a:r>
              <a:rPr lang="en-US" sz="3200">
                <a:solidFill>
                  <a:srgbClr val="000000"/>
                </a:solidFill>
                <a:latin typeface="Calibri"/>
              </a:rPr>
              <a:t> </a:t>
            </a:r>
            <a:endParaRPr/>
          </a:p>
          <a:p>
            <a:pPr>
              <a:lnSpc>
                <a:spcPct val="100000"/>
              </a:lnSpc>
              <a:buFont typeface="Arial"/>
              <a:buChar char="•"/>
            </a:pPr>
            <a:r>
              <a:rPr b="1" lang="en-US" sz="3200">
                <a:solidFill>
                  <a:srgbClr val="990033"/>
                </a:solidFill>
                <a:latin typeface="Calibri"/>
              </a:rPr>
              <a:t>(g) halállal vagy öngyilkossággal kapcsolatos gondolatokat</a:t>
            </a:r>
            <a:endParaRPr/>
          </a:p>
          <a:p>
            <a:pPr>
              <a:lnSpc>
                <a:spcPct val="100000"/>
              </a:lnSpc>
            </a:pP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9" name="Picture 2"/>
          <p:cNvPicPr/>
          <p:nvPr/>
        </p:nvPicPr>
        <p:blipFill>
          <a:blip r:embed="rId1"/>
          <a:stretch>
            <a:fillRect/>
          </a:stretch>
        </p:blipFill>
        <p:spPr>
          <a:xfrm>
            <a:off x="0" y="0"/>
            <a:ext cx="9194400" cy="6895800"/>
          </a:xfrm>
          <a:prstGeom prst="rect">
            <a:avLst/>
          </a:prstGeom>
          <a:ln>
            <a:noFill/>
          </a:ln>
        </p:spPr>
      </p:pic>
      <p:sp>
        <p:nvSpPr>
          <p:cNvPr id="120" name="TextShape 1"/>
          <p:cNvSpPr txBox="1"/>
          <p:nvPr/>
        </p:nvSpPr>
        <p:spPr>
          <a:xfrm>
            <a:off x="2057400" y="304920"/>
            <a:ext cx="6629040" cy="4525560"/>
          </a:xfrm>
          <a:prstGeom prst="rect">
            <a:avLst/>
          </a:prstGeom>
        </p:spPr>
        <p:txBody>
          <a:bodyPr/>
          <a:p>
            <a:pPr>
              <a:lnSpc>
                <a:spcPct val="100000"/>
              </a:lnSpc>
              <a:buFont typeface="Arial"/>
              <a:buChar char="•"/>
            </a:pPr>
            <a:r>
              <a:rPr b="1" lang="en-US" sz="3200">
                <a:solidFill>
                  <a:srgbClr val="000000"/>
                </a:solidFill>
                <a:latin typeface="Calibri"/>
              </a:rPr>
              <a:t>Mindnyájan átélünk néha szomorú, csüggesztő időszakokat egyes dolgok miatt. </a:t>
            </a:r>
            <a:r>
              <a:rPr b="1" lang="en-US" sz="3200">
                <a:solidFill>
                  <a:srgbClr val="0070c0"/>
                </a:solidFill>
                <a:latin typeface="Calibri"/>
              </a:rPr>
              <a:t>Téged mi küld könnyen padlóra, és miért? Idézd fel, miként vezetett téged Isten a múltban! Milyen reményt és bátorítást meríthetsz abból, ha visszaemlékszel az Úr szerető karjának védelmére? </a:t>
            </a:r>
            <a:r>
              <a:rPr b="1" lang="en-US" sz="3200">
                <a:solidFill>
                  <a:srgbClr val="000000"/>
                </a:solidFill>
                <a:latin typeface="Calibri"/>
              </a:rPr>
              <a:t>Miért fontos, hogy életben tartsuk ezeket az emlékeket?   </a:t>
            </a:r>
            <a:endParaRPr/>
          </a:p>
          <a:p>
            <a:pPr>
              <a:lnSpc>
                <a:spcPct val="100000"/>
              </a:lnSpc>
            </a:pP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1" name="Picture 2"/>
          <p:cNvPicPr/>
          <p:nvPr/>
        </p:nvPicPr>
        <p:blipFill>
          <a:blip r:embed="rId1"/>
          <a:stretch>
            <a:fillRect/>
          </a:stretch>
        </p:blipFill>
        <p:spPr>
          <a:xfrm>
            <a:off x="0" y="0"/>
            <a:ext cx="9194400" cy="6895800"/>
          </a:xfrm>
          <a:prstGeom prst="rect">
            <a:avLst/>
          </a:prstGeom>
          <a:ln>
            <a:noFill/>
          </a:ln>
        </p:spPr>
      </p:pic>
      <p:sp>
        <p:nvSpPr>
          <p:cNvPr id="122" name="TextShape 1"/>
          <p:cNvSpPr txBox="1"/>
          <p:nvPr/>
        </p:nvSpPr>
        <p:spPr>
          <a:xfrm>
            <a:off x="2057400" y="609480"/>
            <a:ext cx="6552720" cy="1142640"/>
          </a:xfrm>
          <a:prstGeom prst="rect">
            <a:avLst/>
          </a:prstGeom>
        </p:spPr>
        <p:txBody>
          <a:bodyPr anchor="ctr"/>
          <a:p>
            <a:pPr algn="ctr">
              <a:lnSpc>
                <a:spcPct val="100000"/>
              </a:lnSpc>
            </a:pPr>
            <a:r>
              <a:rPr b="1" lang="en-US" sz="4400">
                <a:solidFill>
                  <a:srgbClr val="0070c0"/>
                </a:solidFill>
                <a:latin typeface="Calibri"/>
              </a:rPr>
              <a:t>Szabadulás a depresszióból</a:t>
            </a:r>
            <a:endParaRPr/>
          </a:p>
        </p:txBody>
      </p:sp>
      <p:sp>
        <p:nvSpPr>
          <p:cNvPr id="123" name="TextShape 2"/>
          <p:cNvSpPr txBox="1"/>
          <p:nvPr/>
        </p:nvSpPr>
        <p:spPr>
          <a:xfrm>
            <a:off x="1981080" y="2209680"/>
            <a:ext cx="6705360" cy="2742840"/>
          </a:xfrm>
          <a:prstGeom prst="rect">
            <a:avLst/>
          </a:prstGeom>
        </p:spPr>
        <p:txBody>
          <a:bodyPr/>
          <a:p>
            <a:pPr>
              <a:lnSpc>
                <a:spcPct val="100000"/>
              </a:lnSpc>
              <a:buFont typeface="Arial"/>
              <a:buChar char="•"/>
            </a:pPr>
            <a:r>
              <a:rPr b="1" lang="en-US" sz="3200">
                <a:solidFill>
                  <a:srgbClr val="000000"/>
                </a:solidFill>
                <a:latin typeface="Calibri"/>
              </a:rPr>
              <a:t>Olvassuk el Zsolt 39:2-7 verseit! Mi történt, amíg Dávid hallgatott? Mi volt az eredménye annak, amikor végül megszólalt? </a:t>
            </a:r>
            <a:endParaRPr/>
          </a:p>
        </p:txBody>
      </p:sp>
      <p:pic>
        <p:nvPicPr>
          <p:cNvPr descr="" id="124" name="Picture 2"/>
          <p:cNvPicPr/>
          <p:nvPr/>
        </p:nvPicPr>
        <p:blipFill>
          <a:blip r:embed="rId2"/>
          <a:stretch>
            <a:fillRect/>
          </a:stretch>
        </p:blipFill>
        <p:spPr>
          <a:xfrm>
            <a:off x="5943600" y="3657600"/>
            <a:ext cx="3200040" cy="320004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5" name="Picture 2"/>
          <p:cNvPicPr/>
          <p:nvPr/>
        </p:nvPicPr>
        <p:blipFill>
          <a:blip r:embed="rId1"/>
          <a:stretch>
            <a:fillRect/>
          </a:stretch>
        </p:blipFill>
        <p:spPr>
          <a:xfrm>
            <a:off x="0" y="0"/>
            <a:ext cx="9143640" cy="6857640"/>
          </a:xfrm>
          <a:prstGeom prst="rect">
            <a:avLst/>
          </a:prstGeom>
          <a:ln>
            <a:noFill/>
          </a:ln>
        </p:spPr>
      </p:pic>
      <p:sp>
        <p:nvSpPr>
          <p:cNvPr id="126" name="TextShape 1"/>
          <p:cNvSpPr txBox="1"/>
          <p:nvPr/>
        </p:nvSpPr>
        <p:spPr>
          <a:xfrm>
            <a:off x="4419720" y="228600"/>
            <a:ext cx="4495320" cy="4525560"/>
          </a:xfrm>
          <a:prstGeom prst="rect">
            <a:avLst/>
          </a:prstGeom>
        </p:spPr>
        <p:txBody>
          <a:bodyPr/>
          <a:p>
            <a:pPr>
              <a:lnSpc>
                <a:spcPct val="100000"/>
              </a:lnSpc>
              <a:buFont typeface="Arial"/>
              <a:buChar char="•"/>
            </a:pPr>
            <a:r>
              <a:rPr lang="en-US" sz="3200">
                <a:solidFill>
                  <a:srgbClr val="ffffff"/>
                </a:solidFill>
                <a:latin typeface="Calibri"/>
              </a:rPr>
              <a:t>A legtöbb érzelmi zavarhoz hasonlóan a depresszió esetében is az szükséges, hogy a szenvedő személy beszéljen a belső harcairól. Ez az első lépés, ahonnan a gyógyulás kiindulhat. </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7" name="Picture 2"/>
          <p:cNvPicPr/>
          <p:nvPr/>
        </p:nvPicPr>
        <p:blipFill>
          <a:blip r:embed="rId1"/>
          <a:stretch>
            <a:fillRect/>
          </a:stretch>
        </p:blipFill>
        <p:spPr>
          <a:xfrm>
            <a:off x="0" y="0"/>
            <a:ext cx="9194400" cy="6895800"/>
          </a:xfrm>
          <a:prstGeom prst="rect">
            <a:avLst/>
          </a:prstGeom>
          <a:ln>
            <a:noFill/>
          </a:ln>
        </p:spPr>
      </p:pic>
      <p:sp>
        <p:nvSpPr>
          <p:cNvPr id="128" name="TextShape 1"/>
          <p:cNvSpPr txBox="1"/>
          <p:nvPr/>
        </p:nvSpPr>
        <p:spPr>
          <a:xfrm>
            <a:off x="2133720" y="1295280"/>
            <a:ext cx="6705360" cy="4525560"/>
          </a:xfrm>
          <a:prstGeom prst="rect">
            <a:avLst/>
          </a:prstGeom>
        </p:spPr>
        <p:txBody>
          <a:bodyPr/>
          <a:p>
            <a:pPr>
              <a:lnSpc>
                <a:spcPct val="100000"/>
              </a:lnSpc>
              <a:buFont typeface="Arial"/>
              <a:buChar char="•"/>
            </a:pPr>
            <a:r>
              <a:rPr b="1" lang="en-US" sz="3200">
                <a:solidFill>
                  <a:srgbClr val="002060"/>
                </a:solidFill>
                <a:latin typeface="Calibri"/>
              </a:rPr>
              <a:t>A depresszió alapvető kezelési módszere az, hogy beszéljünk egy barátunkkal (vagy egy terapeutával), aki értő figyelemmel tud követni, és további, intenzív kezelést biztosító forrást tud ajánlani, ha szükséges. Gyógyító hatása van annak, ha szavakkal ki tudjuk fejezni gondolatainkat és érzelmeinket. </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9" name="Picture 2"/>
          <p:cNvPicPr/>
          <p:nvPr/>
        </p:nvPicPr>
        <p:blipFill>
          <a:blip r:embed="rId1"/>
          <a:stretch>
            <a:fillRect/>
          </a:stretch>
        </p:blipFill>
        <p:spPr>
          <a:xfrm>
            <a:off x="0" y="0"/>
            <a:ext cx="9194400" cy="6895800"/>
          </a:xfrm>
          <a:prstGeom prst="rect">
            <a:avLst/>
          </a:prstGeom>
          <a:ln>
            <a:noFill/>
          </a:ln>
        </p:spPr>
      </p:pic>
      <p:sp>
        <p:nvSpPr>
          <p:cNvPr id="130" name="TextShape 1"/>
          <p:cNvSpPr txBox="1"/>
          <p:nvPr/>
        </p:nvSpPr>
        <p:spPr>
          <a:xfrm>
            <a:off x="1981080" y="762120"/>
            <a:ext cx="6552720" cy="1142640"/>
          </a:xfrm>
          <a:prstGeom prst="rect">
            <a:avLst/>
          </a:prstGeom>
        </p:spPr>
        <p:txBody>
          <a:bodyPr anchor="ctr"/>
          <a:p>
            <a:pPr algn="ctr">
              <a:lnSpc>
                <a:spcPct val="100000"/>
              </a:lnSpc>
            </a:pPr>
            <a:r>
              <a:rPr b="1" lang="en-US" sz="4400">
                <a:solidFill>
                  <a:srgbClr val="0070c0"/>
                </a:solidFill>
                <a:latin typeface="Calibri"/>
              </a:rPr>
              <a:t>Szükségünk van a megbocsátásra</a:t>
            </a:r>
            <a:endParaRPr/>
          </a:p>
        </p:txBody>
      </p:sp>
      <p:sp>
        <p:nvSpPr>
          <p:cNvPr id="131" name="TextShape 2"/>
          <p:cNvSpPr txBox="1"/>
          <p:nvPr/>
        </p:nvSpPr>
        <p:spPr>
          <a:xfrm>
            <a:off x="2057400" y="2179800"/>
            <a:ext cx="6705360" cy="2773080"/>
          </a:xfrm>
          <a:prstGeom prst="rect">
            <a:avLst/>
          </a:prstGeom>
        </p:spPr>
        <p:txBody>
          <a:bodyPr/>
          <a:p>
            <a:pPr>
              <a:lnSpc>
                <a:spcPct val="100000"/>
              </a:lnSpc>
              <a:buFont typeface="Arial"/>
              <a:buChar char="•"/>
            </a:pPr>
            <a:r>
              <a:rPr b="1" lang="en-US" sz="3200">
                <a:solidFill>
                  <a:srgbClr val="000000"/>
                </a:solidFill>
                <a:latin typeface="Calibri"/>
              </a:rPr>
              <a:t>Hogyan talált Dávid enyhülést bánatára? Zsolt 32:1-5; lásd még 1Jn 1:9. Hogyan találhatjuk meg ugyanezt a magunk számára? </a:t>
            </a:r>
            <a:endParaRPr/>
          </a:p>
        </p:txBody>
      </p:sp>
      <p:pic>
        <p:nvPicPr>
          <p:cNvPr descr="" id="132" name="Picture 2"/>
          <p:cNvPicPr/>
          <p:nvPr/>
        </p:nvPicPr>
        <p:blipFill>
          <a:blip r:embed="rId2"/>
          <a:stretch>
            <a:fillRect/>
          </a:stretch>
        </p:blipFill>
        <p:spPr>
          <a:xfrm>
            <a:off x="5943600" y="3657600"/>
            <a:ext cx="3200040" cy="320004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 name="Picture 2"/>
          <p:cNvPicPr/>
          <p:nvPr/>
        </p:nvPicPr>
        <p:blipFill>
          <a:blip r:embed="rId1"/>
          <a:stretch>
            <a:fillRect/>
          </a:stretch>
        </p:blipFill>
        <p:spPr>
          <a:xfrm>
            <a:off x="0" y="0"/>
            <a:ext cx="9194400" cy="6895800"/>
          </a:xfrm>
          <a:prstGeom prst="rect">
            <a:avLst/>
          </a:prstGeom>
          <a:ln>
            <a:noFill/>
          </a:ln>
        </p:spPr>
      </p:pic>
      <p:sp>
        <p:nvSpPr>
          <p:cNvPr id="84" name="TextShape 1"/>
          <p:cNvSpPr txBox="1"/>
          <p:nvPr/>
        </p:nvSpPr>
        <p:spPr>
          <a:xfrm>
            <a:off x="1981080" y="533520"/>
            <a:ext cx="6705360" cy="1142640"/>
          </a:xfrm>
          <a:prstGeom prst="rect">
            <a:avLst/>
          </a:prstGeom>
        </p:spPr>
        <p:txBody>
          <a:bodyPr anchor="ctr"/>
          <a:p>
            <a:pPr algn="ctr">
              <a:lnSpc>
                <a:spcPct val="100000"/>
              </a:lnSpc>
            </a:pPr>
            <a:r>
              <a:rPr b="1" lang="en-US" sz="4400">
                <a:solidFill>
                  <a:srgbClr val="0070c0"/>
                </a:solidFill>
                <a:latin typeface="Calibri"/>
              </a:rPr>
              <a:t>Alapige:</a:t>
            </a:r>
            <a:endParaRPr/>
          </a:p>
        </p:txBody>
      </p:sp>
      <p:sp>
        <p:nvSpPr>
          <p:cNvPr id="85" name="TextShape 2"/>
          <p:cNvSpPr txBox="1"/>
          <p:nvPr/>
        </p:nvSpPr>
        <p:spPr>
          <a:xfrm>
            <a:off x="2209680" y="2286000"/>
            <a:ext cx="6781320" cy="2971440"/>
          </a:xfrm>
          <a:prstGeom prst="rect">
            <a:avLst/>
          </a:prstGeom>
        </p:spPr>
        <p:txBody>
          <a:bodyPr/>
          <a:p>
            <a:pPr>
              <a:lnSpc>
                <a:spcPct val="100000"/>
              </a:lnSpc>
              <a:buFont typeface="Arial"/>
              <a:buChar char="•"/>
            </a:pPr>
            <a:r>
              <a:rPr b="1" i="1" lang="en-US" sz="3200">
                <a:solidFill>
                  <a:srgbClr val="000000"/>
                </a:solidFill>
                <a:latin typeface="Calibri"/>
              </a:rPr>
              <a:t>„</a:t>
            </a:r>
            <a:r>
              <a:rPr b="1" i="1" lang="en-US" sz="3200">
                <a:solidFill>
                  <a:srgbClr val="000000"/>
                </a:solidFill>
                <a:latin typeface="Calibri"/>
              </a:rPr>
              <a:t>Közel van az Úr a megtört szívűekhez, és a sebzett lelkűeket megsegíti” </a:t>
            </a:r>
            <a:r>
              <a:rPr b="1" lang="en-US" sz="3200">
                <a:solidFill>
                  <a:srgbClr val="000000"/>
                </a:solidFill>
                <a:latin typeface="Calibri"/>
              </a:rPr>
              <a:t>(Zsolt 34:18). </a:t>
            </a:r>
            <a:endParaRPr/>
          </a:p>
        </p:txBody>
      </p:sp>
      <p:pic>
        <p:nvPicPr>
          <p:cNvPr descr="" id="86" name="Picture 2"/>
          <p:cNvPicPr/>
          <p:nvPr/>
        </p:nvPicPr>
        <p:blipFill>
          <a:blip r:embed="rId2"/>
          <a:stretch>
            <a:fillRect/>
          </a:stretch>
        </p:blipFill>
        <p:spPr>
          <a:xfrm>
            <a:off x="6477120" y="4191120"/>
            <a:ext cx="2666520" cy="266652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3" name="Picture 2"/>
          <p:cNvPicPr/>
          <p:nvPr/>
        </p:nvPicPr>
        <p:blipFill>
          <a:blip r:embed="rId1"/>
          <a:stretch>
            <a:fillRect/>
          </a:stretch>
        </p:blipFill>
        <p:spPr>
          <a:xfrm>
            <a:off x="0" y="0"/>
            <a:ext cx="9194400" cy="6895800"/>
          </a:xfrm>
          <a:prstGeom prst="rect">
            <a:avLst/>
          </a:prstGeom>
          <a:ln>
            <a:noFill/>
          </a:ln>
        </p:spPr>
      </p:pic>
      <p:sp>
        <p:nvSpPr>
          <p:cNvPr id="134" name="TextShape 1"/>
          <p:cNvSpPr txBox="1"/>
          <p:nvPr/>
        </p:nvSpPr>
        <p:spPr>
          <a:xfrm>
            <a:off x="2133720" y="1523880"/>
            <a:ext cx="6476760" cy="4525560"/>
          </a:xfrm>
          <a:prstGeom prst="rect">
            <a:avLst/>
          </a:prstGeom>
        </p:spPr>
        <p:txBody>
          <a:bodyPr/>
          <a:p>
            <a:pPr>
              <a:lnSpc>
                <a:spcPct val="100000"/>
              </a:lnSpc>
              <a:buFont typeface="Arial"/>
              <a:buChar char="•"/>
            </a:pPr>
            <a:r>
              <a:rPr b="1" lang="en-US" sz="3200">
                <a:solidFill>
                  <a:srgbClr val="0070c0"/>
                </a:solidFill>
                <a:latin typeface="Calibri"/>
              </a:rPr>
              <a:t>A meg nem vallott bűnök által keltett bűntudat szörnyű fájdalmas lehet.</a:t>
            </a:r>
            <a:r>
              <a:rPr lang="en-US" sz="3200">
                <a:solidFill>
                  <a:srgbClr val="000000"/>
                </a:solidFill>
                <a:latin typeface="Calibri"/>
              </a:rPr>
              <a:t> A 32. zsoltár és más zsoltárrészletek nyilvánvalóvá teszik Dávid érzelmi szenvedésének súlyosságát.  </a:t>
            </a:r>
            <a:endParaRPr/>
          </a:p>
          <a:p>
            <a:pPr>
              <a:lnSpc>
                <a:spcPct val="100000"/>
              </a:lnSpc>
            </a:pP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5" name="Picture 2"/>
          <p:cNvPicPr/>
          <p:nvPr/>
        </p:nvPicPr>
        <p:blipFill>
          <a:blip r:embed="rId1"/>
          <a:stretch>
            <a:fillRect/>
          </a:stretch>
        </p:blipFill>
        <p:spPr>
          <a:xfrm>
            <a:off x="0" y="0"/>
            <a:ext cx="9194400" cy="6895800"/>
          </a:xfrm>
          <a:prstGeom prst="rect">
            <a:avLst/>
          </a:prstGeom>
          <a:ln>
            <a:noFill/>
          </a:ln>
        </p:spPr>
      </p:pic>
      <p:sp>
        <p:nvSpPr>
          <p:cNvPr id="136" name="TextShape 1"/>
          <p:cNvSpPr txBox="1"/>
          <p:nvPr/>
        </p:nvSpPr>
        <p:spPr>
          <a:xfrm>
            <a:off x="1981080" y="1494000"/>
            <a:ext cx="6781320" cy="4525560"/>
          </a:xfrm>
          <a:prstGeom prst="rect">
            <a:avLst/>
          </a:prstGeom>
        </p:spPr>
        <p:txBody>
          <a:bodyPr/>
          <a:p>
            <a:pPr>
              <a:lnSpc>
                <a:spcPct val="100000"/>
              </a:lnSpc>
              <a:buFont typeface="Arial"/>
              <a:buChar char="•"/>
            </a:pPr>
            <a:r>
              <a:rPr b="1" lang="en-US" sz="3200">
                <a:solidFill>
                  <a:srgbClr val="0070c0"/>
                </a:solidFill>
                <a:latin typeface="Calibri"/>
              </a:rPr>
              <a:t>A múltat nem tudjuk meg nem történtté tenni, csakis arra vagyunk képesek, hogy Isten kegyelme által tanuljunk a múlt hibáiból, és amilyen mértékig lehetséges, jóvátételt adjunk azért, amit elrontottunk. </a:t>
            </a:r>
            <a:r>
              <a:rPr lang="en-US" sz="3200">
                <a:solidFill>
                  <a:srgbClr val="000000"/>
                </a:solidFill>
                <a:latin typeface="Calibri"/>
              </a:rPr>
              <a:t>Hiszen a legtöbb, amit tehetünk, az, hogy alárendeljük magunkat Istennek, kérjük az ő bocsánatát, kegyelmét és gyógyítását.</a:t>
            </a:r>
            <a:endParaRPr/>
          </a:p>
          <a:p>
            <a:pPr>
              <a:lnSpc>
                <a:spcPct val="100000"/>
              </a:lnSpc>
            </a:pP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7" name="Picture 2"/>
          <p:cNvPicPr/>
          <p:nvPr/>
        </p:nvPicPr>
        <p:blipFill>
          <a:blip r:embed="rId1"/>
          <a:stretch>
            <a:fillRect/>
          </a:stretch>
        </p:blipFill>
        <p:spPr>
          <a:xfrm>
            <a:off x="0" y="0"/>
            <a:ext cx="9194400" cy="6895800"/>
          </a:xfrm>
          <a:prstGeom prst="rect">
            <a:avLst/>
          </a:prstGeom>
          <a:ln>
            <a:noFill/>
          </a:ln>
        </p:spPr>
      </p:pic>
      <p:sp>
        <p:nvSpPr>
          <p:cNvPr id="138" name="TextShape 1"/>
          <p:cNvSpPr txBox="1"/>
          <p:nvPr/>
        </p:nvSpPr>
        <p:spPr>
          <a:xfrm>
            <a:off x="2057400" y="609480"/>
            <a:ext cx="6552720" cy="1142640"/>
          </a:xfrm>
          <a:prstGeom prst="rect">
            <a:avLst/>
          </a:prstGeom>
        </p:spPr>
        <p:txBody>
          <a:bodyPr anchor="ctr"/>
          <a:p>
            <a:pPr algn="ctr">
              <a:lnSpc>
                <a:spcPct val="100000"/>
              </a:lnSpc>
            </a:pPr>
            <a:r>
              <a:rPr b="1" lang="en-US" sz="4400">
                <a:solidFill>
                  <a:srgbClr val="0070c0"/>
                </a:solidFill>
                <a:latin typeface="Calibri"/>
              </a:rPr>
              <a:t>Remény a szorongatás ellenére is</a:t>
            </a:r>
            <a:endParaRPr/>
          </a:p>
        </p:txBody>
      </p:sp>
      <p:sp>
        <p:nvSpPr>
          <p:cNvPr id="139" name="TextShape 2"/>
          <p:cNvSpPr txBox="1"/>
          <p:nvPr/>
        </p:nvSpPr>
        <p:spPr>
          <a:xfrm>
            <a:off x="1981080" y="1905120"/>
            <a:ext cx="6857640" cy="4525560"/>
          </a:xfrm>
          <a:prstGeom prst="rect">
            <a:avLst/>
          </a:prstGeom>
        </p:spPr>
        <p:txBody>
          <a:bodyPr/>
          <a:p>
            <a:pPr>
              <a:lnSpc>
                <a:spcPct val="100000"/>
              </a:lnSpc>
              <a:buFont typeface="Arial"/>
              <a:buChar char="•"/>
            </a:pPr>
            <a:r>
              <a:rPr lang="en-US" sz="3200">
                <a:solidFill>
                  <a:srgbClr val="000000"/>
                </a:solidFill>
                <a:latin typeface="Calibri"/>
              </a:rPr>
              <a:t>A rosszul működő vagy egyenesen működésképtelen emberi kapcsolatok rengeteg stresszt okoznak, és összefüggésben vannak a depresszióval. A 7. versben világosan láthatjuk, hogy a perdöntő, szükséges elem, ami a válság túléléséhez szükséges: a remény. </a:t>
            </a:r>
            <a:endParaRPr/>
          </a:p>
          <a:p>
            <a:pPr>
              <a:lnSpc>
                <a:spcPct val="100000"/>
              </a:lnSpc>
            </a:pP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0" name="Picture 2"/>
          <p:cNvPicPr/>
          <p:nvPr/>
        </p:nvPicPr>
        <p:blipFill>
          <a:blip r:embed="rId1"/>
          <a:stretch>
            <a:fillRect/>
          </a:stretch>
        </p:blipFill>
        <p:spPr>
          <a:xfrm>
            <a:off x="0" y="0"/>
            <a:ext cx="9143640" cy="6857640"/>
          </a:xfrm>
          <a:prstGeom prst="rect">
            <a:avLst/>
          </a:prstGeom>
          <a:ln>
            <a:noFill/>
          </a:ln>
        </p:spPr>
      </p:pic>
      <p:sp>
        <p:nvSpPr>
          <p:cNvPr id="141" name="TextShape 1"/>
          <p:cNvSpPr txBox="1"/>
          <p:nvPr/>
        </p:nvSpPr>
        <p:spPr>
          <a:xfrm>
            <a:off x="76320" y="274680"/>
            <a:ext cx="8229240" cy="4525560"/>
          </a:xfrm>
          <a:prstGeom prst="rect">
            <a:avLst/>
          </a:prstGeom>
        </p:spPr>
        <p:txBody>
          <a:bodyPr/>
          <a:p>
            <a:pPr>
              <a:lnSpc>
                <a:spcPct val="100000"/>
              </a:lnSpc>
              <a:buFont typeface="Arial"/>
              <a:buChar char="•"/>
            </a:pPr>
            <a:r>
              <a:rPr b="1" lang="en-US" sz="4000">
                <a:solidFill>
                  <a:srgbClr val="ffffff"/>
                </a:solidFill>
                <a:latin typeface="Calibri"/>
              </a:rPr>
              <a:t>A remény elengedhetetlen ahhoz, hogy egészséges idegrendszerrel éljük életünket. </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0" y="0"/>
            <a:ext cx="8229240" cy="4525560"/>
          </a:xfrm>
          <a:prstGeom prst="rect">
            <a:avLst/>
          </a:prstGeom>
        </p:spPr>
        <p:txBody>
          <a:bodyPr/>
          <a:p>
            <a:pPr>
              <a:lnSpc>
                <a:spcPct val="100000"/>
              </a:lnSpc>
              <a:buFont typeface="Arial"/>
              <a:buChar char="•"/>
            </a:pPr>
            <a:r>
              <a:rPr b="1" lang="en-US" sz="4000">
                <a:solidFill>
                  <a:srgbClr val="002060"/>
                </a:solidFill>
                <a:latin typeface="Calibri"/>
              </a:rPr>
              <a:t>A Jézus eljövetelébe vetett reménység segít visszanyerni a helyes nézőpontot a bennünket körülvevő összes kellemetlen dolog közepette, és bizonyossággal tekinteni az öröklét felé. </a:t>
            </a:r>
            <a:endParaRPr/>
          </a:p>
        </p:txBody>
      </p:sp>
      <p:pic>
        <p:nvPicPr>
          <p:cNvPr descr="" id="143" name="Picture 2"/>
          <p:cNvPicPr/>
          <p:nvPr/>
        </p:nvPicPr>
        <p:blipFill>
          <a:blip r:embed="rId1"/>
          <a:stretch>
            <a:fillRect/>
          </a:stretch>
        </p:blipFill>
        <p:spPr>
          <a:xfrm>
            <a:off x="5541840" y="3255840"/>
            <a:ext cx="3601800" cy="360180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4" name="Picture 2"/>
          <p:cNvPicPr/>
          <p:nvPr/>
        </p:nvPicPr>
        <p:blipFill>
          <a:blip r:embed="rId1"/>
          <a:stretch>
            <a:fillRect/>
          </a:stretch>
        </p:blipFill>
        <p:spPr>
          <a:xfrm>
            <a:off x="0" y="0"/>
            <a:ext cx="9194400" cy="6895800"/>
          </a:xfrm>
          <a:prstGeom prst="rect">
            <a:avLst/>
          </a:prstGeom>
          <a:ln>
            <a:noFill/>
          </a:ln>
        </p:spPr>
      </p:pic>
      <p:sp>
        <p:nvSpPr>
          <p:cNvPr id="145" name="TextShape 1"/>
          <p:cNvSpPr txBox="1"/>
          <p:nvPr/>
        </p:nvSpPr>
        <p:spPr>
          <a:xfrm>
            <a:off x="1981080" y="960480"/>
            <a:ext cx="6476760" cy="4525560"/>
          </a:xfrm>
          <a:prstGeom prst="rect">
            <a:avLst/>
          </a:prstGeom>
        </p:spPr>
        <p:txBody>
          <a:bodyPr/>
          <a:p>
            <a:pPr algn="ctr">
              <a:lnSpc>
                <a:spcPct val="100000"/>
              </a:lnSpc>
              <a:buFont typeface="Arial"/>
              <a:buChar char="•"/>
            </a:pPr>
            <a:r>
              <a:rPr b="1" lang="en-US" sz="4000">
                <a:solidFill>
                  <a:srgbClr val="002060"/>
                </a:solidFill>
                <a:latin typeface="Calibri"/>
              </a:rPr>
              <a:t>Az egyik legnagyobb hiba, amit valaki elkövethet, az, hogy úgy véli: mivel annyira a padlón van, annyira csüggedt és reménytelen, hogy ez azt jelenti, az Isten már biztosan elhagyta őt. Először is, miért nem igaz ez? </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6" name="Picture 2"/>
          <p:cNvPicPr/>
          <p:nvPr/>
        </p:nvPicPr>
        <p:blipFill>
          <a:blip r:embed="rId1"/>
          <a:stretch>
            <a:fillRect/>
          </a:stretch>
        </p:blipFill>
        <p:spPr>
          <a:xfrm>
            <a:off x="0" y="0"/>
            <a:ext cx="9194400" cy="6895800"/>
          </a:xfrm>
          <a:prstGeom prst="rect">
            <a:avLst/>
          </a:prstGeom>
          <a:ln>
            <a:noFill/>
          </a:ln>
        </p:spPr>
      </p:pic>
      <p:sp>
        <p:nvSpPr>
          <p:cNvPr id="147" name="TextShape 1"/>
          <p:cNvSpPr txBox="1"/>
          <p:nvPr/>
        </p:nvSpPr>
        <p:spPr>
          <a:xfrm>
            <a:off x="1981080" y="960480"/>
            <a:ext cx="6933960" cy="4830480"/>
          </a:xfrm>
          <a:prstGeom prst="rect">
            <a:avLst/>
          </a:prstGeom>
        </p:spPr>
        <p:txBody>
          <a:bodyPr/>
          <a:p>
            <a:pPr>
              <a:lnSpc>
                <a:spcPct val="100000"/>
              </a:lnSpc>
              <a:buFont typeface="Arial"/>
              <a:buChar char="•"/>
            </a:pPr>
            <a:r>
              <a:rPr b="1" lang="en-US" sz="3200">
                <a:solidFill>
                  <a:srgbClr val="002060"/>
                </a:solidFill>
                <a:latin typeface="Calibri"/>
              </a:rPr>
              <a:t>Milyen bibliai szereplőket tudsz felhozni számukra (Illés, Jeremiás a börtönben, Keresztelő János a tömlöcben, Jézus a Gecsemánéban), akiknek a történeteivel bemutathatod, hogy a szomorúság és csüggedés nem jelenti azt, hogy Isten elhagyta őket? Hogyan segíthetsz abban, hogy megtanulják: a változó érzések nem a hit mérőeszközei?</a:t>
            </a:r>
            <a:endParaRPr/>
          </a:p>
          <a:p>
            <a:pPr>
              <a:lnSpc>
                <a:spcPct val="100000"/>
              </a:lnSpc>
            </a:pPr>
            <a:endParaRPr/>
          </a:p>
          <a:p>
            <a:pPr>
              <a:lnSpc>
                <a:spcPct val="100000"/>
              </a:lnSpc>
            </a:pPr>
            <a:r>
              <a:rPr b="1" lang="en-US" sz="3200">
                <a:solidFill>
                  <a:srgbClr val="002060"/>
                </a:solidFill>
                <a:latin typeface="Calibri"/>
              </a:rPr>
              <a:t> </a:t>
            </a:r>
            <a:r>
              <a:rPr b="1" lang="en-US" sz="3200">
                <a:solidFill>
                  <a:srgbClr val="002060"/>
                </a:solidFill>
                <a:latin typeface="Calibri"/>
              </a:rPr>
              <a:t>	</a:t>
            </a:r>
            <a:endParaRPr/>
          </a:p>
        </p:txBody>
      </p:sp>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7" name="Picture 2"/>
          <p:cNvPicPr/>
          <p:nvPr/>
        </p:nvPicPr>
        <p:blipFill>
          <a:blip r:embed="rId1"/>
          <a:stretch>
            <a:fillRect/>
          </a:stretch>
        </p:blipFill>
        <p:spPr>
          <a:xfrm>
            <a:off x="0" y="0"/>
            <a:ext cx="9143640" cy="6857640"/>
          </a:xfrm>
          <a:prstGeom prst="rect">
            <a:avLst/>
          </a:prstGeom>
          <a:ln>
            <a:noFill/>
          </a:ln>
        </p:spPr>
      </p:pic>
      <p:sp>
        <p:nvSpPr>
          <p:cNvPr id="88" name="TextShape 1"/>
          <p:cNvSpPr txBox="1"/>
          <p:nvPr/>
        </p:nvSpPr>
        <p:spPr>
          <a:xfrm>
            <a:off x="76320" y="1905120"/>
            <a:ext cx="8686440" cy="2437920"/>
          </a:xfrm>
          <a:prstGeom prst="rect">
            <a:avLst/>
          </a:prstGeom>
        </p:spPr>
        <p:txBody>
          <a:bodyPr/>
          <a:p>
            <a:pPr algn="ctr">
              <a:lnSpc>
                <a:spcPct val="100000"/>
              </a:lnSpc>
              <a:buFont typeface="Arial"/>
              <a:buChar char="•"/>
            </a:pPr>
            <a:r>
              <a:rPr b="1" lang="en-US" sz="4000">
                <a:solidFill>
                  <a:srgbClr val="002060"/>
                </a:solidFill>
                <a:latin typeface="Calibri"/>
              </a:rPr>
              <a:t>A depressziót, vagy szélsőséges elkeseredést egészen addig a pontig, hogy valaki megrokkan, sajnos a bűn megjelenése óta megtapasztalják az emberek.</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457200" y="1295280"/>
            <a:ext cx="8229240" cy="4525560"/>
          </a:xfrm>
          <a:prstGeom prst="rect">
            <a:avLst/>
          </a:prstGeom>
        </p:spPr>
        <p:txBody>
          <a:bodyPr/>
          <a:p>
            <a:pPr>
              <a:lnSpc>
                <a:spcPct val="100000"/>
              </a:lnSpc>
              <a:buFont typeface="Arial"/>
              <a:buChar char="•"/>
            </a:pPr>
            <a:r>
              <a:rPr lang="en-US" sz="3200">
                <a:solidFill>
                  <a:srgbClr val="000000"/>
                </a:solidFill>
                <a:latin typeface="Calibri"/>
              </a:rPr>
              <a:t>A reménytelenség a depresszió egyik tünete, és a Biblia üzenete igen csodálatos reménységet kínál fel a világgal ellentétben, amely szinte alig valamit. </a:t>
            </a:r>
            <a:r>
              <a:rPr b="1" lang="en-US" sz="3200">
                <a:solidFill>
                  <a:srgbClr val="002060"/>
                </a:solidFill>
                <a:latin typeface="Calibri"/>
              </a:rPr>
              <a:t>Minden ember életében elérkezik az idő, amikor a végletekig elkeseredik valami miatt. </a:t>
            </a:r>
            <a:endParaRPr/>
          </a:p>
        </p:txBody>
      </p:sp>
      <p:pic>
        <p:nvPicPr>
          <p:cNvPr descr="" id="90" name="Picture 2"/>
          <p:cNvPicPr/>
          <p:nvPr/>
        </p:nvPicPr>
        <p:blipFill>
          <a:blip r:embed="rId1"/>
          <a:stretch>
            <a:fillRect/>
          </a:stretch>
        </p:blipFill>
        <p:spPr>
          <a:xfrm>
            <a:off x="5486400" y="3200400"/>
            <a:ext cx="3657240" cy="365724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457200" y="1295280"/>
            <a:ext cx="8229240" cy="4525560"/>
          </a:xfrm>
          <a:prstGeom prst="rect">
            <a:avLst/>
          </a:prstGeom>
        </p:spPr>
        <p:txBody>
          <a:bodyPr/>
          <a:p>
            <a:pPr>
              <a:lnSpc>
                <a:spcPct val="100000"/>
              </a:lnSpc>
              <a:buFont typeface="Arial"/>
              <a:buChar char="•"/>
            </a:pPr>
            <a:r>
              <a:rPr lang="en-US" sz="3200">
                <a:solidFill>
                  <a:srgbClr val="000000"/>
                </a:solidFill>
                <a:latin typeface="Calibri"/>
              </a:rPr>
              <a:t>Nem csoda hát, hogy Isten Igéje tele van olyan ígéretekkel, </a:t>
            </a:r>
            <a:r>
              <a:rPr b="1" lang="en-US" sz="3200">
                <a:solidFill>
                  <a:srgbClr val="002060"/>
                </a:solidFill>
                <a:latin typeface="Calibri"/>
              </a:rPr>
              <a:t>amelyek helyzetünktől függetlenül reményt adnak egy jobb jövőre, s ha nem ebben a világban, hát az eljövendő új Földön.  </a:t>
            </a:r>
            <a:endParaRPr/>
          </a:p>
          <a:p>
            <a:pPr>
              <a:lnSpc>
                <a:spcPct val="100000"/>
              </a:lnSpc>
            </a:pPr>
            <a:endParaRPr/>
          </a:p>
        </p:txBody>
      </p:sp>
      <p:pic>
        <p:nvPicPr>
          <p:cNvPr descr="" id="92" name="Picture 2"/>
          <p:cNvPicPr/>
          <p:nvPr/>
        </p:nvPicPr>
        <p:blipFill>
          <a:blip r:embed="rId1"/>
          <a:stretch>
            <a:fillRect/>
          </a:stretch>
        </p:blipFill>
        <p:spPr>
          <a:xfrm>
            <a:off x="5486400" y="3200400"/>
            <a:ext cx="3657240" cy="365724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3" name="Picture 2"/>
          <p:cNvPicPr/>
          <p:nvPr/>
        </p:nvPicPr>
        <p:blipFill>
          <a:blip r:embed="rId1"/>
          <a:stretch>
            <a:fillRect/>
          </a:stretch>
        </p:blipFill>
        <p:spPr>
          <a:xfrm>
            <a:off x="0" y="0"/>
            <a:ext cx="9194400" cy="6895800"/>
          </a:xfrm>
          <a:prstGeom prst="rect">
            <a:avLst/>
          </a:prstGeom>
          <a:ln>
            <a:noFill/>
          </a:ln>
        </p:spPr>
      </p:pic>
      <p:sp>
        <p:nvSpPr>
          <p:cNvPr id="94" name="TextShape 1"/>
          <p:cNvSpPr txBox="1"/>
          <p:nvPr/>
        </p:nvSpPr>
        <p:spPr>
          <a:xfrm>
            <a:off x="1981080" y="533520"/>
            <a:ext cx="6552720" cy="1142640"/>
          </a:xfrm>
          <a:prstGeom prst="rect">
            <a:avLst/>
          </a:prstGeom>
        </p:spPr>
        <p:txBody>
          <a:bodyPr anchor="ctr"/>
          <a:p>
            <a:pPr algn="ctr">
              <a:lnSpc>
                <a:spcPct val="100000"/>
              </a:lnSpc>
            </a:pPr>
            <a:r>
              <a:rPr b="1" lang="en-US" sz="4400">
                <a:solidFill>
                  <a:srgbClr val="0070c0"/>
                </a:solidFill>
                <a:latin typeface="Calibri"/>
              </a:rPr>
              <a:t>
</a:t>
            </a:r>
            <a:r>
              <a:rPr b="1" lang="en-US" sz="4400">
                <a:solidFill>
                  <a:srgbClr val="0070c0"/>
                </a:solidFill>
                <a:latin typeface="Calibri"/>
              </a:rPr>
              <a:t>Az elcsüggedt lélek</a:t>
            </a:r>
            <a:r>
              <a:rPr b="1" lang="en-US" sz="4400">
                <a:solidFill>
                  <a:srgbClr val="0070c0"/>
                </a:solidFill>
                <a:latin typeface="Calibri"/>
              </a:rPr>
              <a:t>
</a:t>
            </a:r>
            <a:endParaRPr/>
          </a:p>
        </p:txBody>
      </p:sp>
      <p:sp>
        <p:nvSpPr>
          <p:cNvPr id="95" name="TextShape 2"/>
          <p:cNvSpPr txBox="1"/>
          <p:nvPr/>
        </p:nvSpPr>
        <p:spPr>
          <a:xfrm>
            <a:off x="2209680" y="2133720"/>
            <a:ext cx="6552720" cy="3352320"/>
          </a:xfrm>
          <a:prstGeom prst="rect">
            <a:avLst/>
          </a:prstGeom>
        </p:spPr>
        <p:txBody>
          <a:bodyPr/>
          <a:p>
            <a:pPr>
              <a:lnSpc>
                <a:spcPct val="100000"/>
              </a:lnSpc>
              <a:buFont typeface="Arial"/>
              <a:buChar char="•"/>
            </a:pPr>
            <a:r>
              <a:rPr b="1" lang="en-US" sz="3200">
                <a:solidFill>
                  <a:srgbClr val="000000"/>
                </a:solidFill>
                <a:latin typeface="Calibri"/>
              </a:rPr>
              <a:t>Olvassuk el a 42. zsoltárt! Át tudjuk-e érezni, amiről a zsoltáros ír? </a:t>
            </a:r>
            <a:r>
              <a:rPr b="1" lang="en-US" sz="3200">
                <a:solidFill>
                  <a:srgbClr val="0070c0"/>
                </a:solidFill>
                <a:latin typeface="Calibri"/>
              </a:rPr>
              <a:t>Milyen reménységet kínál fel ez a szakasz?  </a:t>
            </a:r>
            <a:endParaRPr/>
          </a:p>
          <a:p>
            <a:pPr>
              <a:lnSpc>
                <a:spcPct val="100000"/>
              </a:lnSpc>
            </a:pPr>
            <a:endParaRPr/>
          </a:p>
        </p:txBody>
      </p:sp>
      <p:pic>
        <p:nvPicPr>
          <p:cNvPr descr="" id="96" name="Picture 2"/>
          <p:cNvPicPr/>
          <p:nvPr/>
        </p:nvPicPr>
        <p:blipFill>
          <a:blip r:embed="rId2"/>
          <a:stretch>
            <a:fillRect/>
          </a:stretch>
        </p:blipFill>
        <p:spPr>
          <a:xfrm>
            <a:off x="5791320" y="3505320"/>
            <a:ext cx="3352320" cy="335232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7" name="Picture 2"/>
          <p:cNvPicPr/>
          <p:nvPr/>
        </p:nvPicPr>
        <p:blipFill>
          <a:blip r:embed="rId1"/>
          <a:stretch>
            <a:fillRect/>
          </a:stretch>
        </p:blipFill>
        <p:spPr>
          <a:xfrm>
            <a:off x="0" y="0"/>
            <a:ext cx="9143640" cy="6857640"/>
          </a:xfrm>
          <a:prstGeom prst="rect">
            <a:avLst/>
          </a:prstGeom>
          <a:ln>
            <a:noFill/>
          </a:ln>
        </p:spPr>
      </p:pic>
      <p:sp>
        <p:nvSpPr>
          <p:cNvPr id="98" name="TextShape 1"/>
          <p:cNvSpPr txBox="1"/>
          <p:nvPr/>
        </p:nvSpPr>
        <p:spPr>
          <a:xfrm>
            <a:off x="1219320" y="1371600"/>
            <a:ext cx="7391160" cy="4525560"/>
          </a:xfrm>
          <a:prstGeom prst="rect">
            <a:avLst/>
          </a:prstGeom>
        </p:spPr>
        <p:txBody>
          <a:bodyPr/>
          <a:p>
            <a:pPr algn="ctr">
              <a:lnSpc>
                <a:spcPct val="100000"/>
              </a:lnSpc>
              <a:buFont typeface="Arial"/>
              <a:buChar char="•"/>
            </a:pPr>
            <a:r>
              <a:rPr b="1" lang="en-US" sz="3200">
                <a:solidFill>
                  <a:srgbClr val="002060"/>
                </a:solidFill>
                <a:latin typeface="Calibri"/>
              </a:rPr>
              <a:t>Amikor valaki leértékeli önmagát („egy nagy nulla vagyok”), a világot pesszimistán szemléli („az élet mindig igazságtalan”) és reménytelennek látja a jövőt („én már sosem változom meg”), akkor a depresszió kialakulásának nagyon nagy az esélye. </a:t>
            </a:r>
            <a:r>
              <a:rPr b="1" lang="en-US" sz="3600">
                <a:solidFill>
                  <a:srgbClr val="c00000"/>
                </a:solidFill>
                <a:latin typeface="Calibri"/>
              </a:rPr>
              <a:t>Ezt az attitűdöt katasztrófa-gondolkodásnak nevezik.”</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9" name="Picture 2"/>
          <p:cNvPicPr/>
          <p:nvPr/>
        </p:nvPicPr>
        <p:blipFill>
          <a:blip r:embed="rId1"/>
          <a:stretch>
            <a:fillRect/>
          </a:stretch>
        </p:blipFill>
        <p:spPr>
          <a:xfrm>
            <a:off x="0" y="0"/>
            <a:ext cx="9194400" cy="6895800"/>
          </a:xfrm>
          <a:prstGeom prst="rect">
            <a:avLst/>
          </a:prstGeom>
          <a:ln>
            <a:noFill/>
          </a:ln>
        </p:spPr>
      </p:pic>
      <p:sp>
        <p:nvSpPr>
          <p:cNvPr id="100" name="TextShape 1"/>
          <p:cNvSpPr txBox="1"/>
          <p:nvPr/>
        </p:nvSpPr>
        <p:spPr>
          <a:xfrm>
            <a:off x="2057400" y="609480"/>
            <a:ext cx="6629040" cy="1142640"/>
          </a:xfrm>
          <a:prstGeom prst="rect">
            <a:avLst/>
          </a:prstGeom>
        </p:spPr>
        <p:txBody>
          <a:bodyPr anchor="ctr"/>
          <a:p>
            <a:pPr algn="ctr">
              <a:lnSpc>
                <a:spcPct val="100000"/>
              </a:lnSpc>
            </a:pPr>
            <a:r>
              <a:rPr b="1" lang="en-US" sz="4400">
                <a:solidFill>
                  <a:srgbClr val="0070c0"/>
                </a:solidFill>
                <a:latin typeface="Calibri"/>
              </a:rPr>
              <a:t>Fontoljuk meg a következő alternatívákat: </a:t>
            </a:r>
            <a:endParaRPr/>
          </a:p>
        </p:txBody>
      </p:sp>
      <p:sp>
        <p:nvSpPr>
          <p:cNvPr id="101" name="TextShape 2"/>
          <p:cNvSpPr txBox="1"/>
          <p:nvPr/>
        </p:nvSpPr>
        <p:spPr>
          <a:xfrm>
            <a:off x="2057400" y="2103480"/>
            <a:ext cx="6933960" cy="4525560"/>
          </a:xfrm>
          <a:prstGeom prst="rect">
            <a:avLst/>
          </a:prstGeom>
        </p:spPr>
        <p:txBody>
          <a:bodyPr/>
          <a:p>
            <a:pPr>
              <a:lnSpc>
                <a:spcPct val="100000"/>
              </a:lnSpc>
              <a:buFont typeface="Arial"/>
              <a:buChar char="•"/>
            </a:pPr>
            <a:r>
              <a:rPr b="1" i="1" lang="en-US" sz="3200">
                <a:solidFill>
                  <a:srgbClr val="990033"/>
                </a:solidFill>
                <a:latin typeface="Calibri"/>
              </a:rPr>
              <a:t>Hogyan tekintesz önmagadra? </a:t>
            </a:r>
            <a:r>
              <a:rPr lang="en-US" sz="3200">
                <a:solidFill>
                  <a:srgbClr val="000000"/>
                </a:solidFill>
                <a:latin typeface="Calibri"/>
              </a:rPr>
              <a:t>Isten saját képmására teremtett téged, hogy uralkodj a teremtett világon (1Móz 1:26-27).</a:t>
            </a:r>
            <a:endParaRPr/>
          </a:p>
          <a:p>
            <a:pPr>
              <a:lnSpc>
                <a:spcPct val="100000"/>
              </a:lnSpc>
              <a:buFont typeface="Arial"/>
              <a:buChar char="•"/>
            </a:pPr>
            <a:r>
              <a:rPr b="1" i="1" lang="en-US" sz="3200">
                <a:solidFill>
                  <a:srgbClr val="990033"/>
                </a:solidFill>
                <a:latin typeface="Calibri"/>
              </a:rPr>
              <a:t>A világ. </a:t>
            </a:r>
            <a:r>
              <a:rPr lang="en-US" sz="3200">
                <a:solidFill>
                  <a:srgbClr val="000000"/>
                </a:solidFill>
                <a:latin typeface="Calibri"/>
              </a:rPr>
              <a:t>Igaz, hogy a világ romlott, és tele van gonoszsággal. Ugyanakkor sok-sok helyes, nemes, csodálni való dolog van benne (Fil 4:8).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2" name="Picture 2"/>
          <p:cNvPicPr/>
          <p:nvPr/>
        </p:nvPicPr>
        <p:blipFill>
          <a:blip r:embed="rId1"/>
          <a:stretch>
            <a:fillRect/>
          </a:stretch>
        </p:blipFill>
        <p:spPr>
          <a:xfrm>
            <a:off x="0" y="0"/>
            <a:ext cx="9194400" cy="6895800"/>
          </a:xfrm>
          <a:prstGeom prst="rect">
            <a:avLst/>
          </a:prstGeom>
          <a:ln>
            <a:noFill/>
          </a:ln>
        </p:spPr>
      </p:pic>
      <p:sp>
        <p:nvSpPr>
          <p:cNvPr id="103" name="TextShape 1"/>
          <p:cNvSpPr txBox="1"/>
          <p:nvPr/>
        </p:nvSpPr>
        <p:spPr>
          <a:xfrm>
            <a:off x="1981080" y="1341360"/>
            <a:ext cx="6705360" cy="4525560"/>
          </a:xfrm>
          <a:prstGeom prst="rect">
            <a:avLst/>
          </a:prstGeom>
        </p:spPr>
        <p:txBody>
          <a:bodyPr/>
          <a:p>
            <a:pPr>
              <a:lnSpc>
                <a:spcPct val="100000"/>
              </a:lnSpc>
              <a:buFont typeface="Arial"/>
              <a:buChar char="•"/>
            </a:pPr>
            <a:r>
              <a:rPr b="1" i="1" lang="en-US" sz="3200">
                <a:solidFill>
                  <a:srgbClr val="990033"/>
                </a:solidFill>
                <a:latin typeface="Calibri"/>
              </a:rPr>
              <a:t>A jövő.</a:t>
            </a:r>
            <a:r>
              <a:rPr i="1" lang="en-US" sz="3200">
                <a:solidFill>
                  <a:srgbClr val="990033"/>
                </a:solidFill>
                <a:latin typeface="Calibri"/>
              </a:rPr>
              <a:t> </a:t>
            </a:r>
            <a:r>
              <a:rPr lang="en-US" sz="3200">
                <a:solidFill>
                  <a:srgbClr val="000000"/>
                </a:solidFill>
                <a:latin typeface="Calibri"/>
              </a:rPr>
              <a:t>Isten gyermekeire csodálatos jövő vár! A Biblia tele van az üdvösség bizonyosságára vonatkozó ígéretekkel (Zsolt 37:39). </a:t>
            </a:r>
            <a:endParaRPr/>
          </a:p>
          <a:p>
            <a:pPr>
              <a:lnSpc>
                <a:spcPct val="100000"/>
              </a:lnSpc>
            </a:pPr>
            <a:endParaRPr/>
          </a:p>
        </p:txBody>
      </p:sp>
      <p:pic>
        <p:nvPicPr>
          <p:cNvPr descr="" id="104" name="Picture 2"/>
          <p:cNvPicPr/>
          <p:nvPr/>
        </p:nvPicPr>
        <p:blipFill>
          <a:blip r:embed="rId2"/>
          <a:stretch>
            <a:fillRect/>
          </a:stretch>
        </p:blipFill>
        <p:spPr>
          <a:xfrm>
            <a:off x="5486400" y="3200400"/>
            <a:ext cx="3657240" cy="365724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