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16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39"/>
    <p:restoredTop sz="65683"/>
  </p:normalViewPr>
  <p:slideViewPr>
    <p:cSldViewPr snapToGrid="0" snapToObjects="1">
      <p:cViewPr varScale="1">
        <p:scale>
          <a:sx n="54" d="100"/>
          <a:sy n="54" d="100"/>
        </p:scale>
        <p:origin x="41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2E3A6-DBC7-034A-9AF0-45730EEA8439}" type="datetimeFigureOut">
              <a:rPr lang="en-US" smtClean="0"/>
              <a:t>5/24/2018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9F061-7B05-F34B-B18F-B116673A4E57}" type="slidenum">
              <a:rPr lang="en-US" smtClean="0"/>
              <a:t>‹#›</a:t>
            </a:fld>
            <a:endParaRPr lang="en-US"/>
          </a:p>
        </p:txBody>
      </p:sp>
    </p:spTree>
    <p:extLst>
      <p:ext uri="{BB962C8B-B14F-4D97-AF65-F5344CB8AC3E}">
        <p14:creationId xmlns:p14="http://schemas.microsoft.com/office/powerpoint/2010/main" val="4605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3600" dirty="0" smtClean="0">
                <a:solidFill>
                  <a:srgbClr val="941651"/>
                </a:solidFill>
                <a:latin typeface="Avenir Next" charset="0"/>
                <a:ea typeface="Avenir Next" charset="0"/>
                <a:cs typeface="Avenir Next" charset="0"/>
              </a:rPr>
              <a:t>ILLATSZELENCÉK</a:t>
            </a:r>
            <a:r>
              <a:rPr lang="en-US" sz="3600" b="1" dirty="0" smtClean="0">
                <a:solidFill>
                  <a:srgbClr val="941651"/>
                </a:solidFill>
                <a:latin typeface="Avenir Next" charset="0"/>
                <a:ea typeface="Avenir Next" charset="0"/>
                <a:cs typeface="Avenir Next" charset="0"/>
              </a:rPr>
              <a:t> </a:t>
            </a:r>
            <a:r>
              <a:rPr lang="en-US" dirty="0">
                <a:solidFill>
                  <a:srgbClr val="941651"/>
                </a:solidFill>
                <a:latin typeface="Avenir Next" charset="0"/>
                <a:ea typeface="Avenir Next" charset="0"/>
                <a:cs typeface="Avenir Next" charset="0"/>
              </a:rPr>
              <a:t/>
            </a:r>
            <a:br>
              <a:rPr lang="en-US" dirty="0">
                <a:solidFill>
                  <a:srgbClr val="941651"/>
                </a:solidFill>
                <a:latin typeface="Avenir Next" charset="0"/>
                <a:ea typeface="Avenir Next" charset="0"/>
                <a:cs typeface="Avenir Next" charset="0"/>
              </a:rPr>
            </a:br>
            <a:endParaRPr lang="hu-HU" dirty="0" smtClean="0">
              <a:solidFill>
                <a:srgbClr val="941651"/>
              </a:solidFill>
              <a:latin typeface="Avenir Next" charset="0"/>
              <a:ea typeface="Avenir Next" charset="0"/>
              <a:cs typeface="Avenir Next" charset="0"/>
            </a:endParaRPr>
          </a:p>
          <a:p>
            <a:r>
              <a:rPr lang="hu-HU" sz="1200" dirty="0" smtClean="0">
                <a:solidFill>
                  <a:srgbClr val="941651"/>
                </a:solidFill>
                <a:latin typeface="Avenir Next" charset="0"/>
                <a:ea typeface="Avenir Next" charset="0"/>
                <a:cs typeface="Avenir Next" charset="0"/>
              </a:rPr>
              <a:t>ISTENHEZ SZÁLLÓ DICSŐTÉSÜNK ÁLDÁSSÁ VÁLTOZIK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a:t>
            </a:fld>
            <a:endParaRPr lang="en-US"/>
          </a:p>
        </p:txBody>
      </p:sp>
    </p:spTree>
    <p:extLst>
      <p:ext uri="{BB962C8B-B14F-4D97-AF65-F5344CB8AC3E}">
        <p14:creationId xmlns:p14="http://schemas.microsoft.com/office/powerpoint/2010/main" val="1159294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Negyedik </a:t>
            </a:r>
            <a:r>
              <a:rPr lang="hu-HU" sz="1200" kern="1200" dirty="0" smtClean="0">
                <a:solidFill>
                  <a:schemeClr val="tx1"/>
                </a:solidFill>
                <a:effectLst/>
                <a:latin typeface="+mn-lt"/>
                <a:ea typeface="+mn-ea"/>
                <a:cs typeface="+mn-cs"/>
              </a:rPr>
              <a:t>okunk Isten dicsőítésére, hogy </a:t>
            </a:r>
            <a:r>
              <a:rPr lang="hu-HU" sz="1200" b="1" kern="1200" dirty="0" smtClean="0">
                <a:solidFill>
                  <a:schemeClr val="tx1"/>
                </a:solidFill>
                <a:effectLst/>
                <a:latin typeface="+mn-lt"/>
                <a:ea typeface="+mn-ea"/>
                <a:cs typeface="+mn-cs"/>
              </a:rPr>
              <a:t>már most gyakoroljuk a mennyei dicsőítő életmódot.</a:t>
            </a:r>
            <a:r>
              <a:rPr lang="hu-HU" sz="1200" kern="1200" dirty="0" smtClean="0">
                <a:solidFill>
                  <a:schemeClr val="tx1"/>
                </a:solidFill>
                <a:effectLst/>
                <a:latin typeface="+mn-lt"/>
                <a:ea typeface="+mn-ea"/>
                <a:cs typeface="+mn-cs"/>
              </a:rPr>
              <a:t> Pál apostol a következőket írja erről: </a:t>
            </a:r>
            <a:r>
              <a:rPr lang="hu-HU" sz="1200" i="1" kern="1200" dirty="0" smtClean="0">
                <a:solidFill>
                  <a:schemeClr val="tx1"/>
                </a:solidFill>
                <a:effectLst/>
                <a:latin typeface="+mn-lt"/>
                <a:ea typeface="+mn-ea"/>
                <a:cs typeface="+mn-cs"/>
              </a:rPr>
              <a:t>„</a:t>
            </a:r>
            <a:r>
              <a:rPr lang="hu-HU" sz="1200" i="1" kern="1200" dirty="0" err="1" smtClean="0">
                <a:solidFill>
                  <a:schemeClr val="tx1"/>
                </a:solidFill>
                <a:effectLst/>
                <a:latin typeface="+mn-lt"/>
                <a:ea typeface="+mn-ea"/>
                <a:cs typeface="+mn-cs"/>
              </a:rPr>
              <a:t>Annakokáért</a:t>
            </a:r>
            <a:r>
              <a:rPr lang="hu-HU" sz="1200" i="1" kern="1200" dirty="0" smtClean="0">
                <a:solidFill>
                  <a:schemeClr val="tx1"/>
                </a:solidFill>
                <a:effectLst/>
                <a:latin typeface="+mn-lt"/>
                <a:ea typeface="+mn-ea"/>
                <a:cs typeface="+mn-cs"/>
              </a:rPr>
              <a:t> az Isten is </a:t>
            </a:r>
            <a:r>
              <a:rPr lang="hu-HU" sz="1200" i="1" kern="1200" dirty="0" err="1" smtClean="0">
                <a:solidFill>
                  <a:schemeClr val="tx1"/>
                </a:solidFill>
                <a:effectLst/>
                <a:latin typeface="+mn-lt"/>
                <a:ea typeface="+mn-ea"/>
                <a:cs typeface="+mn-cs"/>
              </a:rPr>
              <a:t>felmagasztalá</a:t>
            </a:r>
            <a:r>
              <a:rPr lang="hu-HU" sz="1200" i="1" kern="1200" dirty="0" smtClean="0">
                <a:solidFill>
                  <a:schemeClr val="tx1"/>
                </a:solidFill>
                <a:effectLst/>
                <a:latin typeface="+mn-lt"/>
                <a:ea typeface="+mn-ea"/>
                <a:cs typeface="+mn-cs"/>
              </a:rPr>
              <a:t> őt, és </a:t>
            </a:r>
            <a:r>
              <a:rPr lang="hu-HU" sz="1200" i="1" kern="1200" dirty="0" err="1" smtClean="0">
                <a:solidFill>
                  <a:schemeClr val="tx1"/>
                </a:solidFill>
                <a:effectLst/>
                <a:latin typeface="+mn-lt"/>
                <a:ea typeface="+mn-ea"/>
                <a:cs typeface="+mn-cs"/>
              </a:rPr>
              <a:t>ajándékoza</a:t>
            </a:r>
            <a:r>
              <a:rPr lang="hu-HU" sz="1200" i="1" kern="1200" dirty="0" smtClean="0">
                <a:solidFill>
                  <a:schemeClr val="tx1"/>
                </a:solidFill>
                <a:effectLst/>
                <a:latin typeface="+mn-lt"/>
                <a:ea typeface="+mn-ea"/>
                <a:cs typeface="+mn-cs"/>
              </a:rPr>
              <a:t> néki oly nevet, amely minden név fölött való; Hogy a Jézus nevére minden térd meghajoljon, mennyeieké, földieké és föld alatt valóké. És minden nyelv vallja, hogy Jézus Krisztus Úr az Atya Isten dicsőségére.” (Filippi 2:9-11).  </a:t>
            </a:r>
            <a:endParaRPr lang="hu-HU"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10</a:t>
            </a:fld>
            <a:endParaRPr lang="en-US"/>
          </a:p>
        </p:txBody>
      </p:sp>
    </p:spTree>
    <p:extLst>
      <p:ext uri="{BB962C8B-B14F-4D97-AF65-F5344CB8AC3E}">
        <p14:creationId xmlns:p14="http://schemas.microsoft.com/office/powerpoint/2010/main" val="474705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Ellen White írta: „A szentek földi istentiszteletét minden mennyei értelmes lény szívén viseli. A menny belső udvaraiban figyelnek a föld külső udvaraiban elhangzó bizonyságtételekre. A földön imádkozók dicséretét és hálaadását átveszik a mennyei karok. Dicséret és hálaadás hangzik a menny udvaraiban, mert Krisztus nem hiába halt meg…”</a:t>
            </a:r>
          </a:p>
          <a:p>
            <a:r>
              <a:rPr lang="hu-HU"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Ellen G. White</a:t>
            </a:r>
            <a:r>
              <a:rPr lang="hu-HU"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Bizonyságtételek a gyülekezeteknek 6. kötet 366.o.)</a:t>
            </a:r>
            <a:r>
              <a:rPr lang="en-US"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11</a:t>
            </a:fld>
            <a:endParaRPr lang="en-US"/>
          </a:p>
        </p:txBody>
      </p:sp>
    </p:spTree>
    <p:extLst>
      <p:ext uri="{BB962C8B-B14F-4D97-AF65-F5344CB8AC3E}">
        <p14:creationId xmlns:p14="http://schemas.microsoft.com/office/powerpoint/2010/main" val="466228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És végül </a:t>
            </a:r>
            <a:r>
              <a:rPr lang="hu-HU" sz="1200" b="1" kern="1200" dirty="0" smtClean="0">
                <a:solidFill>
                  <a:schemeClr val="tx1"/>
                </a:solidFill>
                <a:effectLst/>
                <a:latin typeface="+mn-lt"/>
                <a:ea typeface="+mn-ea"/>
                <a:cs typeface="+mn-cs"/>
              </a:rPr>
              <a:t>még egy ok </a:t>
            </a:r>
            <a:r>
              <a:rPr lang="hu-HU" sz="1200" kern="1200" dirty="0" smtClean="0">
                <a:solidFill>
                  <a:schemeClr val="tx1"/>
                </a:solidFill>
                <a:effectLst/>
                <a:latin typeface="+mn-lt"/>
                <a:ea typeface="+mn-ea"/>
                <a:cs typeface="+mn-cs"/>
              </a:rPr>
              <a:t>Isten dicsőítésére, hogy </a:t>
            </a:r>
            <a:r>
              <a:rPr lang="hu-HU" sz="1200" b="1" kern="1200" dirty="0" smtClean="0">
                <a:solidFill>
                  <a:schemeClr val="tx1"/>
                </a:solidFill>
                <a:effectLst/>
                <a:latin typeface="+mn-lt"/>
                <a:ea typeface="+mn-ea"/>
                <a:cs typeface="+mn-cs"/>
              </a:rPr>
              <a:t>további áldásairól biztosít bennünket, ha dicsőítjük Őt.  </a:t>
            </a:r>
            <a:r>
              <a:rPr lang="hu-HU" sz="1200" kern="1200" dirty="0" smtClean="0">
                <a:solidFill>
                  <a:schemeClr val="tx1"/>
                </a:solidFill>
                <a:effectLst/>
                <a:latin typeface="+mn-lt"/>
                <a:ea typeface="+mn-ea"/>
                <a:cs typeface="+mn-cs"/>
              </a:rPr>
              <a:t>(Lásd 2Sámuel 22:47-51). Mindezeket az áldásokat Isten nem csupán nekünk adja, hanem azért, hogy az Ő csodálatos szeretetét tanúsítsuk a többiek </a:t>
            </a:r>
            <a:r>
              <a:rPr lang="hu-HU" sz="1200" kern="1200" dirty="0" smtClean="0">
                <a:solidFill>
                  <a:schemeClr val="tx1"/>
                </a:solidFill>
                <a:effectLst/>
                <a:latin typeface="+mn-lt"/>
                <a:ea typeface="+mn-ea"/>
                <a:cs typeface="+mn-cs"/>
              </a:rPr>
              <a:t>iránt is</a:t>
            </a:r>
            <a:r>
              <a:rPr lang="hu-HU" sz="1200" kern="1200" dirty="0" smtClean="0">
                <a:solidFill>
                  <a:schemeClr val="tx1"/>
                </a:solidFill>
                <a:effectLst/>
                <a:latin typeface="+mn-lt"/>
                <a:ea typeface="+mn-ea"/>
                <a:cs typeface="+mn-cs"/>
              </a:rPr>
              <a:t>.  Elvégre ez a mai, Női Szolgálatok osztályának kiemelt napja éppen arra hívja fel figyelmünket, hogy azért kapjuk az áldásokat, hogy áldássá lehessünk.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12</a:t>
            </a:fld>
            <a:endParaRPr lang="en-US"/>
          </a:p>
        </p:txBody>
      </p:sp>
    </p:spTree>
    <p:extLst>
      <p:ext uri="{BB962C8B-B14F-4D97-AF65-F5344CB8AC3E}">
        <p14:creationId xmlns:p14="http://schemas.microsoft.com/office/powerpoint/2010/main" val="981107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Csoportos foglalkozás: bibliai történetek, melyekben a dicsőítés jó illata áldásokhoz vezetett.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Röviden áttekintünk három olyan bibliai esetet, amikor Isten dicsőítése áldások kiárasztásához vezetett nemcsak a jó illatot felajánlók, de a környezetük számára is.  </a:t>
            </a:r>
          </a:p>
          <a:p>
            <a:r>
              <a:rPr lang="hu-HU" sz="1200" kern="1200" dirty="0" smtClean="0">
                <a:solidFill>
                  <a:schemeClr val="tx1"/>
                </a:solidFill>
                <a:effectLst/>
                <a:latin typeface="+mn-lt"/>
                <a:ea typeface="+mn-ea"/>
                <a:cs typeface="+mn-cs"/>
              </a:rPr>
              <a:t>Kérlek, alkossatok három csoportot. Mindegyik csoportnak adok egy rövid bibliai idézetet. Olvassátok el együtt, foglaljátok össze, majd készítsetek egy rövid beszámolót a többiek számára arról, hogyan vezettek ezek a dicsőítő helyzetek áldásokhoz.  </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13</a:t>
            </a:fld>
            <a:endParaRPr lang="en-US"/>
          </a:p>
        </p:txBody>
      </p:sp>
    </p:spTree>
    <p:extLst>
      <p:ext uri="{BB962C8B-B14F-4D97-AF65-F5344CB8AC3E}">
        <p14:creationId xmlns:p14="http://schemas.microsoft.com/office/powerpoint/2010/main" val="109647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 „És reggel felkészülvén, </a:t>
            </a:r>
            <a:r>
              <a:rPr lang="hu-HU" sz="1200" kern="1200" dirty="0" err="1" smtClean="0">
                <a:solidFill>
                  <a:schemeClr val="tx1"/>
                </a:solidFill>
                <a:effectLst/>
                <a:latin typeface="+mn-lt"/>
                <a:ea typeface="+mn-ea"/>
                <a:cs typeface="+mn-cs"/>
              </a:rPr>
              <a:t>kimenének</a:t>
            </a:r>
            <a:r>
              <a:rPr lang="hu-HU" sz="1200" kern="1200" dirty="0" smtClean="0">
                <a:solidFill>
                  <a:schemeClr val="tx1"/>
                </a:solidFill>
                <a:effectLst/>
                <a:latin typeface="+mn-lt"/>
                <a:ea typeface="+mn-ea"/>
                <a:cs typeface="+mn-cs"/>
              </a:rPr>
              <a:t> a </a:t>
            </a:r>
            <a:r>
              <a:rPr lang="hu-HU" sz="1200" kern="1200" dirty="0" err="1" smtClean="0">
                <a:solidFill>
                  <a:schemeClr val="tx1"/>
                </a:solidFill>
                <a:effectLst/>
                <a:latin typeface="+mn-lt"/>
                <a:ea typeface="+mn-ea"/>
                <a:cs typeface="+mn-cs"/>
              </a:rPr>
              <a:t>Tékoa</a:t>
            </a:r>
            <a:r>
              <a:rPr lang="hu-HU" sz="1200" kern="1200" dirty="0" smtClean="0">
                <a:solidFill>
                  <a:schemeClr val="tx1"/>
                </a:solidFill>
                <a:effectLst/>
                <a:latin typeface="+mn-lt"/>
                <a:ea typeface="+mn-ea"/>
                <a:cs typeface="+mn-cs"/>
              </a:rPr>
              <a:t> pusztájára; és mikor kiindulnának onnan, </a:t>
            </a:r>
            <a:r>
              <a:rPr lang="hu-HU" sz="1200" kern="1200" dirty="0" err="1" smtClean="0">
                <a:solidFill>
                  <a:schemeClr val="tx1"/>
                </a:solidFill>
                <a:effectLst/>
                <a:latin typeface="+mn-lt"/>
                <a:ea typeface="+mn-ea"/>
                <a:cs typeface="+mn-cs"/>
              </a:rPr>
              <a:t>megálla</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Jósafát</a:t>
            </a:r>
            <a:r>
              <a:rPr lang="hu-HU"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Tanácsot tartván pedig a néppel, </a:t>
            </a:r>
            <a:r>
              <a:rPr lang="hu-HU" sz="1200" kern="1200" dirty="0" err="1" smtClean="0">
                <a:solidFill>
                  <a:schemeClr val="tx1"/>
                </a:solidFill>
                <a:effectLst/>
                <a:latin typeface="+mn-lt"/>
                <a:ea typeface="+mn-ea"/>
                <a:cs typeface="+mn-cs"/>
              </a:rPr>
              <a:t>előállítá</a:t>
            </a:r>
            <a:r>
              <a:rPr lang="hu-HU" sz="1200" kern="1200" dirty="0" smtClean="0">
                <a:solidFill>
                  <a:schemeClr val="tx1"/>
                </a:solidFill>
                <a:effectLst/>
                <a:latin typeface="+mn-lt"/>
                <a:ea typeface="+mn-ea"/>
                <a:cs typeface="+mn-cs"/>
              </a:rPr>
              <a:t> az Úr énekeseit, hogy </a:t>
            </a:r>
            <a:r>
              <a:rPr lang="hu-HU" sz="1200" kern="1200" dirty="0" err="1" smtClean="0">
                <a:solidFill>
                  <a:schemeClr val="tx1"/>
                </a:solidFill>
                <a:effectLst/>
                <a:latin typeface="+mn-lt"/>
                <a:ea typeface="+mn-ea"/>
                <a:cs typeface="+mn-cs"/>
              </a:rPr>
              <a:t>dícsérjék</a:t>
            </a:r>
            <a:r>
              <a:rPr lang="hu-HU" sz="1200" kern="1200" dirty="0" smtClean="0">
                <a:solidFill>
                  <a:schemeClr val="tx1"/>
                </a:solidFill>
                <a:effectLst/>
                <a:latin typeface="+mn-lt"/>
                <a:ea typeface="+mn-ea"/>
                <a:cs typeface="+mn-cs"/>
              </a:rPr>
              <a:t> a szentség ékességét, a sereg előtt menvén, és mondják: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14</a:t>
            </a:fld>
            <a:endParaRPr lang="en-US"/>
          </a:p>
        </p:txBody>
      </p:sp>
    </p:spTree>
    <p:extLst>
      <p:ext uri="{BB962C8B-B14F-4D97-AF65-F5344CB8AC3E}">
        <p14:creationId xmlns:p14="http://schemas.microsoft.com/office/powerpoint/2010/main" val="1013510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„Tiszteljétek az Urat, mert örökkévaló az ő irgalmassága; És amint elkezdették az éneklést és a </a:t>
            </a:r>
            <a:r>
              <a:rPr lang="hu-HU" sz="1200" kern="1200" dirty="0" err="1" smtClean="0">
                <a:solidFill>
                  <a:schemeClr val="tx1"/>
                </a:solidFill>
                <a:effectLst/>
                <a:latin typeface="+mn-lt"/>
                <a:ea typeface="+mn-ea"/>
                <a:cs typeface="+mn-cs"/>
              </a:rPr>
              <a:t>dícséretet</a:t>
            </a:r>
            <a:r>
              <a:rPr lang="hu-HU" sz="1200" kern="1200" dirty="0" smtClean="0">
                <a:solidFill>
                  <a:schemeClr val="tx1"/>
                </a:solidFill>
                <a:effectLst/>
                <a:latin typeface="+mn-lt"/>
                <a:ea typeface="+mn-ea"/>
                <a:cs typeface="+mn-cs"/>
              </a:rPr>
              <a:t>: az Úr ellenséget </a:t>
            </a:r>
            <a:r>
              <a:rPr lang="hu-HU" sz="1200" kern="1200" dirty="0" err="1" smtClean="0">
                <a:solidFill>
                  <a:schemeClr val="tx1"/>
                </a:solidFill>
                <a:effectLst/>
                <a:latin typeface="+mn-lt"/>
                <a:ea typeface="+mn-ea"/>
                <a:cs typeface="+mn-cs"/>
              </a:rPr>
              <a:t>szerze</a:t>
            </a:r>
            <a:r>
              <a:rPr lang="hu-HU" sz="1200" kern="1200" dirty="0" smtClean="0">
                <a:solidFill>
                  <a:schemeClr val="tx1"/>
                </a:solidFill>
                <a:effectLst/>
                <a:latin typeface="+mn-lt"/>
                <a:ea typeface="+mn-ea"/>
                <a:cs typeface="+mn-cs"/>
              </a:rPr>
              <a:t> az Ammon fiai és a </a:t>
            </a:r>
            <a:r>
              <a:rPr lang="hu-HU" sz="1200" kern="1200" dirty="0" err="1" smtClean="0">
                <a:solidFill>
                  <a:schemeClr val="tx1"/>
                </a:solidFill>
                <a:effectLst/>
                <a:latin typeface="+mn-lt"/>
                <a:ea typeface="+mn-ea"/>
                <a:cs typeface="+mn-cs"/>
              </a:rPr>
              <a:t>Moábiták</a:t>
            </a:r>
            <a:r>
              <a:rPr lang="hu-HU" sz="1200" kern="1200" dirty="0" smtClean="0">
                <a:solidFill>
                  <a:schemeClr val="tx1"/>
                </a:solidFill>
                <a:effectLst/>
                <a:latin typeface="+mn-lt"/>
                <a:ea typeface="+mn-ea"/>
                <a:cs typeface="+mn-cs"/>
              </a:rPr>
              <a:t> és a </a:t>
            </a:r>
            <a:r>
              <a:rPr lang="hu-HU" sz="1200" kern="1200" dirty="0" err="1" smtClean="0">
                <a:solidFill>
                  <a:schemeClr val="tx1"/>
                </a:solidFill>
                <a:effectLst/>
                <a:latin typeface="+mn-lt"/>
                <a:ea typeface="+mn-ea"/>
                <a:cs typeface="+mn-cs"/>
              </a:rPr>
              <a:t>Seir</a:t>
            </a:r>
            <a:r>
              <a:rPr lang="hu-HU" sz="1200" kern="1200" dirty="0" smtClean="0">
                <a:solidFill>
                  <a:schemeClr val="tx1"/>
                </a:solidFill>
                <a:effectLst/>
                <a:latin typeface="+mn-lt"/>
                <a:ea typeface="+mn-ea"/>
                <a:cs typeface="+mn-cs"/>
              </a:rPr>
              <a:t> hegyén lakozók ellen, akik Júdára </a:t>
            </a:r>
            <a:r>
              <a:rPr lang="hu-HU" sz="1200" kern="1200" dirty="0" err="1" smtClean="0">
                <a:solidFill>
                  <a:schemeClr val="tx1"/>
                </a:solidFill>
                <a:effectLst/>
                <a:latin typeface="+mn-lt"/>
                <a:ea typeface="+mn-ea"/>
                <a:cs typeface="+mn-cs"/>
              </a:rPr>
              <a:t>jövének</a:t>
            </a:r>
            <a:r>
              <a:rPr lang="hu-HU" sz="1200" kern="1200" dirty="0" smtClean="0">
                <a:solidFill>
                  <a:schemeClr val="tx1"/>
                </a:solidFill>
                <a:effectLst/>
                <a:latin typeface="+mn-lt"/>
                <a:ea typeface="+mn-ea"/>
                <a:cs typeface="+mn-cs"/>
              </a:rPr>
              <a:t>, és </a:t>
            </a:r>
            <a:r>
              <a:rPr lang="hu-HU" sz="1200" kern="1200" dirty="0" err="1" smtClean="0">
                <a:solidFill>
                  <a:schemeClr val="tx1"/>
                </a:solidFill>
                <a:effectLst/>
                <a:latin typeface="+mn-lt"/>
                <a:ea typeface="+mn-ea"/>
                <a:cs typeface="+mn-cs"/>
              </a:rPr>
              <a:t>megverettetének</a:t>
            </a:r>
            <a:r>
              <a:rPr lang="hu-HU"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15</a:t>
            </a:fld>
            <a:endParaRPr lang="en-US"/>
          </a:p>
        </p:txBody>
      </p:sp>
    </p:spTree>
    <p:extLst>
      <p:ext uri="{BB962C8B-B14F-4D97-AF65-F5344CB8AC3E}">
        <p14:creationId xmlns:p14="http://schemas.microsoft.com/office/powerpoint/2010/main" val="228349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Mi történt ebben az esetben és hogyan vezetett a dicsőítés áldáshoz? [A szemináriumvezetőnek: lehetséges következtetés: Isten az Ő, vagy a mi ellenségeink legyőzésére használja dicsőítésünket.]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16</a:t>
            </a:fld>
            <a:endParaRPr lang="en-US"/>
          </a:p>
        </p:txBody>
      </p:sp>
    </p:spTree>
    <p:extLst>
      <p:ext uri="{BB962C8B-B14F-4D97-AF65-F5344CB8AC3E}">
        <p14:creationId xmlns:p14="http://schemas.microsoft.com/office/powerpoint/2010/main" val="1671671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2. csoport:</a:t>
            </a:r>
            <a:r>
              <a:rPr lang="hu-HU" sz="1200" kern="1200" dirty="0" smtClean="0">
                <a:solidFill>
                  <a:schemeClr val="tx1"/>
                </a:solidFill>
                <a:effectLst/>
                <a:latin typeface="+mn-lt"/>
                <a:ea typeface="+mn-ea"/>
                <a:cs typeface="+mn-cs"/>
              </a:rPr>
              <a:t> 1Péter 2:9— „Ti pedig választott nemzetség, királyi papság, szent nemzet, megtartásra való nép vagytok, hogy hirdessétek Annak hatalmas dolgait, aki a sötétségből az ő csodálatos világosságára hívott el titeket.”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17</a:t>
            </a:fld>
            <a:endParaRPr lang="en-US"/>
          </a:p>
        </p:txBody>
      </p:sp>
    </p:spTree>
    <p:extLst>
      <p:ext uri="{BB962C8B-B14F-4D97-AF65-F5344CB8AC3E}">
        <p14:creationId xmlns:p14="http://schemas.microsoft.com/office/powerpoint/2010/main" val="2103780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Mi történt ebben az esetben és hogyan vezetett a dicsőítés áldáshoz? [A szemináriumvezetőnek: lehetséges következtetés: Dicsőítésünk másokat is arra bátorít, hogy engedjenek Isten hívásának, Aki a sötétségből a mennyei világosságba hívja őket.]</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18</a:t>
            </a:fld>
            <a:endParaRPr lang="en-US"/>
          </a:p>
        </p:txBody>
      </p:sp>
    </p:spTree>
    <p:extLst>
      <p:ext uri="{BB962C8B-B14F-4D97-AF65-F5344CB8AC3E}">
        <p14:creationId xmlns:p14="http://schemas.microsoft.com/office/powerpoint/2010/main" val="1351702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3. csoport:</a:t>
            </a:r>
            <a:r>
              <a:rPr lang="hu-HU" sz="1200" kern="1200" dirty="0" smtClean="0">
                <a:solidFill>
                  <a:schemeClr val="tx1"/>
                </a:solidFill>
                <a:effectLst/>
                <a:latin typeface="+mn-lt"/>
                <a:ea typeface="+mn-ea"/>
                <a:cs typeface="+mn-cs"/>
              </a:rPr>
              <a:t> ApCsel 16:25-26—„Éjféltájban pedig Pál és </a:t>
            </a:r>
            <a:r>
              <a:rPr lang="hu-HU" sz="1200" kern="1200" dirty="0" err="1" smtClean="0">
                <a:solidFill>
                  <a:schemeClr val="tx1"/>
                </a:solidFill>
                <a:effectLst/>
                <a:latin typeface="+mn-lt"/>
                <a:ea typeface="+mn-ea"/>
                <a:cs typeface="+mn-cs"/>
              </a:rPr>
              <a:t>Silás</a:t>
            </a:r>
            <a:r>
              <a:rPr lang="hu-HU" sz="1200" kern="1200" dirty="0" smtClean="0">
                <a:solidFill>
                  <a:schemeClr val="tx1"/>
                </a:solidFill>
                <a:effectLst/>
                <a:latin typeface="+mn-lt"/>
                <a:ea typeface="+mn-ea"/>
                <a:cs typeface="+mn-cs"/>
              </a:rPr>
              <a:t> imádkozván, énekkel </a:t>
            </a:r>
            <a:r>
              <a:rPr lang="hu-HU" sz="1200" kern="1200" dirty="0" err="1" smtClean="0">
                <a:solidFill>
                  <a:schemeClr val="tx1"/>
                </a:solidFill>
                <a:effectLst/>
                <a:latin typeface="+mn-lt"/>
                <a:ea typeface="+mn-ea"/>
                <a:cs typeface="+mn-cs"/>
              </a:rPr>
              <a:t>dicsőíték</a:t>
            </a:r>
            <a:r>
              <a:rPr lang="hu-HU" sz="1200" kern="1200" dirty="0" smtClean="0">
                <a:solidFill>
                  <a:schemeClr val="tx1"/>
                </a:solidFill>
                <a:effectLst/>
                <a:latin typeface="+mn-lt"/>
                <a:ea typeface="+mn-ea"/>
                <a:cs typeface="+mn-cs"/>
              </a:rPr>
              <a:t> az Istent. A foglyok pedig hallgatják </a:t>
            </a:r>
            <a:r>
              <a:rPr lang="hu-HU" sz="1200" kern="1200" dirty="0" err="1" smtClean="0">
                <a:solidFill>
                  <a:schemeClr val="tx1"/>
                </a:solidFill>
                <a:effectLst/>
                <a:latin typeface="+mn-lt"/>
                <a:ea typeface="+mn-ea"/>
                <a:cs typeface="+mn-cs"/>
              </a:rPr>
              <a:t>vala</a:t>
            </a:r>
            <a:r>
              <a:rPr lang="hu-HU" sz="1200" kern="1200" dirty="0" smtClean="0">
                <a:solidFill>
                  <a:schemeClr val="tx1"/>
                </a:solidFill>
                <a:effectLst/>
                <a:latin typeface="+mn-lt"/>
                <a:ea typeface="+mn-ea"/>
                <a:cs typeface="+mn-cs"/>
              </a:rPr>
              <a:t> őket. És hirtelen nagy földindulás </a:t>
            </a:r>
            <a:r>
              <a:rPr lang="hu-HU" sz="1200" kern="1200" dirty="0" err="1" smtClean="0">
                <a:solidFill>
                  <a:schemeClr val="tx1"/>
                </a:solidFill>
                <a:effectLst/>
                <a:latin typeface="+mn-lt"/>
                <a:ea typeface="+mn-ea"/>
                <a:cs typeface="+mn-cs"/>
              </a:rPr>
              <a:t>lőn</a:t>
            </a:r>
            <a:r>
              <a:rPr lang="hu-HU" sz="1200" kern="1200" dirty="0" smtClean="0">
                <a:solidFill>
                  <a:schemeClr val="tx1"/>
                </a:solidFill>
                <a:effectLst/>
                <a:latin typeface="+mn-lt"/>
                <a:ea typeface="+mn-ea"/>
                <a:cs typeface="+mn-cs"/>
              </a:rPr>
              <a:t>, úgyannyira, hogy </a:t>
            </a:r>
            <a:r>
              <a:rPr lang="hu-HU" sz="1200" kern="1200" dirty="0" err="1" smtClean="0">
                <a:solidFill>
                  <a:schemeClr val="tx1"/>
                </a:solidFill>
                <a:effectLst/>
                <a:latin typeface="+mn-lt"/>
                <a:ea typeface="+mn-ea"/>
                <a:cs typeface="+mn-cs"/>
              </a:rPr>
              <a:t>megrendülének</a:t>
            </a:r>
            <a:r>
              <a:rPr lang="hu-HU" sz="1200" kern="1200" dirty="0" smtClean="0">
                <a:solidFill>
                  <a:schemeClr val="tx1"/>
                </a:solidFill>
                <a:effectLst/>
                <a:latin typeface="+mn-lt"/>
                <a:ea typeface="+mn-ea"/>
                <a:cs typeface="+mn-cs"/>
              </a:rPr>
              <a:t> a tömlöc </a:t>
            </a:r>
            <a:r>
              <a:rPr lang="hu-HU" sz="1200" kern="1200" dirty="0" err="1" smtClean="0">
                <a:solidFill>
                  <a:schemeClr val="tx1"/>
                </a:solidFill>
                <a:effectLst/>
                <a:latin typeface="+mn-lt"/>
                <a:ea typeface="+mn-ea"/>
                <a:cs typeface="+mn-cs"/>
              </a:rPr>
              <a:t>fundamentomai</a:t>
            </a:r>
            <a:r>
              <a:rPr lang="hu-HU" sz="1200" kern="1200" dirty="0" smtClean="0">
                <a:solidFill>
                  <a:schemeClr val="tx1"/>
                </a:solidFill>
                <a:effectLst/>
                <a:latin typeface="+mn-lt"/>
                <a:ea typeface="+mn-ea"/>
                <a:cs typeface="+mn-cs"/>
              </a:rPr>
              <a:t>; és azonnal </a:t>
            </a:r>
            <a:r>
              <a:rPr lang="hu-HU" sz="1200" kern="1200" dirty="0" err="1" smtClean="0">
                <a:solidFill>
                  <a:schemeClr val="tx1"/>
                </a:solidFill>
                <a:effectLst/>
                <a:latin typeface="+mn-lt"/>
                <a:ea typeface="+mn-ea"/>
                <a:cs typeface="+mn-cs"/>
              </a:rPr>
              <a:t>megnyílának</a:t>
            </a:r>
            <a:r>
              <a:rPr lang="hu-HU" sz="1200" kern="1200" dirty="0" smtClean="0">
                <a:solidFill>
                  <a:schemeClr val="tx1"/>
                </a:solidFill>
                <a:effectLst/>
                <a:latin typeface="+mn-lt"/>
                <a:ea typeface="+mn-ea"/>
                <a:cs typeface="+mn-cs"/>
              </a:rPr>
              <a:t> az ajtók mind, és </a:t>
            </a:r>
            <a:r>
              <a:rPr lang="hu-HU" sz="1200" kern="1200" dirty="0" err="1" smtClean="0">
                <a:solidFill>
                  <a:schemeClr val="tx1"/>
                </a:solidFill>
                <a:effectLst/>
                <a:latin typeface="+mn-lt"/>
                <a:ea typeface="+mn-ea"/>
                <a:cs typeface="+mn-cs"/>
              </a:rPr>
              <a:t>mindnyájoknak</a:t>
            </a:r>
            <a:r>
              <a:rPr lang="hu-HU" sz="1200" kern="1200" dirty="0" smtClean="0">
                <a:solidFill>
                  <a:schemeClr val="tx1"/>
                </a:solidFill>
                <a:effectLst/>
                <a:latin typeface="+mn-lt"/>
                <a:ea typeface="+mn-ea"/>
                <a:cs typeface="+mn-cs"/>
              </a:rPr>
              <a:t> a bilincsei </a:t>
            </a:r>
            <a:r>
              <a:rPr lang="hu-HU" sz="1200" kern="1200" dirty="0" err="1" smtClean="0">
                <a:solidFill>
                  <a:schemeClr val="tx1"/>
                </a:solidFill>
                <a:effectLst/>
                <a:latin typeface="+mn-lt"/>
                <a:ea typeface="+mn-ea"/>
                <a:cs typeface="+mn-cs"/>
              </a:rPr>
              <a:t>feloldódának</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Kire szállt a legnagyobb áldást ebben a történetben, a börtöncellából Istenhez felszálló dicsőítés jó illatának következtében? [A szemináriumvezetőnek: lehetséges következtetés: A börtönőrre és családjára, akik megmenekültek. Dicsőítésünk áldásosztásra mozdítja Isten karját, a többiek megváltása érdekében is.]</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19</a:t>
            </a:fld>
            <a:endParaRPr lang="en-US"/>
          </a:p>
        </p:txBody>
      </p:sp>
    </p:spTree>
    <p:extLst>
      <p:ext uri="{BB962C8B-B14F-4D97-AF65-F5344CB8AC3E}">
        <p14:creationId xmlns:p14="http://schemas.microsoft.com/office/powerpoint/2010/main" val="41891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Jó napot, üdvözöllek benneteket az „Illatszelencék” délutáni programon.</a:t>
            </a:r>
          </a:p>
          <a:p>
            <a:r>
              <a:rPr lang="hu-HU"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Valaki egyszer ezt mondta: </a:t>
            </a:r>
            <a:r>
              <a:rPr lang="hu-HU" sz="1200" b="1" kern="1200" dirty="0" smtClean="0">
                <a:solidFill>
                  <a:schemeClr val="tx1"/>
                </a:solidFill>
                <a:effectLst/>
                <a:latin typeface="+mn-lt"/>
                <a:ea typeface="+mn-ea"/>
                <a:cs typeface="+mn-cs"/>
              </a:rPr>
              <a:t>„Amikor Isten dicsőítésére és imádatára emeljük karunkat, lelki illatszelencéket nyitunk </a:t>
            </a:r>
            <a:r>
              <a:rPr lang="hu-HU" sz="1200" b="1" kern="1200" dirty="0" smtClean="0">
                <a:solidFill>
                  <a:schemeClr val="tx1"/>
                </a:solidFill>
                <a:effectLst/>
                <a:latin typeface="+mn-lt"/>
                <a:ea typeface="+mn-ea"/>
                <a:cs typeface="+mn-cs"/>
              </a:rPr>
              <a:t>ki </a:t>
            </a:r>
            <a:r>
              <a:rPr lang="hu-HU" sz="1200" b="1" kern="1200" dirty="0" smtClean="0">
                <a:solidFill>
                  <a:schemeClr val="tx1"/>
                </a:solidFill>
                <a:effectLst/>
                <a:latin typeface="+mn-lt"/>
                <a:ea typeface="+mn-ea"/>
                <a:cs typeface="+mn-cs"/>
              </a:rPr>
              <a:t>Jézus feje felett. Dicsőítésünk illata betölti az egész Földet és megérinti Isten szívét.”</a:t>
            </a:r>
            <a:r>
              <a:rPr lang="hu-HU"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Dennis Ignatius</a:t>
            </a:r>
            <a:r>
              <a:rPr lang="hu-HU" sz="1200" kern="1200" dirty="0" smtClean="0">
                <a:solidFill>
                  <a:schemeClr val="tx1"/>
                </a:solidFill>
                <a:effectLst/>
                <a:latin typeface="+mn-lt"/>
                <a:ea typeface="+mn-ea"/>
                <a:cs typeface="+mn-cs"/>
              </a:rPr>
              <a:t>)</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Annyit tennék csak hozzá, hogy ha Istent dicsőítjük, Ő olyan áldásokat küld, amiket másokkal is megoszthatunk. S akkor mindenki részesülhet a dicsőítés jó illatában. </a:t>
            </a:r>
          </a:p>
          <a:p>
            <a:endParaRPr lang="en-US" sz="1200" b="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a:t>
            </a:fld>
            <a:endParaRPr lang="en-US"/>
          </a:p>
        </p:txBody>
      </p:sp>
    </p:spTree>
    <p:extLst>
      <p:ext uri="{BB962C8B-B14F-4D97-AF65-F5344CB8AC3E}">
        <p14:creationId xmlns:p14="http://schemas.microsoft.com/office/powerpoint/2010/main" val="631860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Záró gondolatok az áldássá változó dicsőítésről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Mindnyájunkért valami különlegeset tesz, ha kinyitjuk Isten dicsőítésének illatszelencéjét. </a:t>
            </a:r>
          </a:p>
          <a:p>
            <a:r>
              <a:rPr lang="hu-HU" sz="1200" b="1" kern="1200" dirty="0" smtClean="0">
                <a:solidFill>
                  <a:schemeClr val="tx1"/>
                </a:solidFill>
                <a:effectLst/>
                <a:latin typeface="+mn-lt"/>
                <a:ea typeface="+mn-ea"/>
                <a:cs typeface="+mn-cs"/>
              </a:rPr>
              <a:t>Dicsőítésünk először is segít önmagunk helyett Istenre figyelni.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Egyszer egy idős hölgy tovább ápolta egész életén át tartó szokását, a panaszkodást. Ezáltal lelki élete és hite teljesen kiüresedett, barátságai elfáradtak és fizikailag is kimerült. Egy kétségbeesésében elkövetett tette miatt az asszony felnőtt gyermekei ragaszkodtak hozzá, hogy keressen fel még egy orvost, aki talán kigyógyíthatja. Az orvos néhány percig figyelmesen hallgatta az asszony panaszkodását, majd ezt kérdezte tőle: - Van valami, amivel tényleg szívesen foglalkozik? </a:t>
            </a:r>
          </a:p>
          <a:p>
            <a:pPr lvl="0"/>
            <a:r>
              <a:rPr lang="hu-HU" sz="1200" kern="1200" dirty="0" smtClean="0">
                <a:solidFill>
                  <a:schemeClr val="tx1"/>
                </a:solidFill>
                <a:effectLst/>
                <a:latin typeface="+mn-lt"/>
                <a:ea typeface="+mn-ea"/>
                <a:cs typeface="+mn-cs"/>
              </a:rPr>
              <a:t>Igen, - felelte az asszony – Nagyon szeretem a cserepes virágaimat, több tucatot nevelek. </a:t>
            </a:r>
          </a:p>
          <a:p>
            <a:pPr lvl="0"/>
            <a:r>
              <a:rPr lang="hu-HU" sz="1200" kern="1200" dirty="0" smtClean="0">
                <a:solidFill>
                  <a:schemeClr val="tx1"/>
                </a:solidFill>
                <a:effectLst/>
                <a:latin typeface="+mn-lt"/>
                <a:ea typeface="+mn-ea"/>
                <a:cs typeface="+mn-cs"/>
              </a:rPr>
              <a:t>Nos, akkor van egy receptem az ön számára. – Mondta az orvos – Garantálom, hogy ha követi a tanácsomat, rövidesen sokkal jobban fogja érezni magát. </a:t>
            </a:r>
          </a:p>
          <a:p>
            <a:pPr lvl="0"/>
            <a:r>
              <a:rPr lang="hu-HU" sz="1200" kern="1200" dirty="0" smtClean="0">
                <a:solidFill>
                  <a:schemeClr val="tx1"/>
                </a:solidFill>
                <a:effectLst/>
                <a:latin typeface="+mn-lt"/>
                <a:ea typeface="+mn-ea"/>
                <a:cs typeface="+mn-cs"/>
              </a:rPr>
              <a:t>Alig hiszem, - mondta a hölgy – de mi az ön receptje? </a:t>
            </a:r>
          </a:p>
          <a:p>
            <a:pPr lvl="0"/>
            <a:r>
              <a:rPr lang="hu-HU" sz="1200" kern="1200" dirty="0" smtClean="0">
                <a:solidFill>
                  <a:schemeClr val="tx1"/>
                </a:solidFill>
                <a:effectLst/>
                <a:latin typeface="+mn-lt"/>
                <a:ea typeface="+mn-ea"/>
                <a:cs typeface="+mn-cs"/>
              </a:rPr>
              <a:t>Legközelebb, ha panaszkodni szeretne – kezdte utasítását az orvos -, ahelyett, hogy hálás lenne a sok áldásért, amiben részesült, találjon valakit, aki önnél is rosszabb helyzetben van. Vigyen neki egyet a növényei közül, és emlékeztesse, hogy most már legalább egy dologért dicsőítheti Istent. </a:t>
            </a:r>
          </a:p>
          <a:p>
            <a:r>
              <a:rPr lang="hu-HU" sz="1200" kern="1200" dirty="0" smtClean="0">
                <a:solidFill>
                  <a:schemeClr val="tx1"/>
                </a:solidFill>
                <a:effectLst/>
                <a:latin typeface="+mn-lt"/>
                <a:ea typeface="+mn-ea"/>
                <a:cs typeface="+mn-cs"/>
              </a:rPr>
              <a:t>Az idős hölgy igencsak kételkedett. Mégis, amikor rövidesen megtudta, hogy meghalt a szomszédja férje, fogta egyik kis virágját és átvitte az özvegynek. Így szólt hozzá, miközben átadta: - Most már van legalább egy dolog, amiért dicsérheted Istent. </a:t>
            </a:r>
          </a:p>
          <a:p>
            <a:r>
              <a:rPr lang="hu-HU" sz="1200" kern="1200" dirty="0" smtClean="0">
                <a:solidFill>
                  <a:schemeClr val="tx1"/>
                </a:solidFill>
                <a:effectLst/>
                <a:latin typeface="+mn-lt"/>
                <a:ea typeface="+mn-ea"/>
                <a:cs typeface="+mn-cs"/>
              </a:rPr>
              <a:t>Az özvegyasszony annyira hálás volt, hogy elsírta magát. Az idős hölgy szívében megváltozott valami abban a pillanatban, amikor áldássá vált valaki számára. Így, amikor megtudta, hogy egy másik szomszéd kisgyermeke kórházba került, ismét fogott egy cserép virágot, és elvitte a családnak. Hálásan köszönték neki, hogy reménysugarat vitt életükbe. És ez így ment éveken át. </a:t>
            </a:r>
          </a:p>
          <a:p>
            <a:r>
              <a:rPr lang="hu-HU" sz="1200" kern="1200" dirty="0" smtClean="0">
                <a:solidFill>
                  <a:schemeClr val="tx1"/>
                </a:solidFill>
                <a:effectLst/>
                <a:latin typeface="+mn-lt"/>
                <a:ea typeface="+mn-ea"/>
                <a:cs typeface="+mn-cs"/>
              </a:rPr>
              <a:t>Jó néhány év múlva az idős asszony maga is meghalt. Egy helyi újság vezércikkben emlékezett meg róla: „Eltávozott a virágos hölgy. Több százan fogják hiányolni!”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20</a:t>
            </a:fld>
            <a:endParaRPr lang="en-US"/>
          </a:p>
        </p:txBody>
      </p:sp>
    </p:spTree>
    <p:extLst>
      <p:ext uri="{BB962C8B-B14F-4D97-AF65-F5344CB8AC3E}">
        <p14:creationId xmlns:p14="http://schemas.microsoft.com/office/powerpoint/2010/main" val="509193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Az Úr dicsőítésének egyik legszebb oldala, hogy visszatereli a figyelmet önmagunkról Istenre. A dicsőítés nem Istent változtatja meg, sokkal inkább a mi szívünket.</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21</a:t>
            </a:fld>
            <a:endParaRPr lang="en-US"/>
          </a:p>
        </p:txBody>
      </p:sp>
    </p:spTree>
    <p:extLst>
      <p:ext uri="{BB962C8B-B14F-4D97-AF65-F5344CB8AC3E}">
        <p14:creationId xmlns:p14="http://schemas.microsoft.com/office/powerpoint/2010/main" val="898265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Talán ezért is írta Dávid: </a:t>
            </a:r>
            <a:r>
              <a:rPr lang="hu-HU" sz="1200" i="1" kern="1200" dirty="0" smtClean="0">
                <a:solidFill>
                  <a:schemeClr val="tx1"/>
                </a:solidFill>
                <a:effectLst/>
                <a:latin typeface="+mn-lt"/>
                <a:ea typeface="+mn-ea"/>
                <a:cs typeface="+mn-cs"/>
              </a:rPr>
              <a:t>„Áldjad én lelkem az Urat, és egész bensőm az ő szent nevét. Áldjad én lelkem az Urat, és el ne feledkezzél semmi jótéteményéről. Aki megbocsátja minden bűnödet, meggyógyítja minden betegségedet. Aki megváltja életedet a koporsótól; kegyelemmel és irgalmassággal koronáz meg téged. Aki jóval tölti be a te ékességedet, és megújul a te ifjúságod, mint a sasé.”         (Zsoltár 103:1-5)</a:t>
            </a:r>
            <a:endParaRPr lang="hu-HU"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22</a:t>
            </a:fld>
            <a:endParaRPr lang="en-US"/>
          </a:p>
        </p:txBody>
      </p:sp>
    </p:spTree>
    <p:extLst>
      <p:ext uri="{BB962C8B-B14F-4D97-AF65-F5344CB8AC3E}">
        <p14:creationId xmlns:p14="http://schemas.microsoft.com/office/powerpoint/2010/main" val="100089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Másodszor, a dicsőítés ajtót nyit az áldásoknak, amikor illatszelencénk párologtatásával Isten közelségébe kerülünk. </a:t>
            </a:r>
            <a:r>
              <a:rPr lang="hu-HU" sz="1200" kern="1200" dirty="0" smtClean="0">
                <a:solidFill>
                  <a:schemeClr val="tx1"/>
                </a:solidFill>
                <a:effectLst/>
                <a:latin typeface="+mn-lt"/>
                <a:ea typeface="+mn-ea"/>
                <a:cs typeface="+mn-cs"/>
              </a:rPr>
              <a:t>„</a:t>
            </a:r>
            <a:r>
              <a:rPr lang="hu-HU" sz="1200" i="1" kern="1200" dirty="0" smtClean="0">
                <a:solidFill>
                  <a:schemeClr val="tx1"/>
                </a:solidFill>
                <a:effectLst/>
                <a:latin typeface="+mn-lt"/>
                <a:ea typeface="+mn-ea"/>
                <a:cs typeface="+mn-cs"/>
              </a:rPr>
              <a:t>Áldott legyen</a:t>
            </a:r>
            <a:r>
              <a:rPr lang="hu-HU" sz="1200" kern="1200" dirty="0" smtClean="0">
                <a:solidFill>
                  <a:schemeClr val="tx1"/>
                </a:solidFill>
                <a:effectLst/>
                <a:latin typeface="+mn-lt"/>
                <a:ea typeface="+mn-ea"/>
                <a:cs typeface="+mn-cs"/>
              </a:rPr>
              <a:t> az Isten, és a mi Urunknak, Jézus Krisztusnak Atyja, aki megáldott minket </a:t>
            </a:r>
            <a:r>
              <a:rPr lang="hu-HU" sz="1200" i="1" kern="1200" dirty="0" smtClean="0">
                <a:solidFill>
                  <a:schemeClr val="tx1"/>
                </a:solidFill>
                <a:effectLst/>
                <a:latin typeface="+mn-lt"/>
                <a:ea typeface="+mn-ea"/>
                <a:cs typeface="+mn-cs"/>
              </a:rPr>
              <a:t>minden lelki áldással</a:t>
            </a:r>
            <a:r>
              <a:rPr lang="hu-HU" sz="1200" kern="1200" dirty="0" smtClean="0">
                <a:solidFill>
                  <a:schemeClr val="tx1"/>
                </a:solidFill>
                <a:effectLst/>
                <a:latin typeface="+mn-lt"/>
                <a:ea typeface="+mn-ea"/>
                <a:cs typeface="+mn-cs"/>
              </a:rPr>
              <a:t> a mennyekben, a Krisztusban.” (</a:t>
            </a:r>
            <a:r>
              <a:rPr lang="hu-HU" sz="1200" kern="1200" dirty="0" err="1" smtClean="0">
                <a:solidFill>
                  <a:schemeClr val="tx1"/>
                </a:solidFill>
                <a:effectLst/>
                <a:latin typeface="+mn-lt"/>
                <a:ea typeface="+mn-ea"/>
                <a:cs typeface="+mn-cs"/>
              </a:rPr>
              <a:t>Efézusi</a:t>
            </a:r>
            <a:r>
              <a:rPr lang="hu-HU" sz="1200" kern="1200" dirty="0" smtClean="0">
                <a:solidFill>
                  <a:schemeClr val="tx1"/>
                </a:solidFill>
                <a:effectLst/>
                <a:latin typeface="+mn-lt"/>
                <a:ea typeface="+mn-ea"/>
                <a:cs typeface="+mn-cs"/>
              </a:rPr>
              <a:t> levél 1:3)</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23</a:t>
            </a:fld>
            <a:endParaRPr lang="en-US"/>
          </a:p>
        </p:txBody>
      </p:sp>
    </p:spTree>
    <p:extLst>
      <p:ext uri="{BB962C8B-B14F-4D97-AF65-F5344CB8AC3E}">
        <p14:creationId xmlns:p14="http://schemas.microsoft.com/office/powerpoint/2010/main" val="10406303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És végül – mivel mások áldására kapjuk az áldást — dicsőítésünk másokat is Krisztushoz vezet.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[Megjegyzés a szemináriumvezetőnek: Ha az idő engedi, kérjük a résztvevőket, hogy osszák meg dicsőítésüket a többiekkel.]</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24</a:t>
            </a:fld>
            <a:endParaRPr lang="en-US"/>
          </a:p>
        </p:txBody>
      </p:sp>
    </p:spTree>
    <p:extLst>
      <p:ext uri="{BB962C8B-B14F-4D97-AF65-F5344CB8AC3E}">
        <p14:creationId xmlns:p14="http://schemas.microsoft.com/office/powerpoint/2010/main" val="1947119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 következő csodálatos ígérettel fejezzük be</a:t>
            </a:r>
            <a:r>
              <a:rPr lang="hu-HU" sz="1200" i="1" kern="1200" dirty="0" smtClean="0">
                <a:solidFill>
                  <a:schemeClr val="tx1"/>
                </a:solidFill>
                <a:effectLst/>
                <a:latin typeface="+mn-lt"/>
                <a:ea typeface="+mn-ea"/>
                <a:cs typeface="+mn-cs"/>
              </a:rPr>
              <a:t>: „Ti pedig választott nemzetség, királyi papság, szent nemzet, megtartásra való nép vagytok, hogy hirdessétek Annak hatalmas dolgait, aki a sötétségből az ő csodálatos világosságára hívott el titeket.” (1 Péter 2:9)</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Imádkozzunk! </a:t>
            </a:r>
          </a:p>
          <a:p>
            <a:r>
              <a:rPr lang="hu-HU" sz="1200" kern="1200" dirty="0" smtClean="0">
                <a:solidFill>
                  <a:schemeClr val="tx1"/>
                </a:solidFill>
                <a:effectLst/>
                <a:latin typeface="+mn-lt"/>
                <a:ea typeface="+mn-ea"/>
                <a:cs typeface="+mn-cs"/>
              </a:rPr>
              <a:t/>
            </a:r>
            <a:br>
              <a:rPr lang="hu-HU" sz="1200" kern="1200" dirty="0" smtClean="0">
                <a:solidFill>
                  <a:schemeClr val="tx1"/>
                </a:solidFill>
                <a:effectLst/>
                <a:latin typeface="+mn-lt"/>
                <a:ea typeface="+mn-ea"/>
                <a:cs typeface="+mn-cs"/>
              </a:rPr>
            </a:br>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25</a:t>
            </a:fld>
            <a:endParaRPr lang="en-US"/>
          </a:p>
        </p:txBody>
      </p:sp>
    </p:spTree>
    <p:extLst>
      <p:ext uri="{BB962C8B-B14F-4D97-AF65-F5344CB8AC3E}">
        <p14:creationId xmlns:p14="http://schemas.microsoft.com/office/powerpoint/2010/main" val="76638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Három dolgot teszünk foglalkozásunk során. Először is feltárjuk, miért is dicsőítsük Istent. Másodszor megvizsgáljuk, hogyan válik Istent dicsőítő hozzáállásunk olyan áldásokká, melyeket továbbadhatunk másoknak. Mindenekelőtt, ne feledjük: „Azért kapjuk az áldást, hogy mások áldására legyünk.” Az együtt töltött értékes idő alatt tanulhatunk, hatással lehetünk egymásra, megbeszélhetjük a témát és áldásban részesülhetünk! </a:t>
            </a:r>
          </a:p>
          <a:p>
            <a:r>
              <a:rPr lang="hu-HU" sz="1200" kern="1200" dirty="0" smtClean="0">
                <a:solidFill>
                  <a:schemeClr val="tx1"/>
                </a:solidFill>
                <a:effectLst/>
                <a:latin typeface="+mn-lt"/>
                <a:ea typeface="+mn-ea"/>
                <a:cs typeface="+mn-cs"/>
              </a:rPr>
              <a:t>Mielőtt megnyitnánk Isten igéjét, mindenképpen kérjük a Szentlelket, legyen velünk. </a:t>
            </a:r>
          </a:p>
          <a:p>
            <a:r>
              <a:rPr lang="hu-HU"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3</a:t>
            </a:fld>
            <a:endParaRPr lang="en-US"/>
          </a:p>
        </p:txBody>
      </p:sp>
    </p:spTree>
    <p:extLst>
      <p:ext uri="{BB962C8B-B14F-4D97-AF65-F5344CB8AC3E}">
        <p14:creationId xmlns:p14="http://schemas.microsoft.com/office/powerpoint/2010/main" val="378721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i="1" kern="1200" dirty="0" smtClean="0">
                <a:solidFill>
                  <a:schemeClr val="tx1"/>
                </a:solidFill>
                <a:effectLst/>
                <a:latin typeface="+mn-lt"/>
                <a:ea typeface="+mn-ea"/>
                <a:cs typeface="+mn-cs"/>
              </a:rPr>
              <a:t>Imádság</a:t>
            </a:r>
          </a:p>
          <a:p>
            <a:r>
              <a:rPr lang="hu-HU" sz="1200" i="1"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Együtt töltött időnket a Jelenések könyve </a:t>
            </a:r>
            <a:r>
              <a:rPr lang="hu-HU" sz="1200" kern="1200" dirty="0" smtClean="0">
                <a:solidFill>
                  <a:schemeClr val="tx1"/>
                </a:solidFill>
                <a:effectLst/>
                <a:latin typeface="+mn-lt"/>
                <a:ea typeface="+mn-ea"/>
                <a:cs typeface="+mn-cs"/>
              </a:rPr>
              <a:t>5:11-14 </a:t>
            </a:r>
            <a:r>
              <a:rPr lang="hu-HU" sz="1200" kern="1200" dirty="0" smtClean="0">
                <a:solidFill>
                  <a:schemeClr val="tx1"/>
                </a:solidFill>
                <a:effectLst/>
                <a:latin typeface="+mn-lt"/>
                <a:ea typeface="+mn-ea"/>
                <a:cs typeface="+mn-cs"/>
              </a:rPr>
              <a:t>igeversek felolvasásával kezdjük. Ez egy gyönyörű kép arról, hogyan történik Isten dicsőítése a Mennyben. Miután elolvastuk, beszélgessünk róla egy kicsit.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[Megjegyzés a szemináriumvezetőnek: felkérhetsz egy-két résztvevőt az igeversek felolvasására.]</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b="1" i="1" kern="1200" baseline="30000" dirty="0" smtClean="0">
                <a:solidFill>
                  <a:schemeClr val="tx1"/>
                </a:solidFill>
                <a:effectLst/>
                <a:latin typeface="+mn-lt"/>
                <a:ea typeface="+mn-ea"/>
                <a:cs typeface="+mn-cs"/>
              </a:rPr>
              <a:t>„11</a:t>
            </a:r>
            <a:r>
              <a:rPr lang="hu-HU" sz="1200" i="1" kern="1200" baseline="300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És láttam, és hallottam a királyiszék, a lelkes állatok, és a Vének körül sok angyalnak szavát; és az ő számuk tízezerszer tízezer és ezerszer ezer volt;</a:t>
            </a:r>
            <a:r>
              <a:rPr lang="hu-HU" sz="1200" b="1" i="1" kern="1200" dirty="0" smtClean="0">
                <a:solidFill>
                  <a:schemeClr val="tx1"/>
                </a:solidFill>
                <a:effectLst/>
                <a:latin typeface="+mn-lt"/>
                <a:ea typeface="+mn-ea"/>
                <a:cs typeface="+mn-cs"/>
              </a:rPr>
              <a:t> 12 </a:t>
            </a:r>
            <a:r>
              <a:rPr lang="hu-HU" sz="1200" i="1" kern="1200" dirty="0" smtClean="0">
                <a:solidFill>
                  <a:schemeClr val="tx1"/>
                </a:solidFill>
                <a:effectLst/>
                <a:latin typeface="+mn-lt"/>
                <a:ea typeface="+mn-ea"/>
                <a:cs typeface="+mn-cs"/>
              </a:rPr>
              <a:t>Nagy szóval ezt mondván: Méltó a megöletett Bárány, hogy vegyen erőt és gazdagságot és bölcsességet és hatalmasságot és tisztességet és dicsőséget és áldást. </a:t>
            </a:r>
            <a:r>
              <a:rPr lang="hu-HU" sz="1200" b="1" i="1" kern="1200" dirty="0" smtClean="0">
                <a:solidFill>
                  <a:schemeClr val="tx1"/>
                </a:solidFill>
                <a:effectLst/>
                <a:latin typeface="+mn-lt"/>
                <a:ea typeface="+mn-ea"/>
                <a:cs typeface="+mn-cs"/>
              </a:rPr>
              <a:t>13 </a:t>
            </a:r>
            <a:r>
              <a:rPr lang="hu-HU" sz="1200" i="1" kern="1200" dirty="0" smtClean="0">
                <a:solidFill>
                  <a:schemeClr val="tx1"/>
                </a:solidFill>
                <a:effectLst/>
                <a:latin typeface="+mn-lt"/>
                <a:ea typeface="+mn-ea"/>
                <a:cs typeface="+mn-cs"/>
              </a:rPr>
              <a:t>Sőt hallottam, hogy minden teremtett állat, amely van a mennyben és a földön, és a föld alatt és a tengerben, és minden, ami ezekben van, ezt mondja: A királyiszékben ülőnek és a Báránynak áldás és tisztesség és dicsőség és hatalom örökkön örökké.</a:t>
            </a:r>
            <a:r>
              <a:rPr lang="hu-HU" sz="1200" b="1" i="1" kern="1200" dirty="0" smtClean="0">
                <a:solidFill>
                  <a:schemeClr val="tx1"/>
                </a:solidFill>
                <a:effectLst/>
                <a:latin typeface="+mn-lt"/>
                <a:ea typeface="+mn-ea"/>
                <a:cs typeface="+mn-cs"/>
              </a:rPr>
              <a:t>14 </a:t>
            </a:r>
            <a:r>
              <a:rPr lang="hu-HU" sz="1200" i="1" kern="1200" dirty="0" smtClean="0">
                <a:solidFill>
                  <a:schemeClr val="tx1"/>
                </a:solidFill>
                <a:effectLst/>
                <a:latin typeface="+mn-lt"/>
                <a:ea typeface="+mn-ea"/>
                <a:cs typeface="+mn-cs"/>
              </a:rPr>
              <a:t>És a négy lelkes állat monda: Ámen. És a huszonnégy Vén leborult és imádta az örökkön örökké élőt.’”</a:t>
            </a:r>
            <a:endParaRPr lang="hu-HU"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4</a:t>
            </a:fld>
            <a:endParaRPr lang="en-US"/>
          </a:p>
        </p:txBody>
      </p:sp>
    </p:spTree>
    <p:extLst>
      <p:ext uri="{BB962C8B-B14F-4D97-AF65-F5344CB8AC3E}">
        <p14:creationId xmlns:p14="http://schemas.microsoft.com/office/powerpoint/2010/main" val="38384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Kinek a szelencéjéből száll a dicsőítés illata Istenhez ebben az igeszakaszban?  [a mennyei angyalseregekéből]</a:t>
            </a:r>
          </a:p>
          <a:p>
            <a:r>
              <a:rPr lang="hu-HU" sz="1200" kern="1200" dirty="0" smtClean="0">
                <a:solidFill>
                  <a:schemeClr val="tx1"/>
                </a:solidFill>
                <a:effectLst/>
                <a:latin typeface="+mn-lt"/>
                <a:ea typeface="+mn-ea"/>
                <a:cs typeface="+mn-cs"/>
              </a:rPr>
              <a:t>Miért dicsőítik Őt? [mert méltó a dicséretre]</a:t>
            </a:r>
          </a:p>
          <a:p>
            <a:r>
              <a:rPr lang="hu-HU" sz="1200" kern="1200" dirty="0" smtClean="0">
                <a:solidFill>
                  <a:schemeClr val="tx1"/>
                </a:solidFill>
                <a:effectLst/>
                <a:latin typeface="+mn-lt"/>
                <a:ea typeface="+mn-ea"/>
                <a:cs typeface="+mn-cs"/>
              </a:rPr>
              <a:t>Isten az emberi családjának dicsőítésére is méltó. Ezért fókuszáljunk most arra, kicsoda Isten, és jellemének milyen jellegzetességeiért dicsérhetjük Őt.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[Megbeszélés: Hagyjunk időt a válaszokra, mint például, Isten a Teremtőnk, Ő a kezdet és a vég, a Királyok Királya, az Uraknak Ura, Ő a fenntartónk, a Gyógyítónk, a Megváltónk, a Törvényadó, az Ítélő, a Főpapunk és közbenjárónk, Ő a védelmezőnk és erősségünk, megváltásunk Szegletköve, és még sok további jellemzője.]</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5</a:t>
            </a:fld>
            <a:endParaRPr lang="en-US"/>
          </a:p>
        </p:txBody>
      </p:sp>
    </p:spTree>
    <p:extLst>
      <p:ext uri="{BB962C8B-B14F-4D97-AF65-F5344CB8AC3E}">
        <p14:creationId xmlns:p14="http://schemas.microsoft.com/office/powerpoint/2010/main" val="88797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Miért küldjük dicsőítésünk jó illatát Istennek?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Lássunk most néhány fontos indokot, amiért Isten méltó a dicséretünkre, és amiért tartozunk neki a dicsőítés jó illatával.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6</a:t>
            </a:fld>
            <a:endParaRPr lang="en-US"/>
          </a:p>
        </p:txBody>
      </p:sp>
    </p:spTree>
    <p:extLst>
      <p:ext uri="{BB962C8B-B14F-4D97-AF65-F5344CB8AC3E}">
        <p14:creationId xmlns:p14="http://schemas.microsoft.com/office/powerpoint/2010/main" val="70940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Először is, </a:t>
            </a:r>
            <a:r>
              <a:rPr lang="hu-HU" sz="1200" kern="1200" dirty="0" smtClean="0">
                <a:solidFill>
                  <a:schemeClr val="tx1"/>
                </a:solidFill>
                <a:effectLst/>
                <a:latin typeface="+mn-lt"/>
                <a:ea typeface="+mn-ea"/>
                <a:cs typeface="+mn-cs"/>
              </a:rPr>
              <a:t>a bibliai igeversből mát tisztáztuk, </a:t>
            </a:r>
            <a:r>
              <a:rPr lang="hu-HU" sz="1200" b="1" kern="1200" dirty="0" smtClean="0">
                <a:solidFill>
                  <a:schemeClr val="tx1"/>
                </a:solidFill>
                <a:effectLst/>
                <a:latin typeface="+mn-lt"/>
                <a:ea typeface="+mn-ea"/>
                <a:cs typeface="+mn-cs"/>
              </a:rPr>
              <a:t>egyedül Ő méltó a dicsőítésünkre. </a:t>
            </a:r>
          </a:p>
          <a:p>
            <a:r>
              <a:rPr lang="hu-HU" sz="1200" kern="1200" dirty="0" smtClean="0">
                <a:solidFill>
                  <a:schemeClr val="tx1"/>
                </a:solidFill>
                <a:effectLst/>
                <a:latin typeface="+mn-lt"/>
                <a:ea typeface="+mn-ea"/>
                <a:cs typeface="+mn-cs"/>
              </a:rPr>
              <a:t>Szomorú azonban, hogy dicsőítésünk olykor csak felemelkedik, majd visszahull életünkre az áldással együtt, amit vagy észreveszünk, vagy nem. Ha azt a választ kapjuk imáinkra, amit reméltünk, akkor dicsőítjük Istent. Ám, ha nem a vágyott feleletet kapjuk, vagy nem akkor, amikor szeretnénk, akkor megfeledkezünk róla és elhanyagoljuk Isten dicsőítését. </a:t>
            </a:r>
          </a:p>
          <a:p>
            <a:r>
              <a:rPr lang="hu-HU" sz="1200" kern="1200" dirty="0" smtClean="0">
                <a:solidFill>
                  <a:schemeClr val="tx1"/>
                </a:solidFill>
                <a:effectLst/>
                <a:latin typeface="+mn-lt"/>
                <a:ea typeface="+mn-ea"/>
                <a:cs typeface="+mn-cs"/>
              </a:rPr>
              <a:t>Azért imádkozom, hogy soha ne feledjük, Isten </a:t>
            </a:r>
            <a:r>
              <a:rPr lang="hu-HU" sz="1200" b="1" kern="1200" dirty="0" smtClean="0">
                <a:solidFill>
                  <a:schemeClr val="tx1"/>
                </a:solidFill>
                <a:effectLst/>
                <a:latin typeface="+mn-lt"/>
                <a:ea typeface="+mn-ea"/>
                <a:cs typeface="+mn-cs"/>
              </a:rPr>
              <a:t>mindenkor </a:t>
            </a:r>
            <a:r>
              <a:rPr lang="hu-HU" sz="1200" kern="1200" dirty="0" smtClean="0">
                <a:solidFill>
                  <a:schemeClr val="tx1"/>
                </a:solidFill>
                <a:effectLst/>
                <a:latin typeface="+mn-lt"/>
                <a:ea typeface="+mn-ea"/>
                <a:cs typeface="+mn-cs"/>
              </a:rPr>
              <a:t>méltó a dicsőítésünkre! Milyen módon tehetjük ezt?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[Megjegyzés a szemináriumvezetőnek: adjunk néhány percet, hogy a résztvevők megoszthassák gondolataikat, javaslataikat!]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7</a:t>
            </a:fld>
            <a:endParaRPr lang="en-US"/>
          </a:p>
        </p:txBody>
      </p:sp>
    </p:spTree>
    <p:extLst>
      <p:ext uri="{BB962C8B-B14F-4D97-AF65-F5344CB8AC3E}">
        <p14:creationId xmlns:p14="http://schemas.microsoft.com/office/powerpoint/2010/main" val="876172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Második </a:t>
            </a:r>
            <a:r>
              <a:rPr lang="hu-HU" sz="1200" kern="1200" dirty="0" smtClean="0">
                <a:solidFill>
                  <a:schemeClr val="tx1"/>
                </a:solidFill>
                <a:effectLst/>
                <a:latin typeface="+mn-lt"/>
                <a:ea typeface="+mn-ea"/>
                <a:cs typeface="+mn-cs"/>
              </a:rPr>
              <a:t>okunk Isten dicsőítésére egyszerűen az, hogy </a:t>
            </a:r>
            <a:r>
              <a:rPr lang="hu-HU" sz="1200" b="1" kern="1200" dirty="0" smtClean="0">
                <a:solidFill>
                  <a:schemeClr val="tx1"/>
                </a:solidFill>
                <a:effectLst/>
                <a:latin typeface="+mn-lt"/>
                <a:ea typeface="+mn-ea"/>
                <a:cs typeface="+mn-cs"/>
              </a:rPr>
              <a:t>Ő erre szólít bennünket. </a:t>
            </a:r>
            <a:r>
              <a:rPr lang="hu-HU" sz="1200" kern="1200" dirty="0" smtClean="0">
                <a:solidFill>
                  <a:schemeClr val="tx1"/>
                </a:solidFill>
                <a:effectLst/>
                <a:latin typeface="+mn-lt"/>
                <a:ea typeface="+mn-ea"/>
                <a:cs typeface="+mn-cs"/>
              </a:rPr>
              <a:t>Ahogy a zsoltáros írta: </a:t>
            </a:r>
            <a:r>
              <a:rPr lang="hu-HU" sz="1200" i="1" kern="1200" dirty="0" smtClean="0">
                <a:solidFill>
                  <a:schemeClr val="tx1"/>
                </a:solidFill>
                <a:effectLst/>
                <a:latin typeface="+mn-lt"/>
                <a:ea typeface="+mn-ea"/>
                <a:cs typeface="+mn-cs"/>
              </a:rPr>
              <a:t>„Minden lélek dicsérje az Urat! Dicsérjétek az Urat!” (Zsolt 150:6). </a:t>
            </a:r>
            <a:r>
              <a:rPr lang="hu-HU" sz="1200" kern="1200" dirty="0" smtClean="0">
                <a:solidFill>
                  <a:schemeClr val="tx1"/>
                </a:solidFill>
                <a:effectLst/>
                <a:latin typeface="+mn-lt"/>
                <a:ea typeface="+mn-ea"/>
                <a:cs typeface="+mn-cs"/>
              </a:rPr>
              <a:t>Még emberi lényként is megértjük, milyen örömmel tölt el valakinek a hálája, akinek segítettünk. A mi dicsőítésünk illata is felderíti Jézus szívét.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8</a:t>
            </a:fld>
            <a:endParaRPr lang="en-US"/>
          </a:p>
        </p:txBody>
      </p:sp>
    </p:spTree>
    <p:extLst>
      <p:ext uri="{BB962C8B-B14F-4D97-AF65-F5344CB8AC3E}">
        <p14:creationId xmlns:p14="http://schemas.microsoft.com/office/powerpoint/2010/main" val="1823700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Harmadik </a:t>
            </a:r>
            <a:r>
              <a:rPr lang="hu-HU" sz="1200" kern="1200" dirty="0" smtClean="0">
                <a:solidFill>
                  <a:schemeClr val="tx1"/>
                </a:solidFill>
                <a:effectLst/>
                <a:latin typeface="+mn-lt"/>
                <a:ea typeface="+mn-ea"/>
                <a:cs typeface="+mn-cs"/>
              </a:rPr>
              <a:t>okunk Isten dicsőítésére, hogy </a:t>
            </a:r>
            <a:r>
              <a:rPr lang="hu-HU" sz="1200" b="1" kern="1200" dirty="0" smtClean="0">
                <a:solidFill>
                  <a:schemeClr val="tx1"/>
                </a:solidFill>
                <a:effectLst/>
                <a:latin typeface="+mn-lt"/>
                <a:ea typeface="+mn-ea"/>
                <a:cs typeface="+mn-cs"/>
              </a:rPr>
              <a:t>ezáltal szorosabb kapcsolatba kerülhetünk Vele. </a:t>
            </a:r>
            <a:r>
              <a:rPr lang="hu-HU" sz="1200" kern="1200" dirty="0" smtClean="0">
                <a:solidFill>
                  <a:schemeClr val="tx1"/>
                </a:solidFill>
                <a:effectLst/>
                <a:latin typeface="+mn-lt"/>
                <a:ea typeface="+mn-ea"/>
                <a:cs typeface="+mn-cs"/>
              </a:rPr>
              <a:t>A zsoltáros így írt Istenről: </a:t>
            </a:r>
            <a:r>
              <a:rPr lang="hu-HU" sz="1200" i="1" kern="1200" dirty="0" smtClean="0">
                <a:solidFill>
                  <a:schemeClr val="tx1"/>
                </a:solidFill>
                <a:effectLst/>
                <a:latin typeface="+mn-lt"/>
                <a:ea typeface="+mn-ea"/>
                <a:cs typeface="+mn-cs"/>
              </a:rPr>
              <a:t>„Pedig te szent vagy, aki Izráel dicséretei között lakozol.”(Zsolt 22:4). </a:t>
            </a:r>
            <a:r>
              <a:rPr lang="hu-HU" sz="1200" kern="1200" dirty="0" smtClean="0">
                <a:solidFill>
                  <a:schemeClr val="tx1"/>
                </a:solidFill>
                <a:effectLst/>
                <a:latin typeface="+mn-lt"/>
                <a:ea typeface="+mn-ea"/>
                <a:cs typeface="+mn-cs"/>
              </a:rPr>
              <a:t>A dicsőítés Isten mélységes jelenlétét hozza életünkbe, ahogy közeledünk Hozzá. </a:t>
            </a:r>
            <a:r>
              <a:rPr lang="hu-HU" sz="1200" i="1" kern="1200" dirty="0" smtClean="0">
                <a:solidFill>
                  <a:schemeClr val="tx1"/>
                </a:solidFill>
                <a:effectLst/>
                <a:latin typeface="+mn-lt"/>
                <a:ea typeface="+mn-ea"/>
                <a:cs typeface="+mn-cs"/>
              </a:rPr>
              <a:t>„Közeledjetek az Istenhez, és közeledni fog hozzátok.” </a:t>
            </a:r>
            <a:r>
              <a:rPr lang="hu-HU" sz="1200" kern="1200" dirty="0" smtClean="0">
                <a:solidFill>
                  <a:schemeClr val="tx1"/>
                </a:solidFill>
                <a:effectLst/>
                <a:latin typeface="+mn-lt"/>
                <a:ea typeface="+mn-ea"/>
                <a:cs typeface="+mn-cs"/>
              </a:rPr>
              <a:t>–mondja Jakab apostol (Jakab 4:8). A mennyei Atya szereti a személyes kapcsolatot velünk.  Engedelmes dicsőítésünk segít helyreállítani azt a helyes kapcsolatot Vele, amit a bűn eredendően megrontott.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9</a:t>
            </a:fld>
            <a:endParaRPr lang="en-US"/>
          </a:p>
        </p:txBody>
      </p:sp>
    </p:spTree>
    <p:extLst>
      <p:ext uri="{BB962C8B-B14F-4D97-AF65-F5344CB8AC3E}">
        <p14:creationId xmlns:p14="http://schemas.microsoft.com/office/powerpoint/2010/main" val="204567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88074A-F5BB-1749-9BC0-54686A1FD33B}"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562352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736985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62471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38614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8074A-F5BB-1749-9BC0-54686A1FD33B}"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28024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8074A-F5BB-1749-9BC0-54686A1FD33B}"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58046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8074A-F5BB-1749-9BC0-54686A1FD33B}" type="datetimeFigureOut">
              <a:rPr lang="en-US" smtClean="0"/>
              <a:t>5/24/2018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96421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8074A-F5BB-1749-9BC0-54686A1FD33B}" type="datetimeFigureOut">
              <a:rPr lang="en-US" smtClean="0"/>
              <a:t>5/24/2018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364445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8074A-F5BB-1749-9BC0-54686A1FD33B}" type="datetimeFigureOut">
              <a:rPr lang="en-US" smtClean="0"/>
              <a:t>5/24/2018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397522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12802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764186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8074A-F5BB-1749-9BC0-54686A1FD33B}" type="datetimeFigureOut">
              <a:rPr lang="en-US" smtClean="0"/>
              <a:t>5/24/2018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87149-6796-E04F-8161-A7949E4E1742}" type="slidenum">
              <a:rPr lang="en-US" smtClean="0"/>
              <a:t>‹#›</a:t>
            </a:fld>
            <a:endParaRPr lang="en-US"/>
          </a:p>
        </p:txBody>
      </p:sp>
    </p:spTree>
    <p:extLst>
      <p:ext uri="{BB962C8B-B14F-4D97-AF65-F5344CB8AC3E}">
        <p14:creationId xmlns:p14="http://schemas.microsoft.com/office/powerpoint/2010/main" val="1576243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6188" b="4916"/>
          <a:stretch/>
        </p:blipFill>
        <p:spPr>
          <a:xfrm>
            <a:off x="0" y="-30434"/>
            <a:ext cx="12192000" cy="6888434"/>
          </a:xfrm>
          <a:prstGeom prst="rect">
            <a:avLst/>
          </a:prstGeom>
        </p:spPr>
      </p:pic>
      <p:sp>
        <p:nvSpPr>
          <p:cNvPr id="2" name="Title 1"/>
          <p:cNvSpPr>
            <a:spLocks noGrp="1"/>
          </p:cNvSpPr>
          <p:nvPr>
            <p:ph type="ctrTitle"/>
          </p:nvPr>
        </p:nvSpPr>
        <p:spPr>
          <a:xfrm>
            <a:off x="4305300" y="3276600"/>
            <a:ext cx="7086600" cy="2413000"/>
          </a:xfrm>
        </p:spPr>
        <p:txBody>
          <a:bodyPr>
            <a:normAutofit/>
          </a:bodyPr>
          <a:lstStyle/>
          <a:p>
            <a:r>
              <a:rPr lang="hu-HU" sz="5400" b="1" dirty="0" smtClean="0">
                <a:solidFill>
                  <a:srgbClr val="941651"/>
                </a:solidFill>
                <a:latin typeface="Avenir Next" charset="0"/>
                <a:ea typeface="Avenir Next" charset="0"/>
                <a:cs typeface="Avenir Next" charset="0"/>
              </a:rPr>
              <a:t>ILLATSZELENCÉK</a:t>
            </a:r>
            <a:r>
              <a:rPr lang="en-US" sz="5400" b="1" dirty="0" smtClean="0">
                <a:solidFill>
                  <a:srgbClr val="941651"/>
                </a:solidFill>
                <a:latin typeface="Avenir Next" charset="0"/>
                <a:ea typeface="Avenir Next" charset="0"/>
                <a:cs typeface="Avenir Next" charset="0"/>
              </a:rPr>
              <a:t> </a:t>
            </a:r>
            <a:r>
              <a:rPr lang="en-US" dirty="0">
                <a:solidFill>
                  <a:srgbClr val="941651"/>
                </a:solidFill>
                <a:latin typeface="Avenir Next" charset="0"/>
                <a:ea typeface="Avenir Next" charset="0"/>
                <a:cs typeface="Avenir Next" charset="0"/>
              </a:rPr>
              <a:t/>
            </a:r>
            <a:br>
              <a:rPr lang="en-US" dirty="0">
                <a:solidFill>
                  <a:srgbClr val="941651"/>
                </a:solidFill>
                <a:latin typeface="Avenir Next" charset="0"/>
                <a:ea typeface="Avenir Next" charset="0"/>
                <a:cs typeface="Avenir Next" charset="0"/>
              </a:rPr>
            </a:br>
            <a:r>
              <a:rPr lang="hu-HU" sz="2000" dirty="0" smtClean="0">
                <a:latin typeface="Avenir Next" charset="0"/>
                <a:ea typeface="Avenir Next" charset="0"/>
                <a:cs typeface="Avenir Next" charset="0"/>
              </a:rPr>
              <a:t>ISTENHEZ SZÁLLÓ DICSŐÍTÉSÜNK ÁLDÁSSÁ VÁLTOZIK </a:t>
            </a:r>
            <a:endParaRPr lang="en-US" sz="2400" dirty="0">
              <a:latin typeface="Avenir Next" charset="0"/>
              <a:ea typeface="Avenir Next" charset="0"/>
              <a:cs typeface="Avenir Next"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9284" y="6401330"/>
            <a:ext cx="543621" cy="380280"/>
          </a:xfrm>
          <a:prstGeom prst="rect">
            <a:avLst/>
          </a:prstGeom>
        </p:spPr>
      </p:pic>
      <p:sp>
        <p:nvSpPr>
          <p:cNvPr id="6" name="Subtitle 5"/>
          <p:cNvSpPr txBox="1">
            <a:spLocks noGrp="1"/>
          </p:cNvSpPr>
          <p:nvPr>
            <p:ph type="subTitle" idx="1"/>
          </p:nvPr>
        </p:nvSpPr>
        <p:spPr>
          <a:xfrm>
            <a:off x="5461000" y="6256338"/>
            <a:ext cx="4914900" cy="501419"/>
          </a:xfrm>
          <a:prstGeom prst="rect">
            <a:avLst/>
          </a:prstGeom>
          <a:noFill/>
        </p:spPr>
        <p:txBody>
          <a:bodyPr wrap="square" rtlCol="0">
            <a:spAutoFit/>
          </a:bodyPr>
          <a:lstStyle/>
          <a:p>
            <a:pPr algn="ctr"/>
            <a:r>
              <a:rPr lang="en-US" sz="1000" b="1" dirty="0" smtClean="0">
                <a:latin typeface="Avenir Next" charset="0"/>
                <a:ea typeface="Avenir Next" charset="0"/>
                <a:cs typeface="Avenir Next" charset="0"/>
              </a:rPr>
              <a:t>GENER</a:t>
            </a:r>
            <a:r>
              <a:rPr lang="hu-HU" sz="1000" b="1" dirty="0" smtClean="0">
                <a:latin typeface="Avenir Next" charset="0"/>
                <a:ea typeface="Avenir Next" charset="0"/>
                <a:cs typeface="Avenir Next" charset="0"/>
              </a:rPr>
              <a:t>ÁLKONFERENCIA</a:t>
            </a:r>
            <a:endParaRPr lang="en-US" sz="1000" b="1" dirty="0">
              <a:latin typeface="Avenir Next" charset="0"/>
              <a:ea typeface="Avenir Next" charset="0"/>
              <a:cs typeface="Avenir Next" charset="0"/>
            </a:endParaRPr>
          </a:p>
          <a:p>
            <a:pPr algn="ctr"/>
            <a:r>
              <a:rPr lang="hu-HU" sz="1000" b="1" dirty="0" smtClean="0">
                <a:latin typeface="Avenir Next" charset="0"/>
                <a:ea typeface="Avenir Next" charset="0"/>
                <a:cs typeface="Avenir Next" charset="0"/>
              </a:rPr>
              <a:t>NŐI SZOLGÁLATOK OSZTÁLYA</a:t>
            </a:r>
            <a:endParaRPr lang="en-US" sz="1000" b="1" dirty="0">
              <a:latin typeface="Avenir Next" charset="0"/>
              <a:ea typeface="Avenir Next" charset="0"/>
              <a:cs typeface="Avenir Next" charset="0"/>
            </a:endParaRPr>
          </a:p>
        </p:txBody>
      </p:sp>
    </p:spTree>
    <p:extLst>
      <p:ext uri="{BB962C8B-B14F-4D97-AF65-F5344CB8AC3E}">
        <p14:creationId xmlns:p14="http://schemas.microsoft.com/office/powerpoint/2010/main" val="602397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89200" y="2247901"/>
            <a:ext cx="8864600" cy="4394200"/>
          </a:xfrm>
        </p:spPr>
        <p:txBody>
          <a:bodyPr>
            <a:normAutofit/>
          </a:bodyPr>
          <a:lstStyle/>
          <a:p>
            <a:r>
              <a:rPr lang="hu-HU" b="1" dirty="0"/>
              <a:t>Negyedik </a:t>
            </a:r>
            <a:r>
              <a:rPr lang="hu-HU" dirty="0"/>
              <a:t>okunk Isten dicsőítésére, hogy </a:t>
            </a:r>
            <a:r>
              <a:rPr lang="hu-HU" b="1" i="1" dirty="0">
                <a:solidFill>
                  <a:srgbClr val="941651"/>
                </a:solidFill>
              </a:rPr>
              <a:t>már most gyakoroljuk a mennyei dicsőítő életmódot.</a:t>
            </a:r>
            <a:r>
              <a:rPr lang="hu-HU" i="1" dirty="0">
                <a:solidFill>
                  <a:srgbClr val="941651"/>
                </a:solidFill>
              </a:rPr>
              <a:t> </a:t>
            </a:r>
            <a:r>
              <a:rPr lang="hu-HU" dirty="0"/>
              <a:t>Pál apostol a következőket írja erről: „</a:t>
            </a:r>
            <a:r>
              <a:rPr lang="hu-HU" dirty="0" err="1"/>
              <a:t>Annakokáért</a:t>
            </a:r>
            <a:r>
              <a:rPr lang="hu-HU" dirty="0"/>
              <a:t> az Isten is </a:t>
            </a:r>
            <a:r>
              <a:rPr lang="hu-HU" dirty="0" err="1"/>
              <a:t>felmagasztalá</a:t>
            </a:r>
            <a:r>
              <a:rPr lang="hu-HU" dirty="0"/>
              <a:t> őt, és </a:t>
            </a:r>
            <a:r>
              <a:rPr lang="hu-HU" dirty="0" err="1"/>
              <a:t>ajándékoza</a:t>
            </a:r>
            <a:r>
              <a:rPr lang="hu-HU" dirty="0"/>
              <a:t> néki oly nevet, amely minden név fölött való; Hogy a Jézus nevére minden térd meghajoljon, mennyeieké, földieké és föld alatt valóké. És minden nyelv vallja, hogy Jézus Krisztus Úr az Atya Isten dicsőségére.” </a:t>
            </a:r>
            <a:endParaRPr lang="hu-HU" dirty="0" smtClean="0"/>
          </a:p>
          <a:p>
            <a:pPr marL="0" indent="0" algn="ctr">
              <a:buNone/>
            </a:pPr>
            <a:r>
              <a:rPr lang="hu-HU" sz="2400" dirty="0" smtClean="0"/>
              <a:t>(</a:t>
            </a:r>
            <a:r>
              <a:rPr lang="hu-HU" sz="2400" dirty="0"/>
              <a:t>Filippi 2:9-11).  </a:t>
            </a:r>
          </a:p>
        </p:txBody>
      </p:sp>
    </p:spTree>
    <p:extLst>
      <p:ext uri="{BB962C8B-B14F-4D97-AF65-F5344CB8AC3E}">
        <p14:creationId xmlns:p14="http://schemas.microsoft.com/office/powerpoint/2010/main" val="46150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7020984"/>
          </a:xfrm>
          <a:prstGeom prst="rect">
            <a:avLst/>
          </a:prstGeom>
        </p:spPr>
      </p:pic>
      <p:sp>
        <p:nvSpPr>
          <p:cNvPr id="3" name="Content Placeholder 2"/>
          <p:cNvSpPr>
            <a:spLocks noGrp="1"/>
          </p:cNvSpPr>
          <p:nvPr>
            <p:ph idx="1"/>
          </p:nvPr>
        </p:nvSpPr>
        <p:spPr>
          <a:xfrm>
            <a:off x="838200" y="2905125"/>
            <a:ext cx="10515600" cy="3508375"/>
          </a:xfrm>
        </p:spPr>
        <p:txBody>
          <a:bodyPr/>
          <a:lstStyle/>
          <a:p>
            <a:pPr marL="0" indent="0">
              <a:buNone/>
            </a:pPr>
            <a:r>
              <a:rPr lang="hu-HU" dirty="0"/>
              <a:t>„A szentek földi istentiszteletét minden mennyei értelmes lény szívén viseli. A menny belső udvaraiban figyelnek a föld külső udvaraiban elhangzó bizonyságtételekre. </a:t>
            </a:r>
            <a:r>
              <a:rPr lang="hu-HU" b="1" dirty="0">
                <a:solidFill>
                  <a:srgbClr val="941651"/>
                </a:solidFill>
              </a:rPr>
              <a:t>A földön imádkozók </a:t>
            </a:r>
            <a:r>
              <a:rPr lang="hu-HU" b="1" i="1" dirty="0">
                <a:solidFill>
                  <a:srgbClr val="941651"/>
                </a:solidFill>
              </a:rPr>
              <a:t>dicséretét és hálaadását </a:t>
            </a:r>
            <a:r>
              <a:rPr lang="hu-HU" b="1" dirty="0">
                <a:solidFill>
                  <a:srgbClr val="941651"/>
                </a:solidFill>
              </a:rPr>
              <a:t>átveszik a mennyei karok. Dicséret és hálaadás hangzik a menny udvaraiban, </a:t>
            </a:r>
            <a:r>
              <a:rPr lang="hu-HU" dirty="0"/>
              <a:t>mert Krisztus nem hiába halt meg</a:t>
            </a:r>
            <a:r>
              <a:rPr lang="hu-HU" dirty="0" smtClean="0"/>
              <a:t>…”</a:t>
            </a:r>
          </a:p>
          <a:p>
            <a:pPr marL="0" indent="0">
              <a:buNone/>
            </a:pPr>
            <a:endParaRPr lang="hu-HU" dirty="0"/>
          </a:p>
          <a:p>
            <a:pPr marL="0" indent="0" algn="ctr">
              <a:buNone/>
            </a:pPr>
            <a:r>
              <a:rPr lang="hu-HU" sz="2400" dirty="0" smtClean="0"/>
              <a:t>(Ellen </a:t>
            </a:r>
            <a:r>
              <a:rPr lang="hu-HU" sz="2400" dirty="0"/>
              <a:t>G. White: </a:t>
            </a:r>
            <a:r>
              <a:rPr lang="hu-HU" sz="2400" i="1" dirty="0"/>
              <a:t>Bizonyságtételek a gyülekezeteknek</a:t>
            </a:r>
            <a:r>
              <a:rPr lang="hu-HU" sz="2400" dirty="0"/>
              <a:t> 6. kötet 366.o</a:t>
            </a:r>
            <a:r>
              <a:rPr lang="hu-HU" sz="2400" dirty="0" smtClean="0"/>
              <a:t>.) </a:t>
            </a:r>
            <a:endParaRPr lang="hu-HU" sz="2400" dirty="0"/>
          </a:p>
        </p:txBody>
      </p:sp>
    </p:spTree>
    <p:extLst>
      <p:ext uri="{BB962C8B-B14F-4D97-AF65-F5344CB8AC3E}">
        <p14:creationId xmlns:p14="http://schemas.microsoft.com/office/powerpoint/2010/main" val="201100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2557463"/>
            <a:ext cx="10248900" cy="3957637"/>
          </a:xfrm>
        </p:spPr>
        <p:txBody>
          <a:bodyPr>
            <a:noAutofit/>
          </a:bodyPr>
          <a:lstStyle/>
          <a:p>
            <a:pPr marL="0" indent="0" algn="ctr">
              <a:buNone/>
            </a:pPr>
            <a:r>
              <a:rPr lang="hu-HU" sz="3200" dirty="0"/>
              <a:t>És végül </a:t>
            </a:r>
            <a:r>
              <a:rPr lang="hu-HU" sz="3200" b="1" dirty="0"/>
              <a:t>még egy ok </a:t>
            </a:r>
            <a:r>
              <a:rPr lang="hu-HU" sz="3200" dirty="0"/>
              <a:t>Isten dicsőítésére, </a:t>
            </a:r>
            <a:r>
              <a:rPr lang="hu-HU" sz="3200" b="1" i="1" dirty="0">
                <a:solidFill>
                  <a:srgbClr val="941651"/>
                </a:solidFill>
              </a:rPr>
              <a:t>hogy további áldásairól biztosít bennünket, ha dicsőítjük Őt.  </a:t>
            </a:r>
            <a:r>
              <a:rPr lang="hu-HU" sz="3200" dirty="0"/>
              <a:t>(Lásd 2Sámuel </a:t>
            </a:r>
            <a:r>
              <a:rPr lang="hu-HU" sz="3200" dirty="0" smtClean="0"/>
              <a:t>22:47-51</a:t>
            </a:r>
            <a:r>
              <a:rPr lang="hu-HU" sz="3200" dirty="0"/>
              <a:t>). Mindezeket az áldásokat Isten nem csupán nekünk adja, hanem azért, hogy az Ő csodálatos szeretetét tanúsítsuk a </a:t>
            </a:r>
            <a:r>
              <a:rPr lang="hu-HU" sz="3200" dirty="0" smtClean="0"/>
              <a:t>többiek iránt is</a:t>
            </a:r>
            <a:r>
              <a:rPr lang="hu-HU" sz="3200" dirty="0"/>
              <a:t>.  Elvégre ez a mai, Női Szolgálatok osztályának kiemelt napja éppen arra hívja fel figyelmünket, hogy </a:t>
            </a:r>
            <a:r>
              <a:rPr lang="hu-HU" sz="3200" b="1" dirty="0">
                <a:solidFill>
                  <a:srgbClr val="941651"/>
                </a:solidFill>
              </a:rPr>
              <a:t>azért kapjuk az áldásokat, hogy áldássá lehessünk. </a:t>
            </a:r>
          </a:p>
        </p:txBody>
      </p:sp>
    </p:spTree>
    <p:extLst>
      <p:ext uri="{BB962C8B-B14F-4D97-AF65-F5344CB8AC3E}">
        <p14:creationId xmlns:p14="http://schemas.microsoft.com/office/powerpoint/2010/main" val="188086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1358900" y="3324225"/>
            <a:ext cx="9220200" cy="2447925"/>
          </a:xfrm>
        </p:spPr>
        <p:txBody>
          <a:bodyPr>
            <a:noAutofit/>
          </a:bodyPr>
          <a:lstStyle/>
          <a:p>
            <a:r>
              <a:rPr lang="hu-HU" sz="3600" b="1" dirty="0" smtClean="0">
                <a:solidFill>
                  <a:srgbClr val="941651"/>
                </a:solidFill>
                <a:latin typeface="Avenir Next" charset="0"/>
                <a:ea typeface="Avenir Next" charset="0"/>
                <a:cs typeface="Avenir Next" charset="0"/>
              </a:rPr>
              <a:t>CSOPORTOS FOGLALKOZÁS</a:t>
            </a:r>
            <a:r>
              <a:rPr lang="en-US" sz="3600" b="1" dirty="0">
                <a:solidFill>
                  <a:srgbClr val="941651"/>
                </a:solidFill>
                <a:latin typeface="Avenir Next" charset="0"/>
                <a:ea typeface="Avenir Next" charset="0"/>
                <a:cs typeface="Avenir Next" charset="0"/>
              </a:rPr>
              <a:t/>
            </a:r>
            <a:br>
              <a:rPr lang="en-US" sz="3600" b="1" dirty="0">
                <a:solidFill>
                  <a:srgbClr val="941651"/>
                </a:solidFill>
                <a:latin typeface="Avenir Next" charset="0"/>
                <a:ea typeface="Avenir Next" charset="0"/>
                <a:cs typeface="Avenir Next" charset="0"/>
              </a:rPr>
            </a:b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en-US" sz="3200" dirty="0" smtClean="0">
                <a:latin typeface="Avenir Next" charset="0"/>
                <a:ea typeface="Avenir Next" charset="0"/>
                <a:cs typeface="Avenir Next" charset="0"/>
              </a:rPr>
              <a:t>BIBL</a:t>
            </a:r>
            <a:r>
              <a:rPr lang="hu-HU" sz="3200" dirty="0" smtClean="0">
                <a:latin typeface="Avenir Next" charset="0"/>
                <a:ea typeface="Avenir Next" charset="0"/>
                <a:cs typeface="Avenir Next" charset="0"/>
              </a:rPr>
              <a:t>IAI TÖRTÉNETEK, MELYEKBEN A DICSŐÍTÉS JÓ ILLATA ÁLDÁSOKHOZ VEZETETT</a:t>
            </a:r>
            <a:endParaRPr lang="en-US" sz="3200" dirty="0">
              <a:latin typeface="Avenir Next" charset="0"/>
              <a:ea typeface="Avenir Next" charset="0"/>
              <a:cs typeface="Avenir Next" charset="0"/>
            </a:endParaRPr>
          </a:p>
        </p:txBody>
      </p:sp>
    </p:spTree>
    <p:extLst>
      <p:ext uri="{BB962C8B-B14F-4D97-AF65-F5344CB8AC3E}">
        <p14:creationId xmlns:p14="http://schemas.microsoft.com/office/powerpoint/2010/main" val="68745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04"/>
            <a:ext cx="12192000" cy="6843184"/>
          </a:xfrm>
          <a:prstGeom prst="rect">
            <a:avLst/>
          </a:prstGeom>
        </p:spPr>
      </p:pic>
      <p:sp>
        <p:nvSpPr>
          <p:cNvPr id="2" name="Title 1"/>
          <p:cNvSpPr>
            <a:spLocks noGrp="1"/>
          </p:cNvSpPr>
          <p:nvPr>
            <p:ph type="title"/>
          </p:nvPr>
        </p:nvSpPr>
        <p:spPr>
          <a:xfrm>
            <a:off x="4508500" y="784225"/>
            <a:ext cx="7467600" cy="1325563"/>
          </a:xfrm>
        </p:spPr>
        <p:txBody>
          <a:bodyPr>
            <a:normAutofit/>
          </a:bodyPr>
          <a:lstStyle/>
          <a:p>
            <a:r>
              <a:rPr lang="hu-HU" sz="3600" b="1" dirty="0" smtClean="0">
                <a:solidFill>
                  <a:srgbClr val="941651"/>
                </a:solidFill>
                <a:latin typeface="Avenir Next" charset="0"/>
                <a:ea typeface="Avenir Next" charset="0"/>
                <a:cs typeface="Avenir Next" charset="0"/>
              </a:rPr>
              <a:t>1. CSOPORT</a:t>
            </a: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hu-HU" sz="2400" b="1" dirty="0" smtClean="0">
                <a:latin typeface="Avenir Next" charset="0"/>
                <a:ea typeface="Avenir Next" charset="0"/>
                <a:cs typeface="Avenir Next" charset="0"/>
              </a:rPr>
              <a:t>KRÓNIKÁK 2. KÖNYVE </a:t>
            </a:r>
            <a:r>
              <a:rPr lang="en-US" sz="2400" b="1" dirty="0" smtClean="0">
                <a:latin typeface="Avenir Next" charset="0"/>
                <a:ea typeface="Avenir Next" charset="0"/>
                <a:cs typeface="Avenir Next" charset="0"/>
              </a:rPr>
              <a:t>20:20-22</a:t>
            </a:r>
            <a:endParaRPr lang="en-US" sz="3600" dirty="0">
              <a:latin typeface="Avenir Next" charset="0"/>
              <a:ea typeface="Avenir Next" charset="0"/>
              <a:cs typeface="Avenir Next" charset="0"/>
            </a:endParaRPr>
          </a:p>
        </p:txBody>
      </p:sp>
      <p:sp>
        <p:nvSpPr>
          <p:cNvPr id="3" name="Content Placeholder 2"/>
          <p:cNvSpPr>
            <a:spLocks noGrp="1"/>
          </p:cNvSpPr>
          <p:nvPr>
            <p:ph idx="1"/>
          </p:nvPr>
        </p:nvSpPr>
        <p:spPr>
          <a:xfrm>
            <a:off x="1117600" y="2790825"/>
            <a:ext cx="10515600" cy="2543175"/>
          </a:xfrm>
        </p:spPr>
        <p:txBody>
          <a:bodyPr>
            <a:normAutofit/>
          </a:bodyPr>
          <a:lstStyle/>
          <a:p>
            <a:pPr marL="0" indent="0" algn="ctr">
              <a:buNone/>
            </a:pPr>
            <a:r>
              <a:rPr lang="hu-HU" sz="3200" dirty="0" smtClean="0"/>
              <a:t>„És </a:t>
            </a:r>
            <a:r>
              <a:rPr lang="hu-HU" sz="3200" dirty="0"/>
              <a:t>reggel felkészülvén, </a:t>
            </a:r>
            <a:r>
              <a:rPr lang="hu-HU" sz="3200" dirty="0" err="1"/>
              <a:t>kimenének</a:t>
            </a:r>
            <a:r>
              <a:rPr lang="hu-HU" sz="3200" dirty="0"/>
              <a:t> a </a:t>
            </a:r>
            <a:r>
              <a:rPr lang="hu-HU" sz="3200" dirty="0" err="1"/>
              <a:t>Tékoa</a:t>
            </a:r>
            <a:r>
              <a:rPr lang="hu-HU" sz="3200" dirty="0"/>
              <a:t> pusztájára; és mikor kiindulnának onnan, </a:t>
            </a:r>
            <a:r>
              <a:rPr lang="hu-HU" sz="3200" dirty="0" err="1"/>
              <a:t>megálla</a:t>
            </a:r>
            <a:r>
              <a:rPr lang="hu-HU" sz="3200" dirty="0"/>
              <a:t> </a:t>
            </a:r>
            <a:r>
              <a:rPr lang="hu-HU" sz="3200" dirty="0" err="1"/>
              <a:t>Jósafát</a:t>
            </a:r>
            <a:r>
              <a:rPr lang="hu-HU" sz="3200" dirty="0"/>
              <a:t>…</a:t>
            </a:r>
            <a:r>
              <a:rPr lang="en-US" sz="3200" dirty="0"/>
              <a:t>  </a:t>
            </a:r>
            <a:r>
              <a:rPr lang="hu-HU" sz="3200" dirty="0"/>
              <a:t>Tanácsot tartván pedig a néppel, </a:t>
            </a:r>
            <a:r>
              <a:rPr lang="hu-HU" sz="3200" dirty="0" err="1"/>
              <a:t>előállítá</a:t>
            </a:r>
            <a:r>
              <a:rPr lang="hu-HU" sz="3200" dirty="0"/>
              <a:t> az Úr énekeseit, hogy </a:t>
            </a:r>
            <a:r>
              <a:rPr lang="hu-HU" sz="3200" dirty="0" err="1"/>
              <a:t>dícsérjék</a:t>
            </a:r>
            <a:r>
              <a:rPr lang="hu-HU" sz="3200" dirty="0"/>
              <a:t> a szentség ékességét, a sereg előtt menvén, és mondják</a:t>
            </a:r>
            <a:r>
              <a:rPr lang="hu-HU" sz="3200" dirty="0" smtClean="0"/>
              <a:t>:” </a:t>
            </a:r>
            <a:endParaRPr lang="en-US" sz="3200" dirty="0"/>
          </a:p>
        </p:txBody>
      </p:sp>
    </p:spTree>
    <p:extLst>
      <p:ext uri="{BB962C8B-B14F-4D97-AF65-F5344CB8AC3E}">
        <p14:creationId xmlns:p14="http://schemas.microsoft.com/office/powerpoint/2010/main" val="66793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1536700" y="3238501"/>
            <a:ext cx="9817100" cy="2692400"/>
          </a:xfrm>
        </p:spPr>
        <p:txBody>
          <a:bodyPr>
            <a:normAutofit/>
          </a:bodyPr>
          <a:lstStyle/>
          <a:p>
            <a:pPr marL="0" indent="0" algn="ctr">
              <a:lnSpc>
                <a:spcPct val="100000"/>
              </a:lnSpc>
              <a:buNone/>
            </a:pPr>
            <a:r>
              <a:rPr lang="hu-HU" sz="3200" dirty="0"/>
              <a:t>Tiszteljétek az Urat, mert örökkévaló az ő irgalmassága; </a:t>
            </a:r>
            <a:r>
              <a:rPr lang="hu-HU" sz="3200" b="1" dirty="0">
                <a:solidFill>
                  <a:srgbClr val="941651"/>
                </a:solidFill>
              </a:rPr>
              <a:t>És amint elkezdették az éneklést és a </a:t>
            </a:r>
            <a:r>
              <a:rPr lang="hu-HU" sz="3200" b="1" dirty="0" smtClean="0">
                <a:solidFill>
                  <a:srgbClr val="941651"/>
                </a:solidFill>
              </a:rPr>
              <a:t>dicséretet: </a:t>
            </a:r>
            <a:r>
              <a:rPr lang="hu-HU" sz="3200" b="1" dirty="0">
                <a:solidFill>
                  <a:srgbClr val="941651"/>
                </a:solidFill>
              </a:rPr>
              <a:t>az Úr ellenséget </a:t>
            </a:r>
            <a:r>
              <a:rPr lang="hu-HU" sz="3200" b="1" dirty="0" err="1">
                <a:solidFill>
                  <a:srgbClr val="941651"/>
                </a:solidFill>
              </a:rPr>
              <a:t>szerze</a:t>
            </a:r>
            <a:r>
              <a:rPr lang="hu-HU" sz="3200" b="1" dirty="0">
                <a:solidFill>
                  <a:srgbClr val="941651"/>
                </a:solidFill>
              </a:rPr>
              <a:t> az Ammon </a:t>
            </a:r>
            <a:r>
              <a:rPr lang="hu-HU" sz="3200" dirty="0"/>
              <a:t>fiai és a </a:t>
            </a:r>
            <a:r>
              <a:rPr lang="hu-HU" sz="3200" dirty="0" err="1"/>
              <a:t>Moábiták</a:t>
            </a:r>
            <a:r>
              <a:rPr lang="hu-HU" sz="3200" dirty="0"/>
              <a:t> és a </a:t>
            </a:r>
            <a:r>
              <a:rPr lang="hu-HU" sz="3200" dirty="0" err="1"/>
              <a:t>Seir</a:t>
            </a:r>
            <a:r>
              <a:rPr lang="hu-HU" sz="3200" dirty="0"/>
              <a:t> hegyén lakozók ellen, akik Júdára </a:t>
            </a:r>
            <a:r>
              <a:rPr lang="hu-HU" sz="3200" dirty="0" err="1"/>
              <a:t>jövének</a:t>
            </a:r>
            <a:r>
              <a:rPr lang="hu-HU" sz="3200" dirty="0"/>
              <a:t>, és </a:t>
            </a:r>
            <a:r>
              <a:rPr lang="hu-HU" sz="3200" dirty="0" err="1"/>
              <a:t>megverettetének</a:t>
            </a:r>
            <a:r>
              <a:rPr lang="hu-HU" sz="3200" dirty="0"/>
              <a:t>.”</a:t>
            </a:r>
            <a:endParaRPr lang="en-US" sz="3200" dirty="0"/>
          </a:p>
        </p:txBody>
      </p:sp>
    </p:spTree>
    <p:extLst>
      <p:ext uri="{BB962C8B-B14F-4D97-AF65-F5344CB8AC3E}">
        <p14:creationId xmlns:p14="http://schemas.microsoft.com/office/powerpoint/2010/main" val="1003545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3324225"/>
            <a:ext cx="10515600" cy="1984375"/>
          </a:xfrm>
        </p:spPr>
        <p:txBody>
          <a:bodyPr>
            <a:normAutofit/>
          </a:bodyPr>
          <a:lstStyle/>
          <a:p>
            <a:pPr marL="0" indent="0" algn="ctr">
              <a:lnSpc>
                <a:spcPct val="100000"/>
              </a:lnSpc>
              <a:buNone/>
            </a:pPr>
            <a:r>
              <a:rPr lang="hu-HU" sz="4000" dirty="0" smtClean="0"/>
              <a:t>MI TÖRTÉNT EBBEN AZ ESETBEN </a:t>
            </a:r>
          </a:p>
          <a:p>
            <a:pPr marL="0" indent="0" algn="ctr">
              <a:lnSpc>
                <a:spcPct val="100000"/>
              </a:lnSpc>
              <a:buNone/>
            </a:pPr>
            <a:r>
              <a:rPr lang="hu-HU" sz="4000" b="1" dirty="0" smtClean="0"/>
              <a:t>ÉS HOGYAN VEZETETT A DICSŐÍTÉS ÁLDÁSHOZ? </a:t>
            </a:r>
            <a:endParaRPr lang="en-US" sz="4000" b="1" dirty="0">
              <a:latin typeface="Avenir Next" charset="0"/>
              <a:ea typeface="Avenir Next" charset="0"/>
              <a:cs typeface="Avenir Next" charset="0"/>
            </a:endParaRPr>
          </a:p>
        </p:txBody>
      </p:sp>
    </p:spTree>
    <p:extLst>
      <p:ext uri="{BB962C8B-B14F-4D97-AF65-F5344CB8AC3E}">
        <p14:creationId xmlns:p14="http://schemas.microsoft.com/office/powerpoint/2010/main" val="260587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2" name="Title 1"/>
          <p:cNvSpPr>
            <a:spLocks noGrp="1"/>
          </p:cNvSpPr>
          <p:nvPr>
            <p:ph type="title"/>
          </p:nvPr>
        </p:nvSpPr>
        <p:spPr>
          <a:xfrm>
            <a:off x="4673600" y="682625"/>
            <a:ext cx="6845300" cy="1325563"/>
          </a:xfrm>
        </p:spPr>
        <p:txBody>
          <a:bodyPr/>
          <a:lstStyle/>
          <a:p>
            <a:r>
              <a:rPr lang="hu-HU" sz="4000" b="1" dirty="0" smtClean="0">
                <a:solidFill>
                  <a:srgbClr val="941651"/>
                </a:solidFill>
                <a:latin typeface="Avenir Next" charset="0"/>
                <a:ea typeface="Avenir Next" charset="0"/>
                <a:cs typeface="Avenir Next" charset="0"/>
              </a:rPr>
              <a:t>2. CSOPORT</a:t>
            </a:r>
            <a:r>
              <a:rPr lang="en-US" b="1" dirty="0">
                <a:solidFill>
                  <a:srgbClr val="941651"/>
                </a:solidFill>
                <a:latin typeface="Avenir Next" charset="0"/>
                <a:ea typeface="Avenir Next" charset="0"/>
                <a:cs typeface="Avenir Next" charset="0"/>
              </a:rPr>
              <a:t/>
            </a:r>
            <a:br>
              <a:rPr lang="en-US" b="1" dirty="0">
                <a:solidFill>
                  <a:srgbClr val="941651"/>
                </a:solidFill>
                <a:latin typeface="Avenir Next" charset="0"/>
                <a:ea typeface="Avenir Next" charset="0"/>
                <a:cs typeface="Avenir Next" charset="0"/>
              </a:rPr>
            </a:br>
            <a:r>
              <a:rPr lang="hu-HU" sz="3200" dirty="0" smtClean="0">
                <a:latin typeface="Avenir Next" charset="0"/>
                <a:ea typeface="Avenir Next" charset="0"/>
                <a:cs typeface="Avenir Next" charset="0"/>
              </a:rPr>
              <a:t>1 PÉTER </a:t>
            </a:r>
            <a:r>
              <a:rPr lang="en-US" sz="3200" dirty="0" smtClean="0">
                <a:latin typeface="Avenir Next" charset="0"/>
                <a:ea typeface="Avenir Next" charset="0"/>
                <a:cs typeface="Avenir Next" charset="0"/>
              </a:rPr>
              <a:t>2:9</a:t>
            </a: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850900" y="2968625"/>
            <a:ext cx="10515600" cy="2505075"/>
          </a:xfrm>
        </p:spPr>
        <p:txBody>
          <a:bodyPr>
            <a:normAutofit/>
          </a:bodyPr>
          <a:lstStyle/>
          <a:p>
            <a:pPr marL="0" indent="0" algn="ctr">
              <a:buNone/>
            </a:pPr>
            <a:r>
              <a:rPr lang="hu-HU" sz="3200" dirty="0"/>
              <a:t>„Ti pedig </a:t>
            </a:r>
            <a:r>
              <a:rPr lang="hu-HU" sz="3200" b="1" dirty="0">
                <a:solidFill>
                  <a:srgbClr val="941651"/>
                </a:solidFill>
              </a:rPr>
              <a:t>választott nemzetség, királyi papság, szent nemzet</a:t>
            </a:r>
            <a:r>
              <a:rPr lang="hu-HU" sz="3200" dirty="0"/>
              <a:t>, megtartásra való nép </a:t>
            </a:r>
            <a:r>
              <a:rPr lang="hu-HU" sz="3200" b="1" dirty="0">
                <a:solidFill>
                  <a:srgbClr val="941651"/>
                </a:solidFill>
              </a:rPr>
              <a:t>vagytok,</a:t>
            </a:r>
            <a:r>
              <a:rPr lang="hu-HU" sz="3200" dirty="0"/>
              <a:t> hogy hirdessétek Annak hatalmas dolgait, aki a sötétségből az ő csodálatos világosságára hívott el titeket.” </a:t>
            </a:r>
          </a:p>
        </p:txBody>
      </p:sp>
    </p:spTree>
    <p:extLst>
      <p:ext uri="{BB962C8B-B14F-4D97-AF65-F5344CB8AC3E}">
        <p14:creationId xmlns:p14="http://schemas.microsoft.com/office/powerpoint/2010/main" val="25464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3" name="Content Placeholder 2"/>
          <p:cNvSpPr>
            <a:spLocks noGrp="1"/>
          </p:cNvSpPr>
          <p:nvPr>
            <p:ph idx="1"/>
          </p:nvPr>
        </p:nvSpPr>
        <p:spPr>
          <a:xfrm>
            <a:off x="838200" y="3248025"/>
            <a:ext cx="10515600" cy="2378075"/>
          </a:xfrm>
        </p:spPr>
        <p:txBody>
          <a:bodyPr>
            <a:normAutofit/>
          </a:bodyPr>
          <a:lstStyle/>
          <a:p>
            <a:pPr marL="0" indent="0" algn="ctr">
              <a:lnSpc>
                <a:spcPct val="100000"/>
              </a:lnSpc>
              <a:buNone/>
            </a:pPr>
            <a:r>
              <a:rPr lang="hu-HU" sz="4000" dirty="0"/>
              <a:t>MI TÖRTÉNT EBBEN AZ ESETBEN </a:t>
            </a:r>
          </a:p>
          <a:p>
            <a:pPr marL="0" indent="0" algn="ctr">
              <a:lnSpc>
                <a:spcPct val="100000"/>
              </a:lnSpc>
              <a:buNone/>
            </a:pPr>
            <a:r>
              <a:rPr lang="hu-HU" sz="4000" b="1" dirty="0"/>
              <a:t>ÉS HOGYAN VEZETETT A DICSŐÍTÉS ÁLDÁSHOZ? </a:t>
            </a:r>
            <a:endParaRPr lang="en-US" sz="4000" b="1" dirty="0">
              <a:latin typeface="Avenir Next" charset="0"/>
              <a:ea typeface="Avenir Next" charset="0"/>
              <a:cs typeface="Avenir Next" charset="0"/>
            </a:endParaRPr>
          </a:p>
        </p:txBody>
      </p:sp>
    </p:spTree>
    <p:extLst>
      <p:ext uri="{BB962C8B-B14F-4D97-AF65-F5344CB8AC3E}">
        <p14:creationId xmlns:p14="http://schemas.microsoft.com/office/powerpoint/2010/main" val="1471388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43184"/>
          </a:xfrm>
          <a:prstGeom prst="rect">
            <a:avLst/>
          </a:prstGeom>
        </p:spPr>
      </p:pic>
      <p:sp>
        <p:nvSpPr>
          <p:cNvPr id="2" name="Title 1"/>
          <p:cNvSpPr>
            <a:spLocks noGrp="1"/>
          </p:cNvSpPr>
          <p:nvPr>
            <p:ph type="title"/>
          </p:nvPr>
        </p:nvSpPr>
        <p:spPr>
          <a:xfrm>
            <a:off x="4673600" y="746125"/>
            <a:ext cx="6680200" cy="1325563"/>
          </a:xfrm>
        </p:spPr>
        <p:txBody>
          <a:bodyPr/>
          <a:lstStyle/>
          <a:p>
            <a:r>
              <a:rPr lang="hu-HU" sz="4000" b="1" dirty="0" smtClean="0">
                <a:solidFill>
                  <a:srgbClr val="941651"/>
                </a:solidFill>
                <a:latin typeface="Avenir Next" charset="0"/>
                <a:ea typeface="Avenir Next" charset="0"/>
                <a:cs typeface="Avenir Next" charset="0"/>
              </a:rPr>
              <a:t>3. CSOPORT</a:t>
            </a:r>
            <a:r>
              <a:rPr lang="en-US" b="1" dirty="0">
                <a:latin typeface="Avenir Next" charset="0"/>
                <a:ea typeface="Avenir Next" charset="0"/>
                <a:cs typeface="Avenir Next" charset="0"/>
              </a:rPr>
              <a:t/>
            </a:r>
            <a:br>
              <a:rPr lang="en-US" b="1" dirty="0">
                <a:latin typeface="Avenir Next" charset="0"/>
                <a:ea typeface="Avenir Next" charset="0"/>
                <a:cs typeface="Avenir Next" charset="0"/>
              </a:rPr>
            </a:br>
            <a:r>
              <a:rPr lang="en-US" sz="3200" dirty="0" smtClean="0">
                <a:latin typeface="Avenir Next" charset="0"/>
                <a:ea typeface="Avenir Next" charset="0"/>
                <a:cs typeface="Avenir Next" charset="0"/>
              </a:rPr>
              <a:t>A</a:t>
            </a:r>
            <a:r>
              <a:rPr lang="hu-HU" sz="3200" dirty="0" smtClean="0">
                <a:latin typeface="Avenir Next" charset="0"/>
                <a:ea typeface="Avenir Next" charset="0"/>
                <a:cs typeface="Avenir Next" charset="0"/>
              </a:rPr>
              <a:t>P CSEL </a:t>
            </a:r>
            <a:r>
              <a:rPr lang="en-US" sz="3200" dirty="0" smtClean="0">
                <a:latin typeface="Avenir Next" charset="0"/>
                <a:ea typeface="Avenir Next" charset="0"/>
                <a:cs typeface="Avenir Next" charset="0"/>
              </a:rPr>
              <a:t>16:25</a:t>
            </a:r>
            <a:r>
              <a:rPr lang="hu-HU" sz="3200" dirty="0" smtClean="0">
                <a:latin typeface="Avenir Next" charset="0"/>
                <a:ea typeface="Avenir Next" charset="0"/>
                <a:cs typeface="Avenir Next" charset="0"/>
              </a:rPr>
              <a:t>-</a:t>
            </a:r>
            <a:r>
              <a:rPr lang="en-US" sz="3200" dirty="0" smtClean="0">
                <a:latin typeface="Avenir Next" charset="0"/>
                <a:ea typeface="Avenir Next" charset="0"/>
                <a:cs typeface="Avenir Next" charset="0"/>
              </a:rPr>
              <a:t>26</a:t>
            </a: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1270000" y="2828925"/>
            <a:ext cx="9893300" cy="2263775"/>
          </a:xfrm>
        </p:spPr>
        <p:txBody>
          <a:bodyPr>
            <a:noAutofit/>
          </a:bodyPr>
          <a:lstStyle/>
          <a:p>
            <a:pPr marL="0" indent="0" algn="ctr">
              <a:lnSpc>
                <a:spcPct val="100000"/>
              </a:lnSpc>
              <a:buNone/>
            </a:pPr>
            <a:r>
              <a:rPr lang="hu-HU" dirty="0"/>
              <a:t>—„</a:t>
            </a:r>
            <a:r>
              <a:rPr lang="hu-HU" sz="3200" b="1" dirty="0">
                <a:solidFill>
                  <a:srgbClr val="941651"/>
                </a:solidFill>
              </a:rPr>
              <a:t>Éjféltájban pedig Pál és </a:t>
            </a:r>
            <a:r>
              <a:rPr lang="hu-HU" sz="3200" b="1" dirty="0" err="1">
                <a:solidFill>
                  <a:srgbClr val="941651"/>
                </a:solidFill>
              </a:rPr>
              <a:t>Silás</a:t>
            </a:r>
            <a:r>
              <a:rPr lang="hu-HU" sz="3200" b="1" dirty="0">
                <a:solidFill>
                  <a:srgbClr val="941651"/>
                </a:solidFill>
              </a:rPr>
              <a:t> imádkozván, énekkel </a:t>
            </a:r>
            <a:r>
              <a:rPr lang="hu-HU" sz="3200" b="1" dirty="0" err="1">
                <a:solidFill>
                  <a:srgbClr val="941651"/>
                </a:solidFill>
              </a:rPr>
              <a:t>dicsőíték</a:t>
            </a:r>
            <a:r>
              <a:rPr lang="hu-HU" sz="3200" b="1" dirty="0">
                <a:solidFill>
                  <a:srgbClr val="941651"/>
                </a:solidFill>
              </a:rPr>
              <a:t> az Istent. A foglyok pedig hallgatják </a:t>
            </a:r>
            <a:r>
              <a:rPr lang="hu-HU" sz="3200" b="1" dirty="0" err="1">
                <a:solidFill>
                  <a:srgbClr val="941651"/>
                </a:solidFill>
              </a:rPr>
              <a:t>vala</a:t>
            </a:r>
            <a:r>
              <a:rPr lang="hu-HU" sz="3200" b="1" dirty="0">
                <a:solidFill>
                  <a:srgbClr val="941651"/>
                </a:solidFill>
              </a:rPr>
              <a:t> őket. </a:t>
            </a:r>
            <a:r>
              <a:rPr lang="hu-HU" sz="3200" dirty="0"/>
              <a:t>És hirtelen nagy földindulás </a:t>
            </a:r>
            <a:r>
              <a:rPr lang="hu-HU" sz="3200" dirty="0" err="1"/>
              <a:t>lőn</a:t>
            </a:r>
            <a:r>
              <a:rPr lang="hu-HU" sz="3200" dirty="0"/>
              <a:t>, úgyannyira, hogy </a:t>
            </a:r>
            <a:r>
              <a:rPr lang="hu-HU" sz="3200" dirty="0" err="1"/>
              <a:t>megrendülének</a:t>
            </a:r>
            <a:r>
              <a:rPr lang="hu-HU" sz="3200" dirty="0"/>
              <a:t> a tömlöc </a:t>
            </a:r>
            <a:r>
              <a:rPr lang="hu-HU" sz="3200" dirty="0" err="1"/>
              <a:t>fundamentomai</a:t>
            </a:r>
            <a:r>
              <a:rPr lang="hu-HU" sz="3200" dirty="0"/>
              <a:t>; és azonnal </a:t>
            </a:r>
            <a:r>
              <a:rPr lang="hu-HU" sz="3200" dirty="0" err="1"/>
              <a:t>megnyílának</a:t>
            </a:r>
            <a:r>
              <a:rPr lang="hu-HU" sz="3200" dirty="0"/>
              <a:t> az ajtók mind, és </a:t>
            </a:r>
            <a:r>
              <a:rPr lang="hu-HU" sz="3200" dirty="0" err="1"/>
              <a:t>mindnyájoknak</a:t>
            </a:r>
            <a:r>
              <a:rPr lang="hu-HU" sz="3200" dirty="0"/>
              <a:t> a bilincsei </a:t>
            </a:r>
            <a:r>
              <a:rPr lang="hu-HU" sz="3200" dirty="0" err="1"/>
              <a:t>feloldódának</a:t>
            </a:r>
            <a:r>
              <a:rPr lang="hu-HU" sz="3200" dirty="0"/>
              <a:t>.” </a:t>
            </a:r>
            <a:endParaRPr lang="en-US" sz="3200" dirty="0"/>
          </a:p>
        </p:txBody>
      </p:sp>
    </p:spTree>
    <p:extLst>
      <p:ext uri="{BB962C8B-B14F-4D97-AF65-F5344CB8AC3E}">
        <p14:creationId xmlns:p14="http://schemas.microsoft.com/office/powerpoint/2010/main" val="22142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3500" y="1930401"/>
            <a:ext cx="7759700" cy="3098799"/>
          </a:xfrm>
        </p:spPr>
        <p:txBody>
          <a:bodyPr>
            <a:normAutofit/>
          </a:bodyPr>
          <a:lstStyle/>
          <a:p>
            <a:pPr marL="0" lvl="0" indent="0" algn="ctr">
              <a:lnSpc>
                <a:spcPct val="100000"/>
              </a:lnSpc>
              <a:spcBef>
                <a:spcPts val="0"/>
              </a:spcBef>
              <a:buNone/>
              <a:defRPr/>
            </a:pPr>
            <a:r>
              <a:rPr lang="hu-HU" dirty="0"/>
              <a:t>Valaki egyszer ezt mondta: </a:t>
            </a:r>
            <a:r>
              <a:rPr lang="hu-HU" b="1" i="1" dirty="0"/>
              <a:t>„Amikor Isten dicsőítésére és imádatára emeljük karunkat, lelki illatszelencéket nyitunk </a:t>
            </a:r>
            <a:r>
              <a:rPr lang="hu-HU" b="1" i="1" dirty="0" smtClean="0"/>
              <a:t>ki </a:t>
            </a:r>
            <a:r>
              <a:rPr lang="hu-HU" b="1" i="1" dirty="0"/>
              <a:t>Jézus feje felett. Dicsőítésünk illata betölti az egész Földet és megérinti Isten szívét.”</a:t>
            </a:r>
            <a:r>
              <a:rPr lang="hu-HU" i="1" dirty="0"/>
              <a:t> </a:t>
            </a:r>
            <a:endParaRPr lang="hu-HU" i="1" dirty="0" smtClean="0"/>
          </a:p>
          <a:p>
            <a:pPr marL="0" lvl="0" indent="0" algn="ctr">
              <a:lnSpc>
                <a:spcPct val="100000"/>
              </a:lnSpc>
              <a:spcBef>
                <a:spcPts val="0"/>
              </a:spcBef>
              <a:buNone/>
              <a:defRPr/>
            </a:pPr>
            <a:r>
              <a:rPr lang="hu-HU" dirty="0" smtClean="0"/>
              <a:t>(</a:t>
            </a:r>
            <a:r>
              <a:rPr lang="en-US" dirty="0"/>
              <a:t>Dennis Ignatius</a:t>
            </a:r>
            <a:r>
              <a:rPr lang="hu-HU" dirty="0"/>
              <a:t>)</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6459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4614863" y="1014413"/>
            <a:ext cx="9444037" cy="2043111"/>
          </a:xfrm>
        </p:spPr>
        <p:txBody>
          <a:bodyPr>
            <a:normAutofit/>
          </a:bodyPr>
          <a:lstStyle/>
          <a:p>
            <a:r>
              <a:rPr lang="hu-HU" sz="3200" b="1" dirty="0" smtClean="0">
                <a:solidFill>
                  <a:srgbClr val="941651"/>
                </a:solidFill>
                <a:latin typeface="Avenir Next" charset="0"/>
                <a:ea typeface="Avenir Next" charset="0"/>
                <a:cs typeface="Avenir Next" charset="0"/>
              </a:rPr>
              <a:t>ZÁRÓ GONDOLATOK </a:t>
            </a:r>
            <a:r>
              <a:rPr lang="hu-HU" sz="3200" dirty="0" smtClean="0">
                <a:latin typeface="Avenir Next" charset="0"/>
                <a:ea typeface="Avenir Next" charset="0"/>
                <a:cs typeface="Avenir Next" charset="0"/>
              </a:rPr>
              <a:t>AZ ÁLDÁSOKKÁ VÁLTOZÓ </a:t>
            </a:r>
            <a:r>
              <a:rPr lang="hu-HU" sz="3200" b="1" dirty="0" smtClean="0">
                <a:solidFill>
                  <a:srgbClr val="941651"/>
                </a:solidFill>
                <a:latin typeface="Avenir Next" charset="0"/>
                <a:ea typeface="Avenir Next" charset="0"/>
                <a:cs typeface="Avenir Next" charset="0"/>
              </a:rPr>
              <a:t>DICSŐÍTÉSRŐL</a:t>
            </a:r>
            <a:endParaRPr lang="en-US" sz="3200" b="1" dirty="0">
              <a:solidFill>
                <a:srgbClr val="941651"/>
              </a:solidFill>
              <a:latin typeface="Avenir Next" charset="0"/>
              <a:ea typeface="Avenir Next" charset="0"/>
              <a:cs typeface="Avenir Next" charset="0"/>
            </a:endParaRPr>
          </a:p>
        </p:txBody>
      </p:sp>
      <p:sp>
        <p:nvSpPr>
          <p:cNvPr id="3" name="Content Placeholder 2"/>
          <p:cNvSpPr>
            <a:spLocks noGrp="1"/>
          </p:cNvSpPr>
          <p:nvPr>
            <p:ph idx="1"/>
          </p:nvPr>
        </p:nvSpPr>
        <p:spPr>
          <a:xfrm>
            <a:off x="2235200" y="2955926"/>
            <a:ext cx="8966200" cy="2344738"/>
          </a:xfrm>
        </p:spPr>
        <p:txBody>
          <a:bodyPr>
            <a:normAutofit fontScale="70000" lnSpcReduction="20000"/>
          </a:bodyPr>
          <a:lstStyle/>
          <a:p>
            <a:pPr marL="0" indent="0" algn="ctr">
              <a:buNone/>
            </a:pPr>
            <a:r>
              <a:rPr lang="hu-HU" sz="5100" dirty="0">
                <a:solidFill>
                  <a:srgbClr val="941651"/>
                </a:solidFill>
              </a:rPr>
              <a:t>Mindnyájunkért valami különlegeset tesz, ha kinyitjuk Isten dicsőítésének illatszelencéjét. </a:t>
            </a:r>
          </a:p>
          <a:p>
            <a:pPr marL="0" indent="0" algn="ctr">
              <a:buNone/>
            </a:pPr>
            <a:r>
              <a:rPr lang="hu-HU" sz="5100" dirty="0"/>
              <a:t>Dicsőítésünk </a:t>
            </a:r>
            <a:r>
              <a:rPr lang="hu-HU" sz="5100" b="1" dirty="0"/>
              <a:t>először is </a:t>
            </a:r>
            <a:r>
              <a:rPr lang="hu-HU" sz="5100" dirty="0"/>
              <a:t>segít önmagunk helyett Istenre figyelni. </a:t>
            </a:r>
          </a:p>
          <a:p>
            <a:pPr marL="0" indent="0" algn="ctr">
              <a:buNone/>
            </a:pPr>
            <a:r>
              <a:rPr lang="en-US" sz="5100" dirty="0" smtClean="0"/>
              <a:t> </a:t>
            </a:r>
            <a:endParaRPr lang="en-US" sz="5100" dirty="0"/>
          </a:p>
          <a:p>
            <a:pPr marL="0" indent="0">
              <a:buNone/>
            </a:pPr>
            <a:endParaRPr lang="en-US" dirty="0"/>
          </a:p>
        </p:txBody>
      </p:sp>
    </p:spTree>
    <p:extLst>
      <p:ext uri="{BB962C8B-B14F-4D97-AF65-F5344CB8AC3E}">
        <p14:creationId xmlns:p14="http://schemas.microsoft.com/office/powerpoint/2010/main" val="212742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0700" y="1978025"/>
            <a:ext cx="8915400" cy="3194050"/>
          </a:xfrm>
        </p:spPr>
        <p:txBody>
          <a:bodyPr>
            <a:noAutofit/>
          </a:bodyPr>
          <a:lstStyle/>
          <a:p>
            <a:pPr marL="0" indent="0" algn="ctr">
              <a:lnSpc>
                <a:spcPct val="150000"/>
              </a:lnSpc>
              <a:buNone/>
            </a:pPr>
            <a:r>
              <a:rPr lang="hu-HU" dirty="0"/>
              <a:t>Az Úr dicsőítésének egyik legszebb oldala, hogy visszatereli a figyelmet önmagunkról Istenre. </a:t>
            </a:r>
            <a:endParaRPr lang="hu-HU" dirty="0" smtClean="0"/>
          </a:p>
          <a:p>
            <a:pPr marL="0" indent="0" algn="ctr">
              <a:lnSpc>
                <a:spcPct val="150000"/>
              </a:lnSpc>
              <a:buNone/>
            </a:pPr>
            <a:r>
              <a:rPr lang="hu-HU" b="1" dirty="0" smtClean="0">
                <a:solidFill>
                  <a:srgbClr val="941651"/>
                </a:solidFill>
              </a:rPr>
              <a:t>A </a:t>
            </a:r>
            <a:r>
              <a:rPr lang="hu-HU" b="1" dirty="0">
                <a:solidFill>
                  <a:srgbClr val="941651"/>
                </a:solidFill>
              </a:rPr>
              <a:t>dicsőítés nem Istent változtatja meg, sokkal inkább a mi szívünket.</a:t>
            </a:r>
            <a:endParaRPr lang="en-US" b="1" dirty="0">
              <a:solidFill>
                <a:srgbClr val="941651"/>
              </a:solidFill>
            </a:endParaRP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9163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5800" y="1825625"/>
            <a:ext cx="8128000" cy="4351338"/>
          </a:xfrm>
        </p:spPr>
        <p:txBody>
          <a:bodyPr/>
          <a:lstStyle/>
          <a:p>
            <a:pPr marL="0" indent="0" algn="ctr">
              <a:lnSpc>
                <a:spcPct val="100000"/>
              </a:lnSpc>
              <a:buNone/>
            </a:pPr>
            <a:r>
              <a:rPr lang="hu-HU" b="1" dirty="0" smtClean="0">
                <a:solidFill>
                  <a:srgbClr val="941651"/>
                </a:solidFill>
              </a:rPr>
              <a:t>„Áldjad </a:t>
            </a:r>
            <a:r>
              <a:rPr lang="hu-HU" b="1" dirty="0">
                <a:solidFill>
                  <a:srgbClr val="941651"/>
                </a:solidFill>
              </a:rPr>
              <a:t>én lelkem az Urat, és el ne feledkezzél semmi jótéteményéről. </a:t>
            </a:r>
            <a:r>
              <a:rPr lang="hu-HU" dirty="0"/>
              <a:t>Aki megbocsátja minden bűnödet, meggyógyítja minden betegségedet. Aki megváltja életedet a koporsótól; kegyelemmel és irgalmassággal koronáz meg téged. Aki jóval tölti be a te ékességedet, és megújul a te ifjúságod, mint a sasé.” </a:t>
            </a:r>
            <a:endParaRPr lang="hu-HU" dirty="0" smtClean="0"/>
          </a:p>
          <a:p>
            <a:pPr marL="0" indent="0" algn="ctr">
              <a:lnSpc>
                <a:spcPct val="100000"/>
              </a:lnSpc>
              <a:buNone/>
            </a:pPr>
            <a:r>
              <a:rPr lang="en-US" sz="2000" dirty="0" smtClean="0"/>
              <a:t>(</a:t>
            </a:r>
            <a:r>
              <a:rPr lang="hu-HU" sz="2000" dirty="0" smtClean="0"/>
              <a:t>Zsolt </a:t>
            </a:r>
            <a:r>
              <a:rPr lang="en-US" sz="2000" dirty="0" smtClean="0"/>
              <a:t>103:2-5)</a:t>
            </a:r>
            <a:endParaRPr lang="en-US" sz="2000" dirty="0"/>
          </a:p>
          <a:p>
            <a:pPr marL="0" indent="0" algn="ctr">
              <a:lnSpc>
                <a:spcPct val="100000"/>
              </a:lnSpc>
              <a:buNone/>
            </a:pPr>
            <a:endParaRPr lang="en-US" dirty="0"/>
          </a:p>
        </p:txBody>
      </p:sp>
      <p:pic>
        <p:nvPicPr>
          <p:cNvPr id="5"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34435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800" y="1825625"/>
            <a:ext cx="7899400" cy="3632200"/>
          </a:xfrm>
        </p:spPr>
        <p:txBody>
          <a:bodyPr>
            <a:normAutofit/>
          </a:bodyPr>
          <a:lstStyle/>
          <a:p>
            <a:pPr marL="0" indent="0" algn="ctr">
              <a:lnSpc>
                <a:spcPct val="100000"/>
              </a:lnSpc>
              <a:buNone/>
            </a:pPr>
            <a:r>
              <a:rPr lang="hu-HU" b="1" dirty="0"/>
              <a:t>Másodszor, </a:t>
            </a:r>
            <a:r>
              <a:rPr lang="hu-HU" dirty="0"/>
              <a:t>a dicsőítés ajtót nyit az áldásoknak, amikor illatszelencénk párologtatásával Isten közelségébe kerülünk. „</a:t>
            </a:r>
            <a:r>
              <a:rPr lang="hu-HU" i="1" dirty="0"/>
              <a:t>Áldott legyen</a:t>
            </a:r>
            <a:r>
              <a:rPr lang="hu-HU" dirty="0"/>
              <a:t> az Isten, és a mi Urunknak, Jézus Krisztusnak Atyja, aki megáldott minket </a:t>
            </a:r>
            <a:r>
              <a:rPr lang="hu-HU" b="1" i="1" dirty="0">
                <a:solidFill>
                  <a:srgbClr val="941651"/>
                </a:solidFill>
              </a:rPr>
              <a:t>minden lelki áldással</a:t>
            </a:r>
            <a:r>
              <a:rPr lang="hu-HU" b="1" dirty="0">
                <a:solidFill>
                  <a:srgbClr val="941651"/>
                </a:solidFill>
              </a:rPr>
              <a:t> </a:t>
            </a:r>
            <a:r>
              <a:rPr lang="hu-HU" dirty="0"/>
              <a:t>a mennyekben, a </a:t>
            </a:r>
            <a:r>
              <a:rPr lang="hu-HU" b="1" dirty="0">
                <a:solidFill>
                  <a:srgbClr val="941651"/>
                </a:solidFill>
              </a:rPr>
              <a:t>Krisztusban.</a:t>
            </a:r>
            <a:r>
              <a:rPr lang="hu-HU" dirty="0"/>
              <a:t>” </a:t>
            </a:r>
            <a:endParaRPr lang="hu-HU" dirty="0" smtClean="0"/>
          </a:p>
          <a:p>
            <a:pPr marL="0" indent="0" algn="ctr">
              <a:buNone/>
            </a:pPr>
            <a:r>
              <a:rPr lang="hu-HU" sz="2000" dirty="0"/>
              <a:t>(</a:t>
            </a:r>
            <a:r>
              <a:rPr lang="hu-HU" sz="2000" dirty="0" err="1"/>
              <a:t>Efézusi</a:t>
            </a:r>
            <a:r>
              <a:rPr lang="hu-HU" sz="2000" dirty="0"/>
              <a:t> levél 1:3)</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730413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600"/>
            <a:ext cx="12192000" cy="6959600"/>
          </a:xfrm>
          <a:prstGeom prst="rect">
            <a:avLst/>
          </a:prstGeom>
        </p:spPr>
      </p:pic>
      <p:sp>
        <p:nvSpPr>
          <p:cNvPr id="3" name="Content Placeholder 2"/>
          <p:cNvSpPr>
            <a:spLocks noGrp="1"/>
          </p:cNvSpPr>
          <p:nvPr>
            <p:ph idx="1"/>
          </p:nvPr>
        </p:nvSpPr>
        <p:spPr>
          <a:xfrm>
            <a:off x="2066925" y="2965451"/>
            <a:ext cx="9144000" cy="2163762"/>
          </a:xfrm>
        </p:spPr>
        <p:txBody>
          <a:bodyPr>
            <a:normAutofit/>
          </a:bodyPr>
          <a:lstStyle/>
          <a:p>
            <a:pPr marL="0" indent="0" algn="ctr">
              <a:buNone/>
            </a:pPr>
            <a:r>
              <a:rPr lang="hu-HU" sz="3200" b="1" dirty="0"/>
              <a:t>És végül – </a:t>
            </a:r>
            <a:r>
              <a:rPr lang="hu-HU" sz="3200" dirty="0"/>
              <a:t>mivel mások áldására kapjuk az áldást — dicsőítésünk másokat is Krisztushoz vezet.  </a:t>
            </a:r>
          </a:p>
        </p:txBody>
      </p:sp>
    </p:spTree>
    <p:extLst>
      <p:ext uri="{BB962C8B-B14F-4D97-AF65-F5344CB8AC3E}">
        <p14:creationId xmlns:p14="http://schemas.microsoft.com/office/powerpoint/2010/main" val="76816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90600" y="2768600"/>
            <a:ext cx="10515600" cy="3606799"/>
          </a:xfrm>
        </p:spPr>
        <p:txBody>
          <a:bodyPr>
            <a:normAutofit/>
          </a:bodyPr>
          <a:lstStyle/>
          <a:p>
            <a:pPr marL="0" indent="0" algn="ctr">
              <a:lnSpc>
                <a:spcPct val="160000"/>
              </a:lnSpc>
              <a:buNone/>
            </a:pPr>
            <a:r>
              <a:rPr lang="hu-HU" dirty="0" smtClean="0"/>
              <a:t>„TI PEDIG VÁLASZTOTT NEMZETSÉG, KIRÁLYI PAPSÁG, SZENT NEMZET, MEGTARTÁSRA VALÓ NÉP VAGYTOK, HOGY HIRDESSÉTEK ANNAK HATALMAS DOLGAIT, </a:t>
            </a:r>
            <a:r>
              <a:rPr lang="hu-HU" b="1" dirty="0" smtClean="0">
                <a:solidFill>
                  <a:srgbClr val="941651"/>
                </a:solidFill>
              </a:rPr>
              <a:t>AKI A SÖTÉTSÉGBŐL AZ Ő CSODÁLATOS VILÁGOSSÁGÁRA HÍVOTT EL TITEKET</a:t>
            </a:r>
            <a:r>
              <a:rPr lang="hu-HU" dirty="0" smtClean="0"/>
              <a:t>.” </a:t>
            </a:r>
          </a:p>
          <a:p>
            <a:pPr marL="0" indent="0" algn="ctr">
              <a:lnSpc>
                <a:spcPct val="160000"/>
              </a:lnSpc>
              <a:buNone/>
            </a:pPr>
            <a:r>
              <a:rPr lang="en-US" sz="2000" dirty="0" smtClean="0">
                <a:latin typeface="Avenir Next" charset="0"/>
                <a:ea typeface="Avenir Next" charset="0"/>
                <a:cs typeface="Avenir Next" charset="0"/>
              </a:rPr>
              <a:t>(1 </a:t>
            </a:r>
            <a:r>
              <a:rPr lang="hu-HU" sz="2000" dirty="0" smtClean="0">
                <a:latin typeface="Avenir Next" charset="0"/>
                <a:ea typeface="Avenir Next" charset="0"/>
                <a:cs typeface="Avenir Next" charset="0"/>
              </a:rPr>
              <a:t>PÉTER </a:t>
            </a:r>
            <a:r>
              <a:rPr lang="en-US" sz="2000" dirty="0" smtClean="0">
                <a:latin typeface="Avenir Next" charset="0"/>
                <a:ea typeface="Avenir Next" charset="0"/>
                <a:cs typeface="Avenir Next" charset="0"/>
              </a:rPr>
              <a:t> 2:9)</a:t>
            </a:r>
          </a:p>
          <a:p>
            <a:pPr marL="0" indent="0" algn="ctr">
              <a:lnSpc>
                <a:spcPct val="160000"/>
              </a:lnSpc>
              <a:buNone/>
            </a:pP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val="182017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3900" y="1825625"/>
            <a:ext cx="8089900" cy="4351338"/>
          </a:xfrm>
        </p:spPr>
        <p:txBody>
          <a:bodyPr>
            <a:normAutofit/>
          </a:bodyPr>
          <a:lstStyle/>
          <a:p>
            <a:pPr marL="0" indent="0" algn="ctr">
              <a:buNone/>
            </a:pPr>
            <a:r>
              <a:rPr lang="hu-HU" dirty="0"/>
              <a:t>Három dolgot teszünk foglalkozásunk során.</a:t>
            </a:r>
            <a:r>
              <a:rPr lang="hu-HU" b="1" dirty="0"/>
              <a:t> Először </a:t>
            </a:r>
            <a:r>
              <a:rPr lang="hu-HU" dirty="0"/>
              <a:t>is feltárjuk, miért is dicsőítsük Istent. </a:t>
            </a:r>
            <a:r>
              <a:rPr lang="hu-HU" b="1" dirty="0"/>
              <a:t>Másodszor</a:t>
            </a:r>
            <a:r>
              <a:rPr lang="hu-HU" dirty="0"/>
              <a:t> megvizsgáljuk, hogyan válik Istent dicsőítő hozzáállásunk olyan áldásokká, melyeket továbbadhatunk másoknak. Mindenekelőtt, ne </a:t>
            </a:r>
            <a:r>
              <a:rPr lang="hu-HU" dirty="0" smtClean="0"/>
              <a:t>feledjük: </a:t>
            </a:r>
            <a:r>
              <a:rPr lang="hu-HU" b="1" dirty="0"/>
              <a:t>„Azért kapjuk az áldást, hogy mások áldására legyünk.” </a:t>
            </a:r>
            <a:r>
              <a:rPr lang="hu-HU" dirty="0"/>
              <a:t>Az együtt töltött értékes idő alatt tanulhatunk, hatással lehetünk egymásra, megbeszélhetjük a témát és áldásban részesülhetünk! </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183747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816"/>
            <a:ext cx="12192000" cy="6843184"/>
          </a:xfrm>
          <a:prstGeom prst="rect">
            <a:avLst/>
          </a:prstGeom>
        </p:spPr>
      </p:pic>
      <p:sp>
        <p:nvSpPr>
          <p:cNvPr id="2" name="Title 1"/>
          <p:cNvSpPr>
            <a:spLocks noGrp="1"/>
          </p:cNvSpPr>
          <p:nvPr>
            <p:ph type="title"/>
          </p:nvPr>
        </p:nvSpPr>
        <p:spPr>
          <a:xfrm>
            <a:off x="4629150" y="428625"/>
            <a:ext cx="7258050" cy="1833563"/>
          </a:xfrm>
        </p:spPr>
        <p:txBody>
          <a:bodyPr>
            <a:normAutofit/>
          </a:bodyPr>
          <a:lstStyle/>
          <a:p>
            <a:r>
              <a:rPr lang="hu-HU" b="1" dirty="0" smtClean="0">
                <a:solidFill>
                  <a:srgbClr val="941651"/>
                </a:solidFill>
                <a:latin typeface="Avenir Next" charset="0"/>
                <a:ea typeface="Avenir Next" charset="0"/>
                <a:cs typeface="Avenir Next" charset="0"/>
              </a:rPr>
              <a:t>DICSŐÍTÉS A MENNYBEN</a:t>
            </a:r>
            <a:endParaRPr lang="en-US" b="1" dirty="0">
              <a:solidFill>
                <a:srgbClr val="941651"/>
              </a:solidFill>
              <a:latin typeface="Avenir Next" charset="0"/>
              <a:ea typeface="Avenir Next" charset="0"/>
              <a:cs typeface="Avenir Next" charset="0"/>
            </a:endParaRPr>
          </a:p>
        </p:txBody>
      </p:sp>
      <p:sp>
        <p:nvSpPr>
          <p:cNvPr id="3" name="Content Placeholder 2"/>
          <p:cNvSpPr>
            <a:spLocks noGrp="1"/>
          </p:cNvSpPr>
          <p:nvPr>
            <p:ph idx="1"/>
          </p:nvPr>
        </p:nvSpPr>
        <p:spPr>
          <a:xfrm>
            <a:off x="1828800" y="2867025"/>
            <a:ext cx="9017000" cy="2009775"/>
          </a:xfrm>
        </p:spPr>
        <p:txBody>
          <a:bodyPr>
            <a:normAutofit/>
          </a:bodyPr>
          <a:lstStyle/>
          <a:p>
            <a:pPr marL="0" indent="0" algn="ctr">
              <a:buNone/>
            </a:pPr>
            <a:r>
              <a:rPr lang="hu-HU" sz="3200" dirty="0"/>
              <a:t>Együtt töltött időnket a </a:t>
            </a:r>
            <a:r>
              <a:rPr lang="hu-HU" sz="3200" b="1" dirty="0"/>
              <a:t>Jelenések könyve </a:t>
            </a:r>
            <a:r>
              <a:rPr lang="hu-HU" sz="3200" b="1" dirty="0" smtClean="0"/>
              <a:t>5:11-14 </a:t>
            </a:r>
            <a:r>
              <a:rPr lang="hu-HU" sz="3200" dirty="0"/>
              <a:t>igeversek felolvasásával kezdjük. Ez egy gyönyörű kép arról, hogyan </a:t>
            </a:r>
            <a:r>
              <a:rPr lang="hu-HU" sz="3200" dirty="0" smtClean="0"/>
              <a:t>történik </a:t>
            </a:r>
            <a:r>
              <a:rPr lang="hu-HU" sz="3200" dirty="0"/>
              <a:t>Isten dicsőítése a Mennyben. Miután elolvastuk, beszélgessünk róla egy kicsit.</a:t>
            </a:r>
          </a:p>
        </p:txBody>
      </p:sp>
    </p:spTree>
    <p:extLst>
      <p:ext uri="{BB962C8B-B14F-4D97-AF65-F5344CB8AC3E}">
        <p14:creationId xmlns:p14="http://schemas.microsoft.com/office/powerpoint/2010/main" val="155721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77"/>
            <a:ext cx="12192000" cy="6838523"/>
          </a:xfrm>
          <a:prstGeom prst="rect">
            <a:avLst/>
          </a:prstGeom>
        </p:spPr>
      </p:pic>
      <p:sp>
        <p:nvSpPr>
          <p:cNvPr id="3" name="Content Placeholder 2"/>
          <p:cNvSpPr>
            <a:spLocks noGrp="1"/>
          </p:cNvSpPr>
          <p:nvPr>
            <p:ph idx="1"/>
          </p:nvPr>
        </p:nvSpPr>
        <p:spPr>
          <a:xfrm>
            <a:off x="2146300" y="3146425"/>
            <a:ext cx="8636000" cy="2127940"/>
          </a:xfrm>
        </p:spPr>
        <p:txBody>
          <a:bodyPr>
            <a:normAutofit/>
          </a:bodyPr>
          <a:lstStyle/>
          <a:p>
            <a:pPr marL="0" indent="0" algn="ctr">
              <a:lnSpc>
                <a:spcPct val="150000"/>
              </a:lnSpc>
              <a:buNone/>
            </a:pPr>
            <a:r>
              <a:rPr lang="hu-HU" sz="3200" dirty="0" smtClean="0"/>
              <a:t>KINEK A SZELENCÉJÉBŐL SZÁLL A DICSŐÍTÉS ILLATA ISTENHEZ EBBEN AZ IGESZAKASZBAN? </a:t>
            </a:r>
            <a:endParaRPr lang="en-US" sz="3200" dirty="0">
              <a:latin typeface="Avenir Next" charset="0"/>
              <a:ea typeface="Avenir Next" charset="0"/>
              <a:cs typeface="Avenir Next" charset="0"/>
            </a:endParaRPr>
          </a:p>
        </p:txBody>
      </p:sp>
    </p:spTree>
    <p:extLst>
      <p:ext uri="{BB962C8B-B14F-4D97-AF65-F5344CB8AC3E}">
        <p14:creationId xmlns:p14="http://schemas.microsoft.com/office/powerpoint/2010/main" val="66329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93600" cy="6843184"/>
          </a:xfrm>
          <a:prstGeom prst="rect">
            <a:avLst/>
          </a:prstGeom>
        </p:spPr>
      </p:pic>
      <p:sp>
        <p:nvSpPr>
          <p:cNvPr id="2" name="Title 1"/>
          <p:cNvSpPr>
            <a:spLocks noGrp="1"/>
          </p:cNvSpPr>
          <p:nvPr>
            <p:ph type="title"/>
          </p:nvPr>
        </p:nvSpPr>
        <p:spPr>
          <a:xfrm>
            <a:off x="4330700" y="746125"/>
            <a:ext cx="7759700" cy="1325563"/>
          </a:xfrm>
        </p:spPr>
        <p:txBody>
          <a:bodyPr>
            <a:normAutofit fontScale="90000"/>
          </a:bodyPr>
          <a:lstStyle/>
          <a:p>
            <a:pPr algn="ctr"/>
            <a:r>
              <a:rPr lang="hu-HU" sz="3200" b="1" dirty="0" smtClean="0">
                <a:solidFill>
                  <a:srgbClr val="941651"/>
                </a:solidFill>
                <a:latin typeface="Avenir Next" charset="0"/>
                <a:ea typeface="Avenir Next" charset="0"/>
                <a:cs typeface="Avenir Next" charset="0"/>
              </a:rPr>
              <a:t>MIÉRT KÜLDJÜK</a:t>
            </a:r>
            <a:r>
              <a:rPr lang="en-US" sz="3200" b="1" dirty="0" smtClean="0">
                <a:solidFill>
                  <a:srgbClr val="941651"/>
                </a:solidFill>
                <a:latin typeface="Avenir Next" charset="0"/>
                <a:ea typeface="Avenir Next" charset="0"/>
                <a:cs typeface="Avenir Next" charset="0"/>
              </a:rPr>
              <a:t> </a:t>
            </a:r>
            <a:br>
              <a:rPr lang="en-US" sz="3200" b="1" dirty="0" smtClean="0">
                <a:solidFill>
                  <a:srgbClr val="941651"/>
                </a:solidFill>
                <a:latin typeface="Avenir Next" charset="0"/>
                <a:ea typeface="Avenir Next" charset="0"/>
                <a:cs typeface="Avenir Next" charset="0"/>
              </a:rPr>
            </a:br>
            <a:r>
              <a:rPr lang="hu-HU" sz="3200" dirty="0" smtClean="0">
                <a:solidFill>
                  <a:srgbClr val="941651"/>
                </a:solidFill>
                <a:latin typeface="Avenir Next" charset="0"/>
                <a:ea typeface="Avenir Next" charset="0"/>
                <a:cs typeface="Avenir Next" charset="0"/>
              </a:rPr>
              <a:t>DICSŐÍTÉSÜNK JÓ ILLATÁT ISTENNEK?</a:t>
            </a:r>
            <a:endParaRPr lang="en-US" sz="3200" dirty="0">
              <a:solidFill>
                <a:srgbClr val="941651"/>
              </a:solidFill>
              <a:latin typeface="Avenir Next" charset="0"/>
              <a:ea typeface="Avenir Next" charset="0"/>
              <a:cs typeface="Avenir Next" charset="0"/>
            </a:endParaRPr>
          </a:p>
        </p:txBody>
      </p:sp>
      <p:sp>
        <p:nvSpPr>
          <p:cNvPr id="3" name="Content Placeholder 2"/>
          <p:cNvSpPr>
            <a:spLocks noGrp="1"/>
          </p:cNvSpPr>
          <p:nvPr>
            <p:ph idx="1"/>
          </p:nvPr>
        </p:nvSpPr>
        <p:spPr>
          <a:xfrm>
            <a:off x="2159000" y="2981325"/>
            <a:ext cx="8801100" cy="2022475"/>
          </a:xfrm>
        </p:spPr>
        <p:txBody>
          <a:bodyPr>
            <a:normAutofit/>
          </a:bodyPr>
          <a:lstStyle/>
          <a:p>
            <a:pPr marL="0" indent="0" algn="ctr">
              <a:buNone/>
            </a:pPr>
            <a:r>
              <a:rPr lang="hu-HU" sz="3200" dirty="0" smtClean="0"/>
              <a:t>LÁSSUNK MOST NÉHÁNY </a:t>
            </a:r>
            <a:r>
              <a:rPr lang="hu-HU" sz="3200" b="1" dirty="0" smtClean="0"/>
              <a:t>FONTOS INDOKOT, AMIÉRT ISTEN MÉLTÓ A DICSÉRETÜNKRE</a:t>
            </a:r>
            <a:r>
              <a:rPr lang="hu-HU" sz="3200" dirty="0" smtClean="0"/>
              <a:t>, ÉS AMIÉRT TARTOZUNK NEKI A DICSŐÍTÉS JÓ ILLATÁVAL. </a:t>
            </a:r>
            <a:endParaRPr lang="hu-HU" sz="3200" dirty="0"/>
          </a:p>
        </p:txBody>
      </p:sp>
    </p:spTree>
    <p:extLst>
      <p:ext uri="{BB962C8B-B14F-4D97-AF65-F5344CB8AC3E}">
        <p14:creationId xmlns:p14="http://schemas.microsoft.com/office/powerpoint/2010/main" val="527106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946900"/>
          </a:xfrm>
          <a:prstGeom prst="rect">
            <a:avLst/>
          </a:prstGeom>
        </p:spPr>
      </p:pic>
      <p:sp>
        <p:nvSpPr>
          <p:cNvPr id="3" name="Content Placeholder 2"/>
          <p:cNvSpPr>
            <a:spLocks noGrp="1"/>
          </p:cNvSpPr>
          <p:nvPr>
            <p:ph idx="1"/>
          </p:nvPr>
        </p:nvSpPr>
        <p:spPr>
          <a:xfrm>
            <a:off x="2324100" y="2689225"/>
            <a:ext cx="9029700" cy="3521075"/>
          </a:xfrm>
        </p:spPr>
        <p:txBody>
          <a:bodyPr>
            <a:normAutofit/>
          </a:bodyPr>
          <a:lstStyle/>
          <a:p>
            <a:pPr>
              <a:lnSpc>
                <a:spcPct val="150000"/>
              </a:lnSpc>
            </a:pPr>
            <a:r>
              <a:rPr lang="hu-HU" b="1" dirty="0" smtClean="0"/>
              <a:t>Először is, </a:t>
            </a:r>
            <a:r>
              <a:rPr lang="hu-HU" dirty="0" smtClean="0"/>
              <a:t>a bibliai igeversből mát tisztáztuk, </a:t>
            </a:r>
            <a:r>
              <a:rPr lang="en-US" b="1" i="1" dirty="0" smtClean="0">
                <a:solidFill>
                  <a:srgbClr val="941651"/>
                </a:solidFill>
              </a:rPr>
              <a:t>Egyedül</a:t>
            </a:r>
            <a:r>
              <a:rPr lang="hu-HU" b="1" i="1" dirty="0" smtClean="0">
                <a:solidFill>
                  <a:srgbClr val="941651"/>
                </a:solidFill>
              </a:rPr>
              <a:t> Ő </a:t>
            </a:r>
            <a:r>
              <a:rPr lang="en-US" b="1" i="1" dirty="0" smtClean="0">
                <a:solidFill>
                  <a:srgbClr val="941651"/>
                </a:solidFill>
              </a:rPr>
              <a:t> </a:t>
            </a:r>
            <a:r>
              <a:rPr lang="hu-HU" b="1" i="1" dirty="0" smtClean="0">
                <a:solidFill>
                  <a:srgbClr val="941651"/>
                </a:solidFill>
              </a:rPr>
              <a:t>méltó a dicséretünkre. </a:t>
            </a:r>
            <a:r>
              <a:rPr lang="hu-HU" dirty="0"/>
              <a:t>Szomorú azonban, hogy dicsőítésünk olykor csak felemelkedik, majd visszahull életünkre az áldással együtt, amit vagy észreveszünk, vagy nem. </a:t>
            </a:r>
            <a:endParaRPr lang="en-US" dirty="0"/>
          </a:p>
        </p:txBody>
      </p:sp>
    </p:spTree>
    <p:extLst>
      <p:ext uri="{BB962C8B-B14F-4D97-AF65-F5344CB8AC3E}">
        <p14:creationId xmlns:p14="http://schemas.microsoft.com/office/powerpoint/2010/main" val="1969292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899"/>
            <a:ext cx="12192000" cy="6946900"/>
          </a:xfrm>
          <a:prstGeom prst="rect">
            <a:avLst/>
          </a:prstGeom>
        </p:spPr>
      </p:pic>
      <p:sp>
        <p:nvSpPr>
          <p:cNvPr id="3" name="Content Placeholder 2"/>
          <p:cNvSpPr>
            <a:spLocks noGrp="1"/>
          </p:cNvSpPr>
          <p:nvPr>
            <p:ph idx="1"/>
          </p:nvPr>
        </p:nvSpPr>
        <p:spPr>
          <a:xfrm>
            <a:off x="2616200" y="2663825"/>
            <a:ext cx="8026400" cy="3140075"/>
          </a:xfrm>
        </p:spPr>
        <p:txBody>
          <a:bodyPr>
            <a:normAutofit/>
          </a:bodyPr>
          <a:lstStyle/>
          <a:p>
            <a:pPr algn="ctr">
              <a:lnSpc>
                <a:spcPct val="150000"/>
              </a:lnSpc>
            </a:pPr>
            <a:r>
              <a:rPr lang="hu-HU" b="1" dirty="0"/>
              <a:t>Második </a:t>
            </a:r>
            <a:r>
              <a:rPr lang="hu-HU" dirty="0"/>
              <a:t>okunk Isten dicsőítésére egyszerűen az, hogy </a:t>
            </a:r>
            <a:r>
              <a:rPr lang="hu-HU" b="1" i="1" dirty="0">
                <a:solidFill>
                  <a:srgbClr val="941651"/>
                </a:solidFill>
              </a:rPr>
              <a:t>Ő erre szólít bennünket. </a:t>
            </a:r>
            <a:r>
              <a:rPr lang="hu-HU" dirty="0"/>
              <a:t>Ahogy a zsoltáros írta: „Minden lélek dicsérje az Urat! Dicsérjétek az Urat!” </a:t>
            </a:r>
            <a:r>
              <a:rPr lang="hu-HU" sz="2000" dirty="0" smtClean="0"/>
              <a:t> </a:t>
            </a:r>
            <a:r>
              <a:rPr lang="hu-HU" sz="2000" dirty="0"/>
              <a:t>(Zsolt 150:6). </a:t>
            </a:r>
            <a:endParaRPr lang="en-US" sz="2000" dirty="0"/>
          </a:p>
        </p:txBody>
      </p:sp>
    </p:spTree>
    <p:extLst>
      <p:ext uri="{BB962C8B-B14F-4D97-AF65-F5344CB8AC3E}">
        <p14:creationId xmlns:p14="http://schemas.microsoft.com/office/powerpoint/2010/main" val="1086473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67665" y="2383494"/>
            <a:ext cx="8674100" cy="4282349"/>
          </a:xfrm>
        </p:spPr>
        <p:txBody>
          <a:bodyPr>
            <a:normAutofit fontScale="92500"/>
          </a:bodyPr>
          <a:lstStyle/>
          <a:p>
            <a:pPr>
              <a:lnSpc>
                <a:spcPct val="150000"/>
              </a:lnSpc>
            </a:pPr>
            <a:r>
              <a:rPr lang="hu-HU" b="1" dirty="0"/>
              <a:t>Harmadik </a:t>
            </a:r>
            <a:r>
              <a:rPr lang="hu-HU" dirty="0"/>
              <a:t>okunk Isten dicsőítésére, hogy </a:t>
            </a:r>
            <a:r>
              <a:rPr lang="hu-HU" b="1" i="1" dirty="0">
                <a:solidFill>
                  <a:srgbClr val="941651"/>
                </a:solidFill>
              </a:rPr>
              <a:t>ezáltal szorosabb kapcsolatba kerülhetünk Vele. </a:t>
            </a:r>
            <a:r>
              <a:rPr lang="hu-HU" dirty="0"/>
              <a:t>A zsoltáros így írt Istenről: „Pedig te szent vagy, aki Izráel dicséretei között lakozol</a:t>
            </a:r>
            <a:r>
              <a:rPr lang="hu-HU" dirty="0" smtClean="0"/>
              <a:t>.”</a:t>
            </a:r>
          </a:p>
          <a:p>
            <a:pPr marL="0" indent="0" algn="ctr">
              <a:lnSpc>
                <a:spcPct val="150000"/>
              </a:lnSpc>
              <a:buNone/>
            </a:pPr>
            <a:r>
              <a:rPr lang="hu-HU" sz="2200" dirty="0" smtClean="0"/>
              <a:t>(</a:t>
            </a:r>
            <a:r>
              <a:rPr lang="hu-HU" sz="2200" dirty="0"/>
              <a:t>Zsolt 22:4</a:t>
            </a:r>
            <a:r>
              <a:rPr lang="hu-HU" sz="2200" dirty="0" smtClean="0"/>
              <a:t>)</a:t>
            </a:r>
          </a:p>
          <a:p>
            <a:pPr marL="0" indent="0" algn="ctr">
              <a:lnSpc>
                <a:spcPct val="150000"/>
              </a:lnSpc>
              <a:buNone/>
            </a:pPr>
            <a:r>
              <a:rPr lang="hu-HU" dirty="0"/>
              <a:t>„Közeledjetek az Istenhez, és közeledni fog hozzátok.” </a:t>
            </a:r>
            <a:endParaRPr lang="hu-HU" dirty="0" smtClean="0"/>
          </a:p>
          <a:p>
            <a:pPr marL="0" indent="0" algn="ctr">
              <a:lnSpc>
                <a:spcPct val="150000"/>
              </a:lnSpc>
              <a:buNone/>
            </a:pPr>
            <a:r>
              <a:rPr lang="hu-HU" sz="2400" dirty="0" smtClean="0"/>
              <a:t>(</a:t>
            </a:r>
            <a:r>
              <a:rPr lang="hu-HU" sz="2400" dirty="0"/>
              <a:t>Jakab 4:8</a:t>
            </a:r>
            <a:r>
              <a:rPr lang="hu-HU" sz="2400" dirty="0" smtClean="0"/>
              <a:t>) </a:t>
            </a:r>
            <a:endParaRPr lang="en-US" sz="2400" dirty="0"/>
          </a:p>
        </p:txBody>
      </p:sp>
    </p:spTree>
    <p:extLst>
      <p:ext uri="{BB962C8B-B14F-4D97-AF65-F5344CB8AC3E}">
        <p14:creationId xmlns:p14="http://schemas.microsoft.com/office/powerpoint/2010/main" val="29965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2091</TotalTime>
  <Words>2594</Words>
  <Application>Microsoft Office PowerPoint</Application>
  <PresentationFormat>Szélesvásznú</PresentationFormat>
  <Paragraphs>147</Paragraphs>
  <Slides>25</Slides>
  <Notes>25</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25</vt:i4>
      </vt:variant>
    </vt:vector>
  </HeadingPairs>
  <TitlesOfParts>
    <vt:vector size="30" baseType="lpstr">
      <vt:lpstr>Arial</vt:lpstr>
      <vt:lpstr>Avenir Next</vt:lpstr>
      <vt:lpstr>Calibri</vt:lpstr>
      <vt:lpstr>Calibri Light</vt:lpstr>
      <vt:lpstr>Office Theme</vt:lpstr>
      <vt:lpstr>ILLATSZELENCÉK  ISTENHEZ SZÁLLÓ DICSŐÍTÉSÜNK ÁLDÁSSÁ VÁLTOZIK </vt:lpstr>
      <vt:lpstr>PowerPoint bemutató</vt:lpstr>
      <vt:lpstr>PowerPoint bemutató</vt:lpstr>
      <vt:lpstr>DICSŐÍTÉS A MENNYBEN</vt:lpstr>
      <vt:lpstr>PowerPoint bemutató</vt:lpstr>
      <vt:lpstr>MIÉRT KÜLDJÜK  DICSŐÍTÉSÜNK JÓ ILLATÁT ISTENNEK?</vt:lpstr>
      <vt:lpstr>PowerPoint bemutató</vt:lpstr>
      <vt:lpstr>PowerPoint bemutató</vt:lpstr>
      <vt:lpstr>PowerPoint bemutató</vt:lpstr>
      <vt:lpstr>PowerPoint bemutató</vt:lpstr>
      <vt:lpstr>PowerPoint bemutató</vt:lpstr>
      <vt:lpstr>PowerPoint bemutató</vt:lpstr>
      <vt:lpstr>CSOPORTOS FOGLALKOZÁS  BIBLIAI TÖRTÉNETEK, MELYEKBEN A DICSŐÍTÉS JÓ ILLATA ÁLDÁSOKHOZ VEZETETT</vt:lpstr>
      <vt:lpstr>1. CSOPORT KRÓNIKÁK 2. KÖNYVE 20:20-22</vt:lpstr>
      <vt:lpstr>PowerPoint bemutató</vt:lpstr>
      <vt:lpstr>PowerPoint bemutató</vt:lpstr>
      <vt:lpstr>2. CSOPORT 1 PÉTER 2:9</vt:lpstr>
      <vt:lpstr>PowerPoint bemutató</vt:lpstr>
      <vt:lpstr>3. CSOPORT AP CSEL 16:25-26</vt:lpstr>
      <vt:lpstr>ZÁRÓ GONDOLATOK AZ ÁLDÁSOKKÁ VÁLTOZÓ DICSŐÍTÉSRŐL</vt:lpstr>
      <vt:lpstr>PowerPoint bemutató</vt:lpstr>
      <vt:lpstr>PowerPoint bemutató</vt:lpstr>
      <vt:lpstr>PowerPoint bemutató</vt:lpstr>
      <vt:lpstr>PowerPoint bemutató</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Jars of Fragrance  (Releasing Our Praise into Blessings)</dc:title>
  <dc:creator>Arrais, Raquel</dc:creator>
  <cp:lastModifiedBy>Bea</cp:lastModifiedBy>
  <cp:revision>69</cp:revision>
  <dcterms:created xsi:type="dcterms:W3CDTF">2018-01-11T17:16:33Z</dcterms:created>
  <dcterms:modified xsi:type="dcterms:W3CDTF">2018-05-24T14:31:54Z</dcterms:modified>
</cp:coreProperties>
</file>