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8.xml.rels" ContentType="application/vnd.openxmlformats-package.relationships+xml"/>
  <Override PartName="/ppt/notesSlides/_rels/notesSlide19.xml.rels" ContentType="application/vnd.openxmlformats-package.relationships+xml"/>
  <Override PartName="/ppt/notesSlides/notesSlide8.xml" ContentType="application/vnd.openxmlformats-officedocument.presentationml.notesSlide+xml"/>
  <Override PartName="/ppt/notesSlides/notesSlide19.xml" ContentType="application/vnd.openxmlformats-officedocument.presentationml.notesSlide+xml"/>
  <Override PartName="/ppt/_rels/presentation.xml.rels" ContentType="application/vnd.openxmlformats-package.relationships+xml"/>
  <Override PartName="/ppt/media/image7.jpeg" ContentType="image/jpeg"/>
  <Override PartName="/ppt/media/image20.jpeg" ContentType="image/jpeg"/>
  <Override PartName="/ppt/media/image9.jpeg" ContentType="image/jpeg"/>
  <Override PartName="/ppt/media/image11.jpeg" ContentType="image/jpeg"/>
  <Override PartName="/ppt/media/image22.jpeg" ContentType="image/jpeg"/>
  <Override PartName="/ppt/media/image24.jpeg" ContentType="image/jpeg"/>
  <Override PartName="/ppt/media/image13.jpeg" ContentType="image/jpeg"/>
  <Override PartName="/ppt/media/image26.jpeg" ContentType="image/jpeg"/>
  <Override PartName="/ppt/media/image1.png" ContentType="image/png"/>
  <Override PartName="/ppt/media/image15.jpeg" ContentType="image/jpeg"/>
  <Override PartName="/ppt/media/image3.png" ContentType="image/png"/>
  <Override PartName="/ppt/media/image17.jpeg" ContentType="image/jpeg"/>
  <Override PartName="/ppt/media/image28.jpeg" ContentType="image/jpeg"/>
  <Override PartName="/ppt/media/image19.jpeg" ContentType="image/jpeg"/>
  <Override PartName="/ppt/media/image8.jpeg" ContentType="image/jpeg"/>
  <Override PartName="/ppt/media/image10.jpeg" ContentType="image/jpeg"/>
  <Override PartName="/ppt/media/image21.jpeg" ContentType="image/jpeg"/>
  <Override PartName="/ppt/media/image12.jpeg" ContentType="image/jpeg"/>
  <Override PartName="/ppt/media/image23.jpeg" ContentType="image/jpeg"/>
  <Override PartName="/ppt/media/image25.jpeg" ContentType="image/jpeg"/>
  <Override PartName="/ppt/media/image14.jpeg" ContentType="image/jpeg"/>
  <Override PartName="/ppt/media/image2.png" ContentType="image/png"/>
  <Override PartName="/ppt/media/image16.jpeg" ContentType="image/jpeg"/>
  <Override PartName="/ppt/media/image27.jpeg" ContentType="image/jpeg"/>
  <Override PartName="/ppt/media/image5.jpeg" ContentType="image/jpeg"/>
  <Override PartName="/ppt/media/image4.png" ContentType="image/png"/>
  <Override PartName="/ppt/media/image29.jpeg" ContentType="image/jpeg"/>
  <Override PartName="/ppt/media/image18.jpeg" ContentType="image/jpeg"/>
  <Override PartName="/ppt/media/image6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A jegyzetformátum szerkesztéséhez kattintson ide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&lt;élőfej&gt;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en-US"/>
              <a:t>&lt;dátum/idő&gt;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en-US"/>
              <a:t>&lt;élőláb&gt;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24E20EDE-E5F6-442C-9EBA-B4219A23F2E9}" type="slidenum">
              <a:rPr lang="en-US"/>
              <a:t>&lt;szám&gt;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4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A5364CDF-67EB-48EC-8E49-D986D325E4B4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4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C5BC3DE8-790B-40B2-AEB5-06EA939DF5A0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720" y="3963240"/>
            <a:ext cx="2704680" cy="2158200"/>
          </a:xfrm>
          <a:prstGeom prst="rect">
            <a:avLst/>
          </a:prstGeom>
          <a:ln>
            <a:noFill/>
          </a:ln>
        </p:spPr>
      </p:pic>
      <p:pic>
        <p:nvPicPr>
          <p:cNvPr descr="" id="3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12400" y="3963240"/>
            <a:ext cx="2704680" cy="2158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720" y="3963240"/>
            <a:ext cx="2704680" cy="2158200"/>
          </a:xfrm>
          <a:prstGeom prst="rect">
            <a:avLst/>
          </a:prstGeom>
          <a:ln>
            <a:noFill/>
          </a:ln>
        </p:spPr>
      </p:pic>
      <p:pic>
        <p:nvPicPr>
          <p:cNvPr descr="" id="7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12400" y="3963240"/>
            <a:ext cx="2704680" cy="2158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Címszöveg formátumának szerkesztéseClick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3/4/15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B4D9B9F-C0EE-47C1-95B4-774978953C99}" type="slidenum">
              <a:rPr lang="en-US" sz="1200">
                <a:solidFill>
                  <a:srgbClr val="8b8b8b"/>
                </a:solidFill>
                <a:latin typeface="Calibri"/>
              </a:rPr>
              <a:t>&lt;szám&gt;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Hetedik vázlatszint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Címszöveg formátumának szerkesztéseClick to edit Master title style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Hetedik vázlatszintClick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3/4/15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282607E-8A20-41C7-AAFF-87FD2A0A9830}" type="slidenum">
              <a:rPr lang="en-US" sz="1200">
                <a:solidFill>
                  <a:srgbClr val="8b8b8b"/>
                </a:solidFill>
                <a:latin typeface="Calibri"/>
              </a:rPr>
              <a:t>&lt;szám&gt;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hyperlink" Target="http://www.adventistwomensministries.org/" TargetMode="External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54720" y="0"/>
            <a:ext cx="9198360" cy="685764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4038480" y="4191120"/>
            <a:ext cx="4952520" cy="1850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6600">
                <a:solidFill>
                  <a:srgbClr val="31859c"/>
                </a:solidFill>
                <a:latin typeface="Calibri"/>
              </a:rPr>
              <a:t>3. tanulmány </a:t>
            </a:r>
            <a:r>
              <a:rPr b="1" lang="en-US" sz="6600">
                <a:solidFill>
                  <a:srgbClr val="31859c"/>
                </a:solidFill>
                <a:latin typeface="Calibri"/>
              </a:rPr>
              <a:t>
</a:t>
            </a:r>
            <a:r>
              <a:rPr b="1" lang="en-US" sz="6600">
                <a:solidFill>
                  <a:srgbClr val="31859c"/>
                </a:solidFill>
                <a:latin typeface="Informal Roman"/>
                <a:ea typeface="Arial Unicode MS"/>
              </a:rPr>
              <a:t>A stressz</a:t>
            </a:r>
            <a:endParaRPr/>
          </a:p>
        </p:txBody>
      </p:sp>
      <p:sp>
        <p:nvSpPr>
          <p:cNvPr id="85" name="TextShape 2"/>
          <p:cNvSpPr txBox="1"/>
          <p:nvPr/>
        </p:nvSpPr>
        <p:spPr>
          <a:xfrm>
            <a:off x="228600" y="533520"/>
            <a:ext cx="3428640" cy="4492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en-US" sz="1050">
                <a:solidFill>
                  <a:srgbClr val="000000"/>
                </a:solidFill>
                <a:latin typeface="Calibri"/>
              </a:rPr>
              <a:t>General Conference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050">
                <a:solidFill>
                  <a:srgbClr val="000000"/>
                </a:solidFill>
                <a:latin typeface="Calibri"/>
              </a:rPr>
              <a:t>Women’s Ministries Department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050" u="sng">
                <a:solidFill>
                  <a:srgbClr val="000000"/>
                </a:solidFill>
                <a:latin typeface="Calibri"/>
                <a:hlinkClick r:id="rId2"/>
              </a:rPr>
              <a:t>www.adventistwomensministries.org</a:t>
            </a:r>
            <a:r>
              <a:rPr lang="en-US" sz="105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pic>
        <p:nvPicPr>
          <p:cNvPr descr="" id="86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600200" y="181800"/>
            <a:ext cx="559080" cy="427680"/>
          </a:xfrm>
          <a:prstGeom prst="rect">
            <a:avLst/>
          </a:prstGeom>
          <a:ln>
            <a:noFill/>
          </a:ln>
        </p:spPr>
      </p:pic>
      <p:sp>
        <p:nvSpPr>
          <p:cNvPr id="87" name="CustomShape 3"/>
          <p:cNvSpPr/>
          <p:nvPr/>
        </p:nvSpPr>
        <p:spPr>
          <a:xfrm>
            <a:off x="7135200" y="6153120"/>
            <a:ext cx="1562040" cy="3952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Gabriola"/>
              </a:rPr>
              <a:t>by Julian Melgosa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19960" cy="6857640"/>
          </a:xfrm>
          <a:prstGeom prst="rect">
            <a:avLst/>
          </a:prstGeom>
          <a:ln>
            <a:noFill/>
          </a:ln>
        </p:spPr>
      </p:pic>
      <p:sp>
        <p:nvSpPr>
          <p:cNvPr id="107" name="TextShape 1"/>
          <p:cNvSpPr txBox="1"/>
          <p:nvPr/>
        </p:nvSpPr>
        <p:spPr>
          <a:xfrm>
            <a:off x="380880" y="2286000"/>
            <a:ext cx="84578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800">
                <a:solidFill>
                  <a:srgbClr val="e46c0a"/>
                </a:solidFill>
                <a:latin typeface="Calibri"/>
              </a:rPr>
              <a:t>Isten felhasználta Illést arra is, hogy feltámassza az özvegy fiát. Milyen hitpróba volt ez, valamint bizonyíték arra, hogy Isten az Úr élet és halál felett!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Isten hatalmának látványos és cáfolhatatlan bizonyítéka a Karmel-hegynél történt csoda volt. Végül pedig a három évig tartó szárazság után lehulló eső bizonyította, hogy Isten beavatkozik az emberi történelembe. Illés élete tele volt Isten tevékeny, közvetlen tetteivel.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21040" cy="6933960"/>
          </a:xfrm>
          <a:prstGeom prst="rect">
            <a:avLst/>
          </a:prstGeom>
          <a:ln>
            <a:noFill/>
          </a:ln>
        </p:spPr>
      </p:pic>
      <p:sp>
        <p:nvSpPr>
          <p:cNvPr id="109" name="TextShape 1"/>
          <p:cNvSpPr txBox="1"/>
          <p:nvPr/>
        </p:nvSpPr>
        <p:spPr>
          <a:xfrm>
            <a:off x="457200" y="2560680"/>
            <a:ext cx="8229240" cy="35348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66ffff"/>
                </a:solidFill>
                <a:latin typeface="Calibri"/>
              </a:rPr>
              <a:t>Vajon a siker és a különböző teljesítmények vagy vívmányok is okoznak stresszt? A kimerítő események (még ha pozitívak is azok), szintén tovább növelik a ránk nehezedő terhet. Ugyanakkor miért kell óvakodnunk attól, hogy ne legyünk túlságosan önelégültek a nagyszerű életszakaszokban? 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11" name="TextShape 1"/>
          <p:cNvSpPr txBox="1"/>
          <p:nvPr/>
        </p:nvSpPr>
        <p:spPr>
          <a:xfrm>
            <a:off x="152280" y="8380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ac090"/>
                </a:solidFill>
                <a:latin typeface="Calibri"/>
              </a:rPr>
              <a:t>
</a:t>
            </a:r>
            <a:r>
              <a:rPr b="1" lang="en-US" sz="4400">
                <a:solidFill>
                  <a:srgbClr val="fac090"/>
                </a:solidFill>
                <a:latin typeface="Calibri"/>
              </a:rPr>
              <a:t>Keserű élmények </a:t>
            </a:r>
            <a:r>
              <a:rPr lang="en-US" sz="4400">
                <a:solidFill>
                  <a:srgbClr val="fac090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12" name="TextShape 2"/>
          <p:cNvSpPr txBox="1"/>
          <p:nvPr/>
        </p:nvSpPr>
        <p:spPr>
          <a:xfrm>
            <a:off x="380880" y="225576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„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Így használja ki Sátán az emberi gyengeségeket. Ma is ugyanígy munkálkodik. Ha valakit fellegek vesznek körül, zavarba hoznak a körülmények, vagy szegénység, nyomor kínoz, Sátán azonnal ott van, hogy kísértsen, bántson. Jellemünk gyenge pontjait támadja meg. Arra törekszik, hogy megingassa Istenbe vetett bizalmunkat; ha ő egy jó Isten, akkor miért engedi meg mindezeket” (Ellen G. White: </a:t>
            </a:r>
            <a:r>
              <a:rPr i="1" lang="en-US" sz="2800">
                <a:solidFill>
                  <a:srgbClr val="000000"/>
                </a:solidFill>
                <a:latin typeface="Calibri"/>
              </a:rPr>
              <a:t>Jézus élete.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Budapest, 2003, Advent Kiadó. 92. o.).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21040" cy="6933960"/>
          </a:xfrm>
          <a:prstGeom prst="rect">
            <a:avLst/>
          </a:prstGeom>
          <a:ln>
            <a:noFill/>
          </a:ln>
        </p:spPr>
      </p:pic>
      <p:sp>
        <p:nvSpPr>
          <p:cNvPr id="114" name="TextShape 1"/>
          <p:cNvSpPr txBox="1"/>
          <p:nvPr/>
        </p:nvSpPr>
        <p:spPr>
          <a:xfrm>
            <a:off x="457200" y="21798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66ffff"/>
                </a:solidFill>
                <a:latin typeface="Calibri"/>
              </a:rPr>
              <a:t>Milyen gyakran teszed meg ugyanazt a rossz lépést, hogy elfelejted, milyen csodálatosan cselekedett érted az Úr a múltban? Miért olyan fontos ezekbe az emlékekbe kapaszkodni – különösen a kétségbeesés és stressz idején? Miért felejtjük el olyan könnyen azt, hogy mit tett értünk az Úr? Hogyan segíthet át a dicsőítés és hálaadás a nehéz helyzeteken is?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16" name="TextShape 1"/>
          <p:cNvSpPr txBox="1"/>
          <p:nvPr/>
        </p:nvSpPr>
        <p:spPr>
          <a:xfrm>
            <a:off x="380880" y="8380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ac090"/>
                </a:solidFill>
                <a:latin typeface="Calibri"/>
              </a:rPr>
              <a:t>Isten terápiája </a:t>
            </a:r>
            <a:r>
              <a:rPr i="1" lang="en-US" sz="4400">
                <a:solidFill>
                  <a:srgbClr val="fac090"/>
                </a:solidFill>
                <a:latin typeface="Calibri"/>
              </a:rPr>
              <a:t>	</a:t>
            </a:r>
            <a:r>
              <a:rPr i="1" lang="en-US" sz="4400">
                <a:solidFill>
                  <a:srgbClr val="fac090"/>
                </a:solidFill>
                <a:latin typeface="Calibri"/>
              </a:rPr>
              <a:t>	</a:t>
            </a:r>
            <a:endParaRPr/>
          </a:p>
        </p:txBody>
      </p:sp>
      <p:sp>
        <p:nvSpPr>
          <p:cNvPr id="117" name="TextShape 2"/>
          <p:cNvSpPr txBox="1"/>
          <p:nvPr/>
        </p:nvSpPr>
        <p:spPr>
          <a:xfrm>
            <a:off x="380880" y="24084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Olvassuk el 1Kir 19:5-9 verseit! Milyen egyszerű kezelést biztosított Illés számára Isten életének ebben a nagyon stresszes időszakában? Milyen tanulságot szűrhetünk le ebből magunknak? Mindaz, amit testi egészségünkért megteszünk vagy nem teszünk meg, miként befolyásolja rossz vagy jó irányba mentális állapotunkat és hozzáállásunkat?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19960" cy="6857640"/>
          </a:xfrm>
          <a:prstGeom prst="rect">
            <a:avLst/>
          </a:prstGeom>
          <a:ln>
            <a:noFill/>
          </a:ln>
        </p:spPr>
      </p:pic>
      <p:sp>
        <p:nvSpPr>
          <p:cNvPr id="119" name="TextShape 1"/>
          <p:cNvSpPr txBox="1"/>
          <p:nvPr/>
        </p:nvSpPr>
        <p:spPr>
          <a:xfrm>
            <a:off x="457200" y="2255760"/>
            <a:ext cx="8229240" cy="36111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4000">
                <a:solidFill>
                  <a:srgbClr val="c00000"/>
                </a:solidFill>
                <a:latin typeface="Calibri"/>
              </a:rPr>
              <a:t>Aludj, egyél! Aludj, egyél!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Majd vágj neki egy elég intenzív erőpróbának: menj negyven napon és éjszakán keresztül, a Karmel-hegytől a Hórebig. Milyen figyelemre méltó, hogy a megfelelő alvás, testmozgás és egészséges táplálkozás az az Istentől előírt terápia, ami által legyőzhető a pszichológiai stressz!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21040" cy="6933960"/>
          </a:xfrm>
          <a:prstGeom prst="rect">
            <a:avLst/>
          </a:prstGeom>
          <a:ln>
            <a:noFill/>
          </a:ln>
        </p:spPr>
      </p:pic>
      <p:sp>
        <p:nvSpPr>
          <p:cNvPr id="12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22" name="TextShape 2"/>
          <p:cNvSpPr txBox="1"/>
          <p:nvPr/>
        </p:nvSpPr>
        <p:spPr>
          <a:xfrm>
            <a:off x="457200" y="2408400"/>
            <a:ext cx="8229240" cy="4068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66ffff"/>
                </a:solidFill>
                <a:latin typeface="Calibri"/>
              </a:rPr>
              <a:t>Mit mulasztunk el akkor, ha csak a csüggesztő, szomorú időszakokban imádkozunk? Vessük össze a folyamatos imaéletet azzal, ha valaki csak vészhelyzetben küldi fel imáját Istenhez! Hogyan tanulhatjuk meg, hogy következetes és kitartó imaéletet éljünk?  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24" name="TextShape 1"/>
          <p:cNvSpPr txBox="1"/>
          <p:nvPr/>
        </p:nvSpPr>
        <p:spPr>
          <a:xfrm>
            <a:off x="533520" y="2895480"/>
            <a:ext cx="7848360" cy="25142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b="1" lang="en-US" sz="4000">
                <a:solidFill>
                  <a:srgbClr val="31859c"/>
                </a:solidFill>
                <a:latin typeface="Calibri"/>
              </a:rPr>
              <a:t>Krisztus minden követőjének szüksége van egy csöndes rejtekhelyre, ahol békére találhat, hogy imádkozzon és figyeljen Istenre, aki az írott Igén keresztül szól hozzá. 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19960" cy="6857640"/>
          </a:xfrm>
          <a:prstGeom prst="rect">
            <a:avLst/>
          </a:prstGeom>
          <a:ln>
            <a:noFill/>
          </a:ln>
        </p:spPr>
      </p:pic>
      <p:sp>
        <p:nvSpPr>
          <p:cNvPr id="126" name="TextShape 1"/>
          <p:cNvSpPr txBox="1"/>
          <p:nvPr/>
        </p:nvSpPr>
        <p:spPr>
          <a:xfrm>
            <a:off x="457200" y="2438280"/>
            <a:ext cx="8229240" cy="33523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b="1" lang="en-US" sz="4000">
                <a:solidFill>
                  <a:srgbClr val="31859c"/>
                </a:solidFill>
                <a:latin typeface="Calibri"/>
              </a:rPr>
              <a:t>Az emberek vagy aggodalom, vagy öröm forrásai számunkra. Jézus azoknál a barátainál talált békére, akik vigaszt és gyengédséget vittek életébe. Ezt Lázár, Márta és Mária házában találta meg. </a:t>
            </a: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28" name="TextShape 1"/>
          <p:cNvSpPr txBox="1"/>
          <p:nvPr/>
        </p:nvSpPr>
        <p:spPr>
          <a:xfrm>
            <a:off x="0" y="8380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ac090"/>
                </a:solidFill>
                <a:latin typeface="Calibri"/>
              </a:rPr>
              <a:t>
</a:t>
            </a:r>
            <a:r>
              <a:rPr b="1" lang="en-US" sz="4400">
                <a:solidFill>
                  <a:srgbClr val="fac090"/>
                </a:solidFill>
                <a:latin typeface="Calibri"/>
              </a:rPr>
              <a:t>
</a:t>
            </a:r>
            <a:r>
              <a:rPr b="1" lang="en-US" sz="4400">
                <a:solidFill>
                  <a:srgbClr val="fac090"/>
                </a:solidFill>
                <a:latin typeface="Calibri"/>
              </a:rPr>
              <a:t>Vigaszt vinni másoknak</a:t>
            </a:r>
            <a:r>
              <a:rPr b="1" lang="en-US" sz="4400">
                <a:solidFill>
                  <a:srgbClr val="fac090"/>
                </a:solidFill>
                <a:latin typeface="Calibri"/>
              </a:rPr>
              <a:t>
</a:t>
            </a:r>
            <a:r>
              <a:rPr b="1" lang="en-US" sz="4400">
                <a:solidFill>
                  <a:srgbClr val="fac090"/>
                </a:solidFill>
                <a:latin typeface="Calibri"/>
              </a:rPr>
              <a:t>
</a:t>
            </a:r>
            <a:r>
              <a:rPr lang="en-US" sz="4400">
                <a:solidFill>
                  <a:srgbClr val="fac090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29" name="TextShape 2"/>
          <p:cNvSpPr txBox="1"/>
          <p:nvPr/>
        </p:nvSpPr>
        <p:spPr>
          <a:xfrm>
            <a:off x="457200" y="2865600"/>
            <a:ext cx="7543440" cy="25444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600">
                <a:solidFill>
                  <a:srgbClr val="000000"/>
                </a:solidFill>
                <a:latin typeface="Calibri"/>
              </a:rPr>
              <a:t>Melyek azok a különleges vonások Jézus magatartásában, amelyekkel Péter jellemezte Mesterét? ApCsel 10:38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19960" cy="6857640"/>
          </a:xfrm>
          <a:prstGeom prst="rect">
            <a:avLst/>
          </a:prstGeom>
          <a:ln>
            <a:noFill/>
          </a:ln>
        </p:spPr>
      </p:pic>
      <p:sp>
        <p:nvSpPr>
          <p:cNvPr id="89" name="TextShape 1"/>
          <p:cNvSpPr txBox="1"/>
          <p:nvPr/>
        </p:nvSpPr>
        <p:spPr>
          <a:xfrm>
            <a:off x="685800" y="68580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ac090"/>
                </a:solidFill>
                <a:latin typeface="Calibri"/>
              </a:rPr>
              <a:t>Alapige:</a:t>
            </a:r>
            <a:endParaRPr/>
          </a:p>
        </p:txBody>
      </p:sp>
      <p:sp>
        <p:nvSpPr>
          <p:cNvPr id="90" name="TextShape 2"/>
          <p:cNvSpPr txBox="1"/>
          <p:nvPr/>
        </p:nvSpPr>
        <p:spPr>
          <a:xfrm>
            <a:off x="457200" y="2819520"/>
            <a:ext cx="8229240" cy="32763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b="1" lang="en-US" sz="4000">
                <a:solidFill>
                  <a:srgbClr val="31859c"/>
                </a:solidFill>
                <a:latin typeface="Calibri"/>
              </a:rPr>
              <a:t>„</a:t>
            </a:r>
            <a:r>
              <a:rPr b="1" lang="en-US" sz="4000">
                <a:solidFill>
                  <a:srgbClr val="31859c"/>
                </a:solidFill>
                <a:latin typeface="Calibri"/>
              </a:rPr>
              <a:t>Jöjjetek énhozzám mindnyájan, akik megfáradtatok, és meg vagytok terhelve, és én megnyugvást adok nektek.”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4000">
                <a:solidFill>
                  <a:srgbClr val="31859c"/>
                </a:solidFill>
                <a:latin typeface="Calibri"/>
              </a:rPr>
              <a:t>(Mt 11:28)</a:t>
            </a:r>
            <a:r>
              <a:rPr lang="en-US" sz="4000">
                <a:solidFill>
                  <a:srgbClr val="31859c"/>
                </a:solidFill>
                <a:latin typeface="Calibri"/>
              </a:rPr>
              <a:t> 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31" name="TextShape 1"/>
          <p:cNvSpPr txBox="1"/>
          <p:nvPr/>
        </p:nvSpPr>
        <p:spPr>
          <a:xfrm>
            <a:off x="457200" y="2666880"/>
            <a:ext cx="8229240" cy="31237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e46c0a"/>
                </a:solidFill>
                <a:latin typeface="Calibri"/>
              </a:rPr>
              <a:t>Jézus magatartásformája alapból önzetlen volt. Minden erejét mások szolgálatára használta,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hogy kedves szavaival és gyógyító hatalmával enyhülést hozzon életükbe. Sosem használta hatalmát önző célokra.</a:t>
            </a: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19960" cy="6857640"/>
          </a:xfrm>
          <a:prstGeom prst="rect">
            <a:avLst/>
          </a:prstGeom>
          <a:ln>
            <a:noFill/>
          </a:ln>
        </p:spPr>
      </p:pic>
      <p:sp>
        <p:nvSpPr>
          <p:cNvPr id="133" name="TextShape 1"/>
          <p:cNvSpPr txBox="1"/>
          <p:nvPr/>
        </p:nvSpPr>
        <p:spPr>
          <a:xfrm>
            <a:off x="457200" y="2408400"/>
            <a:ext cx="8229240" cy="39160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3200">
                <a:solidFill>
                  <a:srgbClr val="e46c0a"/>
                </a:solidFill>
                <a:latin typeface="Calibri"/>
              </a:rPr>
              <a:t>Az esetek többségében a munkával, a kapcsolatokkal, a pénzzel járó feszültség és nyomás igencsak énközpontú.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Ha másokra figyelünk (önmagunk helyett), azzal sokat enyhíthetünk a ránk nehezedő nyomáson. Azok az emberek, akik önkéntes munkában, közösségi programokban, stb. vesznek részt, jobb közérzetről és elégedettségről számolnak be, mint azok, akik nem törődnek az ilyen dolgokkal. 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21040" cy="6933960"/>
          </a:xfrm>
          <a:prstGeom prst="rect">
            <a:avLst/>
          </a:prstGeom>
          <a:ln>
            <a:noFill/>
          </a:ln>
        </p:spPr>
      </p:pic>
      <p:sp>
        <p:nvSpPr>
          <p:cNvPr id="13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36" name="TextShape 2"/>
          <p:cNvSpPr txBox="1"/>
          <p:nvPr/>
        </p:nvSpPr>
        <p:spPr>
          <a:xfrm>
            <a:off x="457200" y="2865600"/>
            <a:ext cx="8229240" cy="26967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fdeada"/>
                </a:solidFill>
                <a:latin typeface="Calibri"/>
              </a:rPr>
              <a:t>Hogyan tapasztaltad meg, milyen áldás származik abból, hogy másoknak szolgálsz? Miért ne határoznád el, hogy céltudatosan és imádságos szívvel még többet teszel? </a:t>
            </a:r>
            <a:endParaRPr/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21040" cy="6933960"/>
          </a:xfrm>
          <a:prstGeom prst="rect">
            <a:avLst/>
          </a:prstGeom>
          <a:ln>
            <a:noFill/>
          </a:ln>
        </p:spPr>
      </p:pic>
      <p:sp>
        <p:nvSpPr>
          <p:cNvPr id="13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39" name="TextShape 2"/>
          <p:cNvSpPr txBox="1"/>
          <p:nvPr/>
        </p:nvSpPr>
        <p:spPr>
          <a:xfrm>
            <a:off x="457200" y="233208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ffffff"/>
                </a:solidFill>
                <a:latin typeface="Calibri"/>
              </a:rPr>
              <a:t>Gondold át alaposan saját szokásaidat! Mennyire egészségesen eszel és iszol?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ffffff"/>
                </a:solidFill>
                <a:latin typeface="Calibri"/>
              </a:rPr>
              <a:t>Milyen testmozgást végzel napi szinten? Mennyi időd jut kikapcsolódásra, pihenésre?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ffffff"/>
                </a:solidFill>
                <a:latin typeface="Calibri"/>
              </a:rPr>
              <a:t>Milyen változásokat eszközölhetsz azért, hogy jobban érezd magad úgy érzelmileg, mint fizikailag?</a:t>
            </a:r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21040" cy="6933960"/>
          </a:xfrm>
          <a:prstGeom prst="rect">
            <a:avLst/>
          </a:prstGeom>
          <a:ln>
            <a:noFill/>
          </a:ln>
        </p:spPr>
      </p:pic>
      <p:sp>
        <p:nvSpPr>
          <p:cNvPr id="14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42" name="TextShape 2"/>
          <p:cNvSpPr txBox="1"/>
          <p:nvPr/>
        </p:nvSpPr>
        <p:spPr>
          <a:xfrm>
            <a:off x="533520" y="2637000"/>
            <a:ext cx="8229240" cy="31539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66ffff"/>
                </a:solidFill>
                <a:latin typeface="Calibri"/>
              </a:rPr>
              <a:t>Habár egyes esetekben az embereknek komoly pszichikai gondjai vannak, amelyek megoldásához szakemberre van szükség, sokszor az életmódbeli változtatások is sokat segíthetnek a gyógyulásban, és a közérzet javításában. 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92" name="TextShape 1"/>
          <p:cNvSpPr txBox="1"/>
          <p:nvPr/>
        </p:nvSpPr>
        <p:spPr>
          <a:xfrm>
            <a:off x="457200" y="2560680"/>
            <a:ext cx="8229240" cy="39160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e46c0a"/>
                </a:solidFill>
                <a:latin typeface="Calibri"/>
              </a:rPr>
              <a:t>A stressz mindenkit érint. Munkahelyi követelmények, családi válsághelyzetek, bűntudat, bizonytalanság a jövő miatt, elégedetlenség a múlttal – ezek mind erőteljesen hatnak az emberre.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Mindezen kívül az élet általános kihívásai és eseményei oly mértékű nyomás alatt tartják az embereket, hogy fizikai és mentális egészségük egyaránt megsínyli. 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21040" cy="6933960"/>
          </a:xfrm>
          <a:prstGeom prst="rect">
            <a:avLst/>
          </a:prstGeom>
          <a:ln>
            <a:noFill/>
          </a:ln>
        </p:spPr>
      </p:pic>
      <p:sp>
        <p:nvSpPr>
          <p:cNvPr id="94" name="TextShape 1"/>
          <p:cNvSpPr txBox="1"/>
          <p:nvPr/>
        </p:nvSpPr>
        <p:spPr>
          <a:xfrm>
            <a:off x="457200" y="2819520"/>
            <a:ext cx="8229240" cy="28951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66ffff"/>
                </a:solidFill>
                <a:latin typeface="Calibri"/>
              </a:rPr>
              <a:t>Thomas H. Holmes és Richard H. Rahe kutatók összeállították a szociális alkalmazkodást értékelő táblázatot, ami magába foglalja az élet eseményeit, mindegyik mellett egy vonatkozó stresszértékkel: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19960" cy="6857640"/>
          </a:xfrm>
          <a:prstGeom prst="rect">
            <a:avLst/>
          </a:prstGeom>
          <a:ln>
            <a:noFill/>
          </a:ln>
        </p:spPr>
      </p:pic>
      <p:sp>
        <p:nvSpPr>
          <p:cNvPr id="96" name="TextShape 1"/>
          <p:cNvSpPr txBox="1"/>
          <p:nvPr/>
        </p:nvSpPr>
        <p:spPr>
          <a:xfrm>
            <a:off x="457200" y="2438280"/>
            <a:ext cx="8229240" cy="3657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e46c0a"/>
                </a:solidFill>
                <a:latin typeface="Calibri"/>
              </a:rPr>
              <a:t>a házastárs halála – 100;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egyéni sebesülés vagy betegség – 53; költözés – 20; stb. Az a személy, aki egy adott időszakon belül 200 vagy annál több pontot ér el ezen a skálán, 50 %-kal nagyobb valószínűséggel betegszik meg;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e46c0a"/>
                </a:solidFill>
                <a:latin typeface="Calibri"/>
              </a:rPr>
              <a:t>aki több mint 300 pontot, az komoly krízishelyzetbe kerül.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19960" cy="6857640"/>
          </a:xfrm>
          <a:prstGeom prst="rect">
            <a:avLst/>
          </a:prstGeom>
          <a:ln>
            <a:noFill/>
          </a:ln>
        </p:spPr>
      </p:pic>
      <p:sp>
        <p:nvSpPr>
          <p:cNvPr id="98" name="TextShape 1"/>
          <p:cNvSpPr txBox="1"/>
          <p:nvPr/>
        </p:nvSpPr>
        <p:spPr>
          <a:xfrm>
            <a:off x="533520" y="2743200"/>
            <a:ext cx="8229240" cy="21333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b="1" lang="en-US" sz="4000">
                <a:solidFill>
                  <a:srgbClr val="c00000"/>
                </a:solidFill>
                <a:latin typeface="Calibri"/>
              </a:rPr>
              <a:t>A mérsékelt arányú stressz szükséges ahhoz, hogy bármilyen területen teljesíteni tudjunk, egy bizonyos ponton túl azonban a stressz egészségügyi kockázatot jelent. 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19960" cy="6857640"/>
          </a:xfrm>
          <a:prstGeom prst="rect">
            <a:avLst/>
          </a:prstGeom>
          <a:ln>
            <a:noFill/>
          </a:ln>
        </p:spPr>
      </p:pic>
      <p:sp>
        <p:nvSpPr>
          <p:cNvPr id="100" name="TextShape 1"/>
          <p:cNvSpPr txBox="1"/>
          <p:nvPr/>
        </p:nvSpPr>
        <p:spPr>
          <a:xfrm>
            <a:off x="609480" y="2332080"/>
            <a:ext cx="8229240" cy="3763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Jézus szavaival és példájával bemutatta, hogy az élet stresszhelyzeteire az a legjobb orvosság, ha Istent keressük </a:t>
            </a:r>
            <a:r>
              <a:rPr b="1" lang="en-US" sz="3200">
                <a:solidFill>
                  <a:srgbClr val="e46c0a"/>
                </a:solidFill>
                <a:latin typeface="Calibri"/>
              </a:rPr>
              <a:t>egy csöndes időszakban és helyen </a:t>
            </a:r>
            <a:r>
              <a:rPr i="1" lang="en-US" sz="3200">
                <a:solidFill>
                  <a:srgbClr val="000000"/>
                </a:solidFill>
                <a:latin typeface="Calibri"/>
              </a:rPr>
              <a:t>(Mk 6:31)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Ha megengedjük neki, az Úr segít kezelni a feszültséget okozó helyzeteket, amelyek a földi élet elkerülhetetlen részét képezik. 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02" name="TextShape 1"/>
          <p:cNvSpPr txBox="1"/>
          <p:nvPr/>
        </p:nvSpPr>
        <p:spPr>
          <a:xfrm>
            <a:off x="304920" y="76212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deada"/>
                </a:solidFill>
                <a:latin typeface="Calibri"/>
              </a:rPr>
              <a:t>
</a:t>
            </a:r>
            <a:r>
              <a:rPr b="1" lang="en-US" sz="4400">
                <a:solidFill>
                  <a:srgbClr val="fdeada"/>
                </a:solidFill>
                <a:latin typeface="Calibri"/>
              </a:rPr>
              <a:t>Nehéz élethelyzetek</a:t>
            </a:r>
            <a:r>
              <a:rPr b="1" lang="en-US" sz="4400">
                <a:solidFill>
                  <a:srgbClr val="fdeada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03" name="TextShape 2"/>
          <p:cNvSpPr txBox="1"/>
          <p:nvPr/>
        </p:nvSpPr>
        <p:spPr>
          <a:xfrm>
            <a:off x="380880" y="2895480"/>
            <a:ext cx="8229240" cy="23619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600">
                <a:solidFill>
                  <a:srgbClr val="000000"/>
                </a:solidFill>
                <a:latin typeface="Calibri"/>
              </a:rPr>
              <a:t>Hogyan gondoskodott Isten Illésről az Izraelt sújtó szárazság idején?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1Kir 17:2-6; 15-16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19960" cy="6857640"/>
          </a:xfrm>
          <a:prstGeom prst="rect">
            <a:avLst/>
          </a:prstGeom>
          <a:ln>
            <a:noFill/>
          </a:ln>
        </p:spPr>
      </p:pic>
      <p:sp>
        <p:nvSpPr>
          <p:cNvPr id="105" name="TextShape 1"/>
          <p:cNvSpPr txBox="1"/>
          <p:nvPr/>
        </p:nvSpPr>
        <p:spPr>
          <a:xfrm>
            <a:off x="609480" y="2590920"/>
            <a:ext cx="8229240" cy="2590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Milyen egyéb dolgok történtek még Illéssel, és milyen tanulságokat vonhatunk le azokból a magunk számára?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1Kir 17:17-22; 18:23-39, 45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