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4" r:id="rId3"/>
    <p:sldId id="265" r:id="rId4"/>
    <p:sldId id="266" r:id="rId5"/>
    <p:sldId id="267" r:id="rId6"/>
    <p:sldId id="275" r:id="rId7"/>
    <p:sldId id="261" r:id="rId8"/>
    <p:sldId id="268" r:id="rId9"/>
    <p:sldId id="260" r:id="rId10"/>
    <p:sldId id="262" r:id="rId11"/>
    <p:sldId id="269" r:id="rId12"/>
    <p:sldId id="271" r:id="rId13"/>
    <p:sldId id="272" r:id="rId14"/>
    <p:sldId id="273" r:id="rId15"/>
    <p:sldId id="277" r:id="rId16"/>
    <p:sldId id="274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2" r:id="rId32"/>
    <p:sldId id="291" r:id="rId33"/>
    <p:sldId id="293" r:id="rId34"/>
    <p:sldId id="294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46A"/>
    <a:srgbClr val="5E6373"/>
    <a:srgbClr val="A8B1A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4660"/>
  </p:normalViewPr>
  <p:slideViewPr>
    <p:cSldViewPr snapToGrid="0">
      <p:cViewPr varScale="1">
        <p:scale>
          <a:sx n="75" d="100"/>
          <a:sy n="75" d="100"/>
        </p:scale>
        <p:origin x="91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0F279-F216-4DD0-A8B7-F84C5ECBB05E}" type="datetimeFigureOut">
              <a:rPr lang="hu-HU" smtClean="0"/>
              <a:t>2024. 10. 24.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018E9-BEF9-4183-80D4-202179AF319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1659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018E9-BEF9-4183-80D4-202179AF3190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5908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983" y="279833"/>
            <a:ext cx="7633854" cy="643866"/>
          </a:xfrm>
        </p:spPr>
        <p:txBody>
          <a:bodyPr>
            <a:noAutofit/>
          </a:bodyPr>
          <a:lstStyle/>
          <a:p>
            <a:pPr algn="l"/>
            <a:r>
              <a:rPr lang="hu-HU" sz="4400" b="1" dirty="0">
                <a:solidFill>
                  <a:schemeClr val="bg1"/>
                </a:solidFill>
                <a:latin typeface="Montserrat ExtraBold" panose="00000900000000000000" pitchFamily="50" charset="0"/>
              </a:rPr>
              <a:t>A TRAUMA-TUDATOS</a:t>
            </a:r>
            <a:endParaRPr lang="pt-BR" sz="4400" b="1" dirty="0">
              <a:solidFill>
                <a:schemeClr val="bg1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5703455" y="6208835"/>
            <a:ext cx="5070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pc="300" dirty="0">
                <a:latin typeface="Montserrat Medium" panose="00000600000000000000" pitchFamily="50" charset="0"/>
              </a:rPr>
              <a:t>ERŐSZAKMENTES NAP</a:t>
            </a:r>
            <a:r>
              <a:rPr lang="hu-HU" spc="300" dirty="0">
                <a:solidFill>
                  <a:schemeClr val="bg1"/>
                </a:solidFill>
                <a:latin typeface="Montserrat Medium" panose="00000600000000000000" pitchFamily="50" charset="0"/>
              </a:rPr>
              <a:t> 2024</a:t>
            </a:r>
            <a:endParaRPr lang="pt-BR" spc="300" dirty="0">
              <a:solidFill>
                <a:schemeClr val="bg1"/>
              </a:solidFill>
              <a:latin typeface="Montserrat Medium" panose="00000600000000000000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B275F6-B509-656A-9CBD-D6CB06C709BF}"/>
              </a:ext>
            </a:extLst>
          </p:cNvPr>
          <p:cNvSpPr txBox="1"/>
          <p:nvPr/>
        </p:nvSpPr>
        <p:spPr>
          <a:xfrm>
            <a:off x="604983" y="788896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9600" b="1" dirty="0">
                <a:ln w="28575">
                  <a:solidFill>
                    <a:schemeClr val="bg1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panose="00000900000000000000" pitchFamily="50" charset="0"/>
              </a:rPr>
              <a:t>EGYHÁZ</a:t>
            </a:r>
            <a:endParaRPr lang="pt-BR" sz="9600" dirty="0">
              <a:ln w="28575">
                <a:solidFill>
                  <a:schemeClr val="bg1"/>
                </a:solidFill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FBB3B1-C752-FC7A-4745-F801C298A3C9}"/>
              </a:ext>
            </a:extLst>
          </p:cNvPr>
          <p:cNvSpPr txBox="1"/>
          <p:nvPr/>
        </p:nvSpPr>
        <p:spPr>
          <a:xfrm>
            <a:off x="6512745" y="4637943"/>
            <a:ext cx="39479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dirty="0">
                <a:solidFill>
                  <a:schemeClr val="bg1"/>
                </a:solidFill>
              </a:rPr>
              <a:t>Írta: </a:t>
            </a:r>
            <a:r>
              <a:rPr lang="en-US" dirty="0">
                <a:solidFill>
                  <a:schemeClr val="bg1"/>
                </a:solidFill>
              </a:rPr>
              <a:t>Joanna Daniel</a:t>
            </a:r>
          </a:p>
          <a:p>
            <a:pPr algn="r"/>
            <a:r>
              <a:rPr lang="hu-HU" dirty="0">
                <a:solidFill>
                  <a:schemeClr val="bg1"/>
                </a:solidFill>
              </a:rPr>
              <a:t>Szerkesztői munkatárs: </a:t>
            </a:r>
            <a:r>
              <a:rPr lang="en-US" dirty="0">
                <a:solidFill>
                  <a:schemeClr val="bg1"/>
                </a:solidFill>
              </a:rPr>
              <a:t>Samantha </a:t>
            </a:r>
            <a:r>
              <a:rPr lang="en-US" dirty="0" err="1">
                <a:solidFill>
                  <a:schemeClr val="bg1"/>
                </a:solidFill>
              </a:rPr>
              <a:t>Fessal</a:t>
            </a:r>
            <a:endParaRPr lang="hu-HU" dirty="0">
              <a:solidFill>
                <a:schemeClr val="bg1"/>
              </a:solidFill>
            </a:endParaRPr>
          </a:p>
          <a:p>
            <a:pPr algn="r"/>
            <a:endParaRPr lang="hu-HU" dirty="0">
              <a:solidFill>
                <a:schemeClr val="bg1"/>
              </a:solidFill>
            </a:endParaRPr>
          </a:p>
          <a:p>
            <a:pPr algn="r"/>
            <a:r>
              <a:rPr lang="hu-HU" dirty="0">
                <a:solidFill>
                  <a:schemeClr val="bg1"/>
                </a:solidFill>
              </a:rPr>
              <a:t>Magyar nyelvre fordította: Tokics Ildikó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endParaRPr lang="en-US" sz="4800" dirty="0"/>
          </a:p>
          <a:p>
            <a:pPr marL="0" indent="0">
              <a:buNone/>
            </a:pPr>
            <a:endParaRPr lang="en-US" sz="4800" dirty="0"/>
          </a:p>
          <a:p>
            <a:pPr marL="742950" indent="-742950">
              <a:buFont typeface="+mj-lt"/>
              <a:buAutoNum type="arabicPeriod"/>
            </a:pPr>
            <a:r>
              <a:rPr lang="hu-HU" sz="4800" dirty="0"/>
              <a:t>Felépít egy trauma-tudatos vezetői csapatot.</a:t>
            </a:r>
            <a:endParaRPr lang="en-US" sz="4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176671"/>
            <a:ext cx="2089728" cy="4307256"/>
          </a:xfrm>
        </p:spPr>
        <p:txBody>
          <a:bodyPr>
            <a:normAutofit/>
          </a:bodyPr>
          <a:lstStyle/>
          <a:p>
            <a:pPr algn="ctr"/>
            <a:r>
              <a:rPr lang="hu-HU" sz="2800" dirty="0">
                <a:solidFill>
                  <a:schemeClr val="accent5">
                    <a:lumMod val="50000"/>
                  </a:schemeClr>
                </a:solidFill>
                <a:latin typeface="Futura LT Book" panose="02000504030000020003" pitchFamily="2" charset="0"/>
              </a:rPr>
              <a:t>A helyreállító szolgálat</a:t>
            </a:r>
            <a:br>
              <a:rPr lang="hu-HU" sz="2800" dirty="0">
                <a:solidFill>
                  <a:schemeClr val="accent5">
                    <a:lumMod val="50000"/>
                  </a:schemeClr>
                </a:solidFill>
                <a:latin typeface="Futura LT Book" panose="02000504030000020003" pitchFamily="2" charset="0"/>
              </a:rPr>
            </a:br>
            <a:r>
              <a:rPr lang="hu-HU" sz="2800" b="1" dirty="0">
                <a:solidFill>
                  <a:schemeClr val="accent5">
                    <a:lumMod val="50000"/>
                  </a:schemeClr>
                </a:solidFill>
                <a:latin typeface="Futura LT Book" panose="02000504030000020003" pitchFamily="2" charset="0"/>
              </a:rPr>
              <a:t>ÖT KULCSA</a:t>
            </a:r>
            <a:br>
              <a:rPr lang="en-US" sz="2600" dirty="0">
                <a:latin typeface="Futura LT Book" panose="02000504030000020003" pitchFamily="2" charset="0"/>
              </a:rPr>
            </a:br>
            <a:br>
              <a:rPr lang="en-US" sz="2600" dirty="0">
                <a:latin typeface="Futura LT Book" panose="02000504030000020003" pitchFamily="2" charset="0"/>
              </a:rPr>
            </a:br>
            <a:br>
              <a:rPr lang="en-US" sz="2600" dirty="0">
                <a:latin typeface="Futura LT Book" panose="02000504030000020003" pitchFamily="2" charset="0"/>
              </a:rPr>
            </a:br>
            <a:br>
              <a:rPr lang="en-US" sz="2600" dirty="0">
                <a:latin typeface="Futura LT Book" panose="02000504030000020003" pitchFamily="2" charset="0"/>
              </a:rPr>
            </a:br>
            <a:endParaRPr lang="en-US" sz="26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51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Futura LT Book" panose="02000504030000020003" pitchFamily="2" charset="0"/>
              </a:rPr>
              <a:t>Trauma-</a:t>
            </a:r>
            <a:r>
              <a:rPr lang="hu-HU" sz="4000" dirty="0">
                <a:latin typeface="Futura LT Book" panose="02000504030000020003" pitchFamily="2" charset="0"/>
              </a:rPr>
              <a:t>tudatos egyházi vezetők</a:t>
            </a:r>
            <a:r>
              <a:rPr lang="en-US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Megértik a trauma tartós hatását — a viselkedési, a mentális és a fizikai következményeket.</a:t>
            </a:r>
            <a:endParaRPr lang="hu-H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Felismerik, hogy a trauma a lelki életre is hatással van.</a:t>
            </a:r>
            <a:endParaRPr lang="hu-H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Tudják, hogy a negatív gyermekkori élmények (</a:t>
            </a:r>
            <a:r>
              <a:rPr lang="hu-HU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Adverse</a:t>
            </a:r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Childhood</a:t>
            </a:r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Experiences</a:t>
            </a:r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továbbiakban: </a:t>
            </a:r>
            <a:r>
              <a:rPr lang="hu-HU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ACEs</a:t>
            </a:r>
            <a:r>
              <a:rPr lang="hu-HU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generációkon át hatással vannak a családokra.</a:t>
            </a:r>
            <a:endParaRPr lang="hu-H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Felismerik az </a:t>
            </a:r>
            <a:r>
              <a:rPr lang="hu-HU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ACEs</a:t>
            </a:r>
            <a:r>
              <a:rPr lang="hu-HU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hatásait, beleértve a depressziót, a szorongást, a pánikrohamokat, az alvási problémákat, a stresszt, a viselkedés megváltozását és az alacsony önértékelést.</a:t>
            </a:r>
            <a:endParaRPr lang="hu-H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3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Futura LT Book" panose="02000504030000020003" pitchFamily="2" charset="0"/>
              </a:rPr>
              <a:t>Trauma-</a:t>
            </a:r>
            <a:r>
              <a:rPr lang="hu-HU" sz="4000" dirty="0">
                <a:latin typeface="Futura LT Book" panose="02000504030000020003" pitchFamily="2" charset="0"/>
              </a:rPr>
              <a:t>tudatos egyházi vezetők</a:t>
            </a:r>
            <a:r>
              <a:rPr lang="en-US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Megadják az irányt, amit mások követhetnek.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Türelmesen kezelik a nem kívánatos viselkedést.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Kérdéseket tesznek fel, például: „Mire van szükséged?”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Megfelelően reagálnak a bántalmazás vádjaira.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111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800" dirty="0">
              <a:solidFill>
                <a:srgbClr val="5E6373"/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Hozz létre egy vezetői csapatot!</a:t>
            </a:r>
            <a:endParaRPr lang="en-US" sz="4800" dirty="0">
              <a:solidFill>
                <a:srgbClr val="5E6373"/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hu-HU" sz="4800" dirty="0"/>
              <a:t>Megérti azokat az akadályokat, amelyekkel az áldozatok szembesülhetnek</a:t>
            </a:r>
            <a:r>
              <a:rPr lang="en-US" sz="4800" dirty="0"/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8" y="2216427"/>
            <a:ext cx="2376055" cy="4267500"/>
          </a:xfrm>
        </p:spPr>
        <p:txBody>
          <a:bodyPr>
            <a:normAutofit/>
          </a:bodyPr>
          <a:lstStyle/>
          <a:p>
            <a:pPr algn="ctr"/>
            <a:r>
              <a:rPr lang="hu-HU" sz="3000" dirty="0">
                <a:latin typeface="Futura LT Book" panose="02000504030000020003" pitchFamily="2" charset="0"/>
              </a:rPr>
              <a:t>A helyreállító szolgálat</a:t>
            </a:r>
            <a:br>
              <a:rPr lang="hu-HU" sz="3000" dirty="0">
                <a:latin typeface="Futura LT Book" panose="02000504030000020003" pitchFamily="2" charset="0"/>
              </a:rPr>
            </a:br>
            <a:r>
              <a:rPr lang="hu-HU" sz="30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öt kulcsa</a:t>
            </a:r>
            <a:br>
              <a:rPr lang="en-US" sz="2600" dirty="0">
                <a:latin typeface="Futura LT Book" panose="02000504030000020003" pitchFamily="2" charset="0"/>
              </a:rPr>
            </a:br>
            <a:br>
              <a:rPr lang="en-US" sz="2600" dirty="0">
                <a:latin typeface="Futura LT Book" panose="02000504030000020003" pitchFamily="2" charset="0"/>
              </a:rPr>
            </a:br>
            <a:br>
              <a:rPr lang="en-US" sz="2600" dirty="0">
                <a:latin typeface="Futura LT Book" panose="02000504030000020003" pitchFamily="2" charset="0"/>
              </a:rPr>
            </a:br>
            <a:br>
              <a:rPr lang="en-US" sz="2600" dirty="0">
                <a:latin typeface="Futura LT Book" panose="02000504030000020003" pitchFamily="2" charset="0"/>
              </a:rPr>
            </a:br>
            <a:endParaRPr lang="en-US" sz="26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90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Akadályok, amelyet miatt nehezen érjük el az embereket</a:t>
            </a:r>
            <a:r>
              <a:rPr lang="en-US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639540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Nyelvi problémák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Kulturális különbségek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Pénzügyi nehézségek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ítélkezéstől való félelem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Várólisták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Korlátozott hozzáférés állami támogatásokhoz és szolgáltatásokhoz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394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8861" y="1868556"/>
            <a:ext cx="8174283" cy="410847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Megismeri a helyi forrásokat, amelyek a traumát átélt emberek megsegítésére szolgálnak.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Segít a szakmai segítség és szükségletek megszerzésében számukra.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18A11C-5275-E67A-B233-71A08524952E}"/>
              </a:ext>
            </a:extLst>
          </p:cNvPr>
          <p:cNvSpPr txBox="1"/>
          <p:nvPr/>
        </p:nvSpPr>
        <p:spPr>
          <a:xfrm>
            <a:off x="1818861" y="735496"/>
            <a:ext cx="8120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>
                <a:latin typeface="+mj-lt"/>
              </a:rPr>
              <a:t>A trauma-tudatos egyház</a:t>
            </a:r>
            <a:r>
              <a:rPr lang="en-US" sz="4400" dirty="0">
                <a:latin typeface="+mj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3948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3989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CSOPORTOS TEVÉKENYSÉG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908205"/>
            <a:ext cx="5181600" cy="2949795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hu-HU" dirty="0"/>
              <a:t>Nyelvi</a:t>
            </a:r>
            <a:endParaRPr lang="en-US" dirty="0"/>
          </a:p>
          <a:p>
            <a:r>
              <a:rPr lang="hu-HU" dirty="0"/>
              <a:t>Kulturális</a:t>
            </a:r>
            <a:endParaRPr lang="en-US" dirty="0"/>
          </a:p>
          <a:p>
            <a:r>
              <a:rPr lang="hu-HU" dirty="0"/>
              <a:t>Pénzügyi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9A850-332A-F44C-785A-F522ED47D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9547" y="3844862"/>
            <a:ext cx="4824628" cy="301313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hu-HU" dirty="0"/>
              <a:t>Az ítélkezéstől való félelem</a:t>
            </a:r>
            <a:endParaRPr lang="en-US" dirty="0"/>
          </a:p>
          <a:p>
            <a:r>
              <a:rPr lang="hu-HU" dirty="0"/>
              <a:t>Várólisták</a:t>
            </a:r>
            <a:endParaRPr lang="en-US" dirty="0"/>
          </a:p>
          <a:p>
            <a:r>
              <a:rPr lang="hu-HU" dirty="0"/>
              <a:t>Korlátozott hozzáférés állami támogatásokhoz és szolgáltatásokhoz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3436FF-8269-6499-547D-C7DDBB6ED3BE}"/>
              </a:ext>
            </a:extLst>
          </p:cNvPr>
          <p:cNvSpPr txBox="1"/>
          <p:nvPr/>
        </p:nvSpPr>
        <p:spPr>
          <a:xfrm>
            <a:off x="938151" y="1923803"/>
            <a:ext cx="876398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MEGBESZÉLENDŐ KÉRDÉSEK</a:t>
            </a:r>
            <a:r>
              <a:rPr lang="en-US" sz="2800" b="1" dirty="0"/>
              <a:t>:</a:t>
            </a:r>
          </a:p>
          <a:p>
            <a:r>
              <a:rPr lang="hu-HU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Mit tehet az egyházunk, hogy segítsen az embereknek, amikor a szükségletekhez való hozzáférés a következő akadályokba ütközik?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567166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Hozz létre egy vezetői csapatot!</a:t>
            </a:r>
            <a:endParaRPr lang="en-US" sz="4800" dirty="0">
              <a:solidFill>
                <a:srgbClr val="5E6373"/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Megérteni azokat az akadályokat, amelyekkel az áldozatok szembesülhetnek.</a:t>
            </a:r>
            <a:endParaRPr lang="en-US" sz="4800" dirty="0">
              <a:solidFill>
                <a:srgbClr val="5E6373"/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hu-HU" sz="4800" dirty="0"/>
              <a:t>Tevőlegesen hallgatni</a:t>
            </a:r>
            <a:r>
              <a:rPr lang="en-US" sz="4800" dirty="0"/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136913"/>
            <a:ext cx="2089728" cy="4347013"/>
          </a:xfrm>
        </p:spPr>
        <p:txBody>
          <a:bodyPr>
            <a:normAutofit/>
          </a:bodyPr>
          <a:lstStyle/>
          <a:p>
            <a:pPr algn="ctr"/>
            <a:r>
              <a:rPr lang="hu-HU" sz="2800" dirty="0">
                <a:latin typeface="Futura LT Book" panose="02000504030000020003" pitchFamily="2" charset="0"/>
              </a:rPr>
              <a:t>A helyreállító szolgálat</a:t>
            </a:r>
            <a:br>
              <a:rPr lang="hu-HU" sz="2800" dirty="0">
                <a:latin typeface="Futura LT Book" panose="02000504030000020003" pitchFamily="2" charset="0"/>
              </a:rPr>
            </a:br>
            <a:r>
              <a:rPr lang="hu-HU" sz="2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öt kulcsa</a:t>
            </a:r>
            <a:br>
              <a:rPr lang="en-US" sz="2600" dirty="0">
                <a:latin typeface="Futura LT Book" panose="02000504030000020003" pitchFamily="2" charset="0"/>
              </a:rPr>
            </a:br>
            <a:endParaRPr lang="en-US" sz="26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43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043" y="217344"/>
            <a:ext cx="8435612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A tevőleges hallgatás akadályai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társadalmi nézetek a bántalmazással kapcsolatban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meghallgató személy értékei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meghallgató személyes nézetei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meghallgató személy véleménye az elkövetőről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Kioktatás vagy tanácsadás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Mások érzéseinek tagadása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93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A tevőleges hallgatás ismérvei</a:t>
            </a:r>
            <a:r>
              <a:rPr lang="en-US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sz="40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Időt </a:t>
            </a:r>
            <a:r>
              <a:rPr lang="hu-HU" sz="4000" dirty="0"/>
              <a:t>hagyni a hallgatásra.</a:t>
            </a:r>
            <a:endParaRPr lang="en-US" sz="4000" dirty="0"/>
          </a:p>
          <a:p>
            <a:r>
              <a:rPr lang="hu-HU" sz="40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Együttérzéssel </a:t>
            </a:r>
            <a:r>
              <a:rPr lang="hu-HU" sz="4000" dirty="0"/>
              <a:t>hallgatni.</a:t>
            </a:r>
            <a:endParaRPr lang="en-US" sz="40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r>
              <a:rPr lang="hu-HU" sz="40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Ítélkezés nélkül </a:t>
            </a:r>
            <a:r>
              <a:rPr lang="hu-HU" sz="4000" dirty="0"/>
              <a:t>hallgatni.</a:t>
            </a:r>
            <a:endParaRPr lang="en-US" sz="40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5908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Ézsaiás</a:t>
            </a:r>
            <a:r>
              <a:rPr lang="pt-BR" sz="4000" dirty="0">
                <a:latin typeface="Futura LT Book" panose="02000504030000020003" pitchFamily="2" charset="0"/>
              </a:rPr>
              <a:t> 43:2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dirty="0"/>
              <a:t>„Ha </a:t>
            </a:r>
            <a:r>
              <a:rPr lang="hu-HU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vízen </a:t>
            </a:r>
            <a:r>
              <a:rPr lang="hu-HU" sz="3600" dirty="0"/>
              <a:t>kelsz át,</a:t>
            </a:r>
            <a:endParaRPr lang="en-US" sz="3600" b="1" dirty="0">
              <a:solidFill>
                <a:srgbClr val="5E6373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hu-HU" sz="3600" dirty="0"/>
              <a:t>én veled vagyok,</a:t>
            </a:r>
          </a:p>
          <a:p>
            <a:pPr marL="0" indent="0">
              <a:buNone/>
            </a:pPr>
            <a:r>
              <a:rPr lang="hu-HU" sz="3600" dirty="0"/>
              <a:t>és ha </a:t>
            </a:r>
            <a:r>
              <a:rPr lang="hu-HU" sz="3600" b="1" dirty="0">
                <a:solidFill>
                  <a:srgbClr val="5E6373"/>
                </a:solidFill>
                <a:cs typeface="Futura" panose="020B0602020204020303" pitchFamily="34" charset="-79"/>
              </a:rPr>
              <a:t>folyókon</a:t>
            </a:r>
            <a:r>
              <a:rPr lang="en-US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,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hu-HU" sz="3600" dirty="0"/>
              <a:t>azok nem sodornak el.</a:t>
            </a:r>
            <a:endParaRPr lang="en-US" sz="3600" dirty="0"/>
          </a:p>
          <a:p>
            <a:pPr marL="0" indent="0">
              <a:buNone/>
            </a:pPr>
            <a:r>
              <a:rPr lang="hu-HU" sz="3600" dirty="0"/>
              <a:t>Ha </a:t>
            </a:r>
            <a:r>
              <a:rPr lang="hu-HU" sz="3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tűzben </a:t>
            </a:r>
            <a:r>
              <a:rPr lang="hu-HU" sz="3600" dirty="0"/>
              <a:t>jársz,</a:t>
            </a:r>
            <a:endParaRPr lang="en-US" sz="3600" b="1" dirty="0">
              <a:solidFill>
                <a:srgbClr val="5E6373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hu-HU" sz="3600" dirty="0"/>
              <a:t>nem perzselődsz meg,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hu-HU" sz="3600" dirty="0"/>
              <a:t>a láng nem éget meg téged</a:t>
            </a:r>
            <a:r>
              <a:rPr lang="en-US" sz="3600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986965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Jakab</a:t>
            </a:r>
            <a:r>
              <a:rPr lang="pt-BR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 1:19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sz="3200" dirty="0"/>
              <a:t>„Tanuljátok meg tehát, szeretett testvéreim: </a:t>
            </a:r>
          </a:p>
          <a:p>
            <a:pPr marL="0" indent="0" algn="ctr">
              <a:buNone/>
            </a:pPr>
            <a:r>
              <a:rPr lang="en-US" sz="3200" dirty="0"/>
              <a:t>l</a:t>
            </a:r>
            <a:r>
              <a:rPr lang="hu-HU" sz="3200" dirty="0"/>
              <a:t>egyen</a:t>
            </a:r>
            <a:r>
              <a:rPr lang="en-US" sz="3200" dirty="0"/>
              <a:t> </a:t>
            </a:r>
            <a:r>
              <a:rPr lang="hu-HU" sz="32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minden </a:t>
            </a:r>
            <a:r>
              <a:rPr lang="hu-HU" sz="3200" dirty="0"/>
              <a:t>ember</a:t>
            </a:r>
            <a:endParaRPr lang="en-US" sz="3200" dirty="0"/>
          </a:p>
          <a:p>
            <a:pPr marL="0" indent="0" algn="ctr">
              <a:buNone/>
            </a:pPr>
            <a:r>
              <a:rPr lang="hu-HU" sz="32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gyors</a:t>
            </a:r>
            <a:r>
              <a:rPr lang="en-US" sz="3200" dirty="0"/>
              <a:t> </a:t>
            </a:r>
            <a:r>
              <a:rPr lang="hu-HU" sz="3200" dirty="0"/>
              <a:t>a hallásra,</a:t>
            </a:r>
            <a:endParaRPr lang="en-US" sz="3200" dirty="0"/>
          </a:p>
          <a:p>
            <a:pPr marL="0" indent="0" algn="ctr">
              <a:buNone/>
            </a:pPr>
            <a:r>
              <a:rPr lang="hu-HU" sz="32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késedelmes </a:t>
            </a:r>
            <a:r>
              <a:rPr lang="hu-HU" sz="3200" dirty="0"/>
              <a:t>a szólásra</a:t>
            </a:r>
            <a:r>
              <a:rPr lang="en-US" sz="3200" dirty="0"/>
              <a:t>,</a:t>
            </a:r>
          </a:p>
          <a:p>
            <a:pPr marL="0" indent="0" algn="ctr">
              <a:buNone/>
            </a:pPr>
            <a:r>
              <a:rPr lang="hu-HU" sz="32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késedelmes </a:t>
            </a:r>
            <a:r>
              <a:rPr lang="hu-HU" sz="3200" dirty="0"/>
              <a:t>a haragra</a:t>
            </a:r>
            <a:r>
              <a:rPr lang="en-US" sz="3200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378702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Példabeszédek</a:t>
            </a:r>
            <a:r>
              <a:rPr lang="en-US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 25:11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sz="4000" dirty="0"/>
              <a:t>„Mint az </a:t>
            </a:r>
            <a:r>
              <a:rPr lang="hu-HU" sz="4000" b="1" dirty="0">
                <a:solidFill>
                  <a:srgbClr val="5E6373"/>
                </a:solidFill>
                <a:cs typeface="Futura" panose="020B0602020204020303" pitchFamily="34" charset="-79"/>
              </a:rPr>
              <a:t>aranyalma </a:t>
            </a:r>
          </a:p>
          <a:p>
            <a:pPr marL="0" indent="0" algn="ctr">
              <a:buNone/>
            </a:pPr>
            <a:r>
              <a:rPr lang="hu-HU" sz="4000" b="1" dirty="0">
                <a:solidFill>
                  <a:srgbClr val="5E6373"/>
                </a:solidFill>
                <a:cs typeface="Futura" panose="020B0602020204020303" pitchFamily="34" charset="-79"/>
              </a:rPr>
              <a:t>ezüst</a:t>
            </a:r>
            <a:endParaRPr lang="en-US" sz="40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hu-HU" sz="4000" dirty="0"/>
              <a:t>tányéron,</a:t>
            </a:r>
            <a:endParaRPr lang="en-US" sz="4000" dirty="0"/>
          </a:p>
          <a:p>
            <a:pPr marL="0" indent="0" algn="ctr">
              <a:buNone/>
            </a:pPr>
            <a:r>
              <a:rPr lang="hu-HU" sz="4000" dirty="0"/>
              <a:t>olyan a helyén</a:t>
            </a:r>
          </a:p>
          <a:p>
            <a:pPr marL="0" indent="0" algn="ctr">
              <a:buNone/>
            </a:pPr>
            <a:r>
              <a:rPr lang="hu-HU" sz="40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mondott ige.”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75684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 lnSpcReduction="10000"/>
          </a:bodyPr>
          <a:lstStyle/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Hozz létre egy vezetői csapatot!</a:t>
            </a:r>
            <a:endParaRPr lang="en-US" sz="4800" dirty="0">
              <a:solidFill>
                <a:srgbClr val="5E6373"/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Megérteni azokat az akadályokat, amelyekkel az áldozatok szembesülhetnek.</a:t>
            </a:r>
          </a:p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Tevőlegesen hallgatni.</a:t>
            </a:r>
          </a:p>
          <a:p>
            <a:pPr marL="914400" indent="-914400">
              <a:buFont typeface="+mj-lt"/>
              <a:buAutoNum type="arabicPeriod"/>
            </a:pPr>
            <a:r>
              <a:rPr lang="hu-HU" sz="4800" dirty="0"/>
              <a:t>A titoktartást megőrzi.</a:t>
            </a:r>
            <a:endParaRPr lang="en-US" sz="4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840471"/>
            <a:ext cx="2089728" cy="3643455"/>
          </a:xfrm>
        </p:spPr>
        <p:txBody>
          <a:bodyPr>
            <a:normAutofit/>
          </a:bodyPr>
          <a:lstStyle/>
          <a:p>
            <a:pPr algn="ctr"/>
            <a:b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hu-HU" sz="2400" dirty="0">
                <a:latin typeface="Futura LT Book" panose="02000504030000020003" pitchFamily="2" charset="0"/>
              </a:rPr>
              <a:t>A helyreállító szolgálat</a:t>
            </a:r>
            <a:br>
              <a:rPr lang="hu-HU" sz="2400" dirty="0">
                <a:latin typeface="Futura LT Book" panose="02000504030000020003" pitchFamily="2" charset="0"/>
              </a:rPr>
            </a:br>
            <a:r>
              <a:rPr lang="hu-HU" sz="24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öt kulcsa</a:t>
            </a:r>
            <a:br>
              <a:rPr lang="en-US" sz="2400" dirty="0">
                <a:latin typeface="Futura LT Book" panose="02000504030000020003" pitchFamily="2" charset="0"/>
              </a:rPr>
            </a:br>
            <a:endParaRPr lang="en-US" sz="26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253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A bizalom megtartása</a:t>
            </a:r>
            <a:r>
              <a:rPr lang="pt-BR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639540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Hallgatás az odafigyelés képességével.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Előítélet nélküli hallgatás.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Hallgatás anélkül, hogy a saját történetünk elnyomna minket.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Hallgatás segítő készséggel.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Hallgatás anélkül, hogy pletykálnánk, és elárulnánk az illető bizalmas dolgait.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711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17" y="217344"/>
            <a:ext cx="9564624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Csoportos tevékenység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279507" cy="4351338"/>
          </a:xfrm>
        </p:spPr>
        <p:txBody>
          <a:bodyPr/>
          <a:lstStyle/>
          <a:p>
            <a:pPr marL="0" indent="0">
              <a:buNone/>
            </a:pPr>
            <a:r>
              <a:rPr lang="hu-HU" b="1" dirty="0"/>
              <a:t>MEGBESZÉLENDŐ KÉRDÉSEK</a:t>
            </a:r>
            <a:r>
              <a:rPr lang="en-US" b="1" dirty="0"/>
              <a:t>:</a:t>
            </a:r>
          </a:p>
          <a:p>
            <a:pPr marL="0" indent="0">
              <a:buNone/>
            </a:pP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hu-HU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Milyen módon segíthetsz megbízható teret létrehozni a gyülekezetedben azok számára, akiknek bántalmazásban van részük?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6473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3" y="1034473"/>
            <a:ext cx="7891257" cy="5449453"/>
          </a:xfrm>
        </p:spPr>
        <p:txBody>
          <a:bodyPr>
            <a:normAutofit fontScale="92500" lnSpcReduction="10000"/>
          </a:bodyPr>
          <a:lstStyle/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Hozz létre egy vezetői csapatot!</a:t>
            </a:r>
            <a:endParaRPr lang="en-US" sz="4800" dirty="0">
              <a:solidFill>
                <a:srgbClr val="5E6373"/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Megérteni azokat az akadályokat, amelyekkel az áldozatok szembesülhetnek.</a:t>
            </a:r>
          </a:p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Tevőlegesen hallgatni.</a:t>
            </a:r>
          </a:p>
          <a:p>
            <a:pPr marL="914400" indent="-914400">
              <a:buFont typeface="+mj-lt"/>
              <a:buAutoNum type="arabicPeriod"/>
            </a:pPr>
            <a:r>
              <a:rPr lang="hu-HU" sz="4800" dirty="0">
                <a:solidFill>
                  <a:srgbClr val="5E6373"/>
                </a:solidFill>
              </a:rPr>
              <a:t>A titoktartást megőrzi.</a:t>
            </a:r>
          </a:p>
          <a:p>
            <a:pPr marL="914400" indent="-914400">
              <a:buFont typeface="+mj-lt"/>
              <a:buAutoNum type="arabicPeriod"/>
            </a:pPr>
            <a:r>
              <a:rPr lang="hu-HU" sz="4800" dirty="0"/>
              <a:t>Biztonságot és támogatást nyújt.</a:t>
            </a:r>
            <a:endParaRPr lang="en-US" sz="4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840471"/>
            <a:ext cx="2089728" cy="3643455"/>
          </a:xfrm>
        </p:spPr>
        <p:txBody>
          <a:bodyPr>
            <a:normAutofit/>
          </a:bodyPr>
          <a:lstStyle/>
          <a:p>
            <a:pPr algn="ctr"/>
            <a:b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hu-HU" sz="2800" dirty="0">
                <a:latin typeface="Futura LT Book" panose="02000504030000020003" pitchFamily="2" charset="0"/>
              </a:rPr>
              <a:t>A helyreállító szolgálat</a:t>
            </a:r>
            <a:br>
              <a:rPr lang="hu-HU" sz="2800" dirty="0">
                <a:latin typeface="Futura LT Book" panose="02000504030000020003" pitchFamily="2" charset="0"/>
              </a:rPr>
            </a:br>
            <a:r>
              <a:rPr lang="hu-HU" sz="2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öt kulcsa</a:t>
            </a:r>
            <a:endParaRPr lang="en-US" sz="26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620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A trauma-tudatos egyház</a:t>
            </a:r>
            <a:r>
              <a:rPr lang="en-US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Megtervezi minden tag általános jólétét.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Lehetőséget biztosít az érzelmi, lelki támogatás megtalálására.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Lehetőséget teremt a kapcsolatok építésére.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446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1" y="2118070"/>
            <a:ext cx="7499928" cy="40786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dirty="0"/>
              <a:t>A </a:t>
            </a:r>
            <a:r>
              <a:rPr lang="hu-HU" i="1" dirty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biztonság</a:t>
            </a:r>
            <a:r>
              <a:rPr lang="en-US" dirty="0"/>
              <a:t> </a:t>
            </a:r>
            <a:r>
              <a:rPr lang="hu-HU" dirty="0"/>
              <a:t>akkor valósul meg, amikor</a:t>
            </a:r>
            <a:r>
              <a:rPr lang="en-US" dirty="0"/>
              <a:t>: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emberek mernek segítséget kérni abban, amire szükségük van.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tanácsadók tudják, hogyan találják meg a szükséges segítséget.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emberek bíznak abban, hogy a történetüket meghallgatják.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tanácsadók bizalmasan kezelik azt az információt, amit megosztottak velük.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5EE61A0-F22B-C585-3C3D-86A51B797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1" y="726200"/>
            <a:ext cx="9316278" cy="1507135"/>
          </a:xfrm>
        </p:spPr>
        <p:txBody>
          <a:bodyPr/>
          <a:lstStyle/>
          <a:p>
            <a:r>
              <a:rPr lang="hu-HU" dirty="0"/>
              <a:t>A trauma-tudatos egyházban: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66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7234" y="2055811"/>
            <a:ext cx="7499928" cy="39395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i="1" dirty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Kialakítja a bizalmat, </a:t>
            </a:r>
            <a:r>
              <a:rPr lang="hu-HU" dirty="0"/>
              <a:t>hogy</a:t>
            </a:r>
            <a:r>
              <a:rPr lang="en-US" dirty="0"/>
              <a:t>: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átláthatóság kialakuljon.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vezetők őszinték és megbízhatóak legyenek.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elvárások érthetőek legyenek.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különböző érzések elfogadottak legyenek.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Az emberek odafigyeljenek egymásra.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D43CC37-EA0B-E00C-E8A4-8E765116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234" y="730248"/>
            <a:ext cx="9654209" cy="1325563"/>
          </a:xfrm>
        </p:spPr>
        <p:txBody>
          <a:bodyPr>
            <a:normAutofit/>
          </a:bodyPr>
          <a:lstStyle/>
          <a:p>
            <a:r>
              <a:rPr lang="hu-HU" dirty="0">
                <a:cs typeface="Futura Medium" panose="020B0602020204020303" pitchFamily="34" charset="-79"/>
              </a:rPr>
              <a:t>A trauma-tudatos egyház</a:t>
            </a:r>
            <a:endParaRPr lang="en-US" dirty="0"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81338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8429" y="2058436"/>
            <a:ext cx="7499928" cy="3643455"/>
          </a:xfrm>
        </p:spPr>
        <p:txBody>
          <a:bodyPr/>
          <a:lstStyle/>
          <a:p>
            <a:pPr marL="0" indent="0">
              <a:buNone/>
            </a:pPr>
            <a:r>
              <a:rPr lang="hu-HU" i="1" dirty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Támogató csoportokat </a:t>
            </a:r>
            <a:r>
              <a:rPr lang="hu-HU" dirty="0"/>
              <a:t>hoz létre</a:t>
            </a:r>
            <a:r>
              <a:rPr lang="en-US" dirty="0"/>
              <a:t>:</a:t>
            </a: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szexuális bántalmazás túlélői számára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válás utáni felépüléshez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gyászfeldolgozáshoz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BEE7CC-DD59-E0FD-C477-2A4765DAB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29" y="732873"/>
            <a:ext cx="8495142" cy="1325563"/>
          </a:xfrm>
        </p:spPr>
        <p:txBody>
          <a:bodyPr/>
          <a:lstStyle/>
          <a:p>
            <a:r>
              <a:rPr lang="hu-HU" dirty="0"/>
              <a:t>A trauma-tudatos egyház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8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873" y="217344"/>
            <a:ext cx="7894782" cy="1325563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Mi a trauma</a:t>
            </a:r>
            <a:r>
              <a:rPr lang="en-US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64232"/>
            <a:ext cx="9959109" cy="4351338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hu-HU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trauma egy megélt esemény, eseménysorozat vagy egy körülmény együttes eredménye, amelyet az egyén károsnak vagy életveszélyesnek él meg. </a:t>
            </a:r>
            <a:endParaRPr lang="hu-H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hu-HU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Bár egyénenként változó, általában a traumatikus élmények tartósan káros hatást okozhatnak, korlátozva az egyén képességét, hogy sikeres életet éljen, vagy mentális, fizikai, társadalmi, érzelmi vagy lelki jólétet érjen el. </a:t>
            </a:r>
            <a:endParaRPr lang="hu-H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808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CSOPORTOS TEVÉKENYSÉG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6395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b="1" dirty="0"/>
              <a:t>MEGBESZÉLENDŐ KÉRDÉSEK</a:t>
            </a:r>
            <a:r>
              <a:rPr lang="en-US" b="1" dirty="0"/>
              <a:t>:</a:t>
            </a:r>
          </a:p>
          <a:p>
            <a:pPr>
              <a:lnSpc>
                <a:spcPct val="115000"/>
              </a:lnSpc>
            </a:pPr>
            <a:r>
              <a:rPr lang="hu-HU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 választanod kellene egyet ezek közül a támogató csoportok közül – amit a bántalmazott emberek számára egyházi közösségi szolgálatként vezetnél – melyiket választanád? Miért? </a:t>
            </a: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szexuális bántalmazás túlélői</a:t>
            </a: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válás utáni felépülés</a:t>
            </a: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gyász feldolgozásának segítése</a:t>
            </a:r>
          </a:p>
          <a:p>
            <a:pPr marL="0" lvl="0" indent="0">
              <a:lnSpc>
                <a:spcPct val="115000"/>
              </a:lnSpc>
              <a:buSzPts val="1000"/>
              <a:buNone/>
              <a:tabLst>
                <a:tab pos="457200" algn="l"/>
              </a:tabLst>
            </a:pP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hu-HU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Milyen más támogató csoportok lennének még hasznosak?</a:t>
            </a:r>
            <a:endParaRPr lang="hu-HU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423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TEVŐLEGES HALLGATÁS</a:t>
            </a:r>
            <a:endParaRPr lang="en-US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tevőleges hallgatás alapvető a gyógyulási folyamatban. Néhány tanácsadói szerep azonban megakadályozhatja ezt. 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következő gyakorlat segíthet ezt a helytelen viselkedést beazonosítani a meghallgatás során.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842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Csoportos tevékenység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fontScale="85000" lnSpcReduction="20000"/>
          </a:bodyPr>
          <a:lstStyle/>
          <a:p>
            <a:pPr marL="2422525" lvl="8" indent="0">
              <a:buNone/>
            </a:pPr>
            <a:r>
              <a:rPr lang="hu-HU" sz="3500" b="1" dirty="0"/>
              <a:t>Hallgatói/tanácsadói szerepek, szabályok</a:t>
            </a:r>
            <a:r>
              <a:rPr lang="en-US" sz="3500" b="1" dirty="0"/>
              <a:t>:</a:t>
            </a:r>
          </a:p>
          <a:p>
            <a:pPr marL="3224213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Kritikus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24213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Közömbös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24213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Szerkesztő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24213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Gondoskodó Barát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24213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Lelkész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24213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Vezető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24213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Mindentudó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1072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Futura LT Book" panose="02000504030000020003" pitchFamily="2" charset="0"/>
              </a:rPr>
              <a:t>Ellen G. White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sz="3200" dirty="0"/>
              <a:t>„Mindnyájan össze vagyunk </a:t>
            </a:r>
            <a:r>
              <a:rPr lang="hu-HU" sz="3200" b="1" dirty="0">
                <a:solidFill>
                  <a:srgbClr val="A1646A"/>
                </a:solidFill>
                <a:cs typeface="Futura" panose="020B0602020204020303" pitchFamily="34" charset="-79"/>
              </a:rPr>
              <a:t>szőve</a:t>
            </a:r>
            <a:endParaRPr lang="hu-HU" sz="3200" dirty="0"/>
          </a:p>
          <a:p>
            <a:pPr marL="0" indent="0" algn="ctr">
              <a:buNone/>
            </a:pPr>
            <a:r>
              <a:rPr lang="hu-HU" sz="3200" dirty="0"/>
              <a:t>az emberiség nagy </a:t>
            </a:r>
            <a:r>
              <a:rPr lang="hu-HU" sz="3200" b="1" dirty="0">
                <a:solidFill>
                  <a:srgbClr val="A1646A"/>
                </a:solidFill>
                <a:cs typeface="Futura" panose="020B0602020204020303" pitchFamily="34" charset="-79"/>
              </a:rPr>
              <a:t>szőttesébe</a:t>
            </a:r>
            <a:endParaRPr lang="en-US" sz="3200" dirty="0"/>
          </a:p>
          <a:p>
            <a:pPr marL="0" indent="0" algn="ctr">
              <a:buNone/>
            </a:pPr>
            <a:r>
              <a:rPr lang="hu-HU" sz="3200" dirty="0"/>
              <a:t>S amit mások </a:t>
            </a:r>
          </a:p>
          <a:p>
            <a:pPr marL="0" indent="0" algn="ctr">
              <a:buNone/>
            </a:pPr>
            <a:r>
              <a:rPr lang="hu-HU" sz="32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hasznára </a:t>
            </a:r>
            <a:r>
              <a:rPr lang="hu-HU" sz="3200" dirty="0"/>
              <a:t>és</a:t>
            </a:r>
            <a:r>
              <a:rPr lang="en-US" sz="3200" dirty="0"/>
              <a:t> </a:t>
            </a:r>
            <a:r>
              <a:rPr lang="hu-HU" sz="32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áldására</a:t>
            </a:r>
            <a:r>
              <a:rPr lang="en-US" sz="3200" b="1" dirty="0">
                <a:latin typeface="Futura" panose="020B0602020204020303" pitchFamily="34" charset="-79"/>
                <a:cs typeface="Futura" panose="020B0602020204020303" pitchFamily="34" charset="-79"/>
              </a:rPr>
              <a:t> </a:t>
            </a:r>
            <a:r>
              <a:rPr lang="hu-HU" sz="3200" dirty="0"/>
              <a:t>tehetünk</a:t>
            </a:r>
            <a:endParaRPr lang="en-US" sz="3200" dirty="0"/>
          </a:p>
          <a:p>
            <a:pPr marL="0" indent="0" algn="ctr">
              <a:buNone/>
            </a:pPr>
            <a:r>
              <a:rPr lang="hu-HU" sz="3200" dirty="0"/>
              <a:t>az </a:t>
            </a:r>
            <a:r>
              <a:rPr lang="hu-HU" sz="32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áldásban</a:t>
            </a:r>
            <a:r>
              <a:rPr lang="en-US" sz="3200" dirty="0"/>
              <a:t> </a:t>
            </a:r>
            <a:r>
              <a:rPr lang="hu-HU" sz="3200" dirty="0"/>
              <a:t>hat vissza ránk</a:t>
            </a:r>
            <a:r>
              <a:rPr lang="en-US" sz="3200" dirty="0"/>
              <a:t>.”</a:t>
            </a:r>
          </a:p>
          <a:p>
            <a:pPr indent="0" algn="ctr">
              <a:lnSpc>
                <a:spcPct val="115000"/>
              </a:lnSpc>
              <a:buNone/>
            </a:pPr>
            <a:r>
              <a:rPr lang="hu-H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Ellen G. White: </a:t>
            </a:r>
            <a:r>
              <a:rPr lang="hu-HU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Pátriárkák és próféták. </a:t>
            </a:r>
            <a:r>
              <a:rPr lang="hu-H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Advent Kiadó, Budapest, 1993. 498. oldal.</a:t>
            </a:r>
            <a:endParaRPr lang="hu-H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388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Futura LT Book" panose="02000504030000020003" pitchFamily="2" charset="0"/>
              </a:rPr>
              <a:t>1</a:t>
            </a:r>
            <a:r>
              <a:rPr lang="hu-HU" sz="4000" dirty="0">
                <a:latin typeface="Futura LT Book" panose="02000504030000020003" pitchFamily="2" charset="0"/>
              </a:rPr>
              <a:t>Thesszalonika </a:t>
            </a:r>
            <a:r>
              <a:rPr lang="en-US" sz="4000" dirty="0">
                <a:latin typeface="Futura LT Book" panose="02000504030000020003" pitchFamily="2" charset="0"/>
              </a:rPr>
              <a:t>5:11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hu-HU" sz="40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„Vigasztaljátok</a:t>
            </a:r>
            <a:r>
              <a:rPr lang="en-US" sz="4000" dirty="0"/>
              <a:t> </a:t>
            </a:r>
            <a:r>
              <a:rPr lang="hu-HU" sz="4000" dirty="0"/>
              <a:t>tehát egymást,</a:t>
            </a:r>
            <a:endParaRPr lang="en-US" sz="4000" dirty="0"/>
          </a:p>
          <a:p>
            <a:pPr marL="0" indent="0" algn="ctr">
              <a:buNone/>
            </a:pPr>
            <a:r>
              <a:rPr lang="hu-HU" sz="4000" dirty="0"/>
              <a:t>és </a:t>
            </a:r>
            <a:r>
              <a:rPr lang="hu-HU" sz="4000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építse</a:t>
            </a:r>
            <a:r>
              <a:rPr lang="en-US" sz="4000" b="1" dirty="0">
                <a:latin typeface="Futura" panose="020B0602020204020303" pitchFamily="34" charset="-79"/>
                <a:cs typeface="Futura" panose="020B0602020204020303" pitchFamily="34" charset="-79"/>
              </a:rPr>
              <a:t> </a:t>
            </a:r>
            <a:r>
              <a:rPr lang="hu-HU" sz="4000" dirty="0"/>
              <a:t>egyik a másikat</a:t>
            </a:r>
          </a:p>
          <a:p>
            <a:pPr marL="0" indent="0" algn="ctr">
              <a:buNone/>
            </a:pPr>
            <a:r>
              <a:rPr lang="hu-HU" sz="4000" dirty="0"/>
              <a:t>ahogyan teszitek is.”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42513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0280" y="660399"/>
            <a:ext cx="7714794" cy="5823527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ea typeface="Times New Roman" panose="02020603050405020304" pitchFamily="18" charset="0"/>
              </a:rPr>
              <a:t>Átérzem a fájdalmad és arra vágyom,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ea typeface="Times New Roman" panose="02020603050405020304" pitchFamily="18" charset="0"/>
              </a:rPr>
              <a:t>hogy kezem érintésével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ea typeface="Times New Roman" panose="02020603050405020304" pitchFamily="18" charset="0"/>
              </a:rPr>
              <a:t>eltűntessem a sebeidet.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ea typeface="Times New Roman" panose="02020603050405020304" pitchFamily="18" charset="0"/>
              </a:rPr>
              <a:t>Igen, tudom, hogy nem látom igazán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ea typeface="Times New Roman" panose="02020603050405020304" pitchFamily="18" charset="0"/>
              </a:rPr>
              <a:t>a szélességét és mélységét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ea typeface="Times New Roman" panose="02020603050405020304" pitchFamily="18" charset="0"/>
              </a:rPr>
              <a:t>a sötét völgynek, amelyben vagy.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ea typeface="Times New Roman" panose="02020603050405020304" pitchFamily="18" charset="0"/>
              </a:rPr>
              <a:t>Nem tudhatom igazán,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ea typeface="Times New Roman" panose="02020603050405020304" pitchFamily="18" charset="0"/>
              </a:rPr>
              <a:t>a lelkedbe vájt kés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ea typeface="Times New Roman" panose="02020603050405020304" pitchFamily="18" charset="0"/>
              </a:rPr>
              <a:t>mennyire éles–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8" y="2840471"/>
            <a:ext cx="2343971" cy="3643455"/>
          </a:xfrm>
        </p:spPr>
        <p:txBody>
          <a:bodyPr>
            <a:normAutofit/>
          </a:bodyPr>
          <a:lstStyle/>
          <a:p>
            <a:pPr algn="ctr"/>
            <a:r>
              <a:rPr lang="hu-HU" sz="3600" dirty="0">
                <a:latin typeface="Futura LT Book" panose="02000504030000020003" pitchFamily="2" charset="0"/>
              </a:rPr>
              <a:t>Kinyújtom a kezem</a:t>
            </a:r>
            <a:br>
              <a:rPr lang="pt-BR" sz="2800" dirty="0">
                <a:latin typeface="Futura LT Book" panose="02000504030000020003" pitchFamily="2" charset="0"/>
              </a:rPr>
            </a:br>
            <a:br>
              <a:rPr lang="pt-BR" sz="2800" dirty="0">
                <a:latin typeface="Futura LT Book" panose="02000504030000020003" pitchFamily="2" charset="0"/>
              </a:rPr>
            </a:br>
            <a:br>
              <a:rPr lang="pt-BR" sz="2800" dirty="0">
                <a:latin typeface="Futura LT Book" panose="02000504030000020003" pitchFamily="2" charset="0"/>
              </a:rPr>
            </a:br>
            <a:endParaRPr lang="pt-BR" sz="20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621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mert ezen az úton te jársz, </a:t>
            </a:r>
            <a:endParaRPr lang="hu-H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és nem én.</a:t>
            </a:r>
            <a:endParaRPr lang="hu-H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 ismerek én is más völgyeket,</a:t>
            </a:r>
            <a:endParaRPr lang="hu-H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és a szívemben én is őrzök</a:t>
            </a:r>
            <a:endParaRPr lang="hu-H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kés okozta sebhelyeket.</a:t>
            </a:r>
            <a:endParaRPr lang="hu-H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Mégis, végig járnám a te utad</a:t>
            </a:r>
            <a:endParaRPr lang="hu-H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és elvinném a te fájdalmadat,</a:t>
            </a:r>
            <a:endParaRPr lang="hu-H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 tehetném. De nem lehet.</a:t>
            </a:r>
            <a:endParaRPr lang="hu-H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840471"/>
            <a:ext cx="2089728" cy="3643455"/>
          </a:xfrm>
        </p:spPr>
        <p:txBody>
          <a:bodyPr>
            <a:normAutofit/>
          </a:bodyPr>
          <a:lstStyle/>
          <a:p>
            <a:pPr algn="ctr"/>
            <a:r>
              <a:rPr lang="hu-HU" sz="2800" dirty="0">
                <a:latin typeface="Futura LT Book" panose="02000504030000020003" pitchFamily="2" charset="0"/>
              </a:rPr>
              <a:t>Kinyújtom a kezem</a:t>
            </a:r>
            <a:br>
              <a:rPr lang="pt-BR" sz="2800" dirty="0">
                <a:latin typeface="Futura LT Book" panose="02000504030000020003" pitchFamily="2" charset="0"/>
              </a:rPr>
            </a:br>
            <a:br>
              <a:rPr lang="pt-BR" sz="2800" dirty="0">
                <a:latin typeface="Futura LT Book" panose="02000504030000020003" pitchFamily="2" charset="0"/>
              </a:rPr>
            </a:br>
            <a:br>
              <a:rPr lang="pt-BR" sz="2800" dirty="0">
                <a:latin typeface="Futura LT Book" panose="02000504030000020003" pitchFamily="2" charset="0"/>
              </a:rPr>
            </a:br>
            <a:endParaRPr lang="pt-BR" sz="20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52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7986" y="704273"/>
            <a:ext cx="7499928" cy="5449453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És mégis, talán</a:t>
            </a:r>
            <a:r>
              <a:rPr lang="hu-HU" sz="9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valamilyen módon</a:t>
            </a:r>
            <a:endParaRPr lang="hu-H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lehetek egy kéz, amibe kapaszkodhatsz </a:t>
            </a:r>
            <a:r>
              <a:rPr lang="hu-HU" sz="9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sötétségben.</a:t>
            </a:r>
            <a:endParaRPr lang="hu-H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Valamilyen módon, </a:t>
            </a:r>
            <a:endParaRPr lang="hu-H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megpróbálom tompítani</a:t>
            </a:r>
            <a:endParaRPr lang="hu-H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fájdalom élességét.</a:t>
            </a:r>
            <a:endParaRPr lang="hu-H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 ha nem –</a:t>
            </a:r>
            <a:endParaRPr lang="hu-H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lehet, hogy egy kicsit </a:t>
            </a:r>
            <a:endParaRPr lang="hu-H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talán az segít,</a:t>
            </a:r>
            <a:r>
              <a:rPr lang="hu-HU" sz="9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csak az a tudat, </a:t>
            </a:r>
            <a:endParaRPr lang="hu-H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hu-HU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hogy törődöm veled.</a:t>
            </a:r>
          </a:p>
          <a:p>
            <a:pPr indent="0" algn="just">
              <a:lnSpc>
                <a:spcPct val="115000"/>
              </a:lnSpc>
              <a:buNone/>
            </a:pPr>
            <a:endParaRPr lang="hu-H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/>
              <a:t>https://www.rigden.co.uk/poems/reaching-out/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840471"/>
            <a:ext cx="2089728" cy="3643455"/>
          </a:xfrm>
        </p:spPr>
        <p:txBody>
          <a:bodyPr>
            <a:normAutofit/>
          </a:bodyPr>
          <a:lstStyle/>
          <a:p>
            <a:pPr algn="ctr"/>
            <a:r>
              <a:rPr lang="hu-HU" sz="2800" dirty="0">
                <a:latin typeface="Futura LT Book" panose="02000504030000020003" pitchFamily="2" charset="0"/>
              </a:rPr>
              <a:t>Kinyújtom a kezem</a:t>
            </a:r>
            <a:br>
              <a:rPr lang="en-US" sz="2800" dirty="0">
                <a:latin typeface="Futura LT Book" panose="02000504030000020003" pitchFamily="2" charset="0"/>
              </a:rPr>
            </a:br>
            <a:br>
              <a:rPr lang="en-US" sz="2800" dirty="0">
                <a:latin typeface="Futura LT Book" panose="02000504030000020003" pitchFamily="2" charset="0"/>
              </a:rPr>
            </a:br>
            <a:br>
              <a:rPr lang="en-US" sz="2800" dirty="0">
                <a:latin typeface="Futura LT Book" panose="02000504030000020003" pitchFamily="2" charset="0"/>
              </a:rPr>
            </a:br>
            <a:r>
              <a:rPr lang="en-US" sz="2000" dirty="0">
                <a:latin typeface="Futura LT Book" panose="02000504030000020003" pitchFamily="2" charset="0"/>
              </a:rPr>
              <a:t>By Christine </a:t>
            </a:r>
            <a:r>
              <a:rPr lang="en-US" sz="2000" dirty="0" err="1">
                <a:latin typeface="Futura LT Book" panose="02000504030000020003" pitchFamily="2" charset="0"/>
              </a:rPr>
              <a:t>Rigden</a:t>
            </a:r>
            <a:r>
              <a:rPr lang="en-US" sz="2000" dirty="0">
                <a:latin typeface="Futura LT Book" panose="02000504030000020003" pitchFamily="2" charset="0"/>
              </a:rPr>
              <a:t> © 1989</a:t>
            </a:r>
          </a:p>
        </p:txBody>
      </p:sp>
    </p:spTree>
    <p:extLst>
      <p:ext uri="{BB962C8B-B14F-4D97-AF65-F5344CB8AC3E}">
        <p14:creationId xmlns:p14="http://schemas.microsoft.com/office/powerpoint/2010/main" val="423146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Mit gondolsz</a:t>
            </a:r>
            <a:r>
              <a:rPr lang="en-US" sz="4000" dirty="0">
                <a:latin typeface="Futura LT Book" panose="02000504030000020003" pitchFamily="2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János</a:t>
            </a:r>
            <a:r>
              <a:rPr lang="pt-BR" dirty="0"/>
              <a:t> 4:1-29</a:t>
            </a: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Miért kérte Jézus, hogy adjon neki inni?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Miért vezette Jézus arra, hogy a családi helyzetéről beszéljen?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 tette őt ilyen erős tanúvá?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5961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A TRAUMA-TUDATOS EGYHÁZ</a:t>
            </a:r>
            <a:r>
              <a:rPr lang="en-US" sz="4000" dirty="0">
                <a:latin typeface="Futura LT Book" panose="02000504030000020003" pitchFamily="2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Tudatában van annak, hogy a megrázkódtatás milyen hatással van a tagok életére.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Érzékeny és együttérző, olyan környezetet teremt, amely biztonságos mindenki számára az Isten dicsőítésében.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185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A helyreállító szolgálat</a:t>
            </a:r>
            <a:br>
              <a:rPr lang="hu-HU" sz="4000" dirty="0">
                <a:solidFill>
                  <a:schemeClr val="bg1"/>
                </a:solidFill>
                <a:latin typeface="Futura LT Book" panose="02000504030000020003" pitchFamily="2" charset="0"/>
              </a:rPr>
            </a:br>
            <a:r>
              <a:rPr lang="hu-HU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>ÖT KULCSA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3900" b="1" dirty="0"/>
              <a:t>A trauma-tudatos egyház</a:t>
            </a:r>
            <a:r>
              <a:rPr lang="en-US" sz="3900" b="1" dirty="0"/>
              <a:t>: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Felépít egy trauma-tudatos vezetői csapatot.</a:t>
            </a:r>
            <a:endParaRPr lang="hu-HU" sz="3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Megérti azokat az akadályokat, amelyekkel az áldozatok szembesülhetnek.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Tevőlegesen hallgat.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titoktartást megőrzi.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hu-HU" sz="3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Biztonságot és támogatást nyújt.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106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1206</Words>
  <Application>Microsoft Office PowerPoint</Application>
  <PresentationFormat>Szélesvásznú</PresentationFormat>
  <Paragraphs>211</Paragraphs>
  <Slides>34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11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34</vt:i4>
      </vt:variant>
    </vt:vector>
  </HeadingPairs>
  <TitlesOfParts>
    <vt:vector size="46" baseType="lpstr">
      <vt:lpstr>Aptos</vt:lpstr>
      <vt:lpstr>Arial</vt:lpstr>
      <vt:lpstr>Calibri</vt:lpstr>
      <vt:lpstr>Calibri Light</vt:lpstr>
      <vt:lpstr>Futura</vt:lpstr>
      <vt:lpstr>Futura LT Book</vt:lpstr>
      <vt:lpstr>Futura Medium</vt:lpstr>
      <vt:lpstr>Montserrat ExtraBold</vt:lpstr>
      <vt:lpstr>Montserrat Medium</vt:lpstr>
      <vt:lpstr>Symbol</vt:lpstr>
      <vt:lpstr>Times New Roman</vt:lpstr>
      <vt:lpstr>Office Theme</vt:lpstr>
      <vt:lpstr>PowerPoint-bemutató</vt:lpstr>
      <vt:lpstr>Ézsaiás 43:2</vt:lpstr>
      <vt:lpstr>Mi a trauma?</vt:lpstr>
      <vt:lpstr>Kinyújtom a kezem   </vt:lpstr>
      <vt:lpstr>Kinyújtom a kezem   </vt:lpstr>
      <vt:lpstr>Kinyújtom a kezem   By Christine Rigden © 1989</vt:lpstr>
      <vt:lpstr>Mit gondolsz?</vt:lpstr>
      <vt:lpstr>A TRAUMA-TUDATOS EGYHÁZ:</vt:lpstr>
      <vt:lpstr>A helyreállító szolgálat ÖT KULCSA</vt:lpstr>
      <vt:lpstr>A helyreállító szolgálat ÖT KULCSA    </vt:lpstr>
      <vt:lpstr>Trauma-tudatos egyházi vezetők:</vt:lpstr>
      <vt:lpstr>Trauma-tudatos egyházi vezetők:</vt:lpstr>
      <vt:lpstr>A helyreállító szolgálat öt kulcsa    </vt:lpstr>
      <vt:lpstr>Akadályok, amelyet miatt nehezen érjük el az embereket:</vt:lpstr>
      <vt:lpstr>PowerPoint-bemutató</vt:lpstr>
      <vt:lpstr>CSOPORTOS TEVÉKENYSÉG</vt:lpstr>
      <vt:lpstr>A helyreállító szolgálat öt kulcsa </vt:lpstr>
      <vt:lpstr>A tevőleges hallgatás akadályai</vt:lpstr>
      <vt:lpstr>A tevőleges hallgatás ismérvei:</vt:lpstr>
      <vt:lpstr>Jakab 1:19</vt:lpstr>
      <vt:lpstr>Példabeszédek 25:11</vt:lpstr>
      <vt:lpstr> A helyreállító szolgálat öt kulcsa </vt:lpstr>
      <vt:lpstr>A bizalom megtartása:</vt:lpstr>
      <vt:lpstr>Csoportos tevékenység</vt:lpstr>
      <vt:lpstr> A helyreállító szolgálat öt kulcsa</vt:lpstr>
      <vt:lpstr>A trauma-tudatos egyház:</vt:lpstr>
      <vt:lpstr>A trauma-tudatos egyházban:</vt:lpstr>
      <vt:lpstr>A trauma-tudatos egyház</vt:lpstr>
      <vt:lpstr>A trauma-tudatos egyház</vt:lpstr>
      <vt:lpstr>CSOPORTOS TEVÉKENYSÉG</vt:lpstr>
      <vt:lpstr>TEVŐLEGES HALLGATÁS</vt:lpstr>
      <vt:lpstr>Csoportos tevékenység</vt:lpstr>
      <vt:lpstr>Ellen G. White</vt:lpstr>
      <vt:lpstr>1Thesszalonika 5:11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Tokics Imre</cp:lastModifiedBy>
  <cp:revision>54</cp:revision>
  <cp:lastPrinted>2024-04-03T15:18:36Z</cp:lastPrinted>
  <dcterms:created xsi:type="dcterms:W3CDTF">2023-02-14T12:16:54Z</dcterms:created>
  <dcterms:modified xsi:type="dcterms:W3CDTF">2024-10-24T10:55:05Z</dcterms:modified>
</cp:coreProperties>
</file>