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64" r:id="rId3"/>
    <p:sldId id="265" r:id="rId4"/>
    <p:sldId id="266" r:id="rId5"/>
    <p:sldId id="267" r:id="rId6"/>
    <p:sldId id="275" r:id="rId7"/>
    <p:sldId id="261" r:id="rId8"/>
    <p:sldId id="268" r:id="rId9"/>
    <p:sldId id="260" r:id="rId10"/>
    <p:sldId id="262" r:id="rId11"/>
    <p:sldId id="269" r:id="rId12"/>
    <p:sldId id="271" r:id="rId13"/>
    <p:sldId id="272" r:id="rId14"/>
    <p:sldId id="273" r:id="rId15"/>
    <p:sldId id="277" r:id="rId16"/>
    <p:sldId id="274" r:id="rId17"/>
    <p:sldId id="276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2" r:id="rId32"/>
    <p:sldId id="291" r:id="rId33"/>
    <p:sldId id="293" r:id="rId34"/>
    <p:sldId id="294" r:id="rId3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646A"/>
    <a:srgbClr val="5E6373"/>
    <a:srgbClr val="A8B1AA"/>
    <a:srgbClr val="DE8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94660"/>
  </p:normalViewPr>
  <p:slideViewPr>
    <p:cSldViewPr snapToGrid="0">
      <p:cViewPr varScale="1">
        <p:scale>
          <a:sx n="75" d="100"/>
          <a:sy n="75" d="100"/>
        </p:scale>
        <p:origin x="91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0F279-F216-4DD0-A8B7-F84C5ECBB05E}" type="datetimeFigureOut">
              <a:rPr lang="hu-HU" smtClean="0"/>
              <a:t>2024. 10. 24.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018E9-BEF9-4183-80D4-202179AF319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1659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018E9-BEF9-4183-80D4-202179AF3190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5908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7BC76-B972-F2A6-576C-B4EA2A789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68E9E5-3E59-2CE5-3152-A1F16A0E1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55046-9A0B-D774-C6B9-E637A39F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88F71-DD25-EE01-6850-CEECB11B3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19CE2-749A-5BF4-2CAB-F9D9BD68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920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4063B-EB39-76DA-A051-D8FAC906E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B1E51-8895-7952-069C-D7867E9B2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F3769-856D-F0B3-BF0A-15A23EF15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6EBE0-15FD-C626-31D6-058E070C6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EACBD-467D-FBF8-B2C5-D1CE5434D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61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84DB61-4D2B-68CF-742E-5A2105D9B9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04C7BC-EC4F-357D-939C-4A83A618D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032C4-7D52-32CD-51D7-5C3BD443D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1571C-4BA8-67BD-6E9C-DA74F3E17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83481-9B41-1C55-288F-43E0117E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08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A3A22-CFF4-4FD7-0D01-6EE68517A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B49A3-DFA0-9882-CD99-538989B73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EB6CB-FDB0-56FF-A250-1015EC619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FBB6D-B890-5AE4-3B14-2A4C6A6DF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E9148-B801-AC1D-E9B3-870EFF6B5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789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52DC4-092C-0B67-3BBC-AFDDA87D5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1B5A0-6594-0923-4A2D-2DDD6C713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695A1-481B-1E79-2E31-36E387D49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B2A26-D894-5162-8BAD-06D00A3D4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9580A-6AF6-2F2D-E30F-FC3EE8F07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286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CF7AA-B3FD-79B1-6AE2-3B064842C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705DF-4D6A-0CF5-F9B8-23F3D0FB4F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C15D0-5599-0240-1BD5-801CC578E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1AD005-3CCE-AF19-FF1B-7F29C499C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D1DED-B187-C2EE-DDEF-28CDB7403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3BD4A4-D064-B5E9-DDBC-5E25E045F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63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E4A74-C41A-1F71-1477-CA09AEF6C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FCE21-9169-0F94-410E-B938AEADF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CB15C6-473E-7784-23D3-B6ED2DE9B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5864F0-E273-1F16-F0EB-B9F1B8315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4FF94E-0507-5E82-2BCF-7377114B17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FA44A3-0114-DDA4-9EF0-87E91D2A6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377783-660C-D39E-D2D0-6BF98D151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EF9AA5-8E4F-F7CD-33E9-B7794BBA1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91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9312F-4DAF-FAE5-4AAB-39B9691CE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B131BF-B9FF-7C84-D45F-474D76123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9417E3-436F-2E84-921B-74484C528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9EE9F0-1DBC-F573-E2B8-CE20062EB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744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B5B57E-F04B-3079-73B8-0639DE603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03B380-ACEB-CD8B-67A4-2F1E1BBF8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EE92F-E2C0-BA3B-6029-37153020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51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C2615-22F2-8C54-6D75-63EF33957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6110E-3510-7B75-9DE8-11604C4E1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6ACEA4-DEB3-385B-3A00-9AF343D2D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A2596-EC95-1BA2-DF68-782AA9EFD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09BAC-1C7A-8528-AEBC-5C30A6574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BCBF8-26D8-B80D-6ED8-E19900855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76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44614-450D-FCEA-96D2-8AF8DD82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987AED-23F5-E5F4-2AB6-6F439C3756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297F53-5FC6-9663-C31B-3382DB0B4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77D5A1-4694-A2B5-7474-6DB6B758A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19BA5-7361-BD5F-8D49-7ED81FE3B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CF5C22-5CFF-C0C7-67A9-9A035C1F0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97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A441DD-D9B4-033A-06AE-39F00A091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5B379-CA6C-C0BC-5953-4E354ED13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5C338-5207-ABFC-FD22-01E247CC72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29ADE-8CFD-4149-873B-3F8662D8AEAA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E2FBA-F896-00F0-594A-7D3813B62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B4833-CF0B-3672-8589-BF102C0ED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83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DEC13DD-AC22-48CB-6771-9744EF262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983" y="279833"/>
            <a:ext cx="7633854" cy="643866"/>
          </a:xfrm>
        </p:spPr>
        <p:txBody>
          <a:bodyPr>
            <a:noAutofit/>
          </a:bodyPr>
          <a:lstStyle/>
          <a:p>
            <a:pPr algn="l"/>
            <a:r>
              <a:rPr lang="hu-HU" sz="4400" b="1" dirty="0">
                <a:solidFill>
                  <a:schemeClr val="bg1"/>
                </a:solidFill>
                <a:latin typeface="Montserrat ExtraBold" panose="00000900000000000000" pitchFamily="50" charset="0"/>
              </a:rPr>
              <a:t>A TRAUMA-TUDATOS</a:t>
            </a:r>
            <a:endParaRPr lang="pt-BR" sz="4400" b="1" dirty="0">
              <a:solidFill>
                <a:schemeClr val="bg1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C4E3FF-6D03-72E9-2E46-3F042BA61574}"/>
              </a:ext>
            </a:extLst>
          </p:cNvPr>
          <p:cNvSpPr txBox="1"/>
          <p:nvPr/>
        </p:nvSpPr>
        <p:spPr>
          <a:xfrm>
            <a:off x="5703455" y="6208835"/>
            <a:ext cx="50707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u-HU" spc="300" dirty="0">
                <a:latin typeface="Montserrat Medium" panose="00000600000000000000" pitchFamily="50" charset="0"/>
              </a:rPr>
              <a:t>ERŐSZAKMENTES NAP</a:t>
            </a:r>
            <a:r>
              <a:rPr lang="hu-HU" spc="300" dirty="0">
                <a:solidFill>
                  <a:schemeClr val="bg1"/>
                </a:solidFill>
                <a:latin typeface="Montserrat Medium" panose="00000600000000000000" pitchFamily="50" charset="0"/>
              </a:rPr>
              <a:t> 2024</a:t>
            </a:r>
            <a:endParaRPr lang="pt-BR" spc="300" dirty="0">
              <a:solidFill>
                <a:schemeClr val="bg1"/>
              </a:solidFill>
              <a:latin typeface="Montserrat Medium" panose="00000600000000000000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B275F6-B509-656A-9CBD-D6CB06C709BF}"/>
              </a:ext>
            </a:extLst>
          </p:cNvPr>
          <p:cNvSpPr txBox="1"/>
          <p:nvPr/>
        </p:nvSpPr>
        <p:spPr>
          <a:xfrm>
            <a:off x="604983" y="788896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9600" b="1" dirty="0">
                <a:ln w="28575">
                  <a:solidFill>
                    <a:schemeClr val="bg1"/>
                  </a:solidFill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anose="00000900000000000000" pitchFamily="50" charset="0"/>
              </a:rPr>
              <a:t>EGYHÁZ</a:t>
            </a:r>
            <a:endParaRPr lang="pt-BR" sz="9600" dirty="0">
              <a:ln w="28575">
                <a:solidFill>
                  <a:schemeClr val="bg1"/>
                </a:solidFill>
              </a:ln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ExtraBold" panose="00000900000000000000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FBB3B1-C752-FC7A-4745-F801C298A3C9}"/>
              </a:ext>
            </a:extLst>
          </p:cNvPr>
          <p:cNvSpPr txBox="1"/>
          <p:nvPr/>
        </p:nvSpPr>
        <p:spPr>
          <a:xfrm>
            <a:off x="6512745" y="4637943"/>
            <a:ext cx="39479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>
                <a:solidFill>
                  <a:schemeClr val="bg1"/>
                </a:solidFill>
              </a:rPr>
              <a:t>Írta: </a:t>
            </a:r>
            <a:r>
              <a:rPr lang="en-US" dirty="0">
                <a:solidFill>
                  <a:schemeClr val="bg1"/>
                </a:solidFill>
              </a:rPr>
              <a:t>Joanna Daniel</a:t>
            </a:r>
          </a:p>
          <a:p>
            <a:pPr algn="r"/>
            <a:r>
              <a:rPr lang="hu-HU" dirty="0">
                <a:solidFill>
                  <a:schemeClr val="bg1"/>
                </a:solidFill>
              </a:rPr>
              <a:t>Szerkesztői munkatárs: </a:t>
            </a:r>
            <a:r>
              <a:rPr lang="en-US" dirty="0">
                <a:solidFill>
                  <a:schemeClr val="bg1"/>
                </a:solidFill>
              </a:rPr>
              <a:t>Samantha </a:t>
            </a:r>
            <a:r>
              <a:rPr lang="en-US" dirty="0" err="1">
                <a:solidFill>
                  <a:schemeClr val="bg1"/>
                </a:solidFill>
              </a:rPr>
              <a:t>Fessal</a:t>
            </a:r>
            <a:endParaRPr lang="hu-HU" dirty="0">
              <a:solidFill>
                <a:schemeClr val="bg1"/>
              </a:solidFill>
            </a:endParaRPr>
          </a:p>
          <a:p>
            <a:pPr algn="r"/>
            <a:endParaRPr lang="hu-HU" dirty="0">
              <a:solidFill>
                <a:schemeClr val="bg1"/>
              </a:solidFill>
            </a:endParaRPr>
          </a:p>
          <a:p>
            <a:pPr algn="r"/>
            <a:r>
              <a:rPr lang="hu-HU" dirty="0">
                <a:solidFill>
                  <a:schemeClr val="bg1"/>
                </a:solidFill>
              </a:rPr>
              <a:t>Magyar nyelvre fordította: Tokics Ildikó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899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64" y="1034473"/>
            <a:ext cx="7499928" cy="5449453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endParaRPr lang="en-US" sz="4800" dirty="0"/>
          </a:p>
          <a:p>
            <a:pPr marL="0" indent="0">
              <a:buNone/>
            </a:pPr>
            <a:endParaRPr lang="en-US" sz="4800" dirty="0"/>
          </a:p>
          <a:p>
            <a:pPr marL="742950" indent="-742950">
              <a:buFont typeface="+mj-lt"/>
              <a:buAutoNum type="arabicPeriod"/>
            </a:pPr>
            <a:r>
              <a:rPr lang="hu-HU" sz="4800" dirty="0"/>
              <a:t>Felépít egy trauma-tudatos vezetői csapatot.</a:t>
            </a:r>
            <a:endParaRPr lang="en-US" sz="4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0BF0B3-49DC-F959-0F7A-56A5A225A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09" y="2176671"/>
            <a:ext cx="2089728" cy="4307256"/>
          </a:xfrm>
        </p:spPr>
        <p:txBody>
          <a:bodyPr>
            <a:normAutofit/>
          </a:bodyPr>
          <a:lstStyle/>
          <a:p>
            <a:pPr algn="ctr"/>
            <a:r>
              <a:rPr lang="hu-HU" sz="2800" dirty="0">
                <a:solidFill>
                  <a:schemeClr val="accent5">
                    <a:lumMod val="50000"/>
                  </a:schemeClr>
                </a:solidFill>
                <a:latin typeface="Futura LT Book" panose="02000504030000020003" pitchFamily="2" charset="0"/>
              </a:rPr>
              <a:t>A helyreállító szolgálat</a:t>
            </a:r>
            <a:br>
              <a:rPr lang="hu-HU" sz="2800" dirty="0">
                <a:solidFill>
                  <a:schemeClr val="accent5">
                    <a:lumMod val="50000"/>
                  </a:schemeClr>
                </a:solidFill>
                <a:latin typeface="Futura LT Book" panose="02000504030000020003" pitchFamily="2" charset="0"/>
              </a:rPr>
            </a:br>
            <a:r>
              <a:rPr lang="hu-HU" sz="2800" b="1" dirty="0">
                <a:solidFill>
                  <a:schemeClr val="accent5">
                    <a:lumMod val="50000"/>
                  </a:schemeClr>
                </a:solidFill>
                <a:latin typeface="Futura LT Book" panose="02000504030000020003" pitchFamily="2" charset="0"/>
              </a:rPr>
              <a:t>ÖT KULCSA</a:t>
            </a:r>
            <a:br>
              <a:rPr lang="en-US" sz="2600" dirty="0">
                <a:latin typeface="Futura LT Book" panose="02000504030000020003" pitchFamily="2" charset="0"/>
              </a:rPr>
            </a:br>
            <a:br>
              <a:rPr lang="en-US" sz="2600" dirty="0">
                <a:latin typeface="Futura LT Book" panose="02000504030000020003" pitchFamily="2" charset="0"/>
              </a:rPr>
            </a:br>
            <a:br>
              <a:rPr lang="en-US" sz="2600" dirty="0">
                <a:latin typeface="Futura LT Book" panose="02000504030000020003" pitchFamily="2" charset="0"/>
              </a:rPr>
            </a:br>
            <a:br>
              <a:rPr lang="en-US" sz="2600" dirty="0">
                <a:latin typeface="Futura LT Book" panose="02000504030000020003" pitchFamily="2" charset="0"/>
              </a:rPr>
            </a:br>
            <a:endParaRPr lang="en-US" sz="2600" dirty="0">
              <a:latin typeface="Futura LT Book" panose="02000504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751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Futura LT Book" panose="02000504030000020003" pitchFamily="2" charset="0"/>
              </a:rPr>
              <a:t>Trauma-</a:t>
            </a:r>
            <a:r>
              <a:rPr lang="hu-HU" sz="4000" dirty="0">
                <a:latin typeface="Futura LT Book" panose="02000504030000020003" pitchFamily="2" charset="0"/>
              </a:rPr>
              <a:t>tudatos egyházi vezetők</a:t>
            </a:r>
            <a:r>
              <a:rPr lang="en-US" sz="4000" dirty="0">
                <a:latin typeface="Futura LT Book" panose="02000504030000020003" pitchFamily="2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Megértik a trauma tartós hatását — a viselkedési, a mentális és a fizikai következményeket.</a:t>
            </a:r>
            <a:endParaRPr lang="hu-H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Felismerik, hogy a trauma a lelki életre is hatással van.</a:t>
            </a:r>
            <a:endParaRPr lang="hu-H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Tudják, hogy a negatív gyermekkori élmények (</a:t>
            </a:r>
            <a:r>
              <a:rPr lang="hu-H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Adverse</a:t>
            </a:r>
            <a:r>
              <a:rPr lang="hu-H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Childhood</a:t>
            </a:r>
            <a:r>
              <a:rPr lang="hu-H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Experiences</a:t>
            </a:r>
            <a:r>
              <a:rPr lang="hu-H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továbbiakban: </a:t>
            </a:r>
            <a:r>
              <a:rPr lang="hu-HU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ACEs</a:t>
            </a:r>
            <a:r>
              <a:rPr lang="hu-HU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generációkon át hatással vannak a családokra.</a:t>
            </a:r>
            <a:endParaRPr lang="hu-H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Felismerik az </a:t>
            </a:r>
            <a:r>
              <a:rPr lang="hu-HU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ACEs</a:t>
            </a:r>
            <a:r>
              <a:rPr lang="hu-HU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hatásait, beleértve a depressziót, a szorongást, a pánikrohamokat, az alvási problémákat, a stresszt, a viselkedés megváltozását és az alacsony önértékelést.</a:t>
            </a:r>
            <a:endParaRPr lang="hu-H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3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Futura LT Book" panose="02000504030000020003" pitchFamily="2" charset="0"/>
              </a:rPr>
              <a:t>Trauma-</a:t>
            </a:r>
            <a:r>
              <a:rPr lang="hu-HU" sz="4000" dirty="0">
                <a:latin typeface="Futura LT Book" panose="02000504030000020003" pitchFamily="2" charset="0"/>
              </a:rPr>
              <a:t>tudatos egyházi vezetők</a:t>
            </a:r>
            <a:r>
              <a:rPr lang="en-US" sz="4000" dirty="0">
                <a:latin typeface="Futura LT Book" panose="02000504030000020003" pitchFamily="2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3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Megadják az irányt, amit mások követhetnek.</a:t>
            </a:r>
            <a:endParaRPr lang="hu-HU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3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Türelmesen kezelik a nem kívánatos viselkedést.</a:t>
            </a:r>
            <a:endParaRPr lang="hu-HU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3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Kérdéseket tesznek fel, például: „Mire van szükséged?”</a:t>
            </a:r>
            <a:endParaRPr lang="hu-HU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3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Megfelelően reagálnak a bántalmazás vádjaira.</a:t>
            </a:r>
            <a:endParaRPr lang="hu-HU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111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64" y="1034473"/>
            <a:ext cx="7499928" cy="54494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800" dirty="0">
              <a:solidFill>
                <a:srgbClr val="5E6373"/>
              </a:solidFill>
            </a:endParaRPr>
          </a:p>
          <a:p>
            <a:pPr marL="914400" indent="-914400">
              <a:buFont typeface="+mj-lt"/>
              <a:buAutoNum type="arabicPeriod"/>
            </a:pPr>
            <a:r>
              <a:rPr lang="hu-HU" sz="4800" dirty="0">
                <a:solidFill>
                  <a:srgbClr val="5E6373"/>
                </a:solidFill>
              </a:rPr>
              <a:t>Hozz létre egy vezetői csapatot!</a:t>
            </a:r>
            <a:endParaRPr lang="en-US" sz="4800" dirty="0">
              <a:solidFill>
                <a:srgbClr val="5E6373"/>
              </a:solidFill>
            </a:endParaRPr>
          </a:p>
          <a:p>
            <a:pPr marL="914400" indent="-914400">
              <a:buFont typeface="+mj-lt"/>
              <a:buAutoNum type="arabicPeriod"/>
            </a:pPr>
            <a:r>
              <a:rPr lang="hu-HU" sz="4800" dirty="0"/>
              <a:t>Megérti azokat az akadályokat, amelyekkel az áldozatok szembesülhetnek</a:t>
            </a:r>
            <a:r>
              <a:rPr lang="en-US" sz="4800" dirty="0"/>
              <a:t>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0BF0B3-49DC-F959-0F7A-56A5A225A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08" y="2216427"/>
            <a:ext cx="2376055" cy="4267500"/>
          </a:xfrm>
        </p:spPr>
        <p:txBody>
          <a:bodyPr>
            <a:normAutofit/>
          </a:bodyPr>
          <a:lstStyle/>
          <a:p>
            <a:pPr algn="ctr"/>
            <a:r>
              <a:rPr lang="hu-HU" sz="3000" dirty="0">
                <a:latin typeface="Futura LT Book" panose="02000504030000020003" pitchFamily="2" charset="0"/>
              </a:rPr>
              <a:t>A helyreállító szolgálat</a:t>
            </a:r>
            <a:br>
              <a:rPr lang="hu-HU" sz="3000" dirty="0">
                <a:latin typeface="Futura LT Book" panose="02000504030000020003" pitchFamily="2" charset="0"/>
              </a:rPr>
            </a:br>
            <a:r>
              <a:rPr lang="hu-HU" sz="3000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öt kulcsa</a:t>
            </a:r>
            <a:br>
              <a:rPr lang="en-US" sz="2600" dirty="0">
                <a:latin typeface="Futura LT Book" panose="02000504030000020003" pitchFamily="2" charset="0"/>
              </a:rPr>
            </a:br>
            <a:br>
              <a:rPr lang="en-US" sz="2600" dirty="0">
                <a:latin typeface="Futura LT Book" panose="02000504030000020003" pitchFamily="2" charset="0"/>
              </a:rPr>
            </a:br>
            <a:br>
              <a:rPr lang="en-US" sz="2600" dirty="0">
                <a:latin typeface="Futura LT Book" panose="02000504030000020003" pitchFamily="2" charset="0"/>
              </a:rPr>
            </a:br>
            <a:br>
              <a:rPr lang="en-US" sz="2600" dirty="0">
                <a:latin typeface="Futura LT Book" panose="02000504030000020003" pitchFamily="2" charset="0"/>
              </a:rPr>
            </a:br>
            <a:endParaRPr lang="en-US" sz="2600" dirty="0">
              <a:latin typeface="Futura LT Book" panose="02000504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90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hu-HU" sz="4000" dirty="0">
                <a:latin typeface="Futura LT Book" panose="02000504030000020003" pitchFamily="2" charset="0"/>
              </a:rPr>
              <a:t>Akadályok, amelyet miatt nehezen érjük el az embereket</a:t>
            </a:r>
            <a:r>
              <a:rPr lang="en-US" sz="4000" dirty="0">
                <a:latin typeface="Futura LT Book" panose="02000504030000020003" pitchFamily="2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639540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3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Nyelvi problémák</a:t>
            </a:r>
            <a:endParaRPr lang="hu-H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3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Kulturális különbségek</a:t>
            </a:r>
            <a:endParaRPr lang="hu-H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3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Pénzügyi nehézségek</a:t>
            </a:r>
            <a:endParaRPr lang="hu-H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3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Az ítélkezéstől való félelem</a:t>
            </a:r>
            <a:endParaRPr lang="hu-H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3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Várólisták</a:t>
            </a:r>
            <a:endParaRPr lang="hu-H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3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Korlátozott hozzáférés állami támogatásokhoz és szolgáltatásokhoz</a:t>
            </a:r>
            <a:endParaRPr lang="hu-H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394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8861" y="1868556"/>
            <a:ext cx="8174283" cy="4108474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3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Megismeri a helyi forrásokat, amelyek a traumát átélt emberek megsegítésére szolgálnak.</a:t>
            </a:r>
            <a:endParaRPr lang="hu-H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3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Segít a szakmai segítség és szükségletek megszerzésében számukra.</a:t>
            </a:r>
            <a:endParaRPr lang="hu-H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18A11C-5275-E67A-B233-71A08524952E}"/>
              </a:ext>
            </a:extLst>
          </p:cNvPr>
          <p:cNvSpPr txBox="1"/>
          <p:nvPr/>
        </p:nvSpPr>
        <p:spPr>
          <a:xfrm>
            <a:off x="1818861" y="735496"/>
            <a:ext cx="8120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>
                <a:latin typeface="+mj-lt"/>
              </a:rPr>
              <a:t>A trauma-tudatos egyház</a:t>
            </a:r>
            <a:r>
              <a:rPr lang="en-US" sz="4400" dirty="0">
                <a:latin typeface="+mj-l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039487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63989" cy="1325563"/>
          </a:xfrm>
        </p:spPr>
        <p:txBody>
          <a:bodyPr>
            <a:normAutofit/>
          </a:bodyPr>
          <a:lstStyle/>
          <a:p>
            <a:pPr algn="ctr"/>
            <a:r>
              <a:rPr lang="hu-HU" sz="4000" dirty="0">
                <a:solidFill>
                  <a:schemeClr val="bg1"/>
                </a:solidFill>
                <a:latin typeface="Futura LT Book" panose="02000504030000020003" pitchFamily="2" charset="0"/>
              </a:rPr>
              <a:t>CSOPORTOS TEVÉKENYSÉG</a:t>
            </a:r>
            <a:endParaRPr lang="en-US" sz="4000" dirty="0">
              <a:solidFill>
                <a:schemeClr val="bg1"/>
              </a:solidFill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908205"/>
            <a:ext cx="5181600" cy="2949795"/>
          </a:xfrm>
        </p:spPr>
        <p:txBody>
          <a:bodyPr>
            <a:normAutofit/>
          </a:bodyPr>
          <a:lstStyle/>
          <a:p>
            <a:endParaRPr lang="pt-BR" dirty="0"/>
          </a:p>
          <a:p>
            <a:r>
              <a:rPr lang="hu-HU" dirty="0"/>
              <a:t>Nyelvi</a:t>
            </a:r>
            <a:endParaRPr lang="en-US" dirty="0"/>
          </a:p>
          <a:p>
            <a:r>
              <a:rPr lang="hu-HU" dirty="0"/>
              <a:t>Kulturális</a:t>
            </a:r>
            <a:endParaRPr lang="en-US" dirty="0"/>
          </a:p>
          <a:p>
            <a:r>
              <a:rPr lang="hu-HU" dirty="0"/>
              <a:t>Pénzügyi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19A850-332A-F44C-785A-F522ED47D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09547" y="3844862"/>
            <a:ext cx="4824628" cy="301313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hu-HU" dirty="0"/>
              <a:t>Az ítélkezéstől való félelem</a:t>
            </a:r>
            <a:endParaRPr lang="en-US" dirty="0"/>
          </a:p>
          <a:p>
            <a:r>
              <a:rPr lang="hu-HU" dirty="0"/>
              <a:t>Várólisták</a:t>
            </a:r>
            <a:endParaRPr lang="en-US" dirty="0"/>
          </a:p>
          <a:p>
            <a:r>
              <a:rPr lang="hu-HU" dirty="0"/>
              <a:t>Korlátozott hozzáférés állami támogatásokhoz és szolgáltatásokhoz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3436FF-8269-6499-547D-C7DDBB6ED3BE}"/>
              </a:ext>
            </a:extLst>
          </p:cNvPr>
          <p:cNvSpPr txBox="1"/>
          <p:nvPr/>
        </p:nvSpPr>
        <p:spPr>
          <a:xfrm>
            <a:off x="938151" y="1923803"/>
            <a:ext cx="876398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/>
              <a:t>MEGBESZÉLENDŐ KÉRDÉSEK</a:t>
            </a:r>
            <a:r>
              <a:rPr lang="en-US" sz="2800" b="1" dirty="0"/>
              <a:t>:</a:t>
            </a:r>
          </a:p>
          <a:p>
            <a:r>
              <a:rPr lang="hu-HU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Mit tehet az egyházunk, hogy segítsen az embereknek, amikor a szükségletekhez való hozzáférés a következő akadályokba ütközik?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567166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64" y="1034473"/>
            <a:ext cx="7499928" cy="5449453"/>
          </a:xfrm>
        </p:spPr>
        <p:txBody>
          <a:bodyPr>
            <a:norm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hu-HU" sz="4800" dirty="0">
                <a:solidFill>
                  <a:srgbClr val="5E6373"/>
                </a:solidFill>
              </a:rPr>
              <a:t>Hozz létre egy vezetői csapatot!</a:t>
            </a:r>
            <a:endParaRPr lang="en-US" sz="4800" dirty="0">
              <a:solidFill>
                <a:srgbClr val="5E6373"/>
              </a:solidFill>
            </a:endParaRPr>
          </a:p>
          <a:p>
            <a:pPr marL="914400" indent="-914400">
              <a:buFont typeface="+mj-lt"/>
              <a:buAutoNum type="arabicPeriod"/>
            </a:pPr>
            <a:r>
              <a:rPr lang="hu-HU" sz="4800" dirty="0">
                <a:solidFill>
                  <a:srgbClr val="5E6373"/>
                </a:solidFill>
              </a:rPr>
              <a:t>Megérteni azokat az akadályokat, amelyekkel az áldozatok szembesülhetnek.</a:t>
            </a:r>
            <a:endParaRPr lang="en-US" sz="4800" dirty="0">
              <a:solidFill>
                <a:srgbClr val="5E6373"/>
              </a:solidFill>
            </a:endParaRPr>
          </a:p>
          <a:p>
            <a:pPr marL="914400" indent="-914400">
              <a:buFont typeface="+mj-lt"/>
              <a:buAutoNum type="arabicPeriod"/>
            </a:pPr>
            <a:r>
              <a:rPr lang="hu-HU" sz="4800" dirty="0"/>
              <a:t>Tevőlegesen hallgatni</a:t>
            </a:r>
            <a:r>
              <a:rPr lang="en-US" sz="4800" dirty="0"/>
              <a:t>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0BF0B3-49DC-F959-0F7A-56A5A225A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09" y="2136913"/>
            <a:ext cx="2089728" cy="4347013"/>
          </a:xfrm>
        </p:spPr>
        <p:txBody>
          <a:bodyPr>
            <a:normAutofit/>
          </a:bodyPr>
          <a:lstStyle/>
          <a:p>
            <a:pPr algn="ctr"/>
            <a:r>
              <a:rPr lang="hu-HU" sz="2800" dirty="0">
                <a:latin typeface="Futura LT Book" panose="02000504030000020003" pitchFamily="2" charset="0"/>
              </a:rPr>
              <a:t>A helyreállító szolgálat</a:t>
            </a:r>
            <a:br>
              <a:rPr lang="hu-HU" sz="2800" dirty="0">
                <a:latin typeface="Futura LT Book" panose="02000504030000020003" pitchFamily="2" charset="0"/>
              </a:rPr>
            </a:br>
            <a:r>
              <a:rPr lang="hu-HU" sz="2800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öt kulcsa</a:t>
            </a:r>
            <a:br>
              <a:rPr lang="en-US" sz="2600" dirty="0">
                <a:latin typeface="Futura LT Book" panose="02000504030000020003" pitchFamily="2" charset="0"/>
              </a:rPr>
            </a:br>
            <a:endParaRPr lang="en-US" sz="2600" dirty="0">
              <a:latin typeface="Futura LT Book" panose="02000504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043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043" y="217344"/>
            <a:ext cx="8435612" cy="1325563"/>
          </a:xfrm>
        </p:spPr>
        <p:txBody>
          <a:bodyPr>
            <a:normAutofit/>
          </a:bodyPr>
          <a:lstStyle/>
          <a:p>
            <a:pPr algn="ctr"/>
            <a:r>
              <a:rPr lang="hu-HU" sz="4000" dirty="0">
                <a:solidFill>
                  <a:schemeClr val="bg1"/>
                </a:solidFill>
                <a:latin typeface="Futura LT Book" panose="02000504030000020003" pitchFamily="2" charset="0"/>
              </a:rPr>
              <a:t>A tevőleges hallgatás akadályai</a:t>
            </a:r>
            <a:endParaRPr lang="en-US" sz="4000" dirty="0">
              <a:solidFill>
                <a:schemeClr val="bg1"/>
              </a:solidFill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3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társadalmi nézetek a bántalmazással kapcsolatban</a:t>
            </a:r>
            <a:endParaRPr lang="hu-H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3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meghallgató személy értékei</a:t>
            </a:r>
            <a:endParaRPr lang="hu-H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3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meghallgató személyes nézetei</a:t>
            </a:r>
            <a:endParaRPr lang="hu-H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3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meghallgató személy véleménye az elkövetőről</a:t>
            </a:r>
            <a:endParaRPr lang="hu-H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3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Kioktatás vagy tanácsadás</a:t>
            </a:r>
            <a:endParaRPr lang="hu-H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3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Mások érzéseinek tagadása</a:t>
            </a:r>
            <a:endParaRPr lang="hu-H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993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hu-HU" sz="4000" dirty="0">
                <a:latin typeface="Futura LT Book" panose="02000504030000020003" pitchFamily="2" charset="0"/>
              </a:rPr>
              <a:t>A tevőleges hallgatás ismérvei</a:t>
            </a:r>
            <a:r>
              <a:rPr lang="en-US" sz="4000" dirty="0">
                <a:latin typeface="Futura LT Book" panose="02000504030000020003" pitchFamily="2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hu-HU" sz="4000" b="1" dirty="0">
                <a:solidFill>
                  <a:srgbClr val="A1646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Időt </a:t>
            </a:r>
            <a:r>
              <a:rPr lang="hu-HU" sz="4000" dirty="0"/>
              <a:t>hagyni a hallgatásra.</a:t>
            </a:r>
            <a:endParaRPr lang="en-US" sz="4000" dirty="0"/>
          </a:p>
          <a:p>
            <a:r>
              <a:rPr lang="hu-HU" sz="4000" b="1" dirty="0">
                <a:solidFill>
                  <a:srgbClr val="A1646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Együttérzéssel </a:t>
            </a:r>
            <a:r>
              <a:rPr lang="hu-HU" sz="4000" dirty="0"/>
              <a:t>hallgatni.</a:t>
            </a:r>
            <a:endParaRPr lang="en-US" sz="4000" b="1" dirty="0">
              <a:solidFill>
                <a:srgbClr val="A1646A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r>
              <a:rPr lang="hu-HU" sz="4000" b="1" dirty="0">
                <a:solidFill>
                  <a:srgbClr val="A1646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Ítélkezés nélkül </a:t>
            </a:r>
            <a:r>
              <a:rPr lang="hu-HU" sz="4000" dirty="0"/>
              <a:t>hallgatni.</a:t>
            </a:r>
            <a:endParaRPr lang="en-US" sz="4000" b="1" dirty="0">
              <a:solidFill>
                <a:srgbClr val="A1646A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5908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hu-HU" sz="4000" dirty="0">
                <a:latin typeface="Futura LT Book" panose="02000504030000020003" pitchFamily="2" charset="0"/>
              </a:rPr>
              <a:t>Ézsaiás</a:t>
            </a:r>
            <a:r>
              <a:rPr lang="pt-BR" sz="4000" dirty="0">
                <a:latin typeface="Futura LT Book" panose="02000504030000020003" pitchFamily="2" charset="0"/>
              </a:rPr>
              <a:t> 43:2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600" dirty="0"/>
              <a:t>„Ha </a:t>
            </a:r>
            <a:r>
              <a:rPr lang="hu-HU" sz="3600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vízen </a:t>
            </a:r>
            <a:r>
              <a:rPr lang="hu-HU" sz="3600" dirty="0"/>
              <a:t>kelsz át,</a:t>
            </a:r>
            <a:endParaRPr lang="en-US" sz="3600" b="1" dirty="0">
              <a:solidFill>
                <a:srgbClr val="5E6373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hu-HU" sz="3600" dirty="0"/>
              <a:t>én veled vagyok,</a:t>
            </a:r>
          </a:p>
          <a:p>
            <a:pPr marL="0" indent="0">
              <a:buNone/>
            </a:pPr>
            <a:r>
              <a:rPr lang="hu-HU" sz="3600" dirty="0"/>
              <a:t>és ha </a:t>
            </a:r>
            <a:r>
              <a:rPr lang="hu-HU" sz="3600" b="1" dirty="0">
                <a:solidFill>
                  <a:srgbClr val="5E6373"/>
                </a:solidFill>
                <a:cs typeface="Futura" panose="020B0602020204020303" pitchFamily="34" charset="-79"/>
              </a:rPr>
              <a:t>folyókon</a:t>
            </a:r>
            <a:r>
              <a:rPr lang="en-US" sz="3600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,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hu-HU" sz="3600" dirty="0"/>
              <a:t>azok nem sodornak el.</a:t>
            </a:r>
            <a:endParaRPr lang="en-US" sz="3600" dirty="0"/>
          </a:p>
          <a:p>
            <a:pPr marL="0" indent="0">
              <a:buNone/>
            </a:pPr>
            <a:r>
              <a:rPr lang="hu-HU" sz="3600" dirty="0"/>
              <a:t>Ha </a:t>
            </a:r>
            <a:r>
              <a:rPr lang="hu-HU" sz="3600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tűzben </a:t>
            </a:r>
            <a:r>
              <a:rPr lang="hu-HU" sz="3600" dirty="0"/>
              <a:t>jársz,</a:t>
            </a:r>
            <a:endParaRPr lang="en-US" sz="3600" b="1" dirty="0">
              <a:solidFill>
                <a:srgbClr val="5E6373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hu-HU" sz="3600" dirty="0"/>
              <a:t>nem perzselődsz meg,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hu-HU" sz="3600" dirty="0"/>
              <a:t>a láng nem éget meg téged</a:t>
            </a:r>
            <a:r>
              <a:rPr lang="en-US" sz="3600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986965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217344"/>
            <a:ext cx="9959109" cy="1325563"/>
          </a:xfrm>
        </p:spPr>
        <p:txBody>
          <a:bodyPr>
            <a:normAutofit/>
          </a:bodyPr>
          <a:lstStyle/>
          <a:p>
            <a:pPr algn="ctr"/>
            <a:r>
              <a:rPr lang="hu-HU" sz="4000" dirty="0">
                <a:solidFill>
                  <a:schemeClr val="bg1"/>
                </a:solidFill>
                <a:latin typeface="Futura LT Book" panose="02000504030000020003" pitchFamily="2" charset="0"/>
              </a:rPr>
              <a:t>Jakab</a:t>
            </a:r>
            <a:r>
              <a:rPr lang="pt-BR" sz="4000" dirty="0">
                <a:solidFill>
                  <a:schemeClr val="bg1"/>
                </a:solidFill>
                <a:latin typeface="Futura LT Book" panose="02000504030000020003" pitchFamily="2" charset="0"/>
              </a:rPr>
              <a:t> 1:19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hu-HU" sz="3200" dirty="0"/>
              <a:t>„Tanuljátok meg tehát, szeretett testvéreim: </a:t>
            </a:r>
          </a:p>
          <a:p>
            <a:pPr marL="0" indent="0" algn="ctr">
              <a:buNone/>
            </a:pPr>
            <a:r>
              <a:rPr lang="en-US" sz="3200" dirty="0"/>
              <a:t>l</a:t>
            </a:r>
            <a:r>
              <a:rPr lang="hu-HU" sz="3200" dirty="0"/>
              <a:t>egyen</a:t>
            </a:r>
            <a:r>
              <a:rPr lang="en-US" sz="3200" dirty="0"/>
              <a:t> </a:t>
            </a:r>
            <a:r>
              <a:rPr lang="hu-HU" sz="3200" b="1" dirty="0">
                <a:solidFill>
                  <a:srgbClr val="A1646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minden </a:t>
            </a:r>
            <a:r>
              <a:rPr lang="hu-HU" sz="3200" dirty="0"/>
              <a:t>ember</a:t>
            </a:r>
            <a:endParaRPr lang="en-US" sz="3200" dirty="0"/>
          </a:p>
          <a:p>
            <a:pPr marL="0" indent="0" algn="ctr">
              <a:buNone/>
            </a:pPr>
            <a:r>
              <a:rPr lang="hu-HU" sz="3200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gyors</a:t>
            </a:r>
            <a:r>
              <a:rPr lang="en-US" sz="3200" dirty="0"/>
              <a:t> </a:t>
            </a:r>
            <a:r>
              <a:rPr lang="hu-HU" sz="3200" dirty="0"/>
              <a:t>a hallásra,</a:t>
            </a:r>
            <a:endParaRPr lang="en-US" sz="3200" dirty="0"/>
          </a:p>
          <a:p>
            <a:pPr marL="0" indent="0" algn="ctr">
              <a:buNone/>
            </a:pPr>
            <a:r>
              <a:rPr lang="hu-HU" sz="3200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késedelmes </a:t>
            </a:r>
            <a:r>
              <a:rPr lang="hu-HU" sz="3200" dirty="0"/>
              <a:t>a szólásra</a:t>
            </a:r>
            <a:r>
              <a:rPr lang="en-US" sz="3200" dirty="0"/>
              <a:t>,</a:t>
            </a:r>
          </a:p>
          <a:p>
            <a:pPr marL="0" indent="0" algn="ctr">
              <a:buNone/>
            </a:pPr>
            <a:r>
              <a:rPr lang="hu-HU" sz="3200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késedelmes </a:t>
            </a:r>
            <a:r>
              <a:rPr lang="hu-HU" sz="3200" dirty="0"/>
              <a:t>a haragra</a:t>
            </a:r>
            <a:r>
              <a:rPr lang="en-US" sz="3200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378702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217344"/>
            <a:ext cx="9959109" cy="1325563"/>
          </a:xfrm>
        </p:spPr>
        <p:txBody>
          <a:bodyPr>
            <a:normAutofit/>
          </a:bodyPr>
          <a:lstStyle/>
          <a:p>
            <a:pPr algn="ctr"/>
            <a:r>
              <a:rPr lang="hu-HU" sz="4000" dirty="0">
                <a:solidFill>
                  <a:schemeClr val="bg1"/>
                </a:solidFill>
                <a:latin typeface="Futura LT Book" panose="02000504030000020003" pitchFamily="2" charset="0"/>
              </a:rPr>
              <a:t>Példabeszédek</a:t>
            </a:r>
            <a:r>
              <a:rPr lang="en-US" sz="4000" dirty="0">
                <a:solidFill>
                  <a:schemeClr val="bg1"/>
                </a:solidFill>
                <a:latin typeface="Futura LT Book" panose="02000504030000020003" pitchFamily="2" charset="0"/>
              </a:rPr>
              <a:t> 25:11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hu-HU" sz="4000" dirty="0"/>
              <a:t>„Mint az </a:t>
            </a:r>
            <a:r>
              <a:rPr lang="hu-HU" sz="4000" b="1" dirty="0">
                <a:solidFill>
                  <a:srgbClr val="5E6373"/>
                </a:solidFill>
                <a:cs typeface="Futura" panose="020B0602020204020303" pitchFamily="34" charset="-79"/>
              </a:rPr>
              <a:t>aranyalma </a:t>
            </a:r>
          </a:p>
          <a:p>
            <a:pPr marL="0" indent="0" algn="ctr">
              <a:buNone/>
            </a:pPr>
            <a:r>
              <a:rPr lang="hu-HU" sz="4000" b="1" dirty="0">
                <a:solidFill>
                  <a:srgbClr val="5E6373"/>
                </a:solidFill>
                <a:cs typeface="Futura" panose="020B0602020204020303" pitchFamily="34" charset="-79"/>
              </a:rPr>
              <a:t>ezüst</a:t>
            </a:r>
            <a:endParaRPr lang="en-US" sz="4000" b="1" dirty="0">
              <a:solidFill>
                <a:srgbClr val="A1646A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marL="0" indent="0" algn="ctr">
              <a:buNone/>
            </a:pPr>
            <a:r>
              <a:rPr lang="hu-HU" sz="4000" dirty="0"/>
              <a:t>tányéron,</a:t>
            </a:r>
            <a:endParaRPr lang="en-US" sz="4000" dirty="0"/>
          </a:p>
          <a:p>
            <a:pPr marL="0" indent="0" algn="ctr">
              <a:buNone/>
            </a:pPr>
            <a:r>
              <a:rPr lang="hu-HU" sz="4000" dirty="0"/>
              <a:t>olyan a helyén</a:t>
            </a:r>
          </a:p>
          <a:p>
            <a:pPr marL="0" indent="0" algn="ctr">
              <a:buNone/>
            </a:pPr>
            <a:r>
              <a:rPr lang="hu-HU" sz="4000" b="1" dirty="0">
                <a:solidFill>
                  <a:srgbClr val="A1646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mondott ige.”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75684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64" y="1034473"/>
            <a:ext cx="7499928" cy="5449453"/>
          </a:xfrm>
        </p:spPr>
        <p:txBody>
          <a:bodyPr>
            <a:normAutofit lnSpcReduction="10000"/>
          </a:bodyPr>
          <a:lstStyle/>
          <a:p>
            <a:pPr marL="914400" indent="-914400">
              <a:buFont typeface="+mj-lt"/>
              <a:buAutoNum type="arabicPeriod"/>
            </a:pPr>
            <a:r>
              <a:rPr lang="hu-HU" sz="4800" dirty="0">
                <a:solidFill>
                  <a:srgbClr val="5E6373"/>
                </a:solidFill>
              </a:rPr>
              <a:t>Hozz létre egy vezetői csapatot!</a:t>
            </a:r>
            <a:endParaRPr lang="en-US" sz="4800" dirty="0">
              <a:solidFill>
                <a:srgbClr val="5E6373"/>
              </a:solidFill>
            </a:endParaRPr>
          </a:p>
          <a:p>
            <a:pPr marL="914400" indent="-914400">
              <a:buFont typeface="+mj-lt"/>
              <a:buAutoNum type="arabicPeriod"/>
            </a:pPr>
            <a:r>
              <a:rPr lang="hu-HU" sz="4800" dirty="0">
                <a:solidFill>
                  <a:srgbClr val="5E6373"/>
                </a:solidFill>
              </a:rPr>
              <a:t>Megérteni azokat az akadályokat, amelyekkel az áldozatok szembesülhetnek.</a:t>
            </a:r>
          </a:p>
          <a:p>
            <a:pPr marL="914400" indent="-914400">
              <a:buFont typeface="+mj-lt"/>
              <a:buAutoNum type="arabicPeriod"/>
            </a:pPr>
            <a:r>
              <a:rPr lang="hu-HU" sz="4800" dirty="0">
                <a:solidFill>
                  <a:srgbClr val="5E6373"/>
                </a:solidFill>
              </a:rPr>
              <a:t>Tevőlegesen hallgatni.</a:t>
            </a:r>
          </a:p>
          <a:p>
            <a:pPr marL="914400" indent="-914400">
              <a:buFont typeface="+mj-lt"/>
              <a:buAutoNum type="arabicPeriod"/>
            </a:pPr>
            <a:r>
              <a:rPr lang="hu-HU" sz="4800" dirty="0"/>
              <a:t>A titoktartást megőrzi.</a:t>
            </a:r>
            <a:endParaRPr lang="en-US" sz="4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0BF0B3-49DC-F959-0F7A-56A5A225A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09" y="2840471"/>
            <a:ext cx="2089728" cy="3643455"/>
          </a:xfrm>
        </p:spPr>
        <p:txBody>
          <a:bodyPr>
            <a:normAutofit/>
          </a:bodyPr>
          <a:lstStyle/>
          <a:p>
            <a:pPr algn="ctr"/>
            <a:br>
              <a:rPr lang="en-US" sz="2600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</a:br>
            <a:r>
              <a:rPr lang="hu-HU" sz="2400" dirty="0">
                <a:latin typeface="Futura LT Book" panose="02000504030000020003" pitchFamily="2" charset="0"/>
              </a:rPr>
              <a:t>A helyreállító szolgálat</a:t>
            </a:r>
            <a:br>
              <a:rPr lang="hu-HU" sz="2400" dirty="0">
                <a:latin typeface="Futura LT Book" panose="02000504030000020003" pitchFamily="2" charset="0"/>
              </a:rPr>
            </a:br>
            <a:r>
              <a:rPr lang="hu-HU" sz="2400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öt kulcsa</a:t>
            </a:r>
            <a:br>
              <a:rPr lang="en-US" sz="2400" dirty="0">
                <a:latin typeface="Futura LT Book" panose="02000504030000020003" pitchFamily="2" charset="0"/>
              </a:rPr>
            </a:br>
            <a:endParaRPr lang="en-US" sz="2600" dirty="0">
              <a:latin typeface="Futura LT Book" panose="02000504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253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hu-HU" sz="4000" dirty="0">
                <a:latin typeface="Futura LT Book" panose="02000504030000020003" pitchFamily="2" charset="0"/>
              </a:rPr>
              <a:t>A bizalom megtartása</a:t>
            </a:r>
            <a:r>
              <a:rPr lang="pt-BR" sz="4000" dirty="0">
                <a:latin typeface="Futura LT Book" panose="02000504030000020003" pitchFamily="2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639540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3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Hallgatás az odafigyelés képességével.</a:t>
            </a:r>
            <a:endParaRPr lang="hu-H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3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Előítélet nélküli hallgatás.</a:t>
            </a:r>
            <a:endParaRPr lang="hu-H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3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Hallgatás anélkül, hogy a saját történetünk elnyomna minket.</a:t>
            </a:r>
            <a:endParaRPr lang="hu-H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3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Hallgatás segítő készséggel.</a:t>
            </a:r>
            <a:endParaRPr lang="hu-H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3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Hallgatás anélkül, hogy pletykálnánk, és elárulnánk az illető bizalmas dolgait.</a:t>
            </a:r>
            <a:endParaRPr lang="hu-H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711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7" y="217344"/>
            <a:ext cx="9564624" cy="1325563"/>
          </a:xfrm>
        </p:spPr>
        <p:txBody>
          <a:bodyPr>
            <a:normAutofit/>
          </a:bodyPr>
          <a:lstStyle/>
          <a:p>
            <a:pPr algn="ctr"/>
            <a:r>
              <a:rPr lang="hu-HU" sz="4000" dirty="0">
                <a:solidFill>
                  <a:schemeClr val="bg1"/>
                </a:solidFill>
                <a:latin typeface="Futura LT Book" panose="02000504030000020003" pitchFamily="2" charset="0"/>
              </a:rPr>
              <a:t>Csoportos tevékenység</a:t>
            </a:r>
            <a:endParaRPr lang="en-US" sz="4000" dirty="0">
              <a:solidFill>
                <a:schemeClr val="bg1"/>
              </a:solidFill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279507" cy="4351338"/>
          </a:xfrm>
        </p:spPr>
        <p:txBody>
          <a:bodyPr/>
          <a:lstStyle/>
          <a:p>
            <a:pPr marL="0" indent="0">
              <a:buNone/>
            </a:pPr>
            <a:r>
              <a:rPr lang="hu-HU" b="1" dirty="0"/>
              <a:t>MEGBESZÉLENDŐ KÉRDÉSEK</a:t>
            </a:r>
            <a:r>
              <a:rPr lang="en-US" b="1" dirty="0"/>
              <a:t>:</a:t>
            </a:r>
          </a:p>
          <a:p>
            <a:pPr marL="0" indent="0">
              <a:buNone/>
            </a:pPr>
            <a:endParaRPr lang="hu-HU" sz="3200" kern="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hu-HU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Milyen módon segíthetsz megbízható teret létrehozni a gyülekezetedben azok számára, akiknek bántalmazásban van részük?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64731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63" y="1034473"/>
            <a:ext cx="7891257" cy="5449453"/>
          </a:xfrm>
        </p:spPr>
        <p:txBody>
          <a:bodyPr>
            <a:normAutofit fontScale="92500" lnSpcReduction="10000"/>
          </a:bodyPr>
          <a:lstStyle/>
          <a:p>
            <a:pPr marL="914400" indent="-914400">
              <a:buFont typeface="+mj-lt"/>
              <a:buAutoNum type="arabicPeriod"/>
            </a:pPr>
            <a:r>
              <a:rPr lang="hu-HU" sz="4800" dirty="0">
                <a:solidFill>
                  <a:srgbClr val="5E6373"/>
                </a:solidFill>
              </a:rPr>
              <a:t>Hozz létre egy vezetői csapatot!</a:t>
            </a:r>
            <a:endParaRPr lang="en-US" sz="4800" dirty="0">
              <a:solidFill>
                <a:srgbClr val="5E6373"/>
              </a:solidFill>
            </a:endParaRPr>
          </a:p>
          <a:p>
            <a:pPr marL="914400" indent="-914400">
              <a:buFont typeface="+mj-lt"/>
              <a:buAutoNum type="arabicPeriod"/>
            </a:pPr>
            <a:r>
              <a:rPr lang="hu-HU" sz="4800" dirty="0">
                <a:solidFill>
                  <a:srgbClr val="5E6373"/>
                </a:solidFill>
              </a:rPr>
              <a:t>Megérteni azokat az akadályokat, amelyekkel az áldozatok szembesülhetnek.</a:t>
            </a:r>
          </a:p>
          <a:p>
            <a:pPr marL="914400" indent="-914400">
              <a:buFont typeface="+mj-lt"/>
              <a:buAutoNum type="arabicPeriod"/>
            </a:pPr>
            <a:r>
              <a:rPr lang="hu-HU" sz="4800" dirty="0">
                <a:solidFill>
                  <a:srgbClr val="5E6373"/>
                </a:solidFill>
              </a:rPr>
              <a:t>Tevőlegesen hallgatni.</a:t>
            </a:r>
          </a:p>
          <a:p>
            <a:pPr marL="914400" indent="-914400">
              <a:buFont typeface="+mj-lt"/>
              <a:buAutoNum type="arabicPeriod"/>
            </a:pPr>
            <a:r>
              <a:rPr lang="hu-HU" sz="4800" dirty="0">
                <a:solidFill>
                  <a:srgbClr val="5E6373"/>
                </a:solidFill>
              </a:rPr>
              <a:t>A titoktartást megőrzi.</a:t>
            </a:r>
          </a:p>
          <a:p>
            <a:pPr marL="914400" indent="-914400">
              <a:buFont typeface="+mj-lt"/>
              <a:buAutoNum type="arabicPeriod"/>
            </a:pPr>
            <a:r>
              <a:rPr lang="hu-HU" sz="4800" dirty="0"/>
              <a:t>Biztonságot és támogatást nyújt.</a:t>
            </a:r>
            <a:endParaRPr lang="en-US" sz="4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0BF0B3-49DC-F959-0F7A-56A5A225A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09" y="2840471"/>
            <a:ext cx="2089728" cy="3643455"/>
          </a:xfrm>
        </p:spPr>
        <p:txBody>
          <a:bodyPr>
            <a:normAutofit/>
          </a:bodyPr>
          <a:lstStyle/>
          <a:p>
            <a:pPr algn="ctr"/>
            <a:br>
              <a:rPr lang="en-US" sz="2600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</a:br>
            <a:r>
              <a:rPr lang="hu-HU" sz="2800" dirty="0">
                <a:latin typeface="Futura LT Book" panose="02000504030000020003" pitchFamily="2" charset="0"/>
              </a:rPr>
              <a:t>A helyreállító szolgálat</a:t>
            </a:r>
            <a:br>
              <a:rPr lang="hu-HU" sz="2800" dirty="0">
                <a:latin typeface="Futura LT Book" panose="02000504030000020003" pitchFamily="2" charset="0"/>
              </a:rPr>
            </a:br>
            <a:r>
              <a:rPr lang="hu-HU" sz="2800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öt kulcsa</a:t>
            </a:r>
            <a:endParaRPr lang="en-US" sz="2600" dirty="0">
              <a:latin typeface="Futura LT Book" panose="02000504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620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hu-HU" sz="4000" dirty="0">
                <a:latin typeface="Futura LT Book" panose="02000504030000020003" pitchFamily="2" charset="0"/>
              </a:rPr>
              <a:t>A trauma-tudatos egyház</a:t>
            </a:r>
            <a:r>
              <a:rPr lang="en-US" sz="4000" dirty="0">
                <a:latin typeface="Futura LT Book" panose="02000504030000020003" pitchFamily="2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3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Megtervezi minden tag általános jólétét.</a:t>
            </a:r>
            <a:endParaRPr lang="hu-H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3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Lehetőséget biztosít az érzelmi, lelki támogatás megtalálására.</a:t>
            </a:r>
            <a:endParaRPr lang="hu-H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3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Lehetőséget teremt a kapcsolatok építésére.</a:t>
            </a:r>
            <a:endParaRPr lang="hu-H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4466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1" y="2118070"/>
            <a:ext cx="7499928" cy="407865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dirty="0"/>
              <a:t>A </a:t>
            </a:r>
            <a:r>
              <a:rPr lang="hu-HU" i="1" dirty="0">
                <a:solidFill>
                  <a:srgbClr val="A1646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biztonság</a:t>
            </a:r>
            <a:r>
              <a:rPr lang="en-US" dirty="0"/>
              <a:t> </a:t>
            </a:r>
            <a:r>
              <a:rPr lang="hu-HU" dirty="0"/>
              <a:t>akkor valósul meg, amikor</a:t>
            </a:r>
            <a:r>
              <a:rPr lang="en-US" dirty="0"/>
              <a:t>:</a:t>
            </a:r>
          </a:p>
          <a:p>
            <a:pPr marL="342900" lvl="0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3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az emberek mernek segítséget kérni abban, amire szükségük van.</a:t>
            </a:r>
            <a:endParaRPr lang="hu-H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3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tanácsadók tudják, hogyan találják meg a szükséges segítséget.</a:t>
            </a:r>
            <a:endParaRPr lang="hu-H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3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Az emberek bíznak abban, hogy a történetüket meghallgatják.</a:t>
            </a:r>
            <a:endParaRPr lang="hu-H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3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tanácsadók bizalmasan kezelik azt az információt, amit megosztottak velük.</a:t>
            </a:r>
            <a:endParaRPr lang="hu-H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5EE61A0-F22B-C585-3C3D-86A51B797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1" y="726200"/>
            <a:ext cx="9316278" cy="1507135"/>
          </a:xfrm>
        </p:spPr>
        <p:txBody>
          <a:bodyPr/>
          <a:lstStyle/>
          <a:p>
            <a:r>
              <a:rPr lang="hu-HU" dirty="0"/>
              <a:t>A trauma-tudatos egyházban: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6667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7234" y="2055811"/>
            <a:ext cx="7499928" cy="39395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i="1" dirty="0">
                <a:solidFill>
                  <a:srgbClr val="A1646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Kialakítja a bizalmat, </a:t>
            </a:r>
            <a:r>
              <a:rPr lang="hu-HU" dirty="0"/>
              <a:t>hogy</a:t>
            </a:r>
            <a:r>
              <a:rPr lang="en-US" dirty="0"/>
              <a:t>:</a:t>
            </a:r>
          </a:p>
          <a:p>
            <a:pPr marL="342900" lvl="0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3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Az átláthatóság kialakuljon.</a:t>
            </a:r>
            <a:endParaRPr lang="hu-H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3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vezetők őszinték és megbízhatóak legyenek.</a:t>
            </a:r>
            <a:endParaRPr lang="hu-H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3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Az elvárások érthetőek legyenek.</a:t>
            </a:r>
            <a:endParaRPr lang="hu-H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3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különböző érzések elfogadottak legyenek.</a:t>
            </a:r>
            <a:endParaRPr lang="hu-H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3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Az emberek odafigyeljenek egymásra.</a:t>
            </a:r>
            <a:endParaRPr lang="hu-H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D43CC37-EA0B-E00C-E8A4-8E7651162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7234" y="730248"/>
            <a:ext cx="9654209" cy="1325563"/>
          </a:xfrm>
        </p:spPr>
        <p:txBody>
          <a:bodyPr>
            <a:normAutofit/>
          </a:bodyPr>
          <a:lstStyle/>
          <a:p>
            <a:r>
              <a:rPr lang="hu-HU" dirty="0">
                <a:cs typeface="Futura Medium" panose="020B0602020204020303" pitchFamily="34" charset="-79"/>
              </a:rPr>
              <a:t>A trauma-tudatos egyház</a:t>
            </a:r>
            <a:endParaRPr lang="en-US" dirty="0"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813389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8429" y="2058436"/>
            <a:ext cx="7499928" cy="3643455"/>
          </a:xfrm>
        </p:spPr>
        <p:txBody>
          <a:bodyPr/>
          <a:lstStyle/>
          <a:p>
            <a:pPr marL="0" indent="0">
              <a:buNone/>
            </a:pPr>
            <a:r>
              <a:rPr lang="hu-HU" i="1" dirty="0">
                <a:solidFill>
                  <a:srgbClr val="A1646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Támogató csoportokat </a:t>
            </a:r>
            <a:r>
              <a:rPr lang="hu-HU" dirty="0"/>
              <a:t>hoz létre</a:t>
            </a:r>
            <a:r>
              <a:rPr lang="en-US" dirty="0"/>
              <a:t>:</a:t>
            </a: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3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szexuális bántalmazás túlélői számára</a:t>
            </a:r>
            <a:endParaRPr lang="hu-H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3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válás utáni felépüléshez</a:t>
            </a:r>
            <a:endParaRPr lang="hu-H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3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gyászfeldolgozáshoz</a:t>
            </a:r>
            <a:endParaRPr lang="hu-H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ABEE7CC-DD59-E0FD-C477-2A4765DAB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429" y="732873"/>
            <a:ext cx="8495142" cy="1325563"/>
          </a:xfrm>
        </p:spPr>
        <p:txBody>
          <a:bodyPr/>
          <a:lstStyle/>
          <a:p>
            <a:r>
              <a:rPr lang="hu-HU" dirty="0"/>
              <a:t>A trauma-tudatos egyház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684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9873" y="217344"/>
            <a:ext cx="7894782" cy="1325563"/>
          </a:xfrm>
        </p:spPr>
        <p:txBody>
          <a:bodyPr>
            <a:normAutofit/>
          </a:bodyPr>
          <a:lstStyle/>
          <a:p>
            <a:r>
              <a:rPr lang="hu-HU" sz="4000" dirty="0">
                <a:solidFill>
                  <a:schemeClr val="bg1"/>
                </a:solidFill>
                <a:latin typeface="Futura LT Book" panose="02000504030000020003" pitchFamily="2" charset="0"/>
              </a:rPr>
              <a:t>Mi a trauma</a:t>
            </a:r>
            <a:r>
              <a:rPr lang="en-US" sz="4000" dirty="0">
                <a:solidFill>
                  <a:schemeClr val="bg1"/>
                </a:solidFill>
                <a:latin typeface="Futura LT Book" panose="02000504030000020003" pitchFamily="2" charset="0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64232"/>
            <a:ext cx="9959109" cy="4351338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</a:pPr>
            <a:r>
              <a:rPr lang="hu-HU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trauma egy megélt esemény, eseménysorozat vagy egy körülmény együttes eredménye, amelyet az egyén károsnak vagy életveszélyesnek él meg. </a:t>
            </a:r>
            <a:endParaRPr lang="hu-H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hu-HU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Bár egyénenként változó, általában a traumatikus élmények tartósan káros hatást okozhatnak, korlátozva az egyén képességét, hogy sikeres életet éljen, vagy mentális, fizikai, társadalmi, érzelmi vagy lelki jólétet érjen el. </a:t>
            </a:r>
            <a:endParaRPr lang="hu-H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8081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217344"/>
            <a:ext cx="9959109" cy="1325563"/>
          </a:xfrm>
        </p:spPr>
        <p:txBody>
          <a:bodyPr>
            <a:normAutofit/>
          </a:bodyPr>
          <a:lstStyle/>
          <a:p>
            <a:pPr algn="ctr"/>
            <a:r>
              <a:rPr lang="hu-HU" sz="4000" dirty="0">
                <a:solidFill>
                  <a:schemeClr val="bg1"/>
                </a:solidFill>
                <a:latin typeface="Futura LT Book" panose="02000504030000020003" pitchFamily="2" charset="0"/>
              </a:rPr>
              <a:t>CSOPORTOS TEVÉKENYSÉG</a:t>
            </a:r>
            <a:endParaRPr lang="en-US" sz="4000" dirty="0">
              <a:solidFill>
                <a:schemeClr val="bg1"/>
              </a:solidFill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6395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b="1" dirty="0"/>
              <a:t>MEGBESZÉLENDŐ KÉRDÉSEK</a:t>
            </a:r>
            <a:r>
              <a:rPr lang="en-US" b="1" dirty="0"/>
              <a:t>:</a:t>
            </a:r>
          </a:p>
          <a:p>
            <a:pPr>
              <a:lnSpc>
                <a:spcPct val="115000"/>
              </a:lnSpc>
            </a:pPr>
            <a:r>
              <a:rPr lang="hu-HU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 választanod kellene egyet ezek közül a támogató csoportok közül – amit a bántalmazott emberek számára egyházi közösségi szolgálatként vezetnél – melyiket választanád? Miért? </a:t>
            </a:r>
            <a:endParaRPr lang="hu-HU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szexuális bántalmazás túlélői</a:t>
            </a:r>
            <a:endParaRPr lang="hu-HU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válás utáni felépülés</a:t>
            </a:r>
            <a:endParaRPr lang="hu-HU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gyász feldolgozásának segítése</a:t>
            </a:r>
          </a:p>
          <a:p>
            <a:pPr marL="0" lvl="0" indent="0">
              <a:lnSpc>
                <a:spcPct val="115000"/>
              </a:lnSpc>
              <a:buSzPts val="1000"/>
              <a:buNone/>
              <a:tabLst>
                <a:tab pos="457200" algn="l"/>
              </a:tabLst>
            </a:pPr>
            <a:endParaRPr lang="hu-HU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hu-HU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Milyen más támogató csoportok lennének még hasznosak?</a:t>
            </a:r>
            <a:endParaRPr lang="hu-HU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4238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hu-HU" sz="4000" dirty="0">
                <a:latin typeface="Futura LT Book" panose="02000504030000020003" pitchFamily="2" charset="0"/>
              </a:rPr>
              <a:t>TEVŐLEGES HALLGATÁS</a:t>
            </a:r>
            <a:endParaRPr lang="en-US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u-HU" sz="3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tevőleges hallgatás alapvető a gyógyulási folyamatban. Néhány tanácsadói szerep azonban megakadályozhatja ezt. </a:t>
            </a:r>
            <a:endParaRPr lang="hu-H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u-HU" sz="3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következő gyakorlat segíthet ezt a helytelen viselkedést beazonosítani a meghallgatás során.</a:t>
            </a:r>
            <a:endParaRPr lang="hu-H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8428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217344"/>
            <a:ext cx="9959109" cy="1325563"/>
          </a:xfrm>
        </p:spPr>
        <p:txBody>
          <a:bodyPr>
            <a:normAutofit/>
          </a:bodyPr>
          <a:lstStyle/>
          <a:p>
            <a:pPr algn="ctr"/>
            <a:r>
              <a:rPr lang="hu-HU" sz="4000" dirty="0">
                <a:solidFill>
                  <a:schemeClr val="bg1"/>
                </a:solidFill>
                <a:latin typeface="Futura LT Book" panose="02000504030000020003" pitchFamily="2" charset="0"/>
              </a:rPr>
              <a:t>Csoportos tevékenység</a:t>
            </a:r>
            <a:endParaRPr lang="en-US" sz="4000" dirty="0">
              <a:solidFill>
                <a:schemeClr val="bg1"/>
              </a:solidFill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 fontScale="85000" lnSpcReduction="20000"/>
          </a:bodyPr>
          <a:lstStyle/>
          <a:p>
            <a:pPr marL="2422525" lvl="8" indent="0">
              <a:buNone/>
            </a:pPr>
            <a:r>
              <a:rPr lang="hu-HU" sz="3500" b="1" dirty="0"/>
              <a:t>Hallgatói/tanácsadói szerepek, szabályok</a:t>
            </a:r>
            <a:r>
              <a:rPr lang="en-US" sz="3500" b="1" dirty="0"/>
              <a:t>:</a:t>
            </a:r>
          </a:p>
          <a:p>
            <a:pPr marL="3224213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3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Kritikus</a:t>
            </a:r>
            <a:endParaRPr lang="hu-H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24213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3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Közömbös</a:t>
            </a:r>
            <a:endParaRPr lang="hu-H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24213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3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Szerkesztő</a:t>
            </a:r>
            <a:endParaRPr lang="hu-H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24213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3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Gondoskodó Barát</a:t>
            </a:r>
            <a:endParaRPr lang="hu-H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24213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3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Lelkész</a:t>
            </a:r>
            <a:endParaRPr lang="hu-H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24213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3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Vezető</a:t>
            </a:r>
            <a:endParaRPr lang="hu-H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24213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3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Mindentudó</a:t>
            </a:r>
            <a:endParaRPr lang="hu-H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10724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Futura LT Book" panose="02000504030000020003" pitchFamily="2" charset="0"/>
              </a:rPr>
              <a:t>Ellen G. White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hu-HU" sz="3200" dirty="0"/>
              <a:t>„Mindnyájan össze vagyunk </a:t>
            </a:r>
            <a:r>
              <a:rPr lang="hu-HU" sz="3200" b="1" dirty="0">
                <a:solidFill>
                  <a:srgbClr val="A1646A"/>
                </a:solidFill>
                <a:cs typeface="Futura" panose="020B0602020204020303" pitchFamily="34" charset="-79"/>
              </a:rPr>
              <a:t>szőve</a:t>
            </a:r>
            <a:endParaRPr lang="hu-HU" sz="3200" dirty="0"/>
          </a:p>
          <a:p>
            <a:pPr marL="0" indent="0" algn="ctr">
              <a:buNone/>
            </a:pPr>
            <a:r>
              <a:rPr lang="hu-HU" sz="3200" dirty="0"/>
              <a:t>az emberiség nagy </a:t>
            </a:r>
            <a:r>
              <a:rPr lang="hu-HU" sz="3200" b="1" dirty="0">
                <a:solidFill>
                  <a:srgbClr val="A1646A"/>
                </a:solidFill>
                <a:cs typeface="Futura" panose="020B0602020204020303" pitchFamily="34" charset="-79"/>
              </a:rPr>
              <a:t>szőttesébe</a:t>
            </a:r>
            <a:endParaRPr lang="en-US" sz="3200" dirty="0"/>
          </a:p>
          <a:p>
            <a:pPr marL="0" indent="0" algn="ctr">
              <a:buNone/>
            </a:pPr>
            <a:r>
              <a:rPr lang="hu-HU" sz="3200" dirty="0"/>
              <a:t>S amit mások </a:t>
            </a:r>
          </a:p>
          <a:p>
            <a:pPr marL="0" indent="0" algn="ctr">
              <a:buNone/>
            </a:pPr>
            <a:r>
              <a:rPr lang="hu-HU" sz="3200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hasznára </a:t>
            </a:r>
            <a:r>
              <a:rPr lang="hu-HU" sz="3200" dirty="0"/>
              <a:t>és</a:t>
            </a:r>
            <a:r>
              <a:rPr lang="en-US" sz="3200" dirty="0"/>
              <a:t> </a:t>
            </a:r>
            <a:r>
              <a:rPr lang="hu-HU" sz="3200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áldására</a:t>
            </a:r>
            <a:r>
              <a:rPr lang="en-US" sz="3200" b="1" dirty="0">
                <a:latin typeface="Futura" panose="020B0602020204020303" pitchFamily="34" charset="-79"/>
                <a:cs typeface="Futura" panose="020B0602020204020303" pitchFamily="34" charset="-79"/>
              </a:rPr>
              <a:t> </a:t>
            </a:r>
            <a:r>
              <a:rPr lang="hu-HU" sz="3200" dirty="0"/>
              <a:t>tehetünk</a:t>
            </a:r>
            <a:endParaRPr lang="en-US" sz="3200" dirty="0"/>
          </a:p>
          <a:p>
            <a:pPr marL="0" indent="0" algn="ctr">
              <a:buNone/>
            </a:pPr>
            <a:r>
              <a:rPr lang="hu-HU" sz="3200" dirty="0"/>
              <a:t>az </a:t>
            </a:r>
            <a:r>
              <a:rPr lang="hu-HU" sz="3200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áldásban</a:t>
            </a:r>
            <a:r>
              <a:rPr lang="en-US" sz="3200" dirty="0"/>
              <a:t> </a:t>
            </a:r>
            <a:r>
              <a:rPr lang="hu-HU" sz="3200" dirty="0"/>
              <a:t>hat vissza ránk</a:t>
            </a:r>
            <a:r>
              <a:rPr lang="en-US" sz="3200" dirty="0"/>
              <a:t>.”</a:t>
            </a:r>
          </a:p>
          <a:p>
            <a:pPr indent="0" algn="ctr">
              <a:lnSpc>
                <a:spcPct val="115000"/>
              </a:lnSpc>
              <a:buNone/>
            </a:pP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Ellen G. White: </a:t>
            </a:r>
            <a:r>
              <a:rPr lang="hu-HU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Pátriárkák és próféták. 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Advent Kiadó, Budapest, 1993. 498. oldal.</a:t>
            </a:r>
            <a:endParaRPr lang="hu-H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3887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Futura LT Book" panose="02000504030000020003" pitchFamily="2" charset="0"/>
              </a:rPr>
              <a:t>1</a:t>
            </a:r>
            <a:r>
              <a:rPr lang="hu-HU" sz="4000" dirty="0">
                <a:latin typeface="Futura LT Book" panose="02000504030000020003" pitchFamily="2" charset="0"/>
              </a:rPr>
              <a:t>Thesszalonika </a:t>
            </a:r>
            <a:r>
              <a:rPr lang="en-US" sz="4000" dirty="0">
                <a:latin typeface="Futura LT Book" panose="02000504030000020003" pitchFamily="2" charset="0"/>
              </a:rPr>
              <a:t>5:11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hu-HU" sz="4000" b="1" dirty="0">
                <a:solidFill>
                  <a:srgbClr val="A1646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„Vigasztaljátok</a:t>
            </a:r>
            <a:r>
              <a:rPr lang="en-US" sz="4000" dirty="0"/>
              <a:t> </a:t>
            </a:r>
            <a:r>
              <a:rPr lang="hu-HU" sz="4000" dirty="0"/>
              <a:t>tehát egymást,</a:t>
            </a:r>
            <a:endParaRPr lang="en-US" sz="4000" dirty="0"/>
          </a:p>
          <a:p>
            <a:pPr marL="0" indent="0" algn="ctr">
              <a:buNone/>
            </a:pPr>
            <a:r>
              <a:rPr lang="hu-HU" sz="4000" dirty="0"/>
              <a:t>és </a:t>
            </a:r>
            <a:r>
              <a:rPr lang="hu-HU" sz="4000" b="1" dirty="0">
                <a:solidFill>
                  <a:srgbClr val="A1646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építse</a:t>
            </a:r>
            <a:r>
              <a:rPr lang="en-US" sz="4000" b="1" dirty="0">
                <a:latin typeface="Futura" panose="020B0602020204020303" pitchFamily="34" charset="-79"/>
                <a:cs typeface="Futura" panose="020B0602020204020303" pitchFamily="34" charset="-79"/>
              </a:rPr>
              <a:t> </a:t>
            </a:r>
            <a:r>
              <a:rPr lang="hu-HU" sz="4000" dirty="0"/>
              <a:t>egyik a másikat</a:t>
            </a:r>
          </a:p>
          <a:p>
            <a:pPr marL="0" indent="0" algn="ctr">
              <a:buNone/>
            </a:pPr>
            <a:r>
              <a:rPr lang="hu-HU" sz="4000" dirty="0"/>
              <a:t>ahogyan teszitek is.”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42513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0280" y="660399"/>
            <a:ext cx="7714794" cy="5823527"/>
          </a:xfrm>
        </p:spPr>
        <p:txBody>
          <a:bodyPr>
            <a:noAutofit/>
          </a:bodyPr>
          <a:lstStyle/>
          <a:p>
            <a:pPr indent="0" algn="just">
              <a:lnSpc>
                <a:spcPct val="115000"/>
              </a:lnSpc>
              <a:buNone/>
            </a:pPr>
            <a:r>
              <a:rPr lang="hu-HU" sz="3000" dirty="0">
                <a:effectLst/>
                <a:ea typeface="Times New Roman" panose="02020603050405020304" pitchFamily="18" charset="0"/>
              </a:rPr>
              <a:t>Átérzem a fájdalmad és arra vágyom, </a:t>
            </a:r>
          </a:p>
          <a:p>
            <a:pPr indent="0" algn="just">
              <a:lnSpc>
                <a:spcPct val="115000"/>
              </a:lnSpc>
              <a:buNone/>
            </a:pPr>
            <a:r>
              <a:rPr lang="hu-HU" sz="3000" dirty="0">
                <a:effectLst/>
                <a:ea typeface="Times New Roman" panose="02020603050405020304" pitchFamily="18" charset="0"/>
              </a:rPr>
              <a:t>hogy kezem érintésével </a:t>
            </a:r>
          </a:p>
          <a:p>
            <a:pPr indent="0" algn="just">
              <a:lnSpc>
                <a:spcPct val="115000"/>
              </a:lnSpc>
              <a:buNone/>
            </a:pPr>
            <a:r>
              <a:rPr lang="hu-HU" sz="3000" dirty="0">
                <a:effectLst/>
                <a:ea typeface="Times New Roman" panose="02020603050405020304" pitchFamily="18" charset="0"/>
              </a:rPr>
              <a:t>eltűntessem a sebeidet. </a:t>
            </a:r>
          </a:p>
          <a:p>
            <a:pPr indent="0" algn="just">
              <a:lnSpc>
                <a:spcPct val="115000"/>
              </a:lnSpc>
              <a:buNone/>
            </a:pPr>
            <a:r>
              <a:rPr lang="hu-HU" sz="3000" dirty="0">
                <a:effectLst/>
                <a:ea typeface="Times New Roman" panose="02020603050405020304" pitchFamily="18" charset="0"/>
              </a:rPr>
              <a:t>Igen, tudom, hogy nem látom igazán</a:t>
            </a:r>
          </a:p>
          <a:p>
            <a:pPr indent="0" algn="just">
              <a:lnSpc>
                <a:spcPct val="115000"/>
              </a:lnSpc>
              <a:buNone/>
            </a:pPr>
            <a:r>
              <a:rPr lang="hu-HU" sz="3000" dirty="0">
                <a:effectLst/>
                <a:ea typeface="Times New Roman" panose="02020603050405020304" pitchFamily="18" charset="0"/>
              </a:rPr>
              <a:t>a szélességét és mélységét </a:t>
            </a:r>
          </a:p>
          <a:p>
            <a:pPr indent="0" algn="just">
              <a:lnSpc>
                <a:spcPct val="115000"/>
              </a:lnSpc>
              <a:buNone/>
            </a:pPr>
            <a:r>
              <a:rPr lang="hu-HU" sz="3000" dirty="0">
                <a:effectLst/>
                <a:ea typeface="Times New Roman" panose="02020603050405020304" pitchFamily="18" charset="0"/>
              </a:rPr>
              <a:t>a sötét völgynek, amelyben vagy. </a:t>
            </a:r>
          </a:p>
          <a:p>
            <a:pPr indent="0" algn="just">
              <a:lnSpc>
                <a:spcPct val="115000"/>
              </a:lnSpc>
              <a:buNone/>
            </a:pPr>
            <a:r>
              <a:rPr lang="hu-HU" sz="3000" dirty="0">
                <a:effectLst/>
                <a:ea typeface="Times New Roman" panose="02020603050405020304" pitchFamily="18" charset="0"/>
              </a:rPr>
              <a:t>Nem tudhatom igazán,</a:t>
            </a:r>
          </a:p>
          <a:p>
            <a:pPr indent="0" algn="just">
              <a:lnSpc>
                <a:spcPct val="115000"/>
              </a:lnSpc>
              <a:buNone/>
            </a:pPr>
            <a:r>
              <a:rPr lang="hu-HU" sz="3000" dirty="0">
                <a:effectLst/>
                <a:ea typeface="Times New Roman" panose="02020603050405020304" pitchFamily="18" charset="0"/>
              </a:rPr>
              <a:t>a lelkedbe vájt kés</a:t>
            </a:r>
          </a:p>
          <a:p>
            <a:pPr indent="0" algn="just">
              <a:lnSpc>
                <a:spcPct val="115000"/>
              </a:lnSpc>
              <a:buNone/>
            </a:pPr>
            <a:r>
              <a:rPr lang="hu-HU" sz="3000" dirty="0">
                <a:effectLst/>
                <a:ea typeface="Times New Roman" panose="02020603050405020304" pitchFamily="18" charset="0"/>
              </a:rPr>
              <a:t>mennyire éles–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0BF0B3-49DC-F959-0F7A-56A5A225A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08" y="2840471"/>
            <a:ext cx="2343971" cy="3643455"/>
          </a:xfrm>
        </p:spPr>
        <p:txBody>
          <a:bodyPr>
            <a:normAutofit/>
          </a:bodyPr>
          <a:lstStyle/>
          <a:p>
            <a:pPr algn="ctr"/>
            <a:r>
              <a:rPr lang="hu-HU" sz="3600" dirty="0">
                <a:latin typeface="Futura LT Book" panose="02000504030000020003" pitchFamily="2" charset="0"/>
              </a:rPr>
              <a:t>Kinyújtom a kezem</a:t>
            </a:r>
            <a:br>
              <a:rPr lang="pt-BR" sz="2800" dirty="0">
                <a:latin typeface="Futura LT Book" panose="02000504030000020003" pitchFamily="2" charset="0"/>
              </a:rPr>
            </a:br>
            <a:br>
              <a:rPr lang="pt-BR" sz="2800" dirty="0">
                <a:latin typeface="Futura LT Book" panose="02000504030000020003" pitchFamily="2" charset="0"/>
              </a:rPr>
            </a:br>
            <a:br>
              <a:rPr lang="pt-BR" sz="2800" dirty="0">
                <a:latin typeface="Futura LT Book" panose="02000504030000020003" pitchFamily="2" charset="0"/>
              </a:rPr>
            </a:br>
            <a:endParaRPr lang="pt-BR" sz="2000" dirty="0">
              <a:latin typeface="Futura LT Book" panose="02000504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621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64" y="1034473"/>
            <a:ext cx="7499928" cy="5449453"/>
          </a:xfrm>
        </p:spPr>
        <p:txBody>
          <a:bodyPr>
            <a:noAutofit/>
          </a:bodyPr>
          <a:lstStyle/>
          <a:p>
            <a:pPr indent="0" algn="just">
              <a:lnSpc>
                <a:spcPct val="115000"/>
              </a:lnSpc>
              <a:buNone/>
            </a:pPr>
            <a:r>
              <a:rPr lang="hu-HU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mert ezen az úton te jársz, </a:t>
            </a:r>
            <a:endParaRPr lang="hu-HU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buNone/>
            </a:pPr>
            <a:r>
              <a:rPr lang="hu-HU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és nem én.</a:t>
            </a:r>
            <a:endParaRPr lang="hu-HU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buNone/>
            </a:pPr>
            <a:r>
              <a:rPr lang="hu-HU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 ismerek én is más völgyeket,</a:t>
            </a:r>
            <a:endParaRPr lang="hu-HU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buNone/>
            </a:pPr>
            <a:r>
              <a:rPr lang="hu-HU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és a szívemben én is őrzök</a:t>
            </a:r>
            <a:endParaRPr lang="hu-HU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buNone/>
            </a:pPr>
            <a:r>
              <a:rPr lang="hu-HU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kés okozta sebhelyeket.</a:t>
            </a:r>
            <a:endParaRPr lang="hu-HU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buNone/>
            </a:pPr>
            <a:r>
              <a:rPr lang="hu-HU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Mégis, végig járnám a te utad</a:t>
            </a:r>
            <a:endParaRPr lang="hu-HU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buNone/>
            </a:pPr>
            <a:r>
              <a:rPr lang="hu-HU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és elvinném a te fájdalmadat,</a:t>
            </a:r>
            <a:endParaRPr lang="hu-HU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buNone/>
            </a:pPr>
            <a:r>
              <a:rPr lang="hu-HU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 tehetném. De nem lehet.</a:t>
            </a:r>
            <a:endParaRPr lang="hu-HU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0BF0B3-49DC-F959-0F7A-56A5A225A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09" y="2840471"/>
            <a:ext cx="2089728" cy="3643455"/>
          </a:xfrm>
        </p:spPr>
        <p:txBody>
          <a:bodyPr>
            <a:normAutofit/>
          </a:bodyPr>
          <a:lstStyle/>
          <a:p>
            <a:pPr algn="ctr"/>
            <a:r>
              <a:rPr lang="hu-HU" sz="2800" dirty="0">
                <a:latin typeface="Futura LT Book" panose="02000504030000020003" pitchFamily="2" charset="0"/>
              </a:rPr>
              <a:t>Kinyújtom a kezem</a:t>
            </a:r>
            <a:br>
              <a:rPr lang="pt-BR" sz="2800" dirty="0">
                <a:latin typeface="Futura LT Book" panose="02000504030000020003" pitchFamily="2" charset="0"/>
              </a:rPr>
            </a:br>
            <a:br>
              <a:rPr lang="pt-BR" sz="2800" dirty="0">
                <a:latin typeface="Futura LT Book" panose="02000504030000020003" pitchFamily="2" charset="0"/>
              </a:rPr>
            </a:br>
            <a:br>
              <a:rPr lang="pt-BR" sz="2800" dirty="0">
                <a:latin typeface="Futura LT Book" panose="02000504030000020003" pitchFamily="2" charset="0"/>
              </a:rPr>
            </a:br>
            <a:endParaRPr lang="pt-BR" sz="2000" dirty="0">
              <a:latin typeface="Futura LT Book" panose="02000504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523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7986" y="704273"/>
            <a:ext cx="7499928" cy="5449453"/>
          </a:xfrm>
        </p:spPr>
        <p:txBody>
          <a:bodyPr>
            <a:normAutofit fontScale="25000" lnSpcReduction="20000"/>
          </a:bodyPr>
          <a:lstStyle/>
          <a:p>
            <a:pPr indent="0" algn="just">
              <a:lnSpc>
                <a:spcPct val="115000"/>
              </a:lnSpc>
              <a:buNone/>
            </a:pPr>
            <a:r>
              <a:rPr lang="hu-HU" sz="9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És mégis, talán</a:t>
            </a:r>
            <a:r>
              <a:rPr lang="hu-HU" sz="9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u-HU" sz="9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valamilyen módon</a:t>
            </a:r>
            <a:endParaRPr lang="hu-HU" sz="9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buNone/>
            </a:pPr>
            <a:r>
              <a:rPr lang="hu-HU" sz="9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lehetek egy kéz, amibe kapaszkodhatsz </a:t>
            </a:r>
            <a:r>
              <a:rPr lang="hu-HU" sz="9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0" algn="just">
              <a:lnSpc>
                <a:spcPct val="115000"/>
              </a:lnSpc>
              <a:buNone/>
            </a:pPr>
            <a:r>
              <a:rPr lang="hu-HU" sz="9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sötétségben.</a:t>
            </a:r>
            <a:endParaRPr lang="hu-HU" sz="9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buNone/>
            </a:pPr>
            <a:r>
              <a:rPr lang="hu-HU" sz="9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Valamilyen módon, </a:t>
            </a:r>
            <a:endParaRPr lang="hu-HU" sz="9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buNone/>
            </a:pPr>
            <a:r>
              <a:rPr lang="hu-HU" sz="9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megpróbálom tompítani</a:t>
            </a:r>
            <a:endParaRPr lang="hu-HU" sz="9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buNone/>
            </a:pPr>
            <a:r>
              <a:rPr lang="hu-HU" sz="9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fájdalom élességét.</a:t>
            </a:r>
            <a:endParaRPr lang="hu-HU" sz="9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buNone/>
            </a:pPr>
            <a:r>
              <a:rPr lang="hu-HU" sz="9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 ha nem –</a:t>
            </a:r>
            <a:endParaRPr lang="hu-HU" sz="9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buNone/>
            </a:pPr>
            <a:r>
              <a:rPr lang="hu-HU" sz="9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lehet, hogy egy kicsit </a:t>
            </a:r>
            <a:endParaRPr lang="hu-HU" sz="9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buNone/>
            </a:pPr>
            <a:r>
              <a:rPr lang="hu-HU" sz="9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talán az segít,</a:t>
            </a:r>
            <a:r>
              <a:rPr lang="hu-HU" sz="9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u-HU" sz="9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csak az a tudat, </a:t>
            </a:r>
            <a:endParaRPr lang="hu-HU" sz="9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buNone/>
            </a:pPr>
            <a:r>
              <a:rPr lang="hu-HU" sz="9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hogy törődöm veled.</a:t>
            </a:r>
          </a:p>
          <a:p>
            <a:pPr indent="0" algn="just">
              <a:lnSpc>
                <a:spcPct val="115000"/>
              </a:lnSpc>
              <a:buNone/>
            </a:pPr>
            <a:endParaRPr lang="hu-HU" sz="9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800" dirty="0"/>
              <a:t>https://www.rigden.co.uk/poems/reaching-out/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0BF0B3-49DC-F959-0F7A-56A5A225A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09" y="2840471"/>
            <a:ext cx="2089728" cy="3643455"/>
          </a:xfrm>
        </p:spPr>
        <p:txBody>
          <a:bodyPr>
            <a:normAutofit/>
          </a:bodyPr>
          <a:lstStyle/>
          <a:p>
            <a:pPr algn="ctr"/>
            <a:r>
              <a:rPr lang="hu-HU" sz="2800" dirty="0">
                <a:latin typeface="Futura LT Book" panose="02000504030000020003" pitchFamily="2" charset="0"/>
              </a:rPr>
              <a:t>Kinyújtom a kezem</a:t>
            </a:r>
            <a:br>
              <a:rPr lang="en-US" sz="2800" dirty="0">
                <a:latin typeface="Futura LT Book" panose="02000504030000020003" pitchFamily="2" charset="0"/>
              </a:rPr>
            </a:br>
            <a:br>
              <a:rPr lang="en-US" sz="2800" dirty="0">
                <a:latin typeface="Futura LT Book" panose="02000504030000020003" pitchFamily="2" charset="0"/>
              </a:rPr>
            </a:br>
            <a:br>
              <a:rPr lang="en-US" sz="2800" dirty="0">
                <a:latin typeface="Futura LT Book" panose="02000504030000020003" pitchFamily="2" charset="0"/>
              </a:rPr>
            </a:br>
            <a:r>
              <a:rPr lang="en-US" sz="2000" dirty="0">
                <a:latin typeface="Futura LT Book" panose="02000504030000020003" pitchFamily="2" charset="0"/>
              </a:rPr>
              <a:t>By Christine </a:t>
            </a:r>
            <a:r>
              <a:rPr lang="en-US" sz="2000" dirty="0" err="1">
                <a:latin typeface="Futura LT Book" panose="02000504030000020003" pitchFamily="2" charset="0"/>
              </a:rPr>
              <a:t>Rigden</a:t>
            </a:r>
            <a:r>
              <a:rPr lang="en-US" sz="2000" dirty="0">
                <a:latin typeface="Futura LT Book" panose="02000504030000020003" pitchFamily="2" charset="0"/>
              </a:rPr>
              <a:t> © 1989</a:t>
            </a:r>
          </a:p>
        </p:txBody>
      </p:sp>
    </p:spTree>
    <p:extLst>
      <p:ext uri="{BB962C8B-B14F-4D97-AF65-F5344CB8AC3E}">
        <p14:creationId xmlns:p14="http://schemas.microsoft.com/office/powerpoint/2010/main" val="423146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hu-HU" sz="4000" dirty="0">
                <a:latin typeface="Futura LT Book" panose="02000504030000020003" pitchFamily="2" charset="0"/>
              </a:rPr>
              <a:t>Mit gondolsz</a:t>
            </a:r>
            <a:r>
              <a:rPr lang="en-US" sz="4000" dirty="0">
                <a:latin typeface="Futura LT Book" panose="02000504030000020003" pitchFamily="2" charset="0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János</a:t>
            </a:r>
            <a:r>
              <a:rPr lang="pt-BR" dirty="0"/>
              <a:t> 4:1-29</a:t>
            </a: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3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Miért kérte Jézus, hogy adjon neki inni?</a:t>
            </a:r>
            <a:endParaRPr lang="hu-HU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3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Miért vezette Jézus arra, hogy a családi helyzetéről beszéljen?</a:t>
            </a:r>
            <a:endParaRPr lang="hu-HU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3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 tette őt ilyen erős tanúvá?</a:t>
            </a:r>
            <a:endParaRPr lang="hu-HU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5961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hu-HU" sz="4000" dirty="0">
                <a:latin typeface="Futura LT Book" panose="02000504030000020003" pitchFamily="2" charset="0"/>
              </a:rPr>
              <a:t>A TRAUMA-TUDATOS EGYHÁZ</a:t>
            </a:r>
            <a:r>
              <a:rPr lang="en-US" sz="4000" dirty="0">
                <a:latin typeface="Futura LT Book" panose="02000504030000020003" pitchFamily="2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3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Tudatában van annak, hogy a megrázkódtatás milyen hatással van a tagok életére.</a:t>
            </a:r>
            <a:endParaRPr lang="hu-HU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3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Érzékeny és együttérző, olyan környezetet teremt, amely biztonságos mindenki számára az Isten dicsőítésében.</a:t>
            </a:r>
            <a:endParaRPr lang="hu-HU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185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217344"/>
            <a:ext cx="9959109" cy="1325563"/>
          </a:xfrm>
        </p:spPr>
        <p:txBody>
          <a:bodyPr>
            <a:normAutofit/>
          </a:bodyPr>
          <a:lstStyle/>
          <a:p>
            <a:pPr algn="ctr"/>
            <a:r>
              <a:rPr lang="hu-HU" sz="4000" dirty="0">
                <a:solidFill>
                  <a:schemeClr val="bg1"/>
                </a:solidFill>
                <a:latin typeface="Futura LT Book" panose="02000504030000020003" pitchFamily="2" charset="0"/>
              </a:rPr>
              <a:t>A helyreállító szolgálat</a:t>
            </a:r>
            <a:br>
              <a:rPr lang="hu-HU" sz="4000" dirty="0">
                <a:solidFill>
                  <a:schemeClr val="bg1"/>
                </a:solidFill>
                <a:latin typeface="Futura LT Book" panose="02000504030000020003" pitchFamily="2" charset="0"/>
              </a:rPr>
            </a:br>
            <a:r>
              <a:rPr lang="hu-HU" sz="4000" b="1" dirty="0">
                <a:solidFill>
                  <a:schemeClr val="bg1"/>
                </a:solidFill>
                <a:latin typeface="Futura LT Book" panose="02000504030000020003" pitchFamily="2" charset="0"/>
              </a:rPr>
              <a:t>ÖT KULCSA</a:t>
            </a:r>
            <a:endParaRPr lang="en-US" sz="4000" dirty="0">
              <a:solidFill>
                <a:schemeClr val="bg1"/>
              </a:solidFill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sz="3900" b="1" dirty="0"/>
              <a:t>A trauma-tudatos egyház</a:t>
            </a:r>
            <a:r>
              <a:rPr lang="en-US" sz="3900" b="1" dirty="0"/>
              <a:t>: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hu-HU" sz="3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Felépít egy trauma-tudatos vezetői csapatot.</a:t>
            </a:r>
            <a:endParaRPr lang="hu-HU" sz="3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hu-HU" sz="3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Megérti azokat az akadályokat, amelyekkel az áldozatok szembesülhetnek.</a:t>
            </a:r>
            <a:endParaRPr lang="hu-HU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hu-HU" sz="3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Tevőlegesen hallgat.</a:t>
            </a:r>
            <a:endParaRPr lang="hu-HU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hu-HU" sz="3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titoktartást megőrzi.</a:t>
            </a:r>
            <a:endParaRPr lang="hu-HU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hu-HU" sz="3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Biztonságot és támogatást nyújt.</a:t>
            </a:r>
            <a:endParaRPr lang="hu-HU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106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1206</Words>
  <Application>Microsoft Office PowerPoint</Application>
  <PresentationFormat>Szélesvásznú</PresentationFormat>
  <Paragraphs>211</Paragraphs>
  <Slides>34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11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34</vt:i4>
      </vt:variant>
    </vt:vector>
  </HeadingPairs>
  <TitlesOfParts>
    <vt:vector size="46" baseType="lpstr">
      <vt:lpstr>Aptos</vt:lpstr>
      <vt:lpstr>Arial</vt:lpstr>
      <vt:lpstr>Calibri</vt:lpstr>
      <vt:lpstr>Calibri Light</vt:lpstr>
      <vt:lpstr>Futura</vt:lpstr>
      <vt:lpstr>Futura LT Book</vt:lpstr>
      <vt:lpstr>Futura Medium</vt:lpstr>
      <vt:lpstr>Montserrat ExtraBold</vt:lpstr>
      <vt:lpstr>Montserrat Medium</vt:lpstr>
      <vt:lpstr>Symbol</vt:lpstr>
      <vt:lpstr>Times New Roman</vt:lpstr>
      <vt:lpstr>Office Theme</vt:lpstr>
      <vt:lpstr>PowerPoint-bemutató</vt:lpstr>
      <vt:lpstr>Ézsaiás 43:2</vt:lpstr>
      <vt:lpstr>Mi a trauma?</vt:lpstr>
      <vt:lpstr>Kinyújtom a kezem   </vt:lpstr>
      <vt:lpstr>Kinyújtom a kezem   </vt:lpstr>
      <vt:lpstr>Kinyújtom a kezem   By Christine Rigden © 1989</vt:lpstr>
      <vt:lpstr>Mit gondolsz?</vt:lpstr>
      <vt:lpstr>A TRAUMA-TUDATOS EGYHÁZ:</vt:lpstr>
      <vt:lpstr>A helyreállító szolgálat ÖT KULCSA</vt:lpstr>
      <vt:lpstr>A helyreállító szolgálat ÖT KULCSA    </vt:lpstr>
      <vt:lpstr>Trauma-tudatos egyházi vezetők:</vt:lpstr>
      <vt:lpstr>Trauma-tudatos egyházi vezetők:</vt:lpstr>
      <vt:lpstr>A helyreállító szolgálat öt kulcsa    </vt:lpstr>
      <vt:lpstr>Akadályok, amelyet miatt nehezen érjük el az embereket:</vt:lpstr>
      <vt:lpstr>PowerPoint-bemutató</vt:lpstr>
      <vt:lpstr>CSOPORTOS TEVÉKENYSÉG</vt:lpstr>
      <vt:lpstr>A helyreállító szolgálat öt kulcsa </vt:lpstr>
      <vt:lpstr>A tevőleges hallgatás akadályai</vt:lpstr>
      <vt:lpstr>A tevőleges hallgatás ismérvei:</vt:lpstr>
      <vt:lpstr>Jakab 1:19</vt:lpstr>
      <vt:lpstr>Példabeszédek 25:11</vt:lpstr>
      <vt:lpstr> A helyreállító szolgálat öt kulcsa </vt:lpstr>
      <vt:lpstr>A bizalom megtartása:</vt:lpstr>
      <vt:lpstr>Csoportos tevékenység</vt:lpstr>
      <vt:lpstr> A helyreállító szolgálat öt kulcsa</vt:lpstr>
      <vt:lpstr>A trauma-tudatos egyház:</vt:lpstr>
      <vt:lpstr>A trauma-tudatos egyházban:</vt:lpstr>
      <vt:lpstr>A trauma-tudatos egyház</vt:lpstr>
      <vt:lpstr>A trauma-tudatos egyház</vt:lpstr>
      <vt:lpstr>CSOPORTOS TEVÉKENYSÉG</vt:lpstr>
      <vt:lpstr>TEVŐLEGES HALLGATÁS</vt:lpstr>
      <vt:lpstr>Csoportos tevékenység</vt:lpstr>
      <vt:lpstr>Ellen G. White</vt:lpstr>
      <vt:lpstr>1Thesszalonika 5:11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God’s love</dc:title>
  <dc:creator>Erika Miike</dc:creator>
  <cp:lastModifiedBy>Tokics Imre</cp:lastModifiedBy>
  <cp:revision>54</cp:revision>
  <cp:lastPrinted>2024-04-03T15:18:36Z</cp:lastPrinted>
  <dcterms:created xsi:type="dcterms:W3CDTF">2023-02-14T12:16:54Z</dcterms:created>
  <dcterms:modified xsi:type="dcterms:W3CDTF">2024-10-24T10:55:05Z</dcterms:modified>
</cp:coreProperties>
</file>