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863D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0" autoAdjust="0"/>
    <p:restoredTop sz="74789" autoAdjust="0"/>
  </p:normalViewPr>
  <p:slideViewPr>
    <p:cSldViewPr snapToGrid="0">
      <p:cViewPr varScale="1">
        <p:scale>
          <a:sx n="60" d="100"/>
          <a:sy n="60" d="100"/>
        </p:scale>
        <p:origin x="91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139ACA-162C-46AE-9ECF-B3052B2D73BF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0364C8-2D54-4A7B-9332-4ED7B5DBB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8595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7. A SRÁCOK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Háttér-információ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„Felbecsülhetetlenül értékes” c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tanulmányban már megvizsgáltuk, mi a különbség a szerelem és a szexuális vágy között. Megállapítottuk, hogy a szexualitás valami gyönyörű dolog, amit Istentől kaptunk.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a fiúkról fogunk beszélgetni.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Milyenek?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Mivel foglalkoznak?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 nem szeretnek?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Mivel a fiúk és lányok között óriási a különbség, az érzelmi tanulmányok általában csak lányok számára készülnek.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Kihez fordulnánk az érzelmi gondjainkkal? Az emberek legtöbbször az anyukájukhoz, csak a legritkább esetben az apukájukhoz.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Ebben a tanulmányban tehát feketén-fehéren vizsgáljuk meg a dolgokat. A valóságban azonban egyes nőknek férfiakra jellemző tulajdonságaik is vannak, és fordítva, egyes férfiak nőies jellemvonásokkal is rendelkeznek.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dirty="0" smtClean="0">
                <a:effectLst/>
              </a:rPr>
              <a:t/>
            </a:r>
            <a:br>
              <a:rPr lang="hu-HU" dirty="0" smtClean="0">
                <a:effectLst/>
              </a:rPr>
            </a:b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férfiak és nők viselkedése, érdeklődési köre nagyban különbözik. Tapasztalataikat sem egyformán élik meg. Biológiai működésünkben is vannak apró eltérések. Fontos szerepet játszanak a nemi hormonok, amelyek szabályozzák az agyi folyamatokat és ezáltal az érzékelést és a viselkedést is.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férfiaknak nehezebbek a csontjaik és az izomzatuk tömege is nagyobb. Szám szerint nincs több izmuk, de méretre nagyobbak. A nők testében több a bőr alatti zsírszövet (és ezért gömbölydedebbek a formáik). Bár nagy a hasonlóság, agyunk is különbözik. A férfiak agyában jobban fejlett a versengésért felelős terület, mint a nőkében. A fiúk motoros képességei jobbak, mint a lányoké. Jobbak a logikus gondolkodásban és a térbeli képességekben is.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Tizenhárom éves korban a legtöbb fiú fizikailag és viselkedésében is még gyermek.  Ugyanakkor a lányok többsége ebben a korban magasabb a legtöbb fiúnál, már nőiesen néz ki, teljesen másképp viselkedik és más érdekli, mint a fiúkat.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agy fejlődése a fiúknál tovább tart, és másfél évvel később fejeződik be, mint a lányoknál.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dirty="0" smtClean="0">
                <a:effectLst/>
              </a:rPr>
              <a:t/>
            </a:r>
            <a:br>
              <a:rPr lang="hu-HU" dirty="0" smtClean="0">
                <a:effectLst/>
              </a:rPr>
            </a:b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legtöbb fiú 15 éves korában még növésben van, míg a lányok többsége már teljesen kifejlődött (fizikailag). Az ifjú hölgyek tehát viselkedésben és megjelenésben is teljesen különböznek a fiatalemberektől. Viszont a csoportokon belül is nagyok a különbségek.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lányok inkább a nyelvre, a kommunikációra és az együttműködésre összpontosítanak, a kölcsönhatásokra, különösen más lányokkal és nőkkel.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lányok egészen más nyelvezetet használnak ebben a korban, mint a fiúk. A lányok az érzéseiket és a közösségi kapcsolataikat kifejező szavakat használnak.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fiúk pedig a vadabb, aktívabb játékokat kedvelik. Szeretnek versenyezni és nyerni. Természetesen kulturális különbségek is vannak. A lányok potenciálisan ugyanolyan jók matekból, mint a fiúk, míg a fiúknak a kommunikációjukon kell javítani.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Társadalmi, kulturális, biológiai és pszichológiai tényezők, sőt, politikai és vallási meggyőződés is befolyásolja a fiúkat és a lányokat.  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0364C8-2D54-4A7B-9332-4ED7B5DBB03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0474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Bemelegítés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Készítsünk egy táblázatot (egy nagy papírlapra)! Írjuk fel rá, az egyik oszlop tetejére, hogy LÁNYOK, a másikra, hogy FIÚK! Kérjük meg a résztvevőket, hogy soroljanak fel minél több jellemzőt, és írjuk be azokat a táblázat megfelelő oszlopába.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Kérdezzük meg: mi a különbség a fiúk és a lányok között?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Ösztönözzük a lányokat, hogy minél több különbséget említsenek.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Vannak még különbségek?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Igen, természetesen az anatómiai felépítésünk is különbözik. Vannak-e említésre méltó jellemzők a viselkedésben és a megjelenésben?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Ezután kérdezzük meg: Minden fiú….? Minden lány…..?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válasz, pedig: NEM! Egyes nők sokkal férfiasabbak, mint néhány fiú, és egyes fiúk nőiesebbek, mint a legtöbb lány (anélkül, hogy melegek lennének).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0364C8-2D54-4A7B-9332-4ED7B5DBB03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8421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Mondjuk ki! </a:t>
            </a:r>
            <a:endParaRPr lang="hu-HU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Mire gondolok, amikor a kanapén ülve így szólok: „Fázom.”? </a:t>
            </a:r>
            <a:endParaRPr lang="hu-HU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	Ha ismersz, tudni fogod, hogy ez jelentheti a következőket:</a:t>
            </a:r>
            <a:endParaRPr lang="hu-HU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Készítenél nekem meleg teát?</a:t>
            </a:r>
            <a:endParaRPr lang="hu-HU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Átölelnél? </a:t>
            </a:r>
            <a:endParaRPr lang="hu-HU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Becsuknád az ablakot? </a:t>
            </a:r>
            <a:endParaRPr lang="hu-HU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Melegebbre kapcsolnád a fűtést?</a:t>
            </a:r>
            <a:endParaRPr lang="hu-HU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Idehoznád a mamuszomat? </a:t>
            </a:r>
            <a:endParaRPr lang="hu-HU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Hoznál nekem egy takarót? </a:t>
            </a:r>
            <a:endParaRPr lang="hu-HU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legtöbb fiú úgy értelmezi a „fázom” kifejezést, ahogyan hallotta. Nem gondol bele se többet, se kevesebbet.</a:t>
            </a:r>
            <a:endParaRPr lang="hu-HU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Ismerős a helyzet? Nálatok is így van? </a:t>
            </a:r>
            <a:endParaRPr lang="hu-HU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fiúk/férfiak másképp kommunikálnak.</a:t>
            </a:r>
            <a:endParaRPr lang="hu-HU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fiúk szociálisan kevésbé felkészültek (főleg fiatalon). Úgy tűnik Hollandiában a lányoknak jobbak a nyelvi kifejező képességeik. A fiúk matekból jobbak. Tinédzserkorukban a fiúk sokat tanulnak a nyelvi kifejezés és a közösségi képességek területén, mert folyamatosan kapcsolatban állnak a többiekkel (pl. az anyukájukkal, lánytestvéreikkel, osztálytársaikkal, stb.) és végül a legtöbben jól teljesítenek.  </a:t>
            </a:r>
            <a:endParaRPr lang="hu-HU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fiúk általában a jeleket sem veszik úgy, mint a lányok. </a:t>
            </a:r>
            <a:endParaRPr lang="hu-HU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Legyünk tehát világosak! </a:t>
            </a:r>
            <a:r>
              <a:rPr lang="hu-H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Konkrétan mondjuk ki, hogy mit szeretnénk kérni tőlük! </a:t>
            </a:r>
            <a:endParaRPr lang="hu-HU" sz="1100" b="1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Nyerni, vagy veszíteni </a:t>
            </a:r>
            <a:endParaRPr lang="hu-HU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fiúk általában versengőbbek a lányoknál. Számukra minden arról szól, hogy nyerni, vagy veszíteni. A lányok többsége pedig a kölcsönösen előnyös helyzetek kialakítására törekszik.  </a:t>
            </a:r>
            <a:endParaRPr lang="hu-HU" sz="11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win-win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(nyerő-nyerő) szituáció olyan helyzet, amiből minden résztvevő profitálhat így, vagy úgy. </a:t>
            </a:r>
            <a:endParaRPr lang="hu-HU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0364C8-2D54-4A7B-9332-4ED7B5DBB03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589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Játsszuk el a csoporttal valamelyik „Nyerő-nyerő” játékot!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„</a:t>
            </a:r>
            <a:r>
              <a:rPr lang="hu-H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Celeb</a:t>
            </a: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vezető”: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Álljunk körbe! Kezdjünk el egy történetet arról, hogy a csoport vezetője hírességgé válik. Járjunk körbe és mindegyik tinitől kérjünk egy mondatot a történet folytatásaként. Több kört is tehetünk, míg ki nem kerekedik a sztori.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Limonádé, vagy valami ennivaló árulása: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 elég szerencsések vagyunk, és olyan helyen tartjuk az összejövetelt, ahol sokan járnak az utcán, akkor ezt vállalkozói együttműködési tanulmánnyá változtathatjuk. Egy vállalkozás létrehozása mindenképpen együttműködést igényel. A tinik maguk állíthatják fel a pultot, közösen dekorálhatják. Készíthetnek plakátokat, amivel a környéken reklámozzák, és ők árulhatják a frissítőket. 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 szép feladat a közösségi szolgálatok terén is. Bátorítsuk a tiniket, hogy vegyenek részt benne. A felnőtteket is ösztönözzük erre. Ez egy nagyon,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nagyon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egészséges és ösztönző felelősségvállalás és egészséges viselkedés.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„Mobiltelefon”: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Emlékszünk még a régi „telefonos” játékra? Mobillal is ugyanolyan hatékony a meghallgatási és kommunikációs képességek megtanulásához, mint a vonalassal volt. Állítsuk körbe a tiniket!  Az első lány súgjon egy rövid mondatot a második fülébe! Ő továbbsúgja a következőnek, és így tovább, mindenki tovább súgja a következő lánynak, amit hallott. Az utolsó elmondja hangosan az üzenetet. Természetesen jó kis kuncogás lesz abból, hogy az üzenet az elejétől a végéig teljesen megváltozott.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0364C8-2D54-4A7B-9332-4ED7B5DBB03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3546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Anatómia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Beszéljük meg a hormonok szerepét a felnőtté érés során. Hivatkozzunk azokra a dolgokra, amiket a bemelegítés során már említettek a lányok. Mutassuk meg ezeket a képeket! A lányok szeretnék megismerni a másik nemet, ugyanakkor szégyenlősek is lehetnek. Szóval ebben a részben beszélgethetünk velük erről a témáról.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Vegyük figyelembe, hogy ezeket a képeket megmutathatjuk-e vagy sem! (Pl. a kulturális szabályok miatt.) Ha kell, keressünk a saját kultúránknak jobban megfelelő, hasonló képeket!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fiúk tehát először a hónaljukon és az ágyéki területen kezdenek szőrösödni.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Golyóik átmérője 1cm-ről négyre nő, és a péniszük is növekszik. Mellkasuk, alkarjuk és arcuk is szőrösödik.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Izomzatuk fokozatosan gyarapodik. Először magasabbak lesznek, majd szélesebbek is (vállban).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Egy darabig szinte nyakiglábak. A testük később követi a karok és lábak növekedését.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Nem tudom, menyire vonakodtok az erekcióról beszélni. Én azonban szeretnék róla beszélni, mert sok tévhit keringhet róla a tinik között. Változtatni kell a témával kapcsolatos néhány nézeten. A kötetlen beszélgetésből a tinik tudni fogják, hogy szexuális kérdésekkel is bátran fordulhatnak hozzánk.  A következőképpen lehetne a kérdésről beszélni: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tinédzser fiúk általában ebben az életszakaszban élik át az első magömlést. „Nedves álmok” –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nak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nevezik ezt a jelenséget. Álmukban éri őket az erekció és nedves álom azt jelenti, hogy az ejakuláció is alvás közben történik. Ez teljesen normális dolog, szinte minden fiúval előfordul serdülőkorában. A pénisz általában puha, de időnként megkeményedik és felemelkedik. Az erekció bekövetkezhet álmukban (ez normális), vagy a pénisz érintésétől (szexuális ingerlés), vagy bármikor, váratlanul napközben is.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fiúkat ebben a korban egyre jobban érdekli a szex. A fiúk és a lányok újra többet találkoznak egymással. Eleinte általában csoportosan (13-17 korban). Később kettesben (általában 18 éves kortól).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0364C8-2D54-4A7B-9332-4ED7B5DBB03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03054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Kérdések a srácokról: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IGEN-nel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vagy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NEM-el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válaszoljanak a lányok!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Álljon fel, aki egyetért az állítással. Aki nem ért egyet, az maradjon ülve!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	Ha egy fiú kedvel engem, akkor ugrat.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fiúk szeretik ugratni a barátaikat. Tehát, ha egy srác kedvel, akkor téged is ugratni fog. Ez az egyik módja, ahogy a fiúk kimutatják szeretetüket. Szeretik a humort. A férfi humor azonban sötétebb és nem olyan kifinomult, mint a lányok humora.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Vonjuk le a következtetést: Az ugratás azt jelenti, hogy: „Kedvellek, a barátom vagy.” A helyes válasz tehát: IGEN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	A fiúk a karcsú, vékony lányokat szeretik.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fiúk a valódi lányokat szertik.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igazi, átlagos lányokat, akik nem túl soványak és nem is kövérek. Legyünk normálisak és valódiak!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válasz tehát: NEM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	A fiúk szeretnek enni.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Minden tinédzser szeret enni. Ám az ifjú hölgyek egy része a serdülőkor vége felé diétázni kezd. A srácok nem értik, hogyan lakhat jól egy lány fél adag salátával.  Azokat a lányokat szeretik, akik ugyanolyan örömmel esznek, mint ők. 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válasz: IGEN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	A fiúk irányítani akarnak egy párkapcsolatban. Ők akarják eldönteni, mit tegyetek és mit nem.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fiúknak tetszik, ha tudod, mit akarsz, és nem adod meg mindig magad.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Azt akarják, hogy legyen saját fontossági sorrended.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válasz: NEM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	Az illat fontos a fiúknak.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válasz: IGEN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	A fiúk csak a szexet akarják.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válasz: NEM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fiúk és a fiatal férfiak valóban gyakran gondolnak a szexre. A legtöbb férfi számára a párkapcsolat elképzelhetetlen a szexuális élet nélkül. Vicceket mesélnek róla és a legtöbb fiú már látott pornófilmeket (általában a barátaik küldözgetik nekik a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WhatsApp-on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Akárcsak a lányok, ők is fantáziálnak róla: milyen is lenne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szexelni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 legtöbb (keresztény) fiú azonban komolyan szeretné venni a párkapcsolatát. Várni akarnak arra az egyre, akivel majd meg akarják osztani az egész életüket.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0364C8-2D54-4A7B-9332-4ED7B5DBB03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638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Imádság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Uram!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Köszönöm a fiúkat, a srácokat és férfiakat,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akiket ismerek: az apukámat,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bátyámat, bár őt nem mindig kedvelem, mert cukkol engem.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Tudom, hogy azért teszi, mert mégiscsak szeret engem, és bízik bennem.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Így tanulja, hogyan kell egy lánnyal bánni.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Köszönöm a különbségeket.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Köszönöm a fiúk erejét.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Köszönöm a humorukat.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Köszönöm az étvágyukat.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Köszönöm, hogy engedsz olyannak lenni, amilyen vagyok.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Köszönöm, hogy el tudom fogadni a különbségeket és kezelhetem őket.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Megtanulok tehát a többiekről és Rólad, Aki alkottál engem: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Minden különbséget.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Mindent, amit érdemes.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 ismerjelek meg még jobban Uram! Jézus nevében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Ámen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0364C8-2D54-4A7B-9332-4ED7B5DBB03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7272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Naplóbejegyzés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Kérdezzétek meg apukátoktól: „Midig megérted Anyát? Miben érted meg, és miben nem, és hogyan?” Kérjétek, meg, hogy mondjon rá példát, hogyan kezeli a helyzetet.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Kérdezzétek meg anyukátoktól is: „: „Midig megérted Apát? Miben érted meg, és miben nem, és hogyan?” Kérjétek, meg, hogy mondjon rá példát, hogyan kezeli a helyzetet. </a:t>
            </a:r>
          </a:p>
          <a:p>
            <a:r>
              <a:rPr lang="hu-H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0364C8-2D54-4A7B-9332-4ED7B5DBB03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059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E7E09C-716B-464C-BAD3-7868852A52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1389984-9886-445C-A343-C0C6329811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022FCC5-F23F-42E0-8183-9335657B8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5E73-546F-4F2B-9209-9645582F9FB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3460CD-2504-4BF6-BFE6-135E67262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0C319DF-0EB3-45D8-AA4F-5FF188BDC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2BF9F-081B-4395-87B1-14B339FFB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0555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959691-1A0B-4A06-A937-117DAABD5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39BE0B9-C88E-44EC-A516-6942065FA6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E7E03BF-303F-4BF4-B4E1-BFC07E791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5E73-546F-4F2B-9209-9645582F9FB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0B34747-D5B1-407B-BE24-6F6223A42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39336A8-27E8-4290-BC02-0D7466314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2BF9F-081B-4395-87B1-14B339FFB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5347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A3006CE-FF60-4C5E-B859-540BA3FA33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64CD212-C97E-4E84-99E5-09C4686585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00D44A-3916-4472-BBF3-620C183E7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5E73-546F-4F2B-9209-9645582F9FB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06956C7-40BE-4FD0-8B66-89364EC08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487867F-05F3-4019-AB6D-545A919EC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2BF9F-081B-4395-87B1-14B339FFB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74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3693FD-1255-4FDE-9F48-7D532BA5C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DA4AA71-4754-42A2-8F58-9CE0068DF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EF4D7F7-55C7-40C5-B8DA-7DF740A42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5E73-546F-4F2B-9209-9645582F9FB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83BABBE-EAB3-45E9-A827-8F92AE05E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26F2503-ED10-43FD-A07A-B81CBD3CB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2BF9F-081B-4395-87B1-14B339FFB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5780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15E047-8BE3-4A7E-A784-FCDF19614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4A033D3-2693-4697-9CF9-6B932E166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36682A3-C650-44C7-98EC-9FECDCC42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5E73-546F-4F2B-9209-9645582F9FB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D3F821-B327-4756-8713-7123A0C6A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1FB7FC1-ADA3-49CA-BB3C-C93DCEFD9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2BF9F-081B-4395-87B1-14B339FFB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670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E4F0C1-DD0A-4167-92E2-87A2E4AD3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347F4D4-9CEA-47E0-953F-DC86848114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BD84146-4EAA-4EC0-AFC2-056CBBC286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B18136E-A9EB-47E8-A2F7-42C7FE7AB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5E73-546F-4F2B-9209-9645582F9FB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ABD0228-3D25-4F5A-91C2-BC8E350AD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D79E896-1B24-41C5-BE02-566FA09E9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2BF9F-081B-4395-87B1-14B339FFB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4827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1E0516-9B1E-4A27-8525-2B4F69CAF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C502E5F-5B9E-4E01-AFBC-AEC5F3378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74D3AED-0094-46F1-BB75-3C066F35A8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FC3A9B9-1BA7-4204-83DD-2C1E2A6767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9888F57-D224-4138-B6BD-1B7650D9C2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A5935C6-5969-4841-9692-E5959C196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5E73-546F-4F2B-9209-9645582F9FB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5D210D6-1C73-45B3-B9FD-CB3388A14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841CDBA-71BF-4C14-B2A7-668FC5278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2BF9F-081B-4395-87B1-14B339FFB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381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3ABC275-FCC3-48D6-8EBD-2C4B56105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AC783EA-4549-4833-BBC9-3C8425E07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5E73-546F-4F2B-9209-9645582F9FB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5316FE5-CE2B-4C2C-BC25-72D9AA807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4C96BF9-283A-4E7D-915B-5A334F3DF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2BF9F-081B-4395-87B1-14B339FFB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0472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5183DDC-9E82-43CB-A4E2-FF9729D5D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5E73-546F-4F2B-9209-9645582F9FB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44E2C80-A048-4012-A226-12375D62E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54AECE7-94F0-4DE2-A3BB-2126CBE8A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2BF9F-081B-4395-87B1-14B339FFB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4070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B0377BE-3FF1-48E8-9931-85974360C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A71C49A-E079-432F-BB40-63FF85DDB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D36C30D-0F77-4A74-AD66-AE3AB98E6F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4E27412-3C1D-413F-8C87-6FD919875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5E73-546F-4F2B-9209-9645582F9FB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0106E06-FF1C-4D79-AEF0-453C257C1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C7EF865-2E53-467C-BEB6-619E3B866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2BF9F-081B-4395-87B1-14B339FFB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041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54FF462-4C1C-485A-B73F-99ECC2F5A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38EFE9B-5DF0-4203-8AF9-E1BAA49036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4635B1C-9B1B-44C6-AB9A-84D5FE5E8C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A736741-9CD2-475F-8036-2E0EDF584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5E73-546F-4F2B-9209-9645582F9FB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7AC62BF-4DA1-4BF9-9AA9-DD9DF1F17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AC083B4-262B-4069-B5CC-7414C3A46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2BF9F-081B-4395-87B1-14B339FFB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704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5F53387-D9DB-4F10-9432-E6BC489BE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2658387-BF09-4ED3-B7F1-A598A5A353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C25AC8E-0BF8-4E4E-A00A-25426E8566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15E73-546F-4F2B-9209-9645582F9FB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9BE39A5-E13C-48EF-9F50-F577B2040B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752257-43D2-4531-B676-0050B2101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2BF9F-081B-4395-87B1-14B339FFB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730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7383B190-6BFB-422F-B667-06B7B25F09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8DDE50D-7C56-4540-9A90-FDC8C8EA19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21821" y="3812954"/>
            <a:ext cx="6465287" cy="1516014"/>
          </a:xfrm>
        </p:spPr>
        <p:txBody>
          <a:bodyPr>
            <a:normAutofit/>
          </a:bodyPr>
          <a:lstStyle/>
          <a:p>
            <a:r>
              <a:rPr lang="hu-HU" sz="8800" dirty="0" smtClean="0">
                <a:solidFill>
                  <a:srgbClr val="FFFFFF"/>
                </a:solidFill>
              </a:rPr>
              <a:t>A SRÁCOK</a:t>
            </a:r>
            <a:endParaRPr lang="en-GB" sz="8800" dirty="0">
              <a:solidFill>
                <a:srgbClr val="FFFFFF"/>
              </a:solidFill>
            </a:endParaRPr>
          </a:p>
        </p:txBody>
      </p:sp>
      <p:pic>
        <p:nvPicPr>
          <p:cNvPr id="1030" name="Picture 6" descr="Image result for group of teen  black guys">
            <a:extLst>
              <a:ext uri="{FF2B5EF4-FFF2-40B4-BE49-F238E27FC236}">
                <a16:creationId xmlns:a16="http://schemas.microsoft.com/office/drawing/2014/main" xmlns="" id="{3A47BE5C-AF9C-4C9F-BBF4-1F275F6234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7" r="656" b="-2"/>
          <a:stretch/>
        </p:blipFill>
        <p:spPr bwMode="auto">
          <a:xfrm>
            <a:off x="317635" y="299363"/>
            <a:ext cx="4160452" cy="3049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group of teen guys">
            <a:extLst>
              <a:ext uri="{FF2B5EF4-FFF2-40B4-BE49-F238E27FC236}">
                <a16:creationId xmlns:a16="http://schemas.microsoft.com/office/drawing/2014/main" xmlns="" id="{B5CF0048-D420-40D8-B93D-9CA33260A2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87" r="2" b="25320"/>
          <a:stretch/>
        </p:blipFill>
        <p:spPr bwMode="auto">
          <a:xfrm>
            <a:off x="4654296" y="299363"/>
            <a:ext cx="7217085" cy="300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xmlns="" id="{ED28E597-4AF8-4D69-A9AB-A1EDC6156B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group of teen guys">
            <a:extLst>
              <a:ext uri="{FF2B5EF4-FFF2-40B4-BE49-F238E27FC236}">
                <a16:creationId xmlns:a16="http://schemas.microsoft.com/office/drawing/2014/main" xmlns="" id="{C1B38133-EA91-4E70-A44B-495E73D638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2" r="3405" b="-4"/>
          <a:stretch/>
        </p:blipFill>
        <p:spPr bwMode="auto">
          <a:xfrm>
            <a:off x="317635" y="3509433"/>
            <a:ext cx="4160452" cy="3026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112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Image result for TWO COLUMNS">
            <a:extLst>
              <a:ext uri="{FF2B5EF4-FFF2-40B4-BE49-F238E27FC236}">
                <a16:creationId xmlns:a16="http://schemas.microsoft.com/office/drawing/2014/main" xmlns="" id="{BFD5F682-5610-472C-B7E6-3A69354786E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AutoShape 4" descr="Image result for TWO COLUMNS">
            <a:extLst>
              <a:ext uri="{FF2B5EF4-FFF2-40B4-BE49-F238E27FC236}">
                <a16:creationId xmlns:a16="http://schemas.microsoft.com/office/drawing/2014/main" xmlns="" id="{19B7E858-DB6A-44DF-9BAB-E22F701D544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6" descr="Image result for TWO COLUMNS">
            <a:extLst>
              <a:ext uri="{FF2B5EF4-FFF2-40B4-BE49-F238E27FC236}">
                <a16:creationId xmlns:a16="http://schemas.microsoft.com/office/drawing/2014/main" xmlns="" id="{3F35A1D4-85FE-454C-A622-3270352133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56" name="Picture 8" descr="Image result for TWO COLUMNS">
            <a:extLst>
              <a:ext uri="{FF2B5EF4-FFF2-40B4-BE49-F238E27FC236}">
                <a16:creationId xmlns:a16="http://schemas.microsoft.com/office/drawing/2014/main" xmlns="" id="{F6A4ADF6-8919-4D9A-9EEF-AD55D117BD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0"/>
            <a:ext cx="77787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BE4A6DF-5685-4B37-8371-001D99CFF3BB}"/>
              </a:ext>
            </a:extLst>
          </p:cNvPr>
          <p:cNvSpPr txBox="1"/>
          <p:nvPr/>
        </p:nvSpPr>
        <p:spPr>
          <a:xfrm>
            <a:off x="3132306" y="768485"/>
            <a:ext cx="1712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 smtClean="0"/>
              <a:t>lányok</a:t>
            </a:r>
            <a:endParaRPr lang="en-GB" sz="2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DD5ACFD-720A-4941-9921-6568467284F7}"/>
              </a:ext>
            </a:extLst>
          </p:cNvPr>
          <p:cNvSpPr txBox="1"/>
          <p:nvPr/>
        </p:nvSpPr>
        <p:spPr>
          <a:xfrm>
            <a:off x="7179013" y="814651"/>
            <a:ext cx="1799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 smtClean="0"/>
              <a:t>fiúk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472363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lated image">
            <a:extLst>
              <a:ext uri="{FF2B5EF4-FFF2-40B4-BE49-F238E27FC236}">
                <a16:creationId xmlns:a16="http://schemas.microsoft.com/office/drawing/2014/main" xmlns="" id="{2EF44BB2-E664-44FD-B828-47FCEDA9B8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83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5093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57845966-6EFC-468A-9CC7-BAB4B95854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383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75554383-98AF-4A47-BB65-705FAAA4BE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5" name="Freeform: Shape 74">
            <a:extLst>
              <a:ext uri="{FF2B5EF4-FFF2-40B4-BE49-F238E27FC236}">
                <a16:creationId xmlns:a16="http://schemas.microsoft.com/office/drawing/2014/main" xmlns="" id="{ADAD1991-FFD1-4E94-ABAB-7560D33008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098" name="Picture 2" descr="Image result for game telephone">
            <a:extLst>
              <a:ext uri="{FF2B5EF4-FFF2-40B4-BE49-F238E27FC236}">
                <a16:creationId xmlns:a16="http://schemas.microsoft.com/office/drawing/2014/main" xmlns="" id="{756B9A79-37DD-406A-B931-113485A1C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181" y="1402411"/>
            <a:ext cx="5462546" cy="4096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1304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57845966-6EFC-468A-9CC7-BAB4B95854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5A48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75554383-98AF-4A47-BB65-705FAAA4BE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5" name="Freeform: Shape 74">
            <a:extLst>
              <a:ext uri="{FF2B5EF4-FFF2-40B4-BE49-F238E27FC236}">
                <a16:creationId xmlns:a16="http://schemas.microsoft.com/office/drawing/2014/main" xmlns="" id="{ADAD1991-FFD1-4E94-ABAB-7560D33008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5122" name="Picture 2" descr="Image result for anatomy of girls and boys">
            <a:extLst>
              <a:ext uri="{FF2B5EF4-FFF2-40B4-BE49-F238E27FC236}">
                <a16:creationId xmlns:a16="http://schemas.microsoft.com/office/drawing/2014/main" xmlns="" id="{A2036101-7A9F-4D52-8EB7-4D55CE41B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644" y="384815"/>
            <a:ext cx="4825619" cy="4548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/>
          <p:cNvSpPr txBox="1"/>
          <p:nvPr/>
        </p:nvSpPr>
        <p:spPr>
          <a:xfrm>
            <a:off x="3031299" y="4932962"/>
            <a:ext cx="6701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 smtClean="0">
                <a:solidFill>
                  <a:srgbClr val="C00000"/>
                </a:solidFill>
                <a:latin typeface="Ink Free" panose="03080402000500000000" pitchFamily="66" charset="0"/>
              </a:rPr>
              <a:t>ANATÓMIAI</a:t>
            </a:r>
            <a:r>
              <a:rPr lang="hu-HU" sz="3600" b="1" dirty="0" smtClean="0">
                <a:latin typeface="Ink Free" panose="03080402000500000000" pitchFamily="66" charset="0"/>
              </a:rPr>
              <a:t> </a:t>
            </a:r>
            <a:r>
              <a:rPr lang="hu-HU" sz="3600" b="1" dirty="0" smtClean="0">
                <a:solidFill>
                  <a:schemeClr val="accent5">
                    <a:lumMod val="75000"/>
                  </a:schemeClr>
                </a:solidFill>
                <a:latin typeface="Ink Free" panose="03080402000500000000" pitchFamily="66" charset="0"/>
              </a:rPr>
              <a:t>KÜLÖNBSÉGEK</a:t>
            </a:r>
            <a:endParaRPr lang="hu-HU" sz="3600" b="1" dirty="0">
              <a:solidFill>
                <a:schemeClr val="accent5">
                  <a:lumMod val="75000"/>
                </a:schemeClr>
              </a:solidFill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957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57845966-6EFC-468A-9CC7-BAB4B95854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6738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75554383-98AF-4A47-BB65-705FAAA4BE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5" name="Freeform: Shape 74">
            <a:extLst>
              <a:ext uri="{FF2B5EF4-FFF2-40B4-BE49-F238E27FC236}">
                <a16:creationId xmlns:a16="http://schemas.microsoft.com/office/drawing/2014/main" xmlns="" id="{ADAD1991-FFD1-4E94-ABAB-7560D33008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146" name="Picture 2" descr="Image result for question time">
            <a:extLst>
              <a:ext uri="{FF2B5EF4-FFF2-40B4-BE49-F238E27FC236}">
                <a16:creationId xmlns:a16="http://schemas.microsoft.com/office/drawing/2014/main" xmlns="" id="{24E763B5-D459-4985-86A1-3A22EE7F8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181" y="1709679"/>
            <a:ext cx="5462546" cy="3482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/>
          <p:cNvSpPr txBox="1"/>
          <p:nvPr/>
        </p:nvSpPr>
        <p:spPr>
          <a:xfrm>
            <a:off x="0" y="4647156"/>
            <a:ext cx="5207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5400" b="1" dirty="0" smtClean="0">
                <a:solidFill>
                  <a:schemeClr val="accent2">
                    <a:lumMod val="75000"/>
                  </a:schemeClr>
                </a:solidFill>
              </a:rPr>
              <a:t>A kérdések ideje</a:t>
            </a:r>
            <a:endParaRPr lang="hu-HU" sz="54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921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57845966-6EFC-468A-9CC7-BAB4B95854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75554383-98AF-4A47-BB65-705FAAA4BE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5" name="Freeform: Shape 74">
            <a:extLst>
              <a:ext uri="{FF2B5EF4-FFF2-40B4-BE49-F238E27FC236}">
                <a16:creationId xmlns:a16="http://schemas.microsoft.com/office/drawing/2014/main" xmlns="" id="{ADAD1991-FFD1-4E94-ABAB-7560D33008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Image result for prayer of thanks">
            <a:extLst>
              <a:ext uri="{FF2B5EF4-FFF2-40B4-BE49-F238E27FC236}">
                <a16:creationId xmlns:a16="http://schemas.microsoft.com/office/drawing/2014/main" xmlns="" id="{D046F520-41F0-4961-A745-94901E83C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881" y="1176793"/>
            <a:ext cx="3627146" cy="4548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1204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57845966-6EFC-468A-9CC7-BAB4B95854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8056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75554383-98AF-4A47-BB65-705FAAA4BE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5" name="Freeform: Shape 74">
            <a:extLst>
              <a:ext uri="{FF2B5EF4-FFF2-40B4-BE49-F238E27FC236}">
                <a16:creationId xmlns:a16="http://schemas.microsoft.com/office/drawing/2014/main" xmlns="" id="{ADAD1991-FFD1-4E94-ABAB-7560D33008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194" name="Picture 2" descr="Image result for talking to your parents">
            <a:extLst>
              <a:ext uri="{FF2B5EF4-FFF2-40B4-BE49-F238E27FC236}">
                <a16:creationId xmlns:a16="http://schemas.microsoft.com/office/drawing/2014/main" xmlns="" id="{FA5B62A1-276D-4219-A7EB-10B4365DC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181" y="1914525"/>
            <a:ext cx="5462546" cy="3072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1613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42</Words>
  <Application>Microsoft Office PowerPoint</Application>
  <PresentationFormat>Szélesvásznú</PresentationFormat>
  <Paragraphs>173</Paragraphs>
  <Slides>8</Slides>
  <Notes>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Ink Free</vt:lpstr>
      <vt:lpstr>Office Theme</vt:lpstr>
      <vt:lpstr>A SRÁCOK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GUYS</dc:title>
  <dc:creator>Clair Sanches-Schutte</dc:creator>
  <cp:lastModifiedBy>Bea</cp:lastModifiedBy>
  <cp:revision>14</cp:revision>
  <dcterms:created xsi:type="dcterms:W3CDTF">2019-02-11T14:01:11Z</dcterms:created>
  <dcterms:modified xsi:type="dcterms:W3CDTF">2020-03-29T12:48:25Z</dcterms:modified>
</cp:coreProperties>
</file>