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143" autoAdjust="0"/>
  </p:normalViewPr>
  <p:slideViewPr>
    <p:cSldViewPr>
      <p:cViewPr>
        <p:scale>
          <a:sx n="51" d="100"/>
          <a:sy n="51" d="100"/>
        </p:scale>
        <p:origin x="-170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6BCC8-CDB7-4D5A-8D8C-D8A1D2C831A4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148AB-E4E4-49A8-A594-E926AB1591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080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2A72E5-AF7D-4437-9B82-0919D5D71C8E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C0ADAB-41D1-4D31-8803-B80B92ED5AAC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lnSpc>
                <a:spcPct val="90000"/>
              </a:lnSpc>
            </a:pPr>
            <a:endParaRPr lang="en-AU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C47B8B-798C-4306-B6A8-A668D41AB6D0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AU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A515BD-D516-4503-8EF9-37E00AC31412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AU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CE8A15-6A0E-424D-8464-86BD74418146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2ED480-4360-416A-A45B-29EC6DAB7751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9050" y="685800"/>
            <a:ext cx="4279900" cy="3211513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046924"/>
            <a:ext cx="5486400" cy="4411916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AU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317505-4A47-4683-A8E0-200B74D6823A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sz="10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CDDCCC-8105-4746-BADE-7E5D453D9CA5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25076"/>
            <a:ext cx="5562600" cy="7869731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AU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E9EA22-45E8-49DD-ADA8-E7E9109EEB08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AU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576151-0181-439E-BA98-16C0A897CA36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GB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698AA8-678C-4ED9-9629-C68845BC5281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GB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94DF3C-BB31-45E7-BE9D-5601FB4CEB29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54B172-C0C8-444A-B58E-2B1EC2FBFE50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74912"/>
            <a:ext cx="5486400" cy="7483928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242F1C-0FEF-42C4-A719-B84E6A43117C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9A486D-CD0C-4127-B7AE-BCA55736E93B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AU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32F619-9389-48EF-9342-7FF8DA9C6BDC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9138" y="685800"/>
            <a:ext cx="2881312" cy="2162175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98374"/>
            <a:ext cx="5486400" cy="5460466"/>
          </a:xfrm>
        </p:spPr>
        <p:txBody>
          <a:bodyPr/>
          <a:lstStyle/>
          <a:p>
            <a:pPr marL="228600" indent="-228600">
              <a:lnSpc>
                <a:spcPct val="80000"/>
              </a:lnSpc>
            </a:pP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E1B53D-FD65-482D-91D4-87D9B17348AE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3DAEC3-761D-44B5-86FC-1BDF1E0CD081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AU" altLang="en-US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04D50A-E576-43BE-A1E6-587B26B17A49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824434"/>
            <a:ext cx="5486400" cy="7634407"/>
          </a:xfrm>
        </p:spPr>
        <p:txBody>
          <a:bodyPr/>
          <a:lstStyle/>
          <a:p>
            <a:endParaRPr lang="en-AU" altLang="en-US" b="1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19ADEE-AEF6-4411-ADA2-52D099EBE197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28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024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22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96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76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275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76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3964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7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47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78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04B59-CED3-44B4-8C80-7BF157882982}" type="datetimeFigureOut">
              <a:rPr lang="en-GB" smtClean="0"/>
              <a:t>08/12/2014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FE181-DA11-4276-A25D-7DC2B3D3AD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21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gif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9792" y="539858"/>
            <a:ext cx="5830416" cy="1470025"/>
          </a:xfrm>
        </p:spPr>
        <p:txBody>
          <a:bodyPr>
            <a:normAutofit/>
          </a:bodyPr>
          <a:lstStyle/>
          <a:p>
            <a:r>
              <a:rPr lang="hu-HU" altLang="en-US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A látogatás alapelvei</a:t>
            </a:r>
            <a:endParaRPr lang="en-GB" dirty="0">
              <a:solidFill>
                <a:schemeClr val="accent4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896" y="2674405"/>
            <a:ext cx="4136504" cy="1752600"/>
          </a:xfrm>
        </p:spPr>
        <p:txBody>
          <a:bodyPr>
            <a:normAutofit fontScale="47500" lnSpcReduction="20000"/>
          </a:bodyPr>
          <a:lstStyle/>
          <a:p>
            <a:r>
              <a:rPr lang="hu-HU" altLang="en-US" b="1" dirty="0" err="1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Irta</a:t>
            </a:r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Joy Butler</a:t>
            </a:r>
          </a:p>
          <a:p>
            <a:endParaRPr lang="en-US" altLang="en-US" sz="1800" b="1" dirty="0" smtClean="0">
              <a:solidFill>
                <a:schemeClr val="accent4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Leadership Certification Course</a:t>
            </a:r>
          </a:p>
          <a:p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Level 2</a:t>
            </a:r>
          </a:p>
          <a:p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Women’s Ministries</a:t>
            </a:r>
          </a:p>
          <a:p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latin typeface="Arial Black" panose="020B0A04020102020204" pitchFamily="34" charset="0"/>
              </a:rPr>
              <a:t>General Conference</a:t>
            </a:r>
          </a:p>
          <a:p>
            <a:endParaRPr lang="en-GB" dirty="0"/>
          </a:p>
        </p:txBody>
      </p:sp>
      <p:pic>
        <p:nvPicPr>
          <p:cNvPr id="1026" name="Picture 2" descr="http://ak8.picdn.net/shutterstock/videos/4794194/preview/stock-footage-angry-fist-blonde-woman-knock-and-ring-at-bell-do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008470" cy="1124744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desteinhomecare.com/colorado-senior-care/wp-content/uploads/2012/08/Tips-For-Visiting-Someone-With-Late-Stage-Alzheimer%E2%80%99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2" y="1124745"/>
            <a:ext cx="2008470" cy="1337759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homecare.com/sites/default/files/styles/image360/public/What-can-I-say-to-someone-who-is-grieving-purple-sweater-hugging-crying-lad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2" y="2495547"/>
            <a:ext cx="2008470" cy="1201447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own Arrow 3"/>
          <p:cNvSpPr/>
          <p:nvPr/>
        </p:nvSpPr>
        <p:spPr>
          <a:xfrm>
            <a:off x="1922241" y="1"/>
            <a:ext cx="329952" cy="7101408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4" name="Picture 10" descr="http://3.bp.blogspot.com/-EDZJer-hhGU/VBvcrW6l5cI/AAAAAAAAEpQ/ezfP5gPauPk/s1600/homeinsuranc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2" y="3732085"/>
            <a:ext cx="2009823" cy="1476855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c2.mi-cdn.net/a9039add29/670-260-ce-caremarkauthorit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" y="5301209"/>
            <a:ext cx="4135558" cy="1584158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alzheimersocietyblog.ca/wp-content/uploads/2013/08/visiting-seniors-630x2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301209"/>
            <a:ext cx="5328592" cy="1637887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83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>
            <a:normAutofit/>
          </a:bodyPr>
          <a:lstStyle/>
          <a:p>
            <a:r>
              <a:rPr lang="hu-HU" altLang="en-US" sz="4000" dirty="0" smtClean="0"/>
              <a:t>A </a:t>
            </a:r>
            <a:r>
              <a:rPr lang="en-GB" altLang="en-US" sz="4000" dirty="0" err="1" smtClean="0"/>
              <a:t>Bibl</a:t>
            </a:r>
            <a:r>
              <a:rPr lang="hu-HU" altLang="en-US" sz="4000" dirty="0" err="1" smtClean="0"/>
              <a:t>ia</a:t>
            </a:r>
            <a:r>
              <a:rPr lang="hu-HU" altLang="en-US" sz="4000" dirty="0" smtClean="0"/>
              <a:t> és</a:t>
            </a:r>
            <a:r>
              <a:rPr lang="en-GB" altLang="en-US" sz="4000" dirty="0" smtClean="0"/>
              <a:t> E.G</a:t>
            </a:r>
            <a:r>
              <a:rPr lang="en-GB" altLang="en-US" sz="4000" dirty="0"/>
              <a:t>. </a:t>
            </a:r>
            <a:r>
              <a:rPr lang="en-GB" altLang="en-US" sz="4000" dirty="0" smtClean="0"/>
              <a:t>White</a:t>
            </a:r>
            <a:r>
              <a:rPr lang="hu-HU" altLang="en-US" sz="4000" dirty="0"/>
              <a:t> </a:t>
            </a:r>
            <a:r>
              <a:rPr lang="hu-HU" altLang="en-US" sz="4000" dirty="0" smtClean="0"/>
              <a:t>a látogatásról</a:t>
            </a:r>
            <a:endParaRPr lang="en-GB" altLang="en-US" sz="4000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840163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Clr>
                <a:srgbClr val="00DBD6"/>
              </a:buClr>
              <a:buSzPct val="130000"/>
            </a:pPr>
            <a:r>
              <a:rPr lang="en-GB" altLang="en-US" dirty="0" smtClean="0"/>
              <a:t>M</a:t>
            </a:r>
            <a:r>
              <a:rPr lang="hu-HU" altLang="en-US" dirty="0" err="1" smtClean="0"/>
              <a:t>áté</a:t>
            </a:r>
            <a:r>
              <a:rPr lang="en-GB" altLang="en-US" dirty="0" smtClean="0"/>
              <a:t> </a:t>
            </a:r>
            <a:r>
              <a:rPr lang="en-GB" altLang="en-US" dirty="0"/>
              <a:t>25:34 – </a:t>
            </a:r>
            <a:r>
              <a:rPr lang="en-GB" altLang="en-US" dirty="0" smtClean="0"/>
              <a:t>36</a:t>
            </a:r>
            <a:endParaRPr lang="en-GB" altLang="en-US" dirty="0"/>
          </a:p>
          <a:p>
            <a:pPr>
              <a:buClr>
                <a:srgbClr val="00DBD6"/>
              </a:buClr>
              <a:buSzPct val="130000"/>
            </a:pPr>
            <a:r>
              <a:rPr lang="en-GB" altLang="en-US" dirty="0" smtClean="0"/>
              <a:t>Ja</a:t>
            </a:r>
            <a:r>
              <a:rPr lang="hu-HU" altLang="en-US" dirty="0" err="1" smtClean="0"/>
              <a:t>kab</a:t>
            </a:r>
            <a:r>
              <a:rPr lang="en-GB" altLang="en-US" dirty="0" smtClean="0"/>
              <a:t> </a:t>
            </a:r>
            <a:r>
              <a:rPr lang="en-GB" altLang="en-US" dirty="0"/>
              <a:t>1:27</a:t>
            </a:r>
          </a:p>
          <a:p>
            <a:pPr>
              <a:buClr>
                <a:srgbClr val="00DBD6"/>
              </a:buClr>
              <a:buSzPct val="130000"/>
            </a:pPr>
            <a:r>
              <a:rPr lang="hu-HU" altLang="en-US" dirty="0" smtClean="0"/>
              <a:t>A nagy Orvos lábnyomán</a:t>
            </a:r>
            <a:r>
              <a:rPr lang="en-GB" altLang="en-US" dirty="0" smtClean="0"/>
              <a:t>, </a:t>
            </a:r>
            <a:r>
              <a:rPr lang="hu-HU" altLang="en-US" dirty="0" smtClean="0"/>
              <a:t>91. o. </a:t>
            </a:r>
            <a:endParaRPr lang="en-GB" altLang="en-US" dirty="0"/>
          </a:p>
          <a:p>
            <a:pPr>
              <a:buClr>
                <a:srgbClr val="00DBD6"/>
              </a:buClr>
              <a:buSzPct val="130000"/>
            </a:pPr>
            <a:r>
              <a:rPr lang="hu-HU" altLang="en-US" dirty="0" smtClean="0"/>
              <a:t>A nagy Orvos lábnyomán</a:t>
            </a:r>
            <a:r>
              <a:rPr lang="en-GB" altLang="en-US" dirty="0" smtClean="0"/>
              <a:t>, </a:t>
            </a:r>
            <a:r>
              <a:rPr lang="hu-HU" altLang="en-US" dirty="0" smtClean="0"/>
              <a:t> 91, 92.o.</a:t>
            </a:r>
            <a:endParaRPr lang="en-GB" altLang="en-US" dirty="0"/>
          </a:p>
          <a:p>
            <a:pPr>
              <a:buClr>
                <a:srgbClr val="00DBD6"/>
              </a:buClr>
              <a:buSzPct val="130000"/>
            </a:pPr>
            <a:r>
              <a:rPr lang="en-GB" altLang="en-US" dirty="0"/>
              <a:t>Review and Herald, </a:t>
            </a:r>
            <a:r>
              <a:rPr lang="hu-HU" altLang="en-US" dirty="0"/>
              <a:t>j</a:t>
            </a:r>
            <a:r>
              <a:rPr lang="hu-HU" altLang="en-US" dirty="0" smtClean="0"/>
              <a:t>úlius</a:t>
            </a:r>
            <a:r>
              <a:rPr lang="en-GB" altLang="en-US" dirty="0" smtClean="0"/>
              <a:t> </a:t>
            </a:r>
            <a:r>
              <a:rPr lang="en-GB" altLang="en-US" dirty="0"/>
              <a:t>12, 1906</a:t>
            </a:r>
          </a:p>
          <a:p>
            <a:endParaRPr lang="en-GB" altLang="en-US" dirty="0"/>
          </a:p>
        </p:txBody>
      </p:sp>
      <p:pic>
        <p:nvPicPr>
          <p:cNvPr id="52228" name="Picture 4" descr="MPj039991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5181600"/>
            <a:ext cx="9715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9" name="Picture 5" descr="MPj0399915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t="8356" r="57895" b="37337"/>
          <a:stretch>
            <a:fillRect/>
          </a:stretch>
        </p:blipFill>
        <p:spPr bwMode="auto">
          <a:xfrm>
            <a:off x="838200" y="5181600"/>
            <a:ext cx="94932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6" descr="MPj0399915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24400"/>
            <a:ext cx="2895600" cy="182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" name="Picture 7" descr="MPj0399915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0" t="20888" r="36842" b="20627"/>
          <a:stretch>
            <a:fillRect/>
          </a:stretch>
        </p:blipFill>
        <p:spPr bwMode="auto">
          <a:xfrm>
            <a:off x="3624263" y="5181600"/>
            <a:ext cx="1176337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6912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accent2"/>
            </a:outerShdw>
          </a:effectLst>
        </p:spPr>
        <p:txBody>
          <a:bodyPr>
            <a:normAutofit fontScale="90000"/>
          </a:bodyPr>
          <a:lstStyle/>
          <a:p>
            <a:r>
              <a:rPr lang="hu-HU" altLang="en-US" sz="5400" b="1" dirty="0" smtClean="0"/>
              <a:t>A családi otthonok látogatása</a:t>
            </a:r>
            <a:endParaRPr lang="en-US" altLang="en-US" sz="5400" b="1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38944" y="1600200"/>
            <a:ext cx="6629400" cy="353943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chemeClr val="hlink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B0AC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chemeClr val="accent4">
                    <a:lumMod val="50000"/>
                  </a:schemeClr>
                </a:solidFill>
              </a:rPr>
              <a:t>A megérkezés</a:t>
            </a:r>
            <a:endParaRPr lang="en-US" altLang="en-US" sz="32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  <a:buClr>
                <a:srgbClr val="00B0AC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chemeClr val="accent4">
                    <a:lumMod val="50000"/>
                  </a:schemeClr>
                </a:solidFill>
              </a:rPr>
              <a:t>A helyfoglalás</a:t>
            </a:r>
            <a:endParaRPr lang="en-US" altLang="en-US" sz="32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  <a:buClr>
                <a:srgbClr val="00B0AC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chemeClr val="accent4">
                    <a:lumMod val="50000"/>
                  </a:schemeClr>
                </a:solidFill>
              </a:rPr>
              <a:t>A beszélgetés</a:t>
            </a:r>
            <a:endParaRPr lang="en-US" altLang="en-US" sz="32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  <a:buClr>
                <a:srgbClr val="00B0AC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chemeClr val="accent4">
                    <a:lumMod val="50000"/>
                  </a:schemeClr>
                </a:solidFill>
              </a:rPr>
              <a:t>Az ottlét ideje</a:t>
            </a:r>
            <a:endParaRPr lang="en-US" altLang="en-US" sz="32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  <a:buClr>
                <a:srgbClr val="00B0AC"/>
              </a:buClr>
              <a:buSzPct val="130000"/>
              <a:buFontTx/>
              <a:buChar char="•"/>
            </a:pPr>
            <a:r>
              <a:rPr lang="hu-HU" altLang="en-US" sz="3200" dirty="0" smtClean="0">
                <a:solidFill>
                  <a:schemeClr val="accent4">
                    <a:lumMod val="50000"/>
                  </a:schemeClr>
                </a:solidFill>
              </a:rPr>
              <a:t>A zárkózottak meglátogatása</a:t>
            </a:r>
            <a:endParaRPr lang="en-US" alt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176" name="Picture 8" descr="MPj030892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316288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MPj0409771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644" y="4437112"/>
            <a:ext cx="3352800" cy="223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MPj0386297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89" b="50633"/>
          <a:stretch>
            <a:fillRect/>
          </a:stretch>
        </p:blipFill>
        <p:spPr bwMode="auto">
          <a:xfrm rot="1086637">
            <a:off x="5466988" y="3152775"/>
            <a:ext cx="141128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05183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8382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>
            <a:normAutofit fontScale="90000"/>
          </a:bodyPr>
          <a:lstStyle/>
          <a:p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hu-HU" altLang="en-US" sz="4000" dirty="0" smtClean="0"/>
              <a:t>Irányelvek első látogatás alkalmával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endParaRPr lang="en-GB" altLang="en-US" sz="4000" dirty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7010400" cy="4953000"/>
          </a:xfrm>
          <a:effectLst>
            <a:outerShdw dist="35921" dir="2700000" algn="ctr" rotWithShape="0">
              <a:srgbClr val="009A96"/>
            </a:outerShdw>
          </a:effectLst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Clr>
                <a:srgbClr val="00DBD6"/>
              </a:buClr>
              <a:buSzPct val="130000"/>
            </a:pPr>
            <a:r>
              <a:rPr lang="hu-HU" altLang="en-US" dirty="0" smtClean="0"/>
              <a:t>Pozitív magatartással </a:t>
            </a:r>
            <a:r>
              <a:rPr lang="en-GB" altLang="en-US" dirty="0" smtClean="0"/>
              <a:t> </a:t>
            </a:r>
            <a:r>
              <a:rPr lang="hu-HU" altLang="en-US" dirty="0" smtClean="0"/>
              <a:t>menj</a:t>
            </a:r>
            <a:endParaRPr lang="en-GB" altLang="en-US" dirty="0"/>
          </a:p>
          <a:p>
            <a:pPr>
              <a:lnSpc>
                <a:spcPct val="90000"/>
              </a:lnSpc>
              <a:buClr>
                <a:srgbClr val="00DBD6"/>
              </a:buClr>
              <a:buSzPct val="130000"/>
            </a:pPr>
            <a:r>
              <a:rPr lang="hu-HU" altLang="en-US" dirty="0" smtClean="0"/>
              <a:t>Megközelítések ne legyen fenyegető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30000"/>
            </a:pPr>
            <a:r>
              <a:rPr lang="hu-HU" altLang="en-US" dirty="0" smtClean="0"/>
              <a:t>Döntsd el mit szeretnél elérni a látogatás alatt</a:t>
            </a:r>
            <a:endParaRPr lang="en-GB" altLang="en-US" dirty="0"/>
          </a:p>
          <a:p>
            <a:pPr>
              <a:lnSpc>
                <a:spcPct val="90000"/>
              </a:lnSpc>
              <a:buClr>
                <a:srgbClr val="00DBD6"/>
              </a:buClr>
              <a:buSzPct val="130000"/>
            </a:pPr>
            <a:r>
              <a:rPr lang="hu-HU" altLang="en-US" dirty="0" smtClean="0"/>
              <a:t>Mérd fel, hogy a személy milyen életszakaszban van 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30000"/>
            </a:pPr>
            <a:r>
              <a:rPr lang="hu-HU" altLang="en-US" dirty="0" smtClean="0"/>
              <a:t>Légy udvarias és támogató 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30000"/>
            </a:pPr>
            <a:r>
              <a:rPr lang="hu-HU" altLang="en-US" dirty="0" smtClean="0"/>
              <a:t>Vezesd a beszélgetést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30000"/>
            </a:pPr>
            <a:r>
              <a:rPr lang="hu-HU" altLang="en-US" dirty="0" smtClean="0"/>
              <a:t>Kérdezz </a:t>
            </a:r>
          </a:p>
          <a:p>
            <a:pPr>
              <a:lnSpc>
                <a:spcPct val="90000"/>
              </a:lnSpc>
            </a:pPr>
            <a:r>
              <a:rPr lang="hu-HU" altLang="en-US" dirty="0" smtClean="0"/>
              <a:t>Mutasd be magad</a:t>
            </a:r>
            <a:endParaRPr lang="en-GB" altLang="en-US" dirty="0"/>
          </a:p>
          <a:p>
            <a:pPr>
              <a:lnSpc>
                <a:spcPct val="90000"/>
              </a:lnSpc>
            </a:pPr>
            <a:endParaRPr lang="en-GB" altLang="en-US" dirty="0"/>
          </a:p>
        </p:txBody>
      </p:sp>
      <p:pic>
        <p:nvPicPr>
          <p:cNvPr id="54276" name="Picture 4" descr="MPj0409771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953000"/>
            <a:ext cx="2209800" cy="147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Pj0386297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89" b="50633"/>
          <a:stretch>
            <a:fillRect/>
          </a:stretch>
        </p:blipFill>
        <p:spPr bwMode="auto">
          <a:xfrm rot="1086637">
            <a:off x="7315200" y="3505200"/>
            <a:ext cx="141128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30786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4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3600"/>
              <a:t>Guidelines for Making Initial Visits </a:t>
            </a:r>
            <a:r>
              <a:rPr lang="en-US" altLang="en-US" sz="1800"/>
              <a:t>(cont.)</a:t>
            </a:r>
            <a:endParaRPr lang="en-GB" altLang="en-US" sz="1800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Share what it means for you to be a member of your church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Ask if there are ways you can help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Invite them to social events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Respect  people’s space and time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Design your visit to be brief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Be yourself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Leave some information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en-GB" altLang="en-US" dirty="0"/>
              <a:t>Let them know your availability</a:t>
            </a:r>
          </a:p>
        </p:txBody>
      </p:sp>
      <p:pic>
        <p:nvPicPr>
          <p:cNvPr id="7" name="Picture 6" descr="MPj038629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89" b="50633"/>
          <a:stretch>
            <a:fillRect/>
          </a:stretch>
        </p:blipFill>
        <p:spPr bwMode="auto">
          <a:xfrm rot="1086637">
            <a:off x="7315200" y="3505200"/>
            <a:ext cx="141128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Pj0409771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953000"/>
            <a:ext cx="2209800" cy="1471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47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515672" cy="5334000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Clr>
                <a:srgbClr val="00FFFF"/>
              </a:buClr>
              <a:buSzPct val="130000"/>
            </a:pPr>
            <a:r>
              <a:rPr lang="en-GB" altLang="en-US" dirty="0"/>
              <a:t>Carefully time your visit</a:t>
            </a:r>
          </a:p>
          <a:p>
            <a:pPr>
              <a:buClr>
                <a:srgbClr val="00FFFF"/>
              </a:buClr>
              <a:buSzPct val="130000"/>
            </a:pPr>
            <a:r>
              <a:rPr lang="en-GB" altLang="en-US" dirty="0"/>
              <a:t>Make mental note of the “emotional atmosphere” in the home</a:t>
            </a:r>
          </a:p>
          <a:p>
            <a:pPr>
              <a:buClr>
                <a:srgbClr val="00FFFF"/>
              </a:buClr>
              <a:buSzPct val="130000"/>
            </a:pPr>
            <a:r>
              <a:rPr lang="en-GB" altLang="en-US" dirty="0"/>
              <a:t>Listen for primary concerns</a:t>
            </a:r>
          </a:p>
          <a:p>
            <a:pPr>
              <a:buClr>
                <a:srgbClr val="00FFFF"/>
              </a:buClr>
              <a:buSzPct val="130000"/>
            </a:pPr>
            <a:r>
              <a:rPr lang="en-GB" altLang="en-US" dirty="0"/>
              <a:t>Make referrals to the pastor if follow-up visit would be helpful</a:t>
            </a: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4000"/>
              <a:t>Guidelines for Making Initial Visits </a:t>
            </a:r>
            <a:r>
              <a:rPr lang="en-US" altLang="en-US" sz="2000"/>
              <a:t>(cont.)</a:t>
            </a:r>
            <a:endParaRPr lang="en-GB" altLang="en-US" sz="2000"/>
          </a:p>
        </p:txBody>
      </p:sp>
      <p:pic>
        <p:nvPicPr>
          <p:cNvPr id="21506" name="Picture 2" descr="Start Dating Aga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97152"/>
            <a:ext cx="5314950" cy="17907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3117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76056" y="381000"/>
            <a:ext cx="4067944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>
            <a:normAutofit fontScale="90000"/>
          </a:bodyPr>
          <a:lstStyle/>
          <a:p>
            <a:r>
              <a:rPr lang="en-US" altLang="en-US" sz="4800" b="1" dirty="0"/>
              <a:t>Types of Visitation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7468" y="2057400"/>
            <a:ext cx="3944131" cy="1066800"/>
          </a:xfrm>
          <a:effectLst>
            <a:outerShdw dist="28398" dir="3806097" algn="ctr" rotWithShape="0">
              <a:srgbClr val="009A96"/>
            </a:outerShdw>
          </a:effectLst>
        </p:spPr>
        <p:txBody>
          <a:bodyPr>
            <a:normAutofit/>
          </a:bodyPr>
          <a:lstStyle/>
          <a:p>
            <a:pPr algn="ctr">
              <a:buClr>
                <a:schemeClr val="bg1"/>
              </a:buClr>
              <a:buSzPct val="125000"/>
              <a:buFontTx/>
              <a:buNone/>
            </a:pPr>
            <a:r>
              <a:rPr lang="en-US" altLang="en-US" dirty="0"/>
              <a:t>Visiting a Church Member</a:t>
            </a:r>
          </a:p>
        </p:txBody>
      </p:sp>
      <p:pic>
        <p:nvPicPr>
          <p:cNvPr id="8200" name="Picture 8" descr="MPj040010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0" y="3284984"/>
            <a:ext cx="1522413" cy="2335213"/>
          </a:xfrm>
          <a:prstGeom prst="rect">
            <a:avLst/>
          </a:prstGeom>
          <a:noFill/>
          <a:effectLst>
            <a:outerShdw dist="89803" dir="2700000" algn="ctr" rotWithShape="0">
              <a:srgbClr val="00DBD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2004 07 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645024"/>
            <a:ext cx="2078038" cy="2362200"/>
          </a:xfrm>
          <a:prstGeom prst="rect">
            <a:avLst/>
          </a:prstGeom>
          <a:noFill/>
          <a:effectLst>
            <a:outerShdw dist="71842" dir="2700000" algn="ctr" rotWithShape="0">
              <a:srgbClr val="00DBD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MPPH01996J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26" y="4077072"/>
            <a:ext cx="1563687" cy="2362200"/>
          </a:xfrm>
          <a:prstGeom prst="rect">
            <a:avLst/>
          </a:prstGeom>
          <a:noFill/>
          <a:effectLst>
            <a:outerShdw dist="71842" dir="2700000" algn="ctr" rotWithShape="0">
              <a:srgbClr val="00DBD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://magazine.nursing.jhu.edu/wp-content/uploads/2010/11/p49_Elderwel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6250" cy="2857500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51284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MPj040045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467600" cy="4976813"/>
          </a:xfrm>
          <a:prstGeom prst="rect">
            <a:avLst/>
          </a:prstGeom>
          <a:noFill/>
          <a:effectLst>
            <a:outerShdw dist="53882" dir="2700000" algn="ctr" rotWithShape="0">
              <a:srgbClr val="00DBD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4800" b="1"/>
              <a:t>Types of Visitation</a:t>
            </a:r>
            <a:endParaRPr lang="en-GB" altLang="en-US" sz="4800" b="1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2057400"/>
            <a:ext cx="3886200" cy="990600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Clr>
                <a:schemeClr val="hlink"/>
              </a:buClr>
              <a:buSzPct val="125000"/>
              <a:buFontTx/>
              <a:buNone/>
            </a:pPr>
            <a:r>
              <a:rPr lang="en-US" altLang="en-US"/>
              <a:t>	Cancer Patients</a:t>
            </a:r>
          </a:p>
          <a:p>
            <a:endParaRPr lang="en-GB" altLang="en-US"/>
          </a:p>
        </p:txBody>
      </p:sp>
      <p:pic>
        <p:nvPicPr>
          <p:cNvPr id="60422" name="Picture 6" descr="MPj020207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171950"/>
            <a:ext cx="2133600" cy="2457450"/>
          </a:xfrm>
          <a:prstGeom prst="rect">
            <a:avLst/>
          </a:prstGeom>
          <a:solidFill>
            <a:srgbClr val="009A96"/>
          </a:solidFill>
          <a:ln w="28575">
            <a:solidFill>
              <a:srgbClr val="00DBD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0726996"/>
      </p:ext>
    </p:extLst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4800" b="1"/>
              <a:t>Types of Visitation</a:t>
            </a:r>
            <a:endParaRPr lang="en-GB" altLang="en-US" sz="4800" b="1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Clr>
                <a:schemeClr val="bg1"/>
              </a:buClr>
              <a:buSzPct val="125000"/>
              <a:buFontTx/>
              <a:buNone/>
            </a:pPr>
            <a:r>
              <a:rPr lang="en-US" altLang="en-US"/>
              <a:t>  Maternity/New Babies</a:t>
            </a:r>
          </a:p>
          <a:p>
            <a:endParaRPr lang="en-GB" altLang="en-US"/>
          </a:p>
        </p:txBody>
      </p:sp>
      <p:pic>
        <p:nvPicPr>
          <p:cNvPr id="33802" name="Picture 10" descr="MPj020207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743200"/>
            <a:ext cx="240823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4" name="Picture 12" descr="MPj0262268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43200"/>
            <a:ext cx="238283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5" name="Picture 13" descr="MPj0255302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743200"/>
            <a:ext cx="23891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25537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4800" b="1"/>
              <a:t>Types of Visitation</a:t>
            </a:r>
            <a:endParaRPr lang="en-GB" altLang="en-US" sz="4800" b="1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1066800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Clr>
                <a:schemeClr val="hlink"/>
              </a:buClr>
              <a:buSzPct val="125000"/>
              <a:buFontTx/>
              <a:buNone/>
            </a:pPr>
            <a:r>
              <a:rPr lang="en-US" altLang="en-US" sz="3600"/>
              <a:t>	Sick Babies and Children</a:t>
            </a:r>
          </a:p>
          <a:p>
            <a:endParaRPr lang="en-GB" altLang="en-US"/>
          </a:p>
        </p:txBody>
      </p:sp>
      <p:pic>
        <p:nvPicPr>
          <p:cNvPr id="61444" name="Picture 4" descr="img_1139_edi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0"/>
            <a:ext cx="8153400" cy="3406775"/>
          </a:xfrm>
          <a:prstGeom prst="rect">
            <a:avLst/>
          </a:prstGeom>
          <a:solidFill>
            <a:srgbClr val="009A96"/>
          </a:solidFill>
          <a:ln w="38100">
            <a:solidFill>
              <a:srgbClr val="00DBD6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7726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3" name="Picture 9" descr="P10103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1000"/>
            <a:ext cx="3505200" cy="6076950"/>
          </a:xfrm>
          <a:prstGeom prst="rect">
            <a:avLst/>
          </a:prstGeom>
          <a:noFill/>
          <a:effectLst>
            <a:outerShdw dist="53882" dir="2700000" algn="ctr" rotWithShape="0">
              <a:srgbClr val="00DBD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22960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4800" b="1"/>
              <a:t>Types of Visitation</a:t>
            </a:r>
            <a:endParaRPr lang="en-GB" altLang="en-US" sz="4800" b="1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4038600" cy="3230563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Clr>
                <a:schemeClr val="hlink"/>
              </a:buClr>
              <a:buSzPct val="125000"/>
              <a:buFontTx/>
              <a:buNone/>
            </a:pPr>
            <a:r>
              <a:rPr lang="en-US" altLang="en-US" sz="3600"/>
              <a:t>Still Births </a:t>
            </a:r>
          </a:p>
          <a:p>
            <a:pPr>
              <a:buClr>
                <a:schemeClr val="hlink"/>
              </a:buClr>
              <a:buSzPct val="125000"/>
              <a:buFontTx/>
              <a:buNone/>
            </a:pPr>
            <a:r>
              <a:rPr lang="en-US" altLang="en-US" sz="3600"/>
              <a:t>Miscarriage</a:t>
            </a:r>
          </a:p>
          <a:p>
            <a:pPr>
              <a:buClr>
                <a:schemeClr val="hlink"/>
              </a:buClr>
              <a:buSzPct val="125000"/>
              <a:buFontTx/>
              <a:buNone/>
            </a:pPr>
            <a:r>
              <a:rPr lang="en-US" altLang="en-US" sz="3600"/>
              <a:t>Neonatal Deaths</a:t>
            </a:r>
          </a:p>
          <a:p>
            <a:endParaRPr lang="en-GB" altLang="en-US" sz="3600"/>
          </a:p>
        </p:txBody>
      </p:sp>
    </p:spTree>
    <p:extLst>
      <p:ext uri="{BB962C8B-B14F-4D97-AF65-F5344CB8AC3E}">
        <p14:creationId xmlns:p14="http://schemas.microsoft.com/office/powerpoint/2010/main" val="21307640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datingadvice4christiansingles.com/image-files/singlewoma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4491711" cy="4708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458"/>
            <a:ext cx="9144000" cy="14478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hu-HU" altLang="en-US" dirty="0" smtClean="0"/>
              <a:t>Ismerd helyedet Krisztus testében</a:t>
            </a:r>
            <a:endParaRPr lang="en-US" alt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9408"/>
            <a:ext cx="4860032" cy="5328592"/>
          </a:xfrm>
          <a:effectLst>
            <a:outerShdw dist="17961" dir="2700000" algn="ctr" rotWithShape="0">
              <a:schemeClr val="hlink"/>
            </a:outerShdw>
          </a:effectLst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hu-HU" sz="2400" b="1" dirty="0" smtClean="0">
                <a:solidFill>
                  <a:schemeClr val="bg1"/>
                </a:solidFill>
              </a:rPr>
              <a:t>„Ti </a:t>
            </a:r>
            <a:r>
              <a:rPr lang="hu-HU" sz="2400" b="1" dirty="0">
                <a:solidFill>
                  <a:schemeClr val="bg1"/>
                </a:solidFill>
              </a:rPr>
              <a:t>pedig Krisztus teste vagytok, és egyenként annak tagjai.</a:t>
            </a:r>
            <a:r>
              <a:rPr lang="hu-HU" sz="2400" b="1" dirty="0" smtClean="0">
                <a:solidFill>
                  <a:schemeClr val="bg1"/>
                </a:solidFill>
              </a:rPr>
              <a:t> </a:t>
            </a:r>
            <a:r>
              <a:rPr lang="hu-HU" sz="2400" b="1" dirty="0">
                <a:solidFill>
                  <a:schemeClr val="bg1"/>
                </a:solidFill>
              </a:rPr>
              <a:t>Ezek közül pedig némelyeket először apostolokká tett az Isten az egyházban, másodszor prófétákká, harmadszor tanítókká. Azután adott csodatevő erőket, kegyelmi ajándékokat: gyógyításra, gyámolításra, vezetésre, nyelveken szólásra</a:t>
            </a:r>
            <a:r>
              <a:rPr lang="hu-HU" sz="2400" b="1" dirty="0" smtClean="0">
                <a:solidFill>
                  <a:schemeClr val="bg1"/>
                </a:solidFill>
              </a:rPr>
              <a:t>..”</a:t>
            </a:r>
            <a:r>
              <a:rPr lang="en-AU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endParaRPr lang="hu-HU" alt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algn="ctr">
              <a:buFontTx/>
              <a:buNone/>
            </a:pPr>
            <a:r>
              <a:rPr lang="en-AU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1 </a:t>
            </a:r>
            <a:r>
              <a:rPr lang="hu-HU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Kor</a:t>
            </a:r>
            <a:r>
              <a:rPr lang="en-AU" alt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</a:t>
            </a:r>
            <a:r>
              <a:rPr lang="en-AU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12:27,28</a:t>
            </a:r>
          </a:p>
        </p:txBody>
      </p:sp>
    </p:spTree>
    <p:extLst>
      <p:ext uri="{BB962C8B-B14F-4D97-AF65-F5344CB8AC3E}">
        <p14:creationId xmlns:p14="http://schemas.microsoft.com/office/powerpoint/2010/main" val="945614877"/>
      </p:ext>
    </p:extLst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381000" y="5943600"/>
            <a:ext cx="7010400" cy="76200"/>
          </a:xfrm>
          <a:prstGeom prst="rect">
            <a:avLst/>
          </a:prstGeom>
          <a:solidFill>
            <a:srgbClr val="00C0B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1143000" y="5791200"/>
            <a:ext cx="5562600" cy="76200"/>
          </a:xfrm>
          <a:prstGeom prst="rect">
            <a:avLst/>
          </a:prstGeom>
          <a:solidFill>
            <a:srgbClr val="00C0B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63492" name="Picture 4" descr="2004 11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38" y="609600"/>
            <a:ext cx="3813175" cy="5867400"/>
          </a:xfrm>
          <a:prstGeom prst="rect">
            <a:avLst/>
          </a:prstGeom>
          <a:noFill/>
          <a:effectLst>
            <a:outerShdw dist="35921" dir="2700000" algn="ctr" rotWithShape="0">
              <a:srgbClr val="00DBD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914400"/>
            <a:ext cx="822960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4800" b="1"/>
              <a:t>Types of Visitation</a:t>
            </a:r>
            <a:endParaRPr lang="en-GB" altLang="en-US" sz="4800" b="1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743200"/>
            <a:ext cx="4724400" cy="3382963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Clr>
                <a:schemeClr val="hlink"/>
              </a:buClr>
              <a:buSzPct val="125000"/>
              <a:buFontTx/>
              <a:buNone/>
            </a:pPr>
            <a:r>
              <a:rPr lang="en-US" altLang="en-US"/>
              <a:t>	</a:t>
            </a:r>
            <a:r>
              <a:rPr lang="en-US" altLang="en-US" sz="3600"/>
              <a:t>The Dying Patient</a:t>
            </a:r>
          </a:p>
          <a:p>
            <a:endParaRPr lang="en-GB" altLang="en-US" sz="3600"/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1676400" y="5638800"/>
            <a:ext cx="533400" cy="609600"/>
          </a:xfrm>
          <a:prstGeom prst="rect">
            <a:avLst/>
          </a:prstGeom>
          <a:solidFill>
            <a:srgbClr val="009A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3497" name="Rectangle 9"/>
          <p:cNvSpPr>
            <a:spLocks noChangeArrowheads="1"/>
          </p:cNvSpPr>
          <p:nvPr/>
        </p:nvSpPr>
        <p:spPr bwMode="auto">
          <a:xfrm>
            <a:off x="3048000" y="5638800"/>
            <a:ext cx="533400" cy="609600"/>
          </a:xfrm>
          <a:prstGeom prst="rect">
            <a:avLst/>
          </a:prstGeom>
          <a:solidFill>
            <a:srgbClr val="009A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3498" name="Rectangle 10"/>
          <p:cNvSpPr>
            <a:spLocks noChangeArrowheads="1"/>
          </p:cNvSpPr>
          <p:nvPr/>
        </p:nvSpPr>
        <p:spPr bwMode="auto">
          <a:xfrm>
            <a:off x="2362200" y="5638800"/>
            <a:ext cx="533400" cy="609600"/>
          </a:xfrm>
          <a:prstGeom prst="rect">
            <a:avLst/>
          </a:prstGeom>
          <a:solidFill>
            <a:srgbClr val="009A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0521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304800"/>
            <a:ext cx="487680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en-US" altLang="en-US" sz="4800" b="1"/>
              <a:t>Conclusion</a:t>
            </a:r>
            <a:endParaRPr lang="en-GB" altLang="en-US" sz="4800" b="1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62400" y="2667000"/>
            <a:ext cx="4648200" cy="1981200"/>
          </a:xfrm>
          <a:effectLst>
            <a:outerShdw dist="35921" dir="2700000" algn="ctr" rotWithShape="0">
              <a:srgbClr val="009A96"/>
            </a:outerShdw>
          </a:effectLst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	</a:t>
            </a:r>
            <a:r>
              <a:rPr lang="en-GB" altLang="en-US" sz="3600"/>
              <a:t>Visitation is an important task for the Body of Christ</a:t>
            </a:r>
          </a:p>
        </p:txBody>
      </p:sp>
      <p:pic>
        <p:nvPicPr>
          <p:cNvPr id="7170" name="Picture 2" descr="http://www.christianwomenconnection.org/uploads/4/9/8/3/4983898/___29163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24" y="2328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mysoulmission.org/wp-content/uploads/2012/09/iStock_000015397235XSma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20" y="2204864"/>
            <a:ext cx="2743200" cy="189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api.ning.com/files/8th9GXi4p*S-ferAFxAIzH*hGl5CMCaoGoHls6Fh4o-6w5vlz9iJhVezcgLrG76FxQl*TzzLy3JiOhLMxWUqOJlhPsJCfeXu/wome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24" y="4481736"/>
            <a:ext cx="2743200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839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thumbs.dreamstime.com/x/family-sitting-white-leather-sofa-94931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4252" cy="705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252536" y="332656"/>
            <a:ext cx="385192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>
            <a:normAutofit fontScale="90000"/>
          </a:bodyPr>
          <a:lstStyle/>
          <a:p>
            <a:r>
              <a:rPr lang="hu-HU" altLang="en-US" sz="5400" b="1" dirty="0" smtClean="0"/>
              <a:t/>
            </a:r>
            <a:br>
              <a:rPr lang="hu-HU" altLang="en-US" sz="5400" b="1" dirty="0" smtClean="0"/>
            </a:br>
            <a:r>
              <a:rPr lang="hu-HU" altLang="en-US" sz="5400" b="1" dirty="0" smtClean="0"/>
              <a:t>Miért látogassunk</a:t>
            </a:r>
            <a:r>
              <a:rPr lang="en-US" altLang="en-US" sz="5400" b="1" dirty="0" smtClean="0"/>
              <a:t>?</a:t>
            </a:r>
            <a:endParaRPr lang="en-US" altLang="en-US" sz="54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3140967"/>
            <a:ext cx="8064896" cy="3710641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Clr>
                <a:srgbClr val="00B0AC"/>
              </a:buClr>
              <a:buSzPct val="125000"/>
            </a:pPr>
            <a:r>
              <a:rPr lang="hu-HU" altLang="en-US" b="1" dirty="0" smtClean="0"/>
              <a:t>Vannak személyek, akiknek szükségük van ránk</a:t>
            </a:r>
            <a:endParaRPr lang="en-AU" altLang="en-US" b="1" dirty="0"/>
          </a:p>
          <a:p>
            <a:pPr>
              <a:buClr>
                <a:srgbClr val="00B0AC"/>
              </a:buClr>
              <a:buSzPct val="125000"/>
            </a:pPr>
            <a:r>
              <a:rPr lang="hu-HU" altLang="en-US" b="1" dirty="0" smtClean="0"/>
              <a:t>Isten kért erre</a:t>
            </a:r>
            <a:endParaRPr lang="en-AU" altLang="en-US" b="1" dirty="0"/>
          </a:p>
          <a:p>
            <a:pPr>
              <a:buClr>
                <a:srgbClr val="00B0AC"/>
              </a:buClr>
              <a:buSzPct val="125000"/>
            </a:pPr>
            <a:r>
              <a:rPr lang="hu-HU" altLang="en-US" b="1" dirty="0" smtClean="0"/>
              <a:t>Mert szeretünk látogatni</a:t>
            </a:r>
            <a:endParaRPr lang="en-AU" altLang="en-US" b="1" dirty="0"/>
          </a:p>
          <a:p>
            <a:pPr>
              <a:buClr>
                <a:srgbClr val="00B0AC"/>
              </a:buClr>
              <a:buSzPct val="125000"/>
            </a:pPr>
            <a:r>
              <a:rPr lang="hu-HU" altLang="en-US" b="1" dirty="0" smtClean="0"/>
              <a:t>Hogy hordjuk egymás terheit</a:t>
            </a:r>
            <a:endParaRPr lang="en-AU" altLang="en-US" b="1" dirty="0"/>
          </a:p>
          <a:p>
            <a:pPr>
              <a:buClr>
                <a:srgbClr val="00B0AC"/>
              </a:buClr>
              <a:buSzPct val="125000"/>
            </a:pPr>
            <a:r>
              <a:rPr lang="hu-HU" altLang="en-US" b="1" dirty="0" smtClean="0"/>
              <a:t>Mert személyes öröm és elégtétel származik abból, ha másokon segítünk</a:t>
            </a:r>
            <a:endParaRPr lang="en-US" altLang="en-US" b="1" dirty="0"/>
          </a:p>
        </p:txBody>
      </p:sp>
    </p:spTree>
    <p:extLst>
      <p:ext uri="{BB962C8B-B14F-4D97-AF65-F5344CB8AC3E}">
        <p14:creationId xmlns:p14="http://schemas.microsoft.com/office/powerpoint/2010/main" val="975759025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Oval 23"/>
          <p:cNvSpPr>
            <a:spLocks noChangeArrowheads="1"/>
          </p:cNvSpPr>
          <p:nvPr/>
        </p:nvSpPr>
        <p:spPr bwMode="auto">
          <a:xfrm>
            <a:off x="4191000" y="5943600"/>
            <a:ext cx="4419600" cy="381000"/>
          </a:xfrm>
          <a:prstGeom prst="ellipse">
            <a:avLst/>
          </a:prstGeom>
          <a:gradFill rotWithShape="1">
            <a:gsLst>
              <a:gs pos="0">
                <a:srgbClr val="00B0AC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70" name="Oval 22"/>
          <p:cNvSpPr>
            <a:spLocks noChangeArrowheads="1"/>
          </p:cNvSpPr>
          <p:nvPr/>
        </p:nvSpPr>
        <p:spPr bwMode="auto">
          <a:xfrm>
            <a:off x="5791200" y="5562600"/>
            <a:ext cx="2971800" cy="228600"/>
          </a:xfrm>
          <a:prstGeom prst="ellipse">
            <a:avLst/>
          </a:prstGeom>
          <a:gradFill rotWithShape="1">
            <a:gsLst>
              <a:gs pos="0">
                <a:srgbClr val="00B0AC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0668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hu-HU" altLang="en-US" dirty="0" smtClean="0"/>
              <a:t>A látogató vagy segítő tulajdonságai</a:t>
            </a:r>
            <a:endParaRPr lang="en-US" altLang="en-US" dirty="0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5791200" cy="5410200"/>
          </a:xfrm>
          <a:effectLst>
            <a:outerShdw dist="35921" dir="2700000" algn="ctr" rotWithShape="0">
              <a:schemeClr val="hlink"/>
            </a:outerShdw>
          </a:effectLst>
        </p:spPr>
        <p:txBody>
          <a:bodyPr>
            <a:normAutofit/>
          </a:bodyPr>
          <a:lstStyle/>
          <a:p>
            <a:pPr marL="176213" indent="-176213">
              <a:buFontTx/>
              <a:buNone/>
            </a:pPr>
            <a:r>
              <a:rPr lang="hu-HU" dirty="0" smtClean="0"/>
              <a:t>„Önmagatokat </a:t>
            </a:r>
            <a:r>
              <a:rPr lang="hu-HU" dirty="0"/>
              <a:t>tegyétek próbára, hogy hitben jártok-e! </a:t>
            </a:r>
            <a:r>
              <a:rPr lang="hu-HU" dirty="0" smtClean="0"/>
              <a:t>”</a:t>
            </a:r>
            <a:r>
              <a:rPr lang="en-AU" altLang="en-US" sz="2000" dirty="0" smtClean="0"/>
              <a:t>    2 </a:t>
            </a:r>
            <a:r>
              <a:rPr lang="hu-HU" altLang="en-US" sz="2000" dirty="0"/>
              <a:t>K</a:t>
            </a:r>
            <a:r>
              <a:rPr lang="en-AU" altLang="en-US" sz="2000" dirty="0" smtClean="0"/>
              <a:t>or</a:t>
            </a:r>
            <a:r>
              <a:rPr lang="en-AU" altLang="en-US" sz="2000" dirty="0"/>
              <a:t>. 13:5 </a:t>
            </a:r>
            <a:endParaRPr lang="en-AU" altLang="en-US" sz="2800" dirty="0"/>
          </a:p>
          <a:p>
            <a:pPr marL="176213" indent="-176213">
              <a:buFontTx/>
              <a:buNone/>
            </a:pPr>
            <a:endParaRPr lang="en-AU" altLang="en-US" sz="1600" dirty="0"/>
          </a:p>
          <a:p>
            <a:pPr marL="176213" indent="-176213">
              <a:buFontTx/>
              <a:buNone/>
            </a:pPr>
            <a:r>
              <a:rPr lang="hu-HU" dirty="0" smtClean="0"/>
              <a:t>„</a:t>
            </a:r>
            <a:r>
              <a:rPr lang="hu-HU" sz="2800" dirty="0" smtClean="0"/>
              <a:t>Legyetek </a:t>
            </a:r>
            <a:r>
              <a:rPr lang="hu-HU" sz="2800" dirty="0"/>
              <a:t>egymás iránt vendégszeretők zúgolódás nélkül. Amilyen lelki ajándékot kaptatok, úgy szolgáljatok azzal egymásnak, mint Isten sokféle kegyelmének jó </a:t>
            </a:r>
            <a:r>
              <a:rPr lang="hu-HU" sz="2800" dirty="0" smtClean="0"/>
              <a:t>sáfárai”</a:t>
            </a:r>
          </a:p>
          <a:p>
            <a:pPr marL="176213" indent="-176213">
              <a:buFontTx/>
              <a:buNone/>
            </a:pPr>
            <a:endParaRPr lang="hu-HU" altLang="en-US" sz="2000" dirty="0"/>
          </a:p>
          <a:p>
            <a:pPr marL="176213" indent="-176213">
              <a:buFontTx/>
              <a:buNone/>
            </a:pPr>
            <a:r>
              <a:rPr lang="hu-HU" altLang="en-US" sz="2000" dirty="0" smtClean="0"/>
              <a:t>                                                    </a:t>
            </a:r>
            <a:r>
              <a:rPr lang="en-AU" altLang="en-US" sz="2000" dirty="0" smtClean="0"/>
              <a:t>1 P</a:t>
            </a:r>
            <a:r>
              <a:rPr lang="hu-HU" altLang="en-US" sz="2000" dirty="0"/>
              <a:t>é</a:t>
            </a:r>
            <a:r>
              <a:rPr lang="en-AU" altLang="en-US" sz="2000" dirty="0" err="1" smtClean="0"/>
              <a:t>ter</a:t>
            </a:r>
            <a:r>
              <a:rPr lang="en-AU" altLang="en-US" sz="2000" dirty="0" smtClean="0"/>
              <a:t> </a:t>
            </a:r>
            <a:r>
              <a:rPr lang="en-AU" altLang="en-US" sz="2000" dirty="0"/>
              <a:t>4:9, 10.</a:t>
            </a:r>
            <a:endParaRPr lang="en-US" altLang="en-US" sz="2000" dirty="0"/>
          </a:p>
        </p:txBody>
      </p:sp>
      <p:pic>
        <p:nvPicPr>
          <p:cNvPr id="2064" name="Picture 16" descr="MPj039991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524000"/>
            <a:ext cx="2514600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MPj0386389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76600"/>
            <a:ext cx="2514600" cy="167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MPj0386297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89" b="50633"/>
          <a:stretch>
            <a:fillRect/>
          </a:stretch>
        </p:blipFill>
        <p:spPr bwMode="auto">
          <a:xfrm rot="1086637">
            <a:off x="7086600" y="4800600"/>
            <a:ext cx="141128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91627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219200" y="6019800"/>
            <a:ext cx="4648200" cy="152400"/>
          </a:xfrm>
          <a:prstGeom prst="rect">
            <a:avLst/>
          </a:prstGeom>
          <a:gradFill rotWithShape="1">
            <a:gsLst>
              <a:gs pos="0">
                <a:srgbClr val="00B0AC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1905000" y="6324600"/>
            <a:ext cx="5410200" cy="152400"/>
          </a:xfrm>
          <a:prstGeom prst="rect">
            <a:avLst/>
          </a:prstGeom>
          <a:gradFill rotWithShape="1">
            <a:gsLst>
              <a:gs pos="0">
                <a:srgbClr val="00B0AC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0" y="685800"/>
            <a:ext cx="5638800" cy="11430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>
            <a:normAutofit/>
          </a:bodyPr>
          <a:lstStyle/>
          <a:p>
            <a:r>
              <a:rPr lang="hu-HU" altLang="en-US" b="1" dirty="0" smtClean="0"/>
              <a:t>Közelíts meg másokat:</a:t>
            </a:r>
            <a:endParaRPr lang="en-US" altLang="en-US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2057400"/>
            <a:ext cx="4495800" cy="3611563"/>
          </a:xfrm>
          <a:effectLst>
            <a:outerShdw dist="28398" dir="3806097" algn="ctr" rotWithShape="0">
              <a:schemeClr val="hlink"/>
            </a:outerShdw>
          </a:effectLst>
        </p:spPr>
        <p:txBody>
          <a:bodyPr>
            <a:normAutofit lnSpcReduction="10000"/>
          </a:bodyPr>
          <a:lstStyle/>
          <a:p>
            <a:pPr>
              <a:buClr>
                <a:srgbClr val="00B0AC"/>
              </a:buClr>
              <a:buSzPct val="140000"/>
            </a:pPr>
            <a:r>
              <a:rPr lang="hu-HU" altLang="en-US" sz="3600" dirty="0" smtClean="0"/>
              <a:t>Érzékenységgel és empátiával</a:t>
            </a:r>
            <a:endParaRPr lang="en-US" altLang="en-US" sz="3600" dirty="0"/>
          </a:p>
          <a:p>
            <a:pPr>
              <a:buClr>
                <a:srgbClr val="00B0AC"/>
              </a:buClr>
              <a:buSzPct val="140000"/>
            </a:pPr>
            <a:r>
              <a:rPr lang="hu-HU" altLang="en-US" sz="3600" dirty="0" smtClean="0"/>
              <a:t>Rugalmassággal</a:t>
            </a:r>
            <a:endParaRPr lang="en-US" altLang="en-US" sz="3600" dirty="0"/>
          </a:p>
          <a:p>
            <a:pPr>
              <a:buClr>
                <a:srgbClr val="00B0AC"/>
              </a:buClr>
              <a:buSzPct val="140000"/>
            </a:pPr>
            <a:r>
              <a:rPr lang="hu-HU" altLang="en-US" sz="3600" dirty="0" smtClean="0"/>
              <a:t>Add önmagad</a:t>
            </a:r>
            <a:endParaRPr lang="en-US" altLang="en-US" sz="3600" dirty="0"/>
          </a:p>
          <a:p>
            <a:pPr>
              <a:buClr>
                <a:srgbClr val="00B0AC"/>
              </a:buClr>
              <a:buSzPct val="140000"/>
            </a:pPr>
            <a:r>
              <a:rPr lang="hu-HU" altLang="en-US" sz="3600" dirty="0" smtClean="0"/>
              <a:t>Fogadd el a különbözőségeket</a:t>
            </a:r>
            <a:endParaRPr lang="en-US" altLang="en-US" sz="3600" dirty="0"/>
          </a:p>
          <a:p>
            <a:pPr marL="0" indent="0">
              <a:buNone/>
            </a:pPr>
            <a:endParaRPr lang="en-US" altLang="en-US" sz="3600" dirty="0"/>
          </a:p>
        </p:txBody>
      </p:sp>
      <p:pic>
        <p:nvPicPr>
          <p:cNvPr id="41992" name="Picture 8" descr="http://ak.picdn.net/shutterstock/videos/2612984/preview/stock-footage-a-distressed-wo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61" y="1820793"/>
            <a:ext cx="3028913" cy="169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4" name="Picture 10" descr="http://ak.picdn.net/shutterstock/videos/2612978/preview/stock-footage-a-distressed-wom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61" y="23"/>
            <a:ext cx="3028913" cy="182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6" name="Picture 12" descr="http://ak.picdn.net/shutterstock/videos/2613317/preview/stock-footage-a-distressed-wo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62" y="3516985"/>
            <a:ext cx="3028913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own Arrow 1"/>
          <p:cNvSpPr/>
          <p:nvPr/>
        </p:nvSpPr>
        <p:spPr>
          <a:xfrm>
            <a:off x="2843808" y="-13720"/>
            <a:ext cx="432048" cy="7187136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654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jrowu2eg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508" y="5041168"/>
            <a:ext cx="3158024" cy="2075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3716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hu-HU" altLang="en-US" sz="4000" b="1" dirty="0" smtClean="0"/>
              <a:t>Fejlesz ki jó kommunikációs készségeket</a:t>
            </a:r>
            <a:endParaRPr lang="en-US" altLang="en-US" sz="4000" b="1" dirty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24056" y="1556792"/>
            <a:ext cx="8686800" cy="4908550"/>
          </a:xfrm>
          <a:effectLst>
            <a:outerShdw dist="35921" dir="2700000" algn="ctr" rotWithShape="0">
              <a:schemeClr val="hlink"/>
            </a:outerShdw>
          </a:effectLst>
        </p:spPr>
        <p:txBody>
          <a:bodyPr/>
          <a:lstStyle/>
          <a:p>
            <a:pPr>
              <a:buClr>
                <a:srgbClr val="00B0AC"/>
              </a:buClr>
              <a:buSzPct val="135000"/>
            </a:pPr>
            <a:r>
              <a:rPr lang="hu-HU" altLang="en-US" sz="3400" dirty="0" smtClean="0"/>
              <a:t>Ha hallgatsz arra figyelj, amit a másik személy mond</a:t>
            </a:r>
            <a:endParaRPr lang="en-US" altLang="en-US" sz="3400" dirty="0"/>
          </a:p>
          <a:p>
            <a:pPr>
              <a:buClr>
                <a:srgbClr val="00B0AC"/>
              </a:buClr>
              <a:buSzPct val="135000"/>
            </a:pPr>
            <a:r>
              <a:rPr lang="hu-HU" altLang="en-US" sz="3400" dirty="0" smtClean="0"/>
              <a:t>Tükrözd vissza az érzéseket</a:t>
            </a:r>
            <a:endParaRPr lang="en-US" altLang="en-US" sz="3400" dirty="0"/>
          </a:p>
          <a:p>
            <a:pPr>
              <a:buClr>
                <a:srgbClr val="00B0AC"/>
              </a:buClr>
              <a:buSzPct val="135000"/>
            </a:pPr>
            <a:r>
              <a:rPr lang="hu-HU" altLang="en-US" sz="3400" dirty="0" smtClean="0"/>
              <a:t>Figyelj a felvetődő témákra beszélgetés közben</a:t>
            </a:r>
          </a:p>
          <a:p>
            <a:pPr>
              <a:buClr>
                <a:srgbClr val="00B0AC"/>
              </a:buClr>
              <a:buSzPct val="135000"/>
            </a:pPr>
            <a:r>
              <a:rPr lang="hu-HU" altLang="en-US" sz="3400" dirty="0" smtClean="0"/>
              <a:t>Kerüld a káros szavakat</a:t>
            </a:r>
          </a:p>
          <a:p>
            <a:pPr>
              <a:buClr>
                <a:srgbClr val="00B0AC"/>
              </a:buClr>
              <a:buSzPct val="135000"/>
            </a:pPr>
            <a:r>
              <a:rPr lang="hu-HU" altLang="en-US" sz="3400" dirty="0" smtClean="0"/>
              <a:t>Figyelj a nonverbális kommunikációra</a:t>
            </a:r>
            <a:endParaRPr lang="en-US" altLang="en-US" sz="3400" dirty="0"/>
          </a:p>
          <a:p>
            <a:pPr>
              <a:buFontTx/>
              <a:buNone/>
            </a:pP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145787526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533400"/>
            <a:ext cx="5181600" cy="18288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>
            <a:normAutofit fontScale="90000"/>
          </a:bodyPr>
          <a:lstStyle/>
          <a:p>
            <a:r>
              <a:rPr lang="hu-HU" altLang="en-US" b="1" dirty="0" smtClean="0"/>
              <a:t>Légy elővigyázatos és gyakorolj etikai magaviseletet</a:t>
            </a:r>
            <a:endParaRPr lang="en-GB" altLang="en-US" b="1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67200" y="3124200"/>
            <a:ext cx="4625280" cy="3200400"/>
          </a:xfrm>
          <a:effectLst>
            <a:outerShdw dist="28398" dir="3806097" algn="ctr" rotWithShape="0">
              <a:schemeClr val="hlink"/>
            </a:outerShdw>
          </a:effectLst>
        </p:spPr>
        <p:txBody>
          <a:bodyPr>
            <a:normAutofit lnSpcReduction="10000"/>
          </a:bodyPr>
          <a:lstStyle/>
          <a:p>
            <a:pPr>
              <a:buClr>
                <a:srgbClr val="00B0AC"/>
              </a:buClr>
              <a:buSzPct val="140000"/>
            </a:pPr>
            <a:r>
              <a:rPr lang="hu-HU" altLang="en-US" sz="4000" dirty="0" smtClean="0"/>
              <a:t>Tégy eleget titoktartási kötelezettségednek</a:t>
            </a:r>
            <a:endParaRPr lang="hu-HU" altLang="en-US" sz="4000" dirty="0"/>
          </a:p>
          <a:p>
            <a:pPr>
              <a:buClr>
                <a:srgbClr val="00B0AC"/>
              </a:buClr>
              <a:buSzPct val="140000"/>
            </a:pPr>
            <a:r>
              <a:rPr lang="hu-HU" altLang="en-US" sz="4000" dirty="0" smtClean="0"/>
              <a:t>Erőviszonyok</a:t>
            </a:r>
            <a:endParaRPr lang="en-US" altLang="en-US" sz="4000" dirty="0"/>
          </a:p>
          <a:p>
            <a:pPr>
              <a:buClr>
                <a:srgbClr val="00B0AC"/>
              </a:buClr>
              <a:buSzPct val="140000"/>
            </a:pPr>
            <a:r>
              <a:rPr lang="hu-HU" altLang="en-US" sz="4000" dirty="0" smtClean="0"/>
              <a:t>Határok</a:t>
            </a:r>
            <a:endParaRPr lang="en-US" altLang="en-US" sz="4000" dirty="0"/>
          </a:p>
          <a:p>
            <a:pPr>
              <a:buFontTx/>
              <a:buNone/>
            </a:pPr>
            <a:endParaRPr lang="en-US" altLang="en-US" sz="4000" dirty="0"/>
          </a:p>
        </p:txBody>
      </p:sp>
      <p:pic>
        <p:nvPicPr>
          <p:cNvPr id="37890" name="Picture 2" descr="http://www.thestorytellingnonprofit.com/wp-content/uploads/2014/05/Image-for-May-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2" y="3157065"/>
            <a:ext cx="3823208" cy="25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http://2.bp.blogspot.com/-ZrittyNlwG4/UaFt0W59MAI/AAAAAAAADsw/XOS2R-zHES8/s1600/Confidentia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" y="980728"/>
            <a:ext cx="3825592" cy="217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574802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jrowu2eg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25813"/>
            <a:ext cx="3315544" cy="217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hu-HU" altLang="en-US" sz="4800" dirty="0" smtClean="0"/>
              <a:t>A lelki segítségnyújtás alapelvei</a:t>
            </a:r>
            <a:endParaRPr lang="en-US" altLang="en-US" sz="4800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431088" cy="4343400"/>
          </a:xfrm>
          <a:effectLst>
            <a:outerShdw dist="28398" dir="3806097" algn="ctr" rotWithShape="0">
              <a:schemeClr val="hlink"/>
            </a:outerShdw>
          </a:effectLst>
        </p:spPr>
        <p:txBody>
          <a:bodyPr/>
          <a:lstStyle/>
          <a:p>
            <a:pPr>
              <a:buClr>
                <a:srgbClr val="00B0AC"/>
              </a:buClr>
              <a:buSzPct val="125000"/>
            </a:pPr>
            <a:r>
              <a:rPr lang="hu-HU" altLang="en-US" dirty="0" smtClean="0"/>
              <a:t>Segíts a személynek megérteni a helyzetét</a:t>
            </a:r>
          </a:p>
          <a:p>
            <a:pPr>
              <a:buClr>
                <a:srgbClr val="00B0AC"/>
              </a:buClr>
              <a:buSzPct val="125000"/>
            </a:pPr>
            <a:r>
              <a:rPr lang="hu-HU" altLang="en-US" dirty="0" smtClean="0"/>
              <a:t>Ismerd fel a különbséget a szomorúság és a depresszió között </a:t>
            </a:r>
          </a:p>
          <a:p>
            <a:pPr>
              <a:buClr>
                <a:srgbClr val="00B0AC"/>
              </a:buClr>
              <a:buSzPct val="125000"/>
            </a:pPr>
            <a:r>
              <a:rPr lang="hu-HU" altLang="en-US" dirty="0" smtClean="0"/>
              <a:t>Ismerd a megváltási terv alapelveit –</a:t>
            </a:r>
            <a:r>
              <a:rPr lang="en-US" altLang="en-US" dirty="0" smtClean="0"/>
              <a:t> </a:t>
            </a:r>
            <a:r>
              <a:rPr lang="hu-HU" altLang="en-US" dirty="0" smtClean="0"/>
              <a:t>nem átfogó teológiai képzés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938068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ehoalmfy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92896"/>
            <a:ext cx="3216424" cy="18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990600"/>
          </a:xfrm>
          <a:effectLst>
            <a:outerShdw dist="35921" dir="2700000" algn="ctr" rotWithShape="0">
              <a:schemeClr val="accent2"/>
            </a:outerShdw>
          </a:effectLst>
        </p:spPr>
        <p:txBody>
          <a:bodyPr/>
          <a:lstStyle/>
          <a:p>
            <a:r>
              <a:rPr lang="hu-HU" altLang="en-US" sz="4000" dirty="0" smtClean="0"/>
              <a:t>Mikor lehet alkalmas a látogatás?</a:t>
            </a:r>
            <a:endParaRPr lang="en-GB" altLang="en-US" sz="4000" dirty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5635352" cy="4953000"/>
          </a:xfrm>
          <a:effectLst>
            <a:outerShdw dist="35921" dir="2700000" algn="ctr" rotWithShape="0">
              <a:srgbClr val="009A96"/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hu-HU" altLang="en-US" dirty="0" smtClean="0"/>
              <a:t>Amikor egy házastársat elveszítenek 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hu-HU" altLang="en-US" dirty="0" smtClean="0"/>
              <a:t>Amikor egy új család költözött a szomszédságba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hu-HU" altLang="en-US" dirty="0" smtClean="0"/>
              <a:t>Amikor egy házaspár egy új városba költözött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hu-HU" altLang="en-US" dirty="0" smtClean="0"/>
              <a:t>Amikor egy fiatal házaspár nehézségekkel küzd</a:t>
            </a:r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hu-HU" altLang="en-US" dirty="0" smtClean="0"/>
              <a:t>Amikor a legfiatalabb gyerek is „kirepült” az otthonból</a:t>
            </a:r>
            <a:endParaRPr lang="en-GB" altLang="en-US" dirty="0"/>
          </a:p>
          <a:p>
            <a:pPr>
              <a:lnSpc>
                <a:spcPct val="90000"/>
              </a:lnSpc>
              <a:buClr>
                <a:srgbClr val="00DBD6"/>
              </a:buClr>
              <a:buSzPct val="125000"/>
            </a:pPr>
            <a:r>
              <a:rPr lang="hu-HU" altLang="en-US" dirty="0" smtClean="0"/>
              <a:t>Amikor egy ismerősöd idősek otthonába kerül</a:t>
            </a:r>
            <a:endParaRPr lang="en-GB" altLang="en-US" b="1" dirty="0"/>
          </a:p>
          <a:p>
            <a:pPr>
              <a:lnSpc>
                <a:spcPct val="90000"/>
              </a:lnSpc>
            </a:pPr>
            <a:endParaRPr lang="en-GB" altLang="en-US" b="1" dirty="0"/>
          </a:p>
        </p:txBody>
      </p:sp>
    </p:spTree>
    <p:extLst>
      <p:ext uri="{BB962C8B-B14F-4D97-AF65-F5344CB8AC3E}">
        <p14:creationId xmlns:p14="http://schemas.microsoft.com/office/powerpoint/2010/main" val="11445883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486</Words>
  <Application>Microsoft Office PowerPoint</Application>
  <PresentationFormat>Diavetítés a képernyőre (4:3 oldalarány)</PresentationFormat>
  <Paragraphs>120</Paragraphs>
  <Slides>21</Slides>
  <Notes>20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2" baseType="lpstr">
      <vt:lpstr>Office Theme</vt:lpstr>
      <vt:lpstr>A látogatás alapelvei</vt:lpstr>
      <vt:lpstr>Ismerd helyedet Krisztus testében</vt:lpstr>
      <vt:lpstr> Miért látogassunk?</vt:lpstr>
      <vt:lpstr>A látogató vagy segítő tulajdonságai</vt:lpstr>
      <vt:lpstr>Közelíts meg másokat:</vt:lpstr>
      <vt:lpstr>Fejlesz ki jó kommunikációs készségeket</vt:lpstr>
      <vt:lpstr>Légy elővigyázatos és gyakorolj etikai magaviseletet</vt:lpstr>
      <vt:lpstr>A lelki segítségnyújtás alapelvei</vt:lpstr>
      <vt:lpstr>Mikor lehet alkalmas a látogatás?</vt:lpstr>
      <vt:lpstr>A Biblia és E.G. White a látogatásról</vt:lpstr>
      <vt:lpstr>A családi otthonok látogatása</vt:lpstr>
      <vt:lpstr> Irányelvek első látogatás alkalmával </vt:lpstr>
      <vt:lpstr>Guidelines for Making Initial Visits (cont.)</vt:lpstr>
      <vt:lpstr>Guidelines for Making Initial Visits (cont.)</vt:lpstr>
      <vt:lpstr>Types of Visitation</vt:lpstr>
      <vt:lpstr>Types of Visitation</vt:lpstr>
      <vt:lpstr>Types of Visitation</vt:lpstr>
      <vt:lpstr>Types of Visitation</vt:lpstr>
      <vt:lpstr>Types of Visitation</vt:lpstr>
      <vt:lpstr>Types of Visitation</vt:lpstr>
      <vt:lpstr>Conclusion</vt:lpstr>
    </vt:vector>
  </TitlesOfParts>
  <Company>Seventh-Day Adventists, Trans-European Division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 Sanches-Schutte</dc:creator>
  <cp:lastModifiedBy>Vicus</cp:lastModifiedBy>
  <cp:revision>25</cp:revision>
  <dcterms:created xsi:type="dcterms:W3CDTF">2014-10-12T15:08:01Z</dcterms:created>
  <dcterms:modified xsi:type="dcterms:W3CDTF">2014-12-08T22:36:38Z</dcterms:modified>
</cp:coreProperties>
</file>