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43" autoAdjust="0"/>
  </p:normalViewPr>
  <p:slideViewPr>
    <p:cSldViewPr>
      <p:cViewPr>
        <p:scale>
          <a:sx n="51" d="100"/>
          <a:sy n="51" d="100"/>
        </p:scale>
        <p:origin x="-170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6BCC8-CDB7-4D5A-8D8C-D8A1D2C831A4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148AB-E4E4-49A8-A594-E926AB159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8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A72E5-AF7D-4437-9B82-0919D5D71C8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0ADAB-41D1-4D31-8803-B80B92ED5AA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</a:pPr>
            <a:endParaRPr lang="en-AU" alt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47B8B-798C-4306-B6A8-A668D41AB6D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AU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515BD-D516-4503-8EF9-37E00AC3141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E8A15-6A0E-424D-8464-86BD7441814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ED480-4360-416A-A45B-29EC6DAB775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685800"/>
            <a:ext cx="4279900" cy="321151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46924"/>
            <a:ext cx="5486400" cy="441191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AU" alt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17505-4A47-4683-A8E0-200B74D6823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DDCCC-8105-4746-BADE-7E5D453D9CA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5076"/>
            <a:ext cx="5562600" cy="786973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AU" alt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9EA22-45E8-49DD-ADA8-E7E9109EEB0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76151-0181-439E-BA98-16C0A897CA3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98AA8-678C-4ED9-9629-C68845BC528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4DF3C-BB31-45E7-BE9D-5601FB4CEB2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4B172-C0C8-444A-B58E-2B1EC2FBFE5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4912"/>
            <a:ext cx="5486400" cy="748392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42F1C-0FEF-42C4-A719-B84E6A43117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A486D-CD0C-4127-B7AE-BCA55736E93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AU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2F619-9389-48EF-9342-7FF8DA9C6BD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9138" y="685800"/>
            <a:ext cx="2881312" cy="21621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98374"/>
            <a:ext cx="5486400" cy="5460466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1B53D-FD65-482D-91D4-87D9B17348A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DAEC3-761D-44B5-86FC-1BDF1E0CD08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AU" alt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4D50A-E576-43BE-A1E6-587B26B17A4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24434"/>
            <a:ext cx="5486400" cy="7634407"/>
          </a:xfrm>
        </p:spPr>
        <p:txBody>
          <a:bodyPr/>
          <a:lstStyle/>
          <a:p>
            <a:endParaRPr lang="en-AU" altLang="en-US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9ADEE-AEF6-4411-ADA2-52D099EBE19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8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2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2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9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6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7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76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7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8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4B59-CED3-44B4-8C80-7BF15788298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E181-DA11-4276-A25D-7DC2B3D3A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2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539858"/>
            <a:ext cx="5830416" cy="1470025"/>
          </a:xfrm>
        </p:spPr>
        <p:txBody>
          <a:bodyPr>
            <a:normAutofit/>
          </a:bodyPr>
          <a:lstStyle/>
          <a:p>
            <a:r>
              <a:rPr lang="hu-HU" altLang="en-US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A látogatás alapelvei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2674405"/>
            <a:ext cx="4136504" cy="1752600"/>
          </a:xfrm>
        </p:spPr>
        <p:txBody>
          <a:bodyPr>
            <a:normAutofit fontScale="47500" lnSpcReduction="20000"/>
          </a:bodyPr>
          <a:lstStyle/>
          <a:p>
            <a:r>
              <a:rPr lang="hu-HU" altLang="en-US" b="1" dirty="0" err="1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Irta</a:t>
            </a:r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Joy Butler</a:t>
            </a:r>
          </a:p>
          <a:p>
            <a:endParaRPr lang="en-US" altLang="en-US" sz="1800" b="1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Leadership Certification Course</a:t>
            </a:r>
          </a:p>
          <a:p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Level 2</a:t>
            </a:r>
          </a:p>
          <a:p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Women’s Ministries</a:t>
            </a:r>
          </a:p>
          <a:p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General Conference</a:t>
            </a:r>
          </a:p>
          <a:p>
            <a:endParaRPr lang="en-GB" dirty="0"/>
          </a:p>
        </p:txBody>
      </p:sp>
      <p:pic>
        <p:nvPicPr>
          <p:cNvPr id="1026" name="Picture 2" descr="http://ak8.picdn.net/shutterstock/videos/4794194/preview/stock-footage-angry-fist-blonde-woman-knock-and-ring-at-bell-d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08470" cy="112474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desteinhomecare.com/colorado-senior-care/wp-content/uploads/2012/08/Tips-For-Visiting-Someone-With-Late-Stage-Alzheimer%E2%80%99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1124745"/>
            <a:ext cx="2008470" cy="1337759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homecare.com/sites/default/files/styles/image360/public/What-can-I-say-to-someone-who-is-grieving-purple-sweater-hugging-crying-la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2" y="2495547"/>
            <a:ext cx="2008470" cy="1201447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922241" y="1"/>
            <a:ext cx="329952" cy="7101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 descr="http://3.bp.blogspot.com/-EDZJer-hhGU/VBvcrW6l5cI/AAAAAAAAEpQ/ezfP5gPauPk/s1600/homeinsura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2" y="3732085"/>
            <a:ext cx="2009823" cy="1476855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2.mi-cdn.net/a9039add29/670-260-ce-caremarkauthor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" y="5301209"/>
            <a:ext cx="4135558" cy="158415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lzheimersocietyblog.ca/wp-content/uploads/2013/08/visiting-seniors-63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01209"/>
            <a:ext cx="5328592" cy="1637887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>
            <a:normAutofit/>
          </a:bodyPr>
          <a:lstStyle/>
          <a:p>
            <a:r>
              <a:rPr lang="hu-HU" altLang="en-US" sz="4000" dirty="0" smtClean="0"/>
              <a:t>A </a:t>
            </a:r>
            <a:r>
              <a:rPr lang="en-GB" altLang="en-US" sz="4000" dirty="0" err="1" smtClean="0"/>
              <a:t>Bibl</a:t>
            </a:r>
            <a:r>
              <a:rPr lang="hu-HU" altLang="en-US" sz="4000" dirty="0" err="1" smtClean="0"/>
              <a:t>ia</a:t>
            </a:r>
            <a:r>
              <a:rPr lang="hu-HU" altLang="en-US" sz="4000" dirty="0" smtClean="0"/>
              <a:t> és</a:t>
            </a:r>
            <a:r>
              <a:rPr lang="en-GB" altLang="en-US" sz="4000" dirty="0" smtClean="0"/>
              <a:t> E.G</a:t>
            </a:r>
            <a:r>
              <a:rPr lang="en-GB" altLang="en-US" sz="4000" dirty="0"/>
              <a:t>. </a:t>
            </a:r>
            <a:r>
              <a:rPr lang="en-GB" altLang="en-US" sz="4000" dirty="0" smtClean="0"/>
              <a:t>White</a:t>
            </a:r>
            <a:r>
              <a:rPr lang="hu-HU" altLang="en-US" sz="4000" dirty="0"/>
              <a:t> </a:t>
            </a:r>
            <a:r>
              <a:rPr lang="hu-HU" altLang="en-US" sz="4000" dirty="0" smtClean="0"/>
              <a:t>a látogatásról</a:t>
            </a:r>
            <a:endParaRPr lang="en-GB" altLang="en-US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40163"/>
          </a:xfrm>
          <a:effectLst>
            <a:outerShdw dist="35921" dir="2700000" algn="ctr" rotWithShape="0">
              <a:srgbClr val="009A96"/>
            </a:outerShdw>
          </a:effectLst>
        </p:spPr>
        <p:txBody>
          <a:bodyPr/>
          <a:lstStyle/>
          <a:p>
            <a:pPr>
              <a:buClr>
                <a:srgbClr val="00DBD6"/>
              </a:buClr>
              <a:buSzPct val="130000"/>
            </a:pPr>
            <a:r>
              <a:rPr lang="en-GB" altLang="en-US" dirty="0" smtClean="0"/>
              <a:t>M</a:t>
            </a:r>
            <a:r>
              <a:rPr lang="hu-HU" altLang="en-US" dirty="0" err="1" smtClean="0"/>
              <a:t>áté</a:t>
            </a:r>
            <a:r>
              <a:rPr lang="en-GB" altLang="en-US" dirty="0" smtClean="0"/>
              <a:t> </a:t>
            </a:r>
            <a:r>
              <a:rPr lang="en-GB" altLang="en-US" dirty="0"/>
              <a:t>25:34 – </a:t>
            </a:r>
            <a:r>
              <a:rPr lang="en-GB" altLang="en-US" dirty="0" smtClean="0"/>
              <a:t>36</a:t>
            </a:r>
            <a:endParaRPr lang="en-GB" altLang="en-US" dirty="0"/>
          </a:p>
          <a:p>
            <a:pPr>
              <a:buClr>
                <a:srgbClr val="00DBD6"/>
              </a:buClr>
              <a:buSzPct val="130000"/>
            </a:pPr>
            <a:r>
              <a:rPr lang="en-GB" altLang="en-US" dirty="0" smtClean="0"/>
              <a:t>Ja</a:t>
            </a:r>
            <a:r>
              <a:rPr lang="hu-HU" altLang="en-US" dirty="0" err="1" smtClean="0"/>
              <a:t>kab</a:t>
            </a:r>
            <a:r>
              <a:rPr lang="en-GB" altLang="en-US" dirty="0" smtClean="0"/>
              <a:t> </a:t>
            </a:r>
            <a:r>
              <a:rPr lang="en-GB" altLang="en-US" dirty="0"/>
              <a:t>1:27</a:t>
            </a:r>
          </a:p>
          <a:p>
            <a:pPr>
              <a:buClr>
                <a:srgbClr val="00DBD6"/>
              </a:buClr>
              <a:buSzPct val="130000"/>
            </a:pPr>
            <a:r>
              <a:rPr lang="hu-HU" altLang="en-US" dirty="0" smtClean="0"/>
              <a:t>A nagy Orvos lábnyomán</a:t>
            </a:r>
            <a:r>
              <a:rPr lang="en-GB" altLang="en-US" dirty="0" smtClean="0"/>
              <a:t>, </a:t>
            </a:r>
            <a:r>
              <a:rPr lang="hu-HU" altLang="en-US" dirty="0" smtClean="0"/>
              <a:t>91. o. </a:t>
            </a:r>
            <a:endParaRPr lang="en-GB" altLang="en-US" dirty="0"/>
          </a:p>
          <a:p>
            <a:pPr>
              <a:buClr>
                <a:srgbClr val="00DBD6"/>
              </a:buClr>
              <a:buSzPct val="130000"/>
            </a:pPr>
            <a:r>
              <a:rPr lang="hu-HU" altLang="en-US" dirty="0" smtClean="0"/>
              <a:t>A nagy Orvos lábnyomán</a:t>
            </a:r>
            <a:r>
              <a:rPr lang="en-GB" altLang="en-US" dirty="0" smtClean="0"/>
              <a:t>, </a:t>
            </a:r>
            <a:r>
              <a:rPr lang="hu-HU" altLang="en-US" dirty="0" smtClean="0"/>
              <a:t> 91, 92.o.</a:t>
            </a:r>
            <a:endParaRPr lang="en-GB" altLang="en-US" dirty="0"/>
          </a:p>
          <a:p>
            <a:pPr>
              <a:buClr>
                <a:srgbClr val="00DBD6"/>
              </a:buClr>
              <a:buSzPct val="130000"/>
            </a:pPr>
            <a:r>
              <a:rPr lang="en-GB" altLang="en-US" dirty="0"/>
              <a:t>Review and Herald, </a:t>
            </a:r>
            <a:r>
              <a:rPr lang="hu-HU" altLang="en-US" dirty="0"/>
              <a:t>j</a:t>
            </a:r>
            <a:r>
              <a:rPr lang="hu-HU" altLang="en-US" dirty="0" smtClean="0"/>
              <a:t>úlius</a:t>
            </a:r>
            <a:r>
              <a:rPr lang="en-GB" altLang="en-US" dirty="0" smtClean="0"/>
              <a:t> </a:t>
            </a:r>
            <a:r>
              <a:rPr lang="en-GB" altLang="en-US" dirty="0"/>
              <a:t>12, 1906</a:t>
            </a:r>
          </a:p>
          <a:p>
            <a:endParaRPr lang="en-GB" altLang="en-US" dirty="0"/>
          </a:p>
        </p:txBody>
      </p:sp>
      <p:pic>
        <p:nvPicPr>
          <p:cNvPr id="52228" name="Picture 4" descr="MPj039991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5181600"/>
            <a:ext cx="971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MPj039991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8356" r="57895" b="37337"/>
          <a:stretch>
            <a:fillRect/>
          </a:stretch>
        </p:blipFill>
        <p:spPr bwMode="auto">
          <a:xfrm>
            <a:off x="838200" y="5181600"/>
            <a:ext cx="9493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MPj039991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895600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MPj039991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20888" r="36842" b="20627"/>
          <a:stretch>
            <a:fillRect/>
          </a:stretch>
        </p:blipFill>
        <p:spPr bwMode="auto">
          <a:xfrm>
            <a:off x="3624263" y="5181600"/>
            <a:ext cx="11763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912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accent2"/>
            </a:outerShdw>
          </a:effectLst>
        </p:spPr>
        <p:txBody>
          <a:bodyPr>
            <a:normAutofit fontScale="90000"/>
          </a:bodyPr>
          <a:lstStyle/>
          <a:p>
            <a:r>
              <a:rPr lang="hu-HU" altLang="en-US" sz="5400" b="1" dirty="0" smtClean="0"/>
              <a:t>A családi otthonok látogatása</a:t>
            </a:r>
            <a:endParaRPr lang="en-US" altLang="en-US" sz="54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38944" y="1600200"/>
            <a:ext cx="6629400" cy="353943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B0AC"/>
              </a:buClr>
              <a:buSzPct val="130000"/>
              <a:buFontTx/>
              <a:buChar char="•"/>
            </a:pPr>
            <a:r>
              <a:rPr lang="hu-HU" altLang="en-US" sz="3200" dirty="0" smtClean="0">
                <a:solidFill>
                  <a:schemeClr val="accent4">
                    <a:lumMod val="50000"/>
                  </a:schemeClr>
                </a:solidFill>
              </a:rPr>
              <a:t>A megérkezés</a:t>
            </a:r>
            <a:endParaRPr lang="en-US" alt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Clr>
                <a:srgbClr val="00B0AC"/>
              </a:buClr>
              <a:buSzPct val="130000"/>
              <a:buFontTx/>
              <a:buChar char="•"/>
            </a:pPr>
            <a:r>
              <a:rPr lang="hu-HU" altLang="en-US" sz="3200" dirty="0" smtClean="0">
                <a:solidFill>
                  <a:schemeClr val="accent4">
                    <a:lumMod val="50000"/>
                  </a:schemeClr>
                </a:solidFill>
              </a:rPr>
              <a:t>A helyfoglalás</a:t>
            </a:r>
            <a:endParaRPr lang="en-US" alt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Clr>
                <a:srgbClr val="00B0AC"/>
              </a:buClr>
              <a:buSzPct val="130000"/>
              <a:buFontTx/>
              <a:buChar char="•"/>
            </a:pPr>
            <a:r>
              <a:rPr lang="hu-HU" altLang="en-US" sz="3200" dirty="0" smtClean="0">
                <a:solidFill>
                  <a:schemeClr val="accent4">
                    <a:lumMod val="50000"/>
                  </a:schemeClr>
                </a:solidFill>
              </a:rPr>
              <a:t>A beszélgetés</a:t>
            </a:r>
            <a:endParaRPr lang="en-US" alt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Clr>
                <a:srgbClr val="00B0AC"/>
              </a:buClr>
              <a:buSzPct val="130000"/>
              <a:buFontTx/>
              <a:buChar char="•"/>
            </a:pPr>
            <a:r>
              <a:rPr lang="hu-HU" altLang="en-US" sz="3200" dirty="0" smtClean="0">
                <a:solidFill>
                  <a:schemeClr val="accent4">
                    <a:lumMod val="50000"/>
                  </a:schemeClr>
                </a:solidFill>
              </a:rPr>
              <a:t>Az ottlét ideje</a:t>
            </a:r>
            <a:endParaRPr lang="en-US" alt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Clr>
                <a:srgbClr val="00B0AC"/>
              </a:buClr>
              <a:buSzPct val="130000"/>
              <a:buFontTx/>
              <a:buChar char="•"/>
            </a:pPr>
            <a:r>
              <a:rPr lang="hu-HU" altLang="en-US" sz="3200" dirty="0" smtClean="0">
                <a:solidFill>
                  <a:schemeClr val="accent4">
                    <a:lumMod val="50000"/>
                  </a:schemeClr>
                </a:solidFill>
              </a:rPr>
              <a:t>A zárkózottak meglátogatása</a:t>
            </a:r>
            <a:endParaRPr lang="en-US" alt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6" name="Picture 8" descr="MPj030892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316288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MPj040977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44" y="4437112"/>
            <a:ext cx="33528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MPj0386297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9" b="50633"/>
          <a:stretch>
            <a:fillRect/>
          </a:stretch>
        </p:blipFill>
        <p:spPr bwMode="auto">
          <a:xfrm rot="1086637">
            <a:off x="5466988" y="3152775"/>
            <a:ext cx="14112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518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hu-HU" altLang="en-US" sz="4000" dirty="0" smtClean="0"/>
              <a:t>Irányelvek első látogatás alkalmával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GB" altLang="en-US" sz="40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010400" cy="4953000"/>
          </a:xfrm>
          <a:effectLst>
            <a:outerShdw dist="35921" dir="2700000" algn="ctr" rotWithShape="0">
              <a:srgbClr val="009A96"/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DBD6"/>
              </a:buClr>
              <a:buSzPct val="130000"/>
            </a:pPr>
            <a:r>
              <a:rPr lang="hu-HU" altLang="en-US" dirty="0" smtClean="0"/>
              <a:t>Pozitív magatartással </a:t>
            </a:r>
            <a:r>
              <a:rPr lang="en-GB" altLang="en-US" dirty="0" smtClean="0"/>
              <a:t> </a:t>
            </a:r>
            <a:r>
              <a:rPr lang="hu-HU" altLang="en-US" dirty="0" smtClean="0"/>
              <a:t>menj</a:t>
            </a:r>
            <a:endParaRPr lang="en-GB" altLang="en-US" dirty="0"/>
          </a:p>
          <a:p>
            <a:pPr>
              <a:lnSpc>
                <a:spcPct val="90000"/>
              </a:lnSpc>
              <a:buClr>
                <a:srgbClr val="00DBD6"/>
              </a:buClr>
              <a:buSzPct val="130000"/>
            </a:pPr>
            <a:r>
              <a:rPr lang="hu-HU" altLang="en-US" dirty="0" smtClean="0"/>
              <a:t>Megközelítések ne legyen fenyegető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30000"/>
            </a:pPr>
            <a:r>
              <a:rPr lang="hu-HU" altLang="en-US" dirty="0" smtClean="0"/>
              <a:t>Döntsd el mit szeretnél elérni a látogatás alatt</a:t>
            </a:r>
            <a:endParaRPr lang="en-GB" altLang="en-US" dirty="0"/>
          </a:p>
          <a:p>
            <a:pPr>
              <a:lnSpc>
                <a:spcPct val="90000"/>
              </a:lnSpc>
              <a:buClr>
                <a:srgbClr val="00DBD6"/>
              </a:buClr>
              <a:buSzPct val="130000"/>
            </a:pPr>
            <a:r>
              <a:rPr lang="hu-HU" altLang="en-US" dirty="0" smtClean="0"/>
              <a:t>Mérd fel, hogy a személy milyen életszakaszban van 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30000"/>
            </a:pPr>
            <a:r>
              <a:rPr lang="hu-HU" altLang="en-US" dirty="0" smtClean="0"/>
              <a:t>Légy udvarias és támogató 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30000"/>
            </a:pPr>
            <a:r>
              <a:rPr lang="hu-HU" altLang="en-US" dirty="0" smtClean="0"/>
              <a:t>Vezesd a beszélgetést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30000"/>
            </a:pPr>
            <a:r>
              <a:rPr lang="hu-HU" altLang="en-US" dirty="0" smtClean="0"/>
              <a:t>Kérdezz </a:t>
            </a:r>
          </a:p>
          <a:p>
            <a:pPr>
              <a:lnSpc>
                <a:spcPct val="90000"/>
              </a:lnSpc>
            </a:pPr>
            <a:r>
              <a:rPr lang="hu-HU" altLang="en-US" dirty="0" smtClean="0"/>
              <a:t>Mutasd be magad</a:t>
            </a:r>
            <a:endParaRPr lang="en-GB" altLang="en-US" dirty="0"/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  <p:pic>
        <p:nvPicPr>
          <p:cNvPr id="54276" name="Picture 4" descr="MPj040977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22098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Pj038629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9" b="50633"/>
          <a:stretch>
            <a:fillRect/>
          </a:stretch>
        </p:blipFill>
        <p:spPr bwMode="auto">
          <a:xfrm rot="1086637">
            <a:off x="7315200" y="3505200"/>
            <a:ext cx="14112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078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en-US" altLang="en-US" sz="3600"/>
              <a:t>Guidelines for Making Initial Visits </a:t>
            </a:r>
            <a:r>
              <a:rPr lang="en-US" altLang="en-US" sz="1800"/>
              <a:t>(cont.)</a:t>
            </a:r>
            <a:endParaRPr lang="en-GB" altLang="en-US" sz="18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effectLst>
            <a:outerShdw dist="35921" dir="2700000" algn="ctr" rotWithShape="0">
              <a:srgbClr val="009A96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en-GB" altLang="en-US" dirty="0"/>
              <a:t>Share what it means for you to be a member of your church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en-GB" altLang="en-US" dirty="0"/>
              <a:t>Ask if there are ways you can help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en-GB" altLang="en-US" dirty="0"/>
              <a:t>Invite them to social events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en-GB" altLang="en-US" dirty="0"/>
              <a:t>Respect  people’s space and time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en-GB" altLang="en-US" dirty="0"/>
              <a:t>Design your visit to be brief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en-GB" altLang="en-US" dirty="0"/>
              <a:t>Be yourself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en-GB" altLang="en-US" dirty="0"/>
              <a:t>Leave some information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en-GB" altLang="en-US" dirty="0"/>
              <a:t>Let them know your availability</a:t>
            </a:r>
          </a:p>
        </p:txBody>
      </p:sp>
      <p:pic>
        <p:nvPicPr>
          <p:cNvPr id="7" name="Picture 6" descr="MPj038629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9" b="50633"/>
          <a:stretch>
            <a:fillRect/>
          </a:stretch>
        </p:blipFill>
        <p:spPr bwMode="auto">
          <a:xfrm rot="1086637">
            <a:off x="7315200" y="3505200"/>
            <a:ext cx="14112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Pj040977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22098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15672" cy="5334000"/>
          </a:xfrm>
          <a:effectLst>
            <a:outerShdw dist="35921" dir="2700000" algn="ctr" rotWithShape="0">
              <a:srgbClr val="009A96"/>
            </a:outerShdw>
          </a:effectLst>
        </p:spPr>
        <p:txBody>
          <a:bodyPr/>
          <a:lstStyle/>
          <a:p>
            <a:pPr>
              <a:buClr>
                <a:srgbClr val="00FFFF"/>
              </a:buClr>
              <a:buSzPct val="130000"/>
            </a:pPr>
            <a:r>
              <a:rPr lang="en-GB" altLang="en-US" dirty="0"/>
              <a:t>Carefully time your visit</a:t>
            </a:r>
          </a:p>
          <a:p>
            <a:pPr>
              <a:buClr>
                <a:srgbClr val="00FFFF"/>
              </a:buClr>
              <a:buSzPct val="130000"/>
            </a:pPr>
            <a:r>
              <a:rPr lang="en-GB" altLang="en-US" dirty="0"/>
              <a:t>Make mental note of the “emotional atmosphere” in the home</a:t>
            </a:r>
          </a:p>
          <a:p>
            <a:pPr>
              <a:buClr>
                <a:srgbClr val="00FFFF"/>
              </a:buClr>
              <a:buSzPct val="130000"/>
            </a:pPr>
            <a:r>
              <a:rPr lang="en-GB" altLang="en-US" dirty="0"/>
              <a:t>Listen for primary concerns</a:t>
            </a:r>
          </a:p>
          <a:p>
            <a:pPr>
              <a:buClr>
                <a:srgbClr val="00FFFF"/>
              </a:buClr>
              <a:buSzPct val="130000"/>
            </a:pPr>
            <a:r>
              <a:rPr lang="en-GB" altLang="en-US" dirty="0"/>
              <a:t>Make referrals to the pastor if follow-up visit would be helpful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en-US" altLang="en-US" sz="4000"/>
              <a:t>Guidelines for Making Initial Visits </a:t>
            </a:r>
            <a:r>
              <a:rPr lang="en-US" altLang="en-US" sz="2000"/>
              <a:t>(cont.)</a:t>
            </a:r>
            <a:endParaRPr lang="en-GB" altLang="en-US" sz="2000"/>
          </a:p>
        </p:txBody>
      </p:sp>
      <p:pic>
        <p:nvPicPr>
          <p:cNvPr id="21506" name="Picture 2" descr="Start Dating Ag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5314950" cy="1790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117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056" y="381000"/>
            <a:ext cx="4067944" cy="11430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en-US" sz="4800" b="1" dirty="0"/>
              <a:t>Types of Visitation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7468" y="2057400"/>
            <a:ext cx="3944131" cy="1066800"/>
          </a:xfrm>
          <a:effectLst>
            <a:outerShdw dist="28398" dir="3806097" algn="ctr" rotWithShape="0">
              <a:srgbClr val="009A96"/>
            </a:outerShdw>
          </a:effectLst>
        </p:spPr>
        <p:txBody>
          <a:bodyPr>
            <a:normAutofit/>
          </a:bodyPr>
          <a:lstStyle/>
          <a:p>
            <a:pPr algn="ctr">
              <a:buClr>
                <a:schemeClr val="bg1"/>
              </a:buClr>
              <a:buSzPct val="125000"/>
              <a:buFontTx/>
              <a:buNone/>
            </a:pPr>
            <a:r>
              <a:rPr lang="en-US" altLang="en-US" dirty="0"/>
              <a:t>Visiting a Church Member</a:t>
            </a:r>
          </a:p>
        </p:txBody>
      </p:sp>
      <p:pic>
        <p:nvPicPr>
          <p:cNvPr id="8200" name="Picture 8" descr="MPj040010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" y="3284984"/>
            <a:ext cx="1522413" cy="2335213"/>
          </a:xfrm>
          <a:prstGeom prst="rect">
            <a:avLst/>
          </a:prstGeom>
          <a:noFill/>
          <a:effectLst>
            <a:outerShdw dist="89803" dir="2700000" algn="ctr" rotWithShape="0">
              <a:srgbClr val="00DBD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2004 07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2078038" cy="2362200"/>
          </a:xfrm>
          <a:prstGeom prst="rect">
            <a:avLst/>
          </a:prstGeom>
          <a:noFill/>
          <a:effectLst>
            <a:outerShdw dist="71842" dir="2700000" algn="ctr" rotWithShape="0">
              <a:srgbClr val="00DBD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MPPH01996J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26" y="4077072"/>
            <a:ext cx="1563687" cy="2362200"/>
          </a:xfrm>
          <a:prstGeom prst="rect">
            <a:avLst/>
          </a:prstGeom>
          <a:noFill/>
          <a:effectLst>
            <a:outerShdw dist="71842" dir="2700000" algn="ctr" rotWithShape="0">
              <a:srgbClr val="00DBD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magazine.nursing.jhu.edu/wp-content/uploads/2010/11/p49_Elderwe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28575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128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MPj040045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67600" cy="4976813"/>
          </a:xfrm>
          <a:prstGeom prst="rect">
            <a:avLst/>
          </a:prstGeom>
          <a:noFill/>
          <a:effectLst>
            <a:outerShdw dist="53882" dir="2700000" algn="ctr" rotWithShape="0">
              <a:srgbClr val="00DBD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en-US" altLang="en-US" sz="4800" b="1"/>
              <a:t>Types of Visitation</a:t>
            </a:r>
            <a:endParaRPr lang="en-GB" altLang="en-US" sz="4800" b="1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057400"/>
            <a:ext cx="3886200" cy="990600"/>
          </a:xfrm>
          <a:effectLst>
            <a:outerShdw dist="35921" dir="2700000" algn="ctr" rotWithShape="0">
              <a:srgbClr val="009A96"/>
            </a:outerShdw>
          </a:effectLst>
        </p:spPr>
        <p:txBody>
          <a:bodyPr/>
          <a:lstStyle/>
          <a:p>
            <a:pPr>
              <a:buClr>
                <a:schemeClr val="hlink"/>
              </a:buClr>
              <a:buSzPct val="125000"/>
              <a:buFontTx/>
              <a:buNone/>
            </a:pPr>
            <a:r>
              <a:rPr lang="en-US" altLang="en-US"/>
              <a:t>	Cancer Patients</a:t>
            </a:r>
          </a:p>
          <a:p>
            <a:endParaRPr lang="en-GB" altLang="en-US"/>
          </a:p>
        </p:txBody>
      </p:sp>
      <p:pic>
        <p:nvPicPr>
          <p:cNvPr id="60422" name="Picture 6" descr="MPj020207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71950"/>
            <a:ext cx="2133600" cy="2457450"/>
          </a:xfrm>
          <a:prstGeom prst="rect">
            <a:avLst/>
          </a:prstGeom>
          <a:solidFill>
            <a:srgbClr val="009A96"/>
          </a:solidFill>
          <a:ln w="28575">
            <a:solidFill>
              <a:srgbClr val="00DBD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72699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en-US" altLang="en-US" sz="4800" b="1"/>
              <a:t>Types of Visitation</a:t>
            </a:r>
            <a:endParaRPr lang="en-GB" altLang="en-US" sz="4800" b="1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rgbClr val="009A96"/>
            </a:outerShdw>
          </a:effectLst>
        </p:spPr>
        <p:txBody>
          <a:bodyPr/>
          <a:lstStyle/>
          <a:p>
            <a:pPr>
              <a:buClr>
                <a:schemeClr val="bg1"/>
              </a:buClr>
              <a:buSzPct val="125000"/>
              <a:buFontTx/>
              <a:buNone/>
            </a:pPr>
            <a:r>
              <a:rPr lang="en-US" altLang="en-US"/>
              <a:t>  Maternity/New Babies</a:t>
            </a:r>
          </a:p>
          <a:p>
            <a:endParaRPr lang="en-GB" altLang="en-US"/>
          </a:p>
        </p:txBody>
      </p:sp>
      <p:pic>
        <p:nvPicPr>
          <p:cNvPr id="33802" name="Picture 10" descr="MPj020207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40823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MPj026226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238283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MPj025530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3891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5537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en-US" altLang="en-US" sz="4800" b="1"/>
              <a:t>Types of Visitation</a:t>
            </a:r>
            <a:endParaRPr lang="en-GB" altLang="en-US" sz="4800" b="1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066800"/>
          </a:xfrm>
          <a:effectLst>
            <a:outerShdw dist="35921" dir="2700000" algn="ctr" rotWithShape="0">
              <a:srgbClr val="009A96"/>
            </a:outerShdw>
          </a:effectLst>
        </p:spPr>
        <p:txBody>
          <a:bodyPr/>
          <a:lstStyle/>
          <a:p>
            <a:pPr>
              <a:buClr>
                <a:schemeClr val="hlink"/>
              </a:buClr>
              <a:buSzPct val="125000"/>
              <a:buFontTx/>
              <a:buNone/>
            </a:pPr>
            <a:r>
              <a:rPr lang="en-US" altLang="en-US" sz="3600"/>
              <a:t>	Sick Babies and Children</a:t>
            </a:r>
          </a:p>
          <a:p>
            <a:endParaRPr lang="en-GB" altLang="en-US"/>
          </a:p>
        </p:txBody>
      </p:sp>
      <p:pic>
        <p:nvPicPr>
          <p:cNvPr id="61444" name="Picture 4" descr="img_1139_ed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8153400" cy="3406775"/>
          </a:xfrm>
          <a:prstGeom prst="rect">
            <a:avLst/>
          </a:prstGeom>
          <a:solidFill>
            <a:srgbClr val="009A96"/>
          </a:solidFill>
          <a:ln w="38100">
            <a:solidFill>
              <a:srgbClr val="00DBD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7726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3" name="Picture 9" descr="P10103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505200" cy="6076950"/>
          </a:xfrm>
          <a:prstGeom prst="rect">
            <a:avLst/>
          </a:prstGeom>
          <a:noFill/>
          <a:effectLst>
            <a:outerShdw dist="53882" dir="2700000" algn="ctr" rotWithShape="0">
              <a:srgbClr val="00DBD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en-US" altLang="en-US" sz="4800" b="1"/>
              <a:t>Types of Visitation</a:t>
            </a:r>
            <a:endParaRPr lang="en-GB" altLang="en-US" sz="4800" b="1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4038600" cy="3230563"/>
          </a:xfrm>
          <a:effectLst>
            <a:outerShdw dist="35921" dir="2700000" algn="ctr" rotWithShape="0">
              <a:srgbClr val="009A96"/>
            </a:outerShdw>
          </a:effectLst>
        </p:spPr>
        <p:txBody>
          <a:bodyPr/>
          <a:lstStyle/>
          <a:p>
            <a:pPr>
              <a:buClr>
                <a:schemeClr val="hlink"/>
              </a:buClr>
              <a:buSzPct val="125000"/>
              <a:buFontTx/>
              <a:buNone/>
            </a:pPr>
            <a:r>
              <a:rPr lang="en-US" altLang="en-US" sz="3600"/>
              <a:t>Still Births </a:t>
            </a:r>
          </a:p>
          <a:p>
            <a:pPr>
              <a:buClr>
                <a:schemeClr val="hlink"/>
              </a:buClr>
              <a:buSzPct val="125000"/>
              <a:buFontTx/>
              <a:buNone/>
            </a:pPr>
            <a:r>
              <a:rPr lang="en-US" altLang="en-US" sz="3600"/>
              <a:t>Miscarriage</a:t>
            </a:r>
          </a:p>
          <a:p>
            <a:pPr>
              <a:buClr>
                <a:schemeClr val="hlink"/>
              </a:buClr>
              <a:buSzPct val="125000"/>
              <a:buFontTx/>
              <a:buNone/>
            </a:pPr>
            <a:r>
              <a:rPr lang="en-US" altLang="en-US" sz="3600"/>
              <a:t>Neonatal Deaths</a:t>
            </a:r>
          </a:p>
          <a:p>
            <a:endParaRPr lang="en-GB" altLang="en-US" sz="3600"/>
          </a:p>
        </p:txBody>
      </p:sp>
    </p:spTree>
    <p:extLst>
      <p:ext uri="{BB962C8B-B14F-4D97-AF65-F5344CB8AC3E}">
        <p14:creationId xmlns:p14="http://schemas.microsoft.com/office/powerpoint/2010/main" val="21307640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atingadvice4christiansingles.com/image-files/singlewom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491711" cy="4708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8"/>
            <a:ext cx="9144000" cy="14478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hu-HU" altLang="en-US" dirty="0" smtClean="0"/>
              <a:t>Ismerd helyedet Krisztus testében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9408"/>
            <a:ext cx="4860032" cy="5328592"/>
          </a:xfrm>
          <a:effectLst>
            <a:outerShdw dist="17961" dir="2700000" algn="ctr" rotWithShape="0">
              <a:schemeClr val="hlink"/>
            </a:outerShdw>
          </a:effectLst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„Ti </a:t>
            </a:r>
            <a:r>
              <a:rPr lang="hu-HU" sz="2400" b="1" dirty="0">
                <a:solidFill>
                  <a:schemeClr val="bg1"/>
                </a:solidFill>
              </a:rPr>
              <a:t>pedig Krisztus teste vagytok, és egyenként annak tagjai.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>
                <a:solidFill>
                  <a:schemeClr val="bg1"/>
                </a:solidFill>
              </a:rPr>
              <a:t>Ezek közül pedig némelyeket először apostolokká tett az Isten az egyházban, másodszor prófétákká, harmadszor tanítókká. Azután adott csodatevő erőket, kegyelmi ajándékokat: gyógyításra, gyámolításra, vezetésre, nyelveken szólásra</a:t>
            </a:r>
            <a:r>
              <a:rPr lang="hu-HU" sz="2400" b="1" dirty="0" smtClean="0">
                <a:solidFill>
                  <a:schemeClr val="bg1"/>
                </a:solidFill>
              </a:rPr>
              <a:t>..”</a:t>
            </a:r>
            <a:r>
              <a:rPr lang="en-AU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hu-HU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>
              <a:buFontTx/>
              <a:buNone/>
            </a:pPr>
            <a:r>
              <a:rPr lang="en-AU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 </a:t>
            </a:r>
            <a:r>
              <a:rPr lang="hu-HU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Kor</a:t>
            </a:r>
            <a:r>
              <a:rPr lang="en-AU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r>
              <a:rPr lang="en-AU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12:27,28</a:t>
            </a:r>
          </a:p>
        </p:txBody>
      </p:sp>
    </p:spTree>
    <p:extLst>
      <p:ext uri="{BB962C8B-B14F-4D97-AF65-F5344CB8AC3E}">
        <p14:creationId xmlns:p14="http://schemas.microsoft.com/office/powerpoint/2010/main" val="94561487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81000" y="5943600"/>
            <a:ext cx="7010400" cy="76200"/>
          </a:xfrm>
          <a:prstGeom prst="rect">
            <a:avLst/>
          </a:prstGeom>
          <a:solidFill>
            <a:srgbClr val="00C0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143000" y="5791200"/>
            <a:ext cx="5562600" cy="76200"/>
          </a:xfrm>
          <a:prstGeom prst="rect">
            <a:avLst/>
          </a:prstGeom>
          <a:solidFill>
            <a:srgbClr val="00C0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3492" name="Picture 4" descr="2004 11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609600"/>
            <a:ext cx="3813175" cy="5867400"/>
          </a:xfrm>
          <a:prstGeom prst="rect">
            <a:avLst/>
          </a:prstGeom>
          <a:noFill/>
          <a:effectLst>
            <a:outerShdw dist="35921" dir="2700000" algn="ctr" rotWithShape="0">
              <a:srgbClr val="00DBD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229600" cy="11430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en-US" altLang="en-US" sz="4800" b="1"/>
              <a:t>Types of Visitation</a:t>
            </a:r>
            <a:endParaRPr lang="en-GB" altLang="en-US" sz="4800" b="1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4724400" cy="3382963"/>
          </a:xfrm>
          <a:effectLst>
            <a:outerShdw dist="35921" dir="2700000" algn="ctr" rotWithShape="0">
              <a:srgbClr val="009A96"/>
            </a:outerShdw>
          </a:effectLst>
        </p:spPr>
        <p:txBody>
          <a:bodyPr/>
          <a:lstStyle/>
          <a:p>
            <a:pPr>
              <a:buClr>
                <a:schemeClr val="hlink"/>
              </a:buClr>
              <a:buSzPct val="125000"/>
              <a:buFontTx/>
              <a:buNone/>
            </a:pPr>
            <a:r>
              <a:rPr lang="en-US" altLang="en-US"/>
              <a:t>	</a:t>
            </a:r>
            <a:r>
              <a:rPr lang="en-US" altLang="en-US" sz="3600"/>
              <a:t>The Dying Patient</a:t>
            </a:r>
          </a:p>
          <a:p>
            <a:endParaRPr lang="en-GB" altLang="en-US" sz="3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1676400" y="5638800"/>
            <a:ext cx="533400" cy="609600"/>
          </a:xfrm>
          <a:prstGeom prst="rect">
            <a:avLst/>
          </a:prstGeom>
          <a:solidFill>
            <a:srgbClr val="009A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048000" y="5638800"/>
            <a:ext cx="533400" cy="609600"/>
          </a:xfrm>
          <a:prstGeom prst="rect">
            <a:avLst/>
          </a:prstGeom>
          <a:solidFill>
            <a:srgbClr val="009A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2362200" y="5638800"/>
            <a:ext cx="533400" cy="609600"/>
          </a:xfrm>
          <a:prstGeom prst="rect">
            <a:avLst/>
          </a:prstGeom>
          <a:solidFill>
            <a:srgbClr val="009A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521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4876800" cy="11430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en-US" altLang="en-US" sz="4800" b="1"/>
              <a:t>Conclusion</a:t>
            </a:r>
            <a:endParaRPr lang="en-GB" altLang="en-US" sz="4800" b="1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2667000"/>
            <a:ext cx="4648200" cy="1981200"/>
          </a:xfrm>
          <a:effectLst>
            <a:outerShdw dist="35921" dir="2700000" algn="ctr" rotWithShape="0">
              <a:srgbClr val="009A96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GB" altLang="en-US"/>
              <a:t>	</a:t>
            </a:r>
            <a:r>
              <a:rPr lang="en-GB" altLang="en-US" sz="3600"/>
              <a:t>Visitation is an important task for the Body of Christ</a:t>
            </a:r>
          </a:p>
        </p:txBody>
      </p:sp>
      <p:pic>
        <p:nvPicPr>
          <p:cNvPr id="7170" name="Picture 2" descr="http://www.christianwomenconnection.org/uploads/4/9/8/3/4983898/___2916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24" y="2328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ysoulmission.org/wp-content/uploads/2012/09/iStock_000015397235X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20" y="2204864"/>
            <a:ext cx="2743200" cy="189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pi.ning.com/files/8th9GXi4p*S-ferAFxAIzH*hGl5CMCaoGoHls6Fh4o-6w5vlz9iJhVezcgLrG76FxQl*TzzLy3JiOhLMxWUqOJlhPsJCfeXu/wome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24" y="4481736"/>
            <a:ext cx="27432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39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umbs.dreamstime.com/x/family-sitting-white-leather-sofa-9493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252" cy="70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332656"/>
            <a:ext cx="3851920" cy="11430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>
            <a:normAutofit fontScale="90000"/>
          </a:bodyPr>
          <a:lstStyle/>
          <a:p>
            <a:r>
              <a:rPr lang="hu-HU" altLang="en-US" sz="5400" b="1" dirty="0" smtClean="0"/>
              <a:t/>
            </a:r>
            <a:br>
              <a:rPr lang="hu-HU" altLang="en-US" sz="5400" b="1" dirty="0" smtClean="0"/>
            </a:br>
            <a:r>
              <a:rPr lang="hu-HU" altLang="en-US" sz="5400" b="1" dirty="0" smtClean="0"/>
              <a:t>Miért látogassunk</a:t>
            </a:r>
            <a:r>
              <a:rPr lang="en-US" altLang="en-US" sz="5400" b="1" dirty="0" smtClean="0"/>
              <a:t>?</a:t>
            </a:r>
            <a:endParaRPr lang="en-US" altLang="en-US" sz="54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140967"/>
            <a:ext cx="8064896" cy="371064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Clr>
                <a:srgbClr val="00B0AC"/>
              </a:buClr>
              <a:buSzPct val="125000"/>
            </a:pPr>
            <a:r>
              <a:rPr lang="hu-HU" altLang="en-US" b="1" dirty="0" smtClean="0"/>
              <a:t>Vannak személyek, akiknek szükségük van ránk</a:t>
            </a:r>
            <a:endParaRPr lang="en-AU" altLang="en-US" b="1" dirty="0"/>
          </a:p>
          <a:p>
            <a:pPr>
              <a:buClr>
                <a:srgbClr val="00B0AC"/>
              </a:buClr>
              <a:buSzPct val="125000"/>
            </a:pPr>
            <a:r>
              <a:rPr lang="hu-HU" altLang="en-US" b="1" dirty="0" smtClean="0"/>
              <a:t>Isten kért erre</a:t>
            </a:r>
            <a:endParaRPr lang="en-AU" altLang="en-US" b="1" dirty="0"/>
          </a:p>
          <a:p>
            <a:pPr>
              <a:buClr>
                <a:srgbClr val="00B0AC"/>
              </a:buClr>
              <a:buSzPct val="125000"/>
            </a:pPr>
            <a:r>
              <a:rPr lang="hu-HU" altLang="en-US" b="1" dirty="0" smtClean="0"/>
              <a:t>Mert szeretünk látogatni</a:t>
            </a:r>
            <a:endParaRPr lang="en-AU" altLang="en-US" b="1" dirty="0"/>
          </a:p>
          <a:p>
            <a:pPr>
              <a:buClr>
                <a:srgbClr val="00B0AC"/>
              </a:buClr>
              <a:buSzPct val="125000"/>
            </a:pPr>
            <a:r>
              <a:rPr lang="hu-HU" altLang="en-US" b="1" dirty="0" smtClean="0"/>
              <a:t>Hogy hordjuk egymás terheit</a:t>
            </a:r>
            <a:endParaRPr lang="en-AU" altLang="en-US" b="1" dirty="0"/>
          </a:p>
          <a:p>
            <a:pPr>
              <a:buClr>
                <a:srgbClr val="00B0AC"/>
              </a:buClr>
              <a:buSzPct val="125000"/>
            </a:pPr>
            <a:r>
              <a:rPr lang="hu-HU" altLang="en-US" b="1" dirty="0" smtClean="0"/>
              <a:t>Mert személyes öröm és elégtétel származik abból, ha másokon segítünk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9757590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4191000" y="5943600"/>
            <a:ext cx="4419600" cy="381000"/>
          </a:xfrm>
          <a:prstGeom prst="ellipse">
            <a:avLst/>
          </a:prstGeom>
          <a:gradFill rotWithShape="1">
            <a:gsLst>
              <a:gs pos="0">
                <a:srgbClr val="00B0A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5791200" y="5562600"/>
            <a:ext cx="2971800" cy="228600"/>
          </a:xfrm>
          <a:prstGeom prst="ellipse">
            <a:avLst/>
          </a:prstGeom>
          <a:gradFill rotWithShape="1">
            <a:gsLst>
              <a:gs pos="0">
                <a:srgbClr val="00B0A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hu-HU" altLang="en-US" dirty="0" smtClean="0"/>
              <a:t>A látogató vagy segítő tulajdonságai</a:t>
            </a:r>
            <a:endParaRPr lang="en-US" altLang="en-US" dirty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791200" cy="5410200"/>
          </a:xfrm>
          <a:effectLst>
            <a:outerShdw dist="35921" dir="2700000" algn="ctr" rotWithShape="0">
              <a:schemeClr val="hlink"/>
            </a:outerShdw>
          </a:effectLst>
        </p:spPr>
        <p:txBody>
          <a:bodyPr>
            <a:normAutofit/>
          </a:bodyPr>
          <a:lstStyle/>
          <a:p>
            <a:pPr marL="176213" indent="-176213">
              <a:buFontTx/>
              <a:buNone/>
            </a:pPr>
            <a:r>
              <a:rPr lang="hu-HU" dirty="0" smtClean="0"/>
              <a:t>„Önmagatokat </a:t>
            </a:r>
            <a:r>
              <a:rPr lang="hu-HU" dirty="0"/>
              <a:t>tegyétek próbára, hogy hitben jártok-e! </a:t>
            </a:r>
            <a:r>
              <a:rPr lang="hu-HU" dirty="0" smtClean="0"/>
              <a:t>”</a:t>
            </a:r>
            <a:r>
              <a:rPr lang="en-AU" altLang="en-US" sz="2000" dirty="0" smtClean="0"/>
              <a:t>    2 </a:t>
            </a:r>
            <a:r>
              <a:rPr lang="hu-HU" altLang="en-US" sz="2000" dirty="0"/>
              <a:t>K</a:t>
            </a:r>
            <a:r>
              <a:rPr lang="en-AU" altLang="en-US" sz="2000" dirty="0" smtClean="0"/>
              <a:t>or</a:t>
            </a:r>
            <a:r>
              <a:rPr lang="en-AU" altLang="en-US" sz="2000" dirty="0"/>
              <a:t>. 13:5 </a:t>
            </a:r>
            <a:endParaRPr lang="en-AU" altLang="en-US" sz="2800" dirty="0"/>
          </a:p>
          <a:p>
            <a:pPr marL="176213" indent="-176213">
              <a:buFontTx/>
              <a:buNone/>
            </a:pPr>
            <a:endParaRPr lang="en-AU" altLang="en-US" sz="1600" dirty="0"/>
          </a:p>
          <a:p>
            <a:pPr marL="176213" indent="-176213">
              <a:buFontTx/>
              <a:buNone/>
            </a:pPr>
            <a:r>
              <a:rPr lang="hu-HU" dirty="0" smtClean="0"/>
              <a:t>„</a:t>
            </a:r>
            <a:r>
              <a:rPr lang="hu-HU" sz="2800" dirty="0" smtClean="0"/>
              <a:t>Legyetek </a:t>
            </a:r>
            <a:r>
              <a:rPr lang="hu-HU" sz="2800" dirty="0"/>
              <a:t>egymás iránt vendégszeretők zúgolódás nélkül. Amilyen lelki ajándékot kaptatok, úgy szolgáljatok azzal egymásnak, mint Isten sokféle kegyelmének jó </a:t>
            </a:r>
            <a:r>
              <a:rPr lang="hu-HU" sz="2800" dirty="0" smtClean="0"/>
              <a:t>sáfárai”</a:t>
            </a:r>
          </a:p>
          <a:p>
            <a:pPr marL="176213" indent="-176213">
              <a:buFontTx/>
              <a:buNone/>
            </a:pPr>
            <a:endParaRPr lang="hu-HU" altLang="en-US" sz="2000" dirty="0"/>
          </a:p>
          <a:p>
            <a:pPr marL="176213" indent="-176213">
              <a:buFontTx/>
              <a:buNone/>
            </a:pPr>
            <a:r>
              <a:rPr lang="hu-HU" altLang="en-US" sz="2000" dirty="0" smtClean="0"/>
              <a:t>                                                    </a:t>
            </a:r>
            <a:r>
              <a:rPr lang="en-AU" altLang="en-US" sz="2000" dirty="0" smtClean="0"/>
              <a:t>1 P</a:t>
            </a:r>
            <a:r>
              <a:rPr lang="hu-HU" altLang="en-US" sz="2000" dirty="0"/>
              <a:t>é</a:t>
            </a:r>
            <a:r>
              <a:rPr lang="en-AU" altLang="en-US" sz="2000" dirty="0" err="1" smtClean="0"/>
              <a:t>ter</a:t>
            </a:r>
            <a:r>
              <a:rPr lang="en-AU" altLang="en-US" sz="2000" dirty="0" smtClean="0"/>
              <a:t> </a:t>
            </a:r>
            <a:r>
              <a:rPr lang="en-AU" altLang="en-US" sz="2000" dirty="0"/>
              <a:t>4:9, 10.</a:t>
            </a:r>
            <a:endParaRPr lang="en-US" altLang="en-US" sz="2000" dirty="0"/>
          </a:p>
        </p:txBody>
      </p:sp>
      <p:pic>
        <p:nvPicPr>
          <p:cNvPr id="2064" name="Picture 16" descr="MPj039991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5146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MPj038638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514600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MPj0386297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9" b="50633"/>
          <a:stretch>
            <a:fillRect/>
          </a:stretch>
        </p:blipFill>
        <p:spPr bwMode="auto">
          <a:xfrm rot="1086637">
            <a:off x="7086600" y="4800600"/>
            <a:ext cx="14112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162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219200" y="6019800"/>
            <a:ext cx="4648200" cy="152400"/>
          </a:xfrm>
          <a:prstGeom prst="rect">
            <a:avLst/>
          </a:prstGeom>
          <a:gradFill rotWithShape="1">
            <a:gsLst>
              <a:gs pos="0">
                <a:srgbClr val="00B0A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905000" y="6324600"/>
            <a:ext cx="5410200" cy="152400"/>
          </a:xfrm>
          <a:prstGeom prst="rect">
            <a:avLst/>
          </a:prstGeom>
          <a:gradFill rotWithShape="1">
            <a:gsLst>
              <a:gs pos="0">
                <a:srgbClr val="00B0A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685800"/>
            <a:ext cx="5638800" cy="11430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>
            <a:normAutofit/>
          </a:bodyPr>
          <a:lstStyle/>
          <a:p>
            <a:r>
              <a:rPr lang="hu-HU" altLang="en-US" b="1" dirty="0" smtClean="0"/>
              <a:t>Közelíts meg másokat:</a:t>
            </a:r>
            <a:endParaRPr lang="en-US" alt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2057400"/>
            <a:ext cx="4495800" cy="3611563"/>
          </a:xfrm>
          <a:effectLst>
            <a:outerShdw dist="28398" dir="3806097" algn="ctr" rotWithShape="0">
              <a:schemeClr val="hlink"/>
            </a:outerShdw>
          </a:effectLst>
        </p:spPr>
        <p:txBody>
          <a:bodyPr>
            <a:normAutofit lnSpcReduction="10000"/>
          </a:bodyPr>
          <a:lstStyle/>
          <a:p>
            <a:pPr>
              <a:buClr>
                <a:srgbClr val="00B0AC"/>
              </a:buClr>
              <a:buSzPct val="140000"/>
            </a:pPr>
            <a:r>
              <a:rPr lang="hu-HU" altLang="en-US" sz="3600" dirty="0" smtClean="0"/>
              <a:t>Érzékenységgel és empátiával</a:t>
            </a:r>
            <a:endParaRPr lang="en-US" altLang="en-US" sz="3600" dirty="0"/>
          </a:p>
          <a:p>
            <a:pPr>
              <a:buClr>
                <a:srgbClr val="00B0AC"/>
              </a:buClr>
              <a:buSzPct val="140000"/>
            </a:pPr>
            <a:r>
              <a:rPr lang="hu-HU" altLang="en-US" sz="3600" dirty="0" smtClean="0"/>
              <a:t>Rugalmassággal</a:t>
            </a:r>
            <a:endParaRPr lang="en-US" altLang="en-US" sz="3600" dirty="0"/>
          </a:p>
          <a:p>
            <a:pPr>
              <a:buClr>
                <a:srgbClr val="00B0AC"/>
              </a:buClr>
              <a:buSzPct val="140000"/>
            </a:pPr>
            <a:r>
              <a:rPr lang="hu-HU" altLang="en-US" sz="3600" dirty="0" smtClean="0"/>
              <a:t>Add önmagad</a:t>
            </a:r>
            <a:endParaRPr lang="en-US" altLang="en-US" sz="3600" dirty="0"/>
          </a:p>
          <a:p>
            <a:pPr>
              <a:buClr>
                <a:srgbClr val="00B0AC"/>
              </a:buClr>
              <a:buSzPct val="140000"/>
            </a:pPr>
            <a:r>
              <a:rPr lang="hu-HU" altLang="en-US" sz="3600" dirty="0" smtClean="0"/>
              <a:t>Fogadd el a különbözőségeket</a:t>
            </a:r>
            <a:endParaRPr lang="en-US" altLang="en-US" sz="3600" dirty="0"/>
          </a:p>
          <a:p>
            <a:pPr marL="0" indent="0">
              <a:buNone/>
            </a:pPr>
            <a:endParaRPr lang="en-US" altLang="en-US" sz="3600" dirty="0"/>
          </a:p>
        </p:txBody>
      </p:sp>
      <p:pic>
        <p:nvPicPr>
          <p:cNvPr id="41992" name="Picture 8" descr="http://ak.picdn.net/shutterstock/videos/2612984/preview/stock-footage-a-distressed-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1" y="1820793"/>
            <a:ext cx="3028913" cy="16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http://ak.picdn.net/shutterstock/videos/2612978/preview/stock-footage-a-distressed-wo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1" y="23"/>
            <a:ext cx="3028913" cy="18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http://ak.picdn.net/shutterstock/videos/2613317/preview/stock-footage-a-distressed-wo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2" y="3516985"/>
            <a:ext cx="3028913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2843808" y="-13720"/>
            <a:ext cx="432048" cy="718713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545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jrowu2e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08" y="5041168"/>
            <a:ext cx="3158024" cy="207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hu-HU" altLang="en-US" sz="4000" b="1" dirty="0" smtClean="0"/>
              <a:t>Fejlesz ki jó kommunikációs készségeket</a:t>
            </a:r>
            <a:endParaRPr lang="en-US" altLang="en-US" sz="4000" b="1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4056" y="1556792"/>
            <a:ext cx="8686800" cy="4908550"/>
          </a:xfrm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pPr>
              <a:buClr>
                <a:srgbClr val="00B0AC"/>
              </a:buClr>
              <a:buSzPct val="135000"/>
            </a:pPr>
            <a:r>
              <a:rPr lang="hu-HU" altLang="en-US" sz="3400" dirty="0" smtClean="0"/>
              <a:t>Ha hallgatsz arra figyelj, amit a másik személy mond</a:t>
            </a:r>
            <a:endParaRPr lang="en-US" altLang="en-US" sz="3400" dirty="0"/>
          </a:p>
          <a:p>
            <a:pPr>
              <a:buClr>
                <a:srgbClr val="00B0AC"/>
              </a:buClr>
              <a:buSzPct val="135000"/>
            </a:pPr>
            <a:r>
              <a:rPr lang="hu-HU" altLang="en-US" sz="3400" dirty="0" smtClean="0"/>
              <a:t>Tükrözd vissza az érzéseket</a:t>
            </a:r>
            <a:endParaRPr lang="en-US" altLang="en-US" sz="3400" dirty="0"/>
          </a:p>
          <a:p>
            <a:pPr>
              <a:buClr>
                <a:srgbClr val="00B0AC"/>
              </a:buClr>
              <a:buSzPct val="135000"/>
            </a:pPr>
            <a:r>
              <a:rPr lang="hu-HU" altLang="en-US" sz="3400" dirty="0" smtClean="0"/>
              <a:t>Figyelj a felvetődő témákra beszélgetés közben</a:t>
            </a:r>
          </a:p>
          <a:p>
            <a:pPr>
              <a:buClr>
                <a:srgbClr val="00B0AC"/>
              </a:buClr>
              <a:buSzPct val="135000"/>
            </a:pPr>
            <a:r>
              <a:rPr lang="hu-HU" altLang="en-US" sz="3400" dirty="0" smtClean="0"/>
              <a:t>Kerüld a káros szavakat</a:t>
            </a:r>
          </a:p>
          <a:p>
            <a:pPr>
              <a:buClr>
                <a:srgbClr val="00B0AC"/>
              </a:buClr>
              <a:buSzPct val="135000"/>
            </a:pPr>
            <a:r>
              <a:rPr lang="hu-HU" altLang="en-US" sz="3400" dirty="0" smtClean="0"/>
              <a:t>Figyelj a nonverbális kommunikációra</a:t>
            </a:r>
            <a:endParaRPr lang="en-US" altLang="en-US" sz="3400" dirty="0"/>
          </a:p>
          <a:p>
            <a:pPr>
              <a:buFontTx/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457875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533400"/>
            <a:ext cx="5181600" cy="18288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>
            <a:normAutofit fontScale="90000"/>
          </a:bodyPr>
          <a:lstStyle/>
          <a:p>
            <a:r>
              <a:rPr lang="hu-HU" altLang="en-US" b="1" dirty="0" smtClean="0"/>
              <a:t>Légy elővigyázatos és gyakorolj etikai magaviseletet</a:t>
            </a:r>
            <a:endParaRPr lang="en-GB" alt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3124200"/>
            <a:ext cx="4625280" cy="3200400"/>
          </a:xfrm>
          <a:effectLst>
            <a:outerShdw dist="28398" dir="3806097" algn="ctr" rotWithShape="0">
              <a:schemeClr val="hlink"/>
            </a:outerShdw>
          </a:effectLst>
        </p:spPr>
        <p:txBody>
          <a:bodyPr>
            <a:normAutofit lnSpcReduction="10000"/>
          </a:bodyPr>
          <a:lstStyle/>
          <a:p>
            <a:pPr>
              <a:buClr>
                <a:srgbClr val="00B0AC"/>
              </a:buClr>
              <a:buSzPct val="140000"/>
            </a:pPr>
            <a:r>
              <a:rPr lang="hu-HU" altLang="en-US" sz="4000" dirty="0" smtClean="0"/>
              <a:t>Tégy eleget titoktartási kötelezettségednek</a:t>
            </a:r>
            <a:endParaRPr lang="hu-HU" altLang="en-US" sz="4000" dirty="0"/>
          </a:p>
          <a:p>
            <a:pPr>
              <a:buClr>
                <a:srgbClr val="00B0AC"/>
              </a:buClr>
              <a:buSzPct val="140000"/>
            </a:pPr>
            <a:r>
              <a:rPr lang="hu-HU" altLang="en-US" sz="4000" dirty="0" smtClean="0"/>
              <a:t>Erőviszonyok</a:t>
            </a:r>
            <a:endParaRPr lang="en-US" altLang="en-US" sz="4000" dirty="0"/>
          </a:p>
          <a:p>
            <a:pPr>
              <a:buClr>
                <a:srgbClr val="00B0AC"/>
              </a:buClr>
              <a:buSzPct val="140000"/>
            </a:pPr>
            <a:r>
              <a:rPr lang="hu-HU" altLang="en-US" sz="4000" dirty="0" smtClean="0"/>
              <a:t>Határok</a:t>
            </a:r>
            <a:endParaRPr lang="en-US" altLang="en-US" sz="4000" dirty="0"/>
          </a:p>
          <a:p>
            <a:pPr>
              <a:buFontTx/>
              <a:buNone/>
            </a:pPr>
            <a:endParaRPr lang="en-US" altLang="en-US" sz="4000" dirty="0"/>
          </a:p>
        </p:txBody>
      </p:sp>
      <p:pic>
        <p:nvPicPr>
          <p:cNvPr id="37890" name="Picture 2" descr="http://www.thestorytellingnonprofit.com/wp-content/uploads/2014/05/Image-for-May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" y="3157065"/>
            <a:ext cx="3823208" cy="25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2.bp.blogspot.com/-ZrittyNlwG4/UaFt0W59MAI/AAAAAAAADsw/XOS2R-zHES8/s1600/Confidenti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" y="980728"/>
            <a:ext cx="3825592" cy="2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748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jrowu2e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5813"/>
            <a:ext cx="3315544" cy="217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hu-HU" altLang="en-US" sz="4800" dirty="0" smtClean="0"/>
              <a:t>A lelki segítségnyújtás alapelvei</a:t>
            </a:r>
            <a:endParaRPr lang="en-US" altLang="en-US" sz="48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31088" cy="4343400"/>
          </a:xfrm>
          <a:effectLst>
            <a:outerShdw dist="28398" dir="3806097" algn="ctr" rotWithShape="0">
              <a:schemeClr val="hlink"/>
            </a:outerShdw>
          </a:effectLst>
        </p:spPr>
        <p:txBody>
          <a:bodyPr/>
          <a:lstStyle/>
          <a:p>
            <a:pPr>
              <a:buClr>
                <a:srgbClr val="00B0AC"/>
              </a:buClr>
              <a:buSzPct val="125000"/>
            </a:pPr>
            <a:r>
              <a:rPr lang="hu-HU" altLang="en-US" dirty="0" smtClean="0"/>
              <a:t>Segíts a személynek megérteni a helyzetét</a:t>
            </a:r>
          </a:p>
          <a:p>
            <a:pPr>
              <a:buClr>
                <a:srgbClr val="00B0AC"/>
              </a:buClr>
              <a:buSzPct val="125000"/>
            </a:pPr>
            <a:r>
              <a:rPr lang="hu-HU" altLang="en-US" dirty="0" smtClean="0"/>
              <a:t>Ismerd fel a különbséget a szomorúság és a depresszió között </a:t>
            </a:r>
          </a:p>
          <a:p>
            <a:pPr>
              <a:buClr>
                <a:srgbClr val="00B0AC"/>
              </a:buClr>
              <a:buSzPct val="125000"/>
            </a:pPr>
            <a:r>
              <a:rPr lang="hu-HU" altLang="en-US" dirty="0" smtClean="0"/>
              <a:t>Ismerd a megváltási terv alapelveit –</a:t>
            </a:r>
            <a:r>
              <a:rPr lang="en-US" altLang="en-US" dirty="0" smtClean="0"/>
              <a:t> </a:t>
            </a:r>
            <a:r>
              <a:rPr lang="hu-HU" altLang="en-US" dirty="0" smtClean="0"/>
              <a:t>nem átfogó teológiai képzés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38068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ehoalmfy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3216424" cy="18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hu-HU" altLang="en-US" sz="4000" dirty="0" smtClean="0"/>
              <a:t>Mikor lehet alkalmas a látogatás?</a:t>
            </a:r>
            <a:endParaRPr lang="en-GB" alt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635352" cy="4953000"/>
          </a:xfrm>
          <a:effectLst>
            <a:outerShdw dist="35921" dir="2700000" algn="ctr" rotWithShape="0">
              <a:srgbClr val="009A96"/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hu-HU" altLang="en-US" dirty="0" smtClean="0"/>
              <a:t>Amikor egy házastársat elveszítenek 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hu-HU" altLang="en-US" dirty="0" smtClean="0"/>
              <a:t>Amikor egy új család költözött a szomszédságba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hu-HU" altLang="en-US" dirty="0" smtClean="0"/>
              <a:t>Amikor egy házaspár egy új városba költözött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hu-HU" altLang="en-US" dirty="0" smtClean="0"/>
              <a:t>Amikor egy fiatal házaspár nehézségekkel küzd</a:t>
            </a:r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hu-HU" altLang="en-US" dirty="0" smtClean="0"/>
              <a:t>Amikor a legfiatalabb gyerek is „kirepült” az otthonból</a:t>
            </a:r>
            <a:endParaRPr lang="en-GB" altLang="en-US" dirty="0"/>
          </a:p>
          <a:p>
            <a:pPr>
              <a:lnSpc>
                <a:spcPct val="90000"/>
              </a:lnSpc>
              <a:buClr>
                <a:srgbClr val="00DBD6"/>
              </a:buClr>
              <a:buSzPct val="125000"/>
            </a:pPr>
            <a:r>
              <a:rPr lang="hu-HU" altLang="en-US" dirty="0" smtClean="0"/>
              <a:t>Amikor egy ismerősöd idősek otthonába kerül</a:t>
            </a:r>
            <a:endParaRPr lang="en-GB" altLang="en-US" b="1" dirty="0"/>
          </a:p>
          <a:p>
            <a:pPr>
              <a:lnSpc>
                <a:spcPct val="90000"/>
              </a:lnSpc>
            </a:pP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11445883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486</Words>
  <Application>Microsoft Office PowerPoint</Application>
  <PresentationFormat>Diavetítés a képernyőre (4:3 oldalarány)</PresentationFormat>
  <Paragraphs>120</Paragraphs>
  <Slides>21</Slides>
  <Notes>20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 Theme</vt:lpstr>
      <vt:lpstr>A látogatás alapelvei</vt:lpstr>
      <vt:lpstr>Ismerd helyedet Krisztus testében</vt:lpstr>
      <vt:lpstr> Miért látogassunk?</vt:lpstr>
      <vt:lpstr>A látogató vagy segítő tulajdonságai</vt:lpstr>
      <vt:lpstr>Közelíts meg másokat:</vt:lpstr>
      <vt:lpstr>Fejlesz ki jó kommunikációs készségeket</vt:lpstr>
      <vt:lpstr>Légy elővigyázatos és gyakorolj etikai magaviseletet</vt:lpstr>
      <vt:lpstr>A lelki segítségnyújtás alapelvei</vt:lpstr>
      <vt:lpstr>Mikor lehet alkalmas a látogatás?</vt:lpstr>
      <vt:lpstr>A Biblia és E.G. White a látogatásról</vt:lpstr>
      <vt:lpstr>A családi otthonok látogatása</vt:lpstr>
      <vt:lpstr> Irányelvek első látogatás alkalmával </vt:lpstr>
      <vt:lpstr>Guidelines for Making Initial Visits (cont.)</vt:lpstr>
      <vt:lpstr>Guidelines for Making Initial Visits (cont.)</vt:lpstr>
      <vt:lpstr>Types of Visitation</vt:lpstr>
      <vt:lpstr>Types of Visitation</vt:lpstr>
      <vt:lpstr>Types of Visitation</vt:lpstr>
      <vt:lpstr>Types of Visitation</vt:lpstr>
      <vt:lpstr>Types of Visitation</vt:lpstr>
      <vt:lpstr>Types of Visitation</vt:lpstr>
      <vt:lpstr>Conclusion</vt:lpstr>
    </vt:vector>
  </TitlesOfParts>
  <Company>Seventh-Day Adventists, Trans-European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Sanches-Schutte</dc:creator>
  <cp:lastModifiedBy>Vicus</cp:lastModifiedBy>
  <cp:revision>25</cp:revision>
  <dcterms:created xsi:type="dcterms:W3CDTF">2014-10-12T15:08:01Z</dcterms:created>
  <dcterms:modified xsi:type="dcterms:W3CDTF">2014-12-08T22:36:38Z</dcterms:modified>
</cp:coreProperties>
</file>