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257" r:id="rId2"/>
    <p:sldId id="260" r:id="rId3"/>
    <p:sldId id="261" r:id="rId4"/>
    <p:sldId id="262" r:id="rId5"/>
    <p:sldId id="263" r:id="rId6"/>
    <p:sldId id="267" r:id="rId7"/>
    <p:sldId id="264" r:id="rId8"/>
    <p:sldId id="265"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0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27"/>
    <p:restoredTop sz="76658"/>
  </p:normalViewPr>
  <p:slideViewPr>
    <p:cSldViewPr snapToGrid="0" snapToObjects="1">
      <p:cViewPr varScale="1">
        <p:scale>
          <a:sx n="63" d="100"/>
          <a:sy n="63" d="100"/>
        </p:scale>
        <p:origin x="907" y="67"/>
      </p:cViewPr>
      <p:guideLst/>
    </p:cSldViewPr>
  </p:slideViewPr>
  <p:notesTextViewPr>
    <p:cViewPr>
      <p:scale>
        <a:sx n="1" d="1"/>
        <a:sy n="1" d="1"/>
      </p:scale>
      <p:origin x="0" y="-58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9582C-AD35-8C41-845A-3F0420AFFF82}" type="datetimeFigureOut">
              <a:rPr lang="en-US" smtClean="0"/>
              <a:t>1/30/2018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CA45F-3E6B-FD44-9F8A-9D3BC1F0D9A8}" type="slidenum">
              <a:rPr lang="en-US" smtClean="0"/>
              <a:t>‹#›</a:t>
            </a:fld>
            <a:endParaRPr lang="en-US"/>
          </a:p>
        </p:txBody>
      </p:sp>
    </p:spTree>
    <p:extLst>
      <p:ext uri="{BB962C8B-B14F-4D97-AF65-F5344CB8AC3E}">
        <p14:creationId xmlns:p14="http://schemas.microsoft.com/office/powerpoint/2010/main" val="342645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2. Foglalkozás: </a:t>
            </a:r>
            <a:r>
              <a:rPr lang="hu-HU" sz="1200" b="1" i="1" kern="1200" dirty="0" smtClean="0">
                <a:solidFill>
                  <a:schemeClr val="tx1"/>
                </a:solidFill>
                <a:effectLst/>
                <a:latin typeface="+mn-lt"/>
                <a:ea typeface="+mn-ea"/>
                <a:cs typeface="+mn-cs"/>
              </a:rPr>
              <a:t>Imádkozzunk az elcsüggedtekért!</a:t>
            </a:r>
            <a:endParaRPr lang="hu-HU"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1</a:t>
            </a:fld>
            <a:endParaRPr lang="en-US"/>
          </a:p>
        </p:txBody>
      </p:sp>
    </p:spTree>
    <p:extLst>
      <p:ext uri="{BB962C8B-B14F-4D97-AF65-F5344CB8AC3E}">
        <p14:creationId xmlns:p14="http://schemas.microsoft.com/office/powerpoint/2010/main" val="1434807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Énekszolgálat</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Felolvasás a Szentírásból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„Valljátok meg bűneiteket egymásnak és imádkozzatok egymásért, hogy meggyógyuljatok: mert igen hasznos az igaznak buzgóságos könyörgése.” (Jakab 5:16)</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Nyitó imádság</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Üdvözlés és a program bemutatása</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foglalkozás vezetője:</a:t>
            </a:r>
            <a:r>
              <a:rPr lang="hu-HU" sz="1200" b="1"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Jó napot/estét!</a:t>
            </a:r>
            <a:r>
              <a:rPr lang="hu-HU" sz="1200" b="1"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Összejövetelünk célja, hogy mint hívők, egységes testet alkossunk és most kifejezetten közbenjáróként imádkozzunk. Sok ismerősünk küszködik depresszióval és elsötétült, reménytelen szívvel. Gyakran nyíltan leplezik ezt a végtelen munkaórákkal, vagy a sűrű programbeosztással, hogy egyetlen percük se maradjon problémáikat átgondolni. Mások függőségekbe merülve, titokban leplezik eluralkodó depressziójukat. Akár nem megfelelő gyógyszerfogyasztással, túlevéssel, túlzásba vitt TV-nézéssel. Vagy átalusszák a nap nagy részét.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Könnyen tanakodunk mi, akiknek jelenleg rendben van az élete, hogy vajon miért nem tudnak „kimászni” belőle. Sőt, akár el is ítélhetjük őket, hogy „biztosan nem elég erős a hitük”. A krónikus csüggedés, vagy depresszió azonban olyan élettapasztalatokban és küzdelmekben gyökerezhet, amikről nekünk még csak fogalmunk sincs. Egyedül Isten képes valakinek a fájdalmát megérteni, mert: </a:t>
            </a:r>
            <a:r>
              <a:rPr lang="hu-HU" sz="1200" i="1" kern="1200" dirty="0" smtClean="0">
                <a:solidFill>
                  <a:schemeClr val="tx1"/>
                </a:solidFill>
                <a:effectLst/>
                <a:latin typeface="+mn-lt"/>
                <a:ea typeface="+mn-ea"/>
                <a:cs typeface="+mn-cs"/>
              </a:rPr>
              <a:t>„az Úr nem azt nézi, amit az ember; mert az ember azt nézi, ami szeme előtt van, de az Úr azt nézi, mi a szívben van.” (1Sámuel 16:7)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2</a:t>
            </a:fld>
            <a:endParaRPr lang="en-US"/>
          </a:p>
        </p:txBody>
      </p:sp>
    </p:spTree>
    <p:extLst>
      <p:ext uri="{BB962C8B-B14F-4D97-AF65-F5344CB8AC3E}">
        <p14:creationId xmlns:p14="http://schemas.microsoft.com/office/powerpoint/2010/main" val="409670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Egy asszony útja</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Amikor ismerőseink közül valakit hatalmába kerít a depresszió, Isten szól nekünk, hogy foglalkozzunk vele. Ha a depressziós személy nem is látja meg Isten munkáját az életében, még láthatja a mi mosolyunkat, érezheti elfogadásunkat és együttérzésünket. Érezheti meleg ölelésünket és elfogadhatja segítségünket. Ha a szenvedő meglátja bennünk Istent, végül a saját életében is felismerheti Őt újra.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3</a:t>
            </a:fld>
            <a:endParaRPr lang="en-US"/>
          </a:p>
        </p:txBody>
      </p:sp>
    </p:spTree>
    <p:extLst>
      <p:ext uri="{BB962C8B-B14F-4D97-AF65-F5344CB8AC3E}">
        <p14:creationId xmlns:p14="http://schemas.microsoft.com/office/powerpoint/2010/main" val="506143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Gondoljatok egy ismerősötökre, aki éppen depressziós időszakban él, miközben felolvasom </a:t>
            </a:r>
            <a:r>
              <a:rPr lang="hu-HU" sz="1200" kern="1200" dirty="0" err="1" smtClean="0">
                <a:solidFill>
                  <a:schemeClr val="tx1"/>
                </a:solidFill>
                <a:effectLst/>
                <a:latin typeface="+mn-lt"/>
                <a:ea typeface="+mn-ea"/>
                <a:cs typeface="+mn-cs"/>
              </a:rPr>
              <a:t>Erica</a:t>
            </a:r>
            <a:r>
              <a:rPr lang="hu-HU" sz="1200" kern="1200" dirty="0" smtClean="0">
                <a:solidFill>
                  <a:schemeClr val="tx1"/>
                </a:solidFill>
                <a:effectLst/>
                <a:latin typeface="+mn-lt"/>
                <a:ea typeface="+mn-ea"/>
                <a:cs typeface="+mn-cs"/>
              </a:rPr>
              <a:t> Jones rövid bizonyságtételét. A könyv hamarosan (2019-ben) megjelenik a Generálkonferencia Női Szolgálatok Osztályának kiadásában. Imádságos szívvel figyeljük </a:t>
            </a:r>
            <a:r>
              <a:rPr lang="hu-HU" sz="1200" kern="1200" dirty="0" err="1" smtClean="0">
                <a:solidFill>
                  <a:schemeClr val="tx1"/>
                </a:solidFill>
                <a:effectLst/>
                <a:latin typeface="+mn-lt"/>
                <a:ea typeface="+mn-ea"/>
                <a:cs typeface="+mn-cs"/>
              </a:rPr>
              <a:t>Erica</a:t>
            </a:r>
            <a:r>
              <a:rPr lang="hu-HU" sz="1200" kern="1200" dirty="0" smtClean="0">
                <a:solidFill>
                  <a:schemeClr val="tx1"/>
                </a:solidFill>
                <a:effectLst/>
                <a:latin typeface="+mn-lt"/>
                <a:ea typeface="+mn-ea"/>
                <a:cs typeface="+mn-cs"/>
              </a:rPr>
              <a:t> történetét, melynek címe: </a:t>
            </a:r>
            <a:r>
              <a:rPr lang="hu-HU" sz="1200" i="1" kern="1200" dirty="0" smtClean="0">
                <a:solidFill>
                  <a:schemeClr val="tx1"/>
                </a:solidFill>
                <a:effectLst/>
                <a:latin typeface="+mn-lt"/>
                <a:ea typeface="+mn-ea"/>
                <a:cs typeface="+mn-cs"/>
              </a:rPr>
              <a:t>Fény a sötétségben</a:t>
            </a:r>
            <a:r>
              <a:rPr lang="hu-HU" sz="1200" kern="1200" dirty="0" smtClean="0">
                <a:solidFill>
                  <a:schemeClr val="tx1"/>
                </a:solidFill>
                <a:effectLst/>
                <a:latin typeface="+mn-lt"/>
                <a:ea typeface="+mn-ea"/>
                <a:cs typeface="+mn-cs"/>
              </a:rPr>
              <a:t>, és kérdezzük meg Istent, hogyan mutathatnánk be szenvedő barátunknak az Ő szeretetét.  </a:t>
            </a:r>
          </a:p>
          <a:p>
            <a:r>
              <a:rPr lang="hu-HU" sz="1200" kern="1200" dirty="0" smtClean="0">
                <a:solidFill>
                  <a:schemeClr val="tx1"/>
                </a:solidFill>
                <a:effectLst/>
                <a:latin typeface="+mn-lt"/>
                <a:ea typeface="+mn-ea"/>
                <a:cs typeface="+mn-cs"/>
              </a:rPr>
              <a:t> </a:t>
            </a:r>
          </a:p>
          <a:p>
            <a:r>
              <a:rPr lang="hu-HU" sz="1200" kern="1200" dirty="0" err="1" smtClean="0">
                <a:solidFill>
                  <a:schemeClr val="tx1"/>
                </a:solidFill>
                <a:effectLst/>
                <a:latin typeface="+mn-lt"/>
                <a:ea typeface="+mn-ea"/>
                <a:cs typeface="+mn-cs"/>
              </a:rPr>
              <a:t>Erica</a:t>
            </a:r>
            <a:r>
              <a:rPr lang="hu-HU" sz="1200" kern="1200" dirty="0" smtClean="0">
                <a:solidFill>
                  <a:schemeClr val="tx1"/>
                </a:solidFill>
                <a:effectLst/>
                <a:latin typeface="+mn-lt"/>
                <a:ea typeface="+mn-ea"/>
                <a:cs typeface="+mn-cs"/>
              </a:rPr>
              <a:t> a János 8:12 igevers idézésével kezdi történetét: „Én vagyok a világ világossága: aki engem követ, nem járhat a sötétségben, hanem övé lesz az életnek világossága.”</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4</a:t>
            </a:fld>
            <a:endParaRPr lang="en-US"/>
          </a:p>
        </p:txBody>
      </p:sp>
    </p:spTree>
    <p:extLst>
      <p:ext uri="{BB962C8B-B14F-4D97-AF65-F5344CB8AC3E}">
        <p14:creationId xmlns:p14="http://schemas.microsoft.com/office/powerpoint/2010/main" val="2010319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Majd ezt írja: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„Gondoljunk a legsötétebb helyre, ahol valaha megfordultunk! Talán egy barlangban kirándultunk? A tenger mélyére merültünk? Vagy elbújtunk a sötét kamrában? Gyermekkorunkban a sötétség gyakran a félelemhez kapcsolódik, mert félünk attól, amit nem látunk. Mire felnövünk a sötétség inkább a bensőnkre, mint környezetünkre lesz jellemző.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Két évvel ezelőtt nagy sötétségben találtam magam. Nem bányában, vagy szekrényben, hanem valós helyzetben. Tudtomon kívül szorongással és pánikohmokkal küszködtem. Mindig is boldog, kiegyensúlyozott ember voltam, aki jól tűri a stresszt. Nem is tudtam, hogy rendellenességgel állok szemben és figyelmen kívül hagytam a tüneteket.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Lassan mély depresszióba süllyedtem, ahogy szorongásom fokozódott és a pánikrohamok is gyakrabban jelentkeztek. Családom és barátaim egy teljesen megváltozott embert láttak. Eltűnt szívemből az öröm, és ők tanácstalanok voltak, mert semmivel sem tudtak megvigasztalni. Azokban a hetekben valóban úgy éreztem, hogy életem már soha nem lesz a régi. Kétségbeesetten reméltem, hogy lehetek még újra boldog.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Sötét fellegek között vergődve, végül megvallottam egyik barátnőmnek, hogy nem találok szavakat az imádkozásra. Gyengéden megérintette karomat és biztosított róla, hogy Isten megérti. A barátaim és a családom folyamatosan imádkoztak értem. Nagyon hálás vagyok Istennek, amiért meghallgatta, és megválaszolta azokat a könyörgő imákat! Meghallgatta őket és remélem az én szívem néma imáit is. </a:t>
            </a:r>
          </a:p>
          <a:p>
            <a:r>
              <a:rPr lang="hu-HU"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020CA45F-3E6B-FD44-9F8A-9D3BC1F0D9A8}" type="slidenum">
              <a:rPr lang="en-US" smtClean="0"/>
              <a:t>5</a:t>
            </a:fld>
            <a:endParaRPr lang="en-US"/>
          </a:p>
        </p:txBody>
      </p:sp>
    </p:spTree>
    <p:extLst>
      <p:ext uri="{BB962C8B-B14F-4D97-AF65-F5344CB8AC3E}">
        <p14:creationId xmlns:p14="http://schemas.microsoft.com/office/powerpoint/2010/main" val="2109849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sz="1200" kern="1200" dirty="0" smtClean="0">
                <a:solidFill>
                  <a:schemeClr val="tx1"/>
                </a:solidFill>
                <a:effectLst/>
                <a:latin typeface="+mn-lt"/>
                <a:ea typeface="+mn-ea"/>
                <a:cs typeface="+mn-cs"/>
              </a:rPr>
              <a:t>Néhány hét múlva a sötét felhő oszladozni kezdett és lassan visszataláltam magamhoz. Imádságaim rövidek voltak. Csak megszólítottam Istent: „Nélküled nem tudom végigcsinálni. Kérlek, maradj velem ma!”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És Ő megtette! Szétnyíltak a felhők és ismét rám ragyogott a napsugár.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Örökre hálás leszek mindazoknak, akik a gyógyulásomért imádkoztak, amikor én nem voltam rá képes. És mindörökre hálás vagyok mennyei Atyámnak, Aki a szeretetét sugározta rám, fényt a sötétségbe. </a:t>
            </a:r>
            <a:endParaRPr lang="en-US" sz="1200" kern="1200" dirty="0">
              <a:solidFill>
                <a:schemeClr val="tx1"/>
              </a:solidFill>
              <a:effectLst/>
              <a:latin typeface="+mn-lt"/>
              <a:ea typeface="+mn-ea"/>
              <a:cs typeface="+mn-cs"/>
            </a:endParaRPr>
          </a:p>
        </p:txBody>
      </p:sp>
      <p:sp>
        <p:nvSpPr>
          <p:cNvPr id="4" name="Dia számának helye 3"/>
          <p:cNvSpPr>
            <a:spLocks noGrp="1"/>
          </p:cNvSpPr>
          <p:nvPr>
            <p:ph type="sldNum" sz="quarter" idx="10"/>
          </p:nvPr>
        </p:nvSpPr>
        <p:spPr/>
        <p:txBody>
          <a:bodyPr/>
          <a:lstStyle/>
          <a:p>
            <a:fld id="{020CA45F-3E6B-FD44-9F8A-9D3BC1F0D9A8}" type="slidenum">
              <a:rPr lang="en-US" smtClean="0"/>
              <a:t>6</a:t>
            </a:fld>
            <a:endParaRPr lang="en-US"/>
          </a:p>
        </p:txBody>
      </p:sp>
    </p:spTree>
    <p:extLst>
      <p:ext uri="{BB962C8B-B14F-4D97-AF65-F5344CB8AC3E}">
        <p14:creationId xmlns:p14="http://schemas.microsoft.com/office/powerpoint/2010/main" val="599106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Ez egy nagyon bátorító bizonyságtétel az imádság erejéről. Valószínű, hogy nem szerzőnk az egyetlen, aki átélte ezt a sötétséget. Néhányunknak talán szintén van hasonló tapasztalata. Ellen White írja: </a:t>
            </a:r>
            <a:r>
              <a:rPr lang="hu-HU" sz="1200" i="1" kern="1200" dirty="0" smtClean="0">
                <a:solidFill>
                  <a:schemeClr val="tx1"/>
                </a:solidFill>
                <a:effectLst/>
                <a:latin typeface="+mn-lt"/>
                <a:ea typeface="+mn-ea"/>
                <a:cs typeface="+mn-cs"/>
              </a:rPr>
              <a:t>„Mindenki kerülhet olyan lelki válságba, olyan mélységes csüggedés állapotába, amikor gondok és kétségek gyötrik lelkét, annyira, hogy a halál kívánatosabbnak látszik számára az életnél… </a:t>
            </a:r>
            <a:r>
              <a:rPr lang="en-US" sz="1200" i="1" kern="1200" dirty="0" smtClean="0">
                <a:solidFill>
                  <a:schemeClr val="tx1"/>
                </a:solidFill>
                <a:effectLst/>
                <a:latin typeface="+mn-lt"/>
                <a:ea typeface="+mn-ea"/>
                <a:cs typeface="+mn-cs"/>
              </a:rPr>
              <a:t> </a:t>
            </a:r>
            <a:r>
              <a:rPr lang="hu-HU" sz="1200" i="1" kern="1200" dirty="0" smtClean="0">
                <a:solidFill>
                  <a:schemeClr val="tx1"/>
                </a:solidFill>
                <a:effectLst/>
                <a:latin typeface="+mn-lt"/>
                <a:ea typeface="+mn-ea"/>
                <a:cs typeface="+mn-cs"/>
              </a:rPr>
              <a:t>Ha lelki szemünk megnyílna, látnánk a bánattól lesújtott, megterhelt és megkísértett embereket, akik roskadoznak, mint a kévékkel megrakott szekér. Csüggedten várnak a halálra. Látnánk, hogy angyalok sietnek segítségükre; visszaszorítják az őket körülvevő gonosz sereget, és lábukat biztos alapra helyezik.” (Ellen G. White: Próféták és királyok 162.o.)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7</a:t>
            </a:fld>
            <a:endParaRPr lang="en-US"/>
          </a:p>
        </p:txBody>
      </p:sp>
    </p:spTree>
    <p:extLst>
      <p:ext uri="{BB962C8B-B14F-4D97-AF65-F5344CB8AC3E}">
        <p14:creationId xmlns:p14="http://schemas.microsoft.com/office/powerpoint/2010/main" val="1776611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Az egyik legfontosabb mód, amivel Isten ki akarja szabadítani az embereket depressziójukból és magára irányítani a figyelmüket, ha előzékenyen, kedvesen szólunk hozzájuk. A Bibliában ezt olvashatjuk: </a:t>
            </a:r>
            <a:r>
              <a:rPr lang="hu-HU" sz="1200" i="1" kern="1200" dirty="0" smtClean="0">
                <a:solidFill>
                  <a:schemeClr val="tx1"/>
                </a:solidFill>
                <a:effectLst/>
                <a:latin typeface="+mn-lt"/>
                <a:ea typeface="+mn-ea"/>
                <a:cs typeface="+mn-cs"/>
              </a:rPr>
              <a:t>„Lépesméz a gyönyörűséges beszédek; édesek a léleknek, és meggyógyítói a tetemeknek.” (</a:t>
            </a:r>
            <a:r>
              <a:rPr lang="hu-HU" sz="1200" i="1" kern="1200" dirty="0" err="1" smtClean="0">
                <a:solidFill>
                  <a:schemeClr val="tx1"/>
                </a:solidFill>
                <a:effectLst/>
                <a:latin typeface="+mn-lt"/>
                <a:ea typeface="+mn-ea"/>
                <a:cs typeface="+mn-cs"/>
              </a:rPr>
              <a:t>Péld</a:t>
            </a:r>
            <a:r>
              <a:rPr lang="hu-HU" sz="1200" i="1" kern="1200" dirty="0" smtClean="0">
                <a:solidFill>
                  <a:schemeClr val="tx1"/>
                </a:solidFill>
                <a:effectLst/>
                <a:latin typeface="+mn-lt"/>
                <a:ea typeface="+mn-ea"/>
                <a:cs typeface="+mn-cs"/>
              </a:rPr>
              <a:t> 16:24)</a:t>
            </a:r>
            <a:r>
              <a:rPr lang="hu-HU" sz="1200" kern="1200" dirty="0" smtClean="0">
                <a:solidFill>
                  <a:schemeClr val="tx1"/>
                </a:solidFill>
                <a:effectLst/>
                <a:latin typeface="+mn-lt"/>
                <a:ea typeface="+mn-ea"/>
                <a:cs typeface="+mn-cs"/>
              </a:rPr>
              <a:t> Egy másik fordítás szerint: „a kegyes szavak meggyógyítják a csontokat.”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Kit kellene felhívnod, vagy meglátogatnod? Kinek kellene e-mailt írnod? Kinek van rá szüksége, hogy tőled hallja: </a:t>
            </a:r>
            <a:r>
              <a:rPr lang="hu-HU" sz="1200" i="1" kern="1200" dirty="0" smtClean="0">
                <a:solidFill>
                  <a:schemeClr val="tx1"/>
                </a:solidFill>
                <a:effectLst/>
                <a:latin typeface="+mn-lt"/>
                <a:ea typeface="+mn-ea"/>
                <a:cs typeface="+mn-cs"/>
              </a:rPr>
              <a:t>„még mindig Isten szeretett gyermeke vagy” (Róm 1:7)</a:t>
            </a:r>
            <a:r>
              <a:rPr lang="hu-HU" sz="1200" kern="1200" dirty="0" smtClean="0">
                <a:solidFill>
                  <a:schemeClr val="tx1"/>
                </a:solidFill>
                <a:effectLst/>
                <a:latin typeface="+mn-lt"/>
                <a:ea typeface="+mn-ea"/>
                <a:cs typeface="+mn-cs"/>
              </a:rPr>
              <a:t>? Kit kellene emlékeztetned, hogy: </a:t>
            </a:r>
            <a:r>
              <a:rPr lang="hu-HU" sz="1200" i="1" kern="1200" dirty="0" smtClean="0">
                <a:solidFill>
                  <a:schemeClr val="tx1"/>
                </a:solidFill>
                <a:effectLst/>
                <a:latin typeface="+mn-lt"/>
                <a:ea typeface="+mn-ea"/>
                <a:cs typeface="+mn-cs"/>
              </a:rPr>
              <a:t>„Tudjuk pedig, hogy azoknak, akik Istent szeretik, minden javukra van, mint akik az ő végzése szerint hivatalosak” (Róm 8:28)</a:t>
            </a:r>
            <a:r>
              <a:rPr lang="hu-HU" sz="1200" kern="1200" dirty="0" smtClean="0">
                <a:solidFill>
                  <a:schemeClr val="tx1"/>
                </a:solidFill>
                <a:effectLst/>
                <a:latin typeface="+mn-lt"/>
                <a:ea typeface="+mn-ea"/>
                <a:cs typeface="+mn-cs"/>
              </a:rPr>
              <a:t>? Minden, még a fájdalom, a veszteség és a csüggedés mélységei is. Isten ott volt Józseffel, és itt van veled és velem is. Ígéretéhez híven, Isten egyetlen élményt sem hiába enged meg az életünkben. Még a fájdalmas, megpróbáló, rossz élmények sem hiábavalók!  Van kimenekítő terve számunkra és szeretne kiszabadítani csalódottságunkból. Emlékeztetni akar bennünket, hogy az Ő gyermekei vagyunk. Örömünk és értékünk a Vele való kapcsolatunkban rejlik, az Ő hatalmas áldozata és állandóan jelen lévő szeretete miatt. </a:t>
            </a:r>
          </a:p>
          <a:p>
            <a:r>
              <a:rPr lang="hu-HU"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8</a:t>
            </a:fld>
            <a:endParaRPr lang="en-US"/>
          </a:p>
        </p:txBody>
      </p:sp>
    </p:spTree>
    <p:extLst>
      <p:ext uri="{BB962C8B-B14F-4D97-AF65-F5344CB8AC3E}">
        <p14:creationId xmlns:p14="http://schemas.microsoft.com/office/powerpoint/2010/main" val="432050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Rövid, csoportos ima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Alakítsunk most kisebb csoportokat az imádság idejére. Különösen azokat vigyük Isten elé, akik nehéz időket élnek át, és szükségük van emlékeztetőre, milyen végtelenül szereti őket Isten. És emlékeztetőre életük valódi céljáról. Válás, betegség, rossz vérkép, életszerep változások, üresfészek-szindróma, vagy a stressz ellenére is.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Rövid, hangos imával fogom jelezni közös imaidőnk végét. </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Záró imádság 		</a:t>
            </a:r>
            <a:r>
              <a:rPr lang="hu-HU" sz="1200" kern="1200" dirty="0" smtClean="0">
                <a:solidFill>
                  <a:schemeClr val="tx1"/>
                </a:solidFill>
                <a:effectLst/>
                <a:latin typeface="+mn-lt"/>
                <a:ea typeface="+mn-ea"/>
                <a:cs typeface="+mn-cs"/>
              </a:rPr>
              <a:t>„Dicsőség Istennek minden cselekedetéért!”</a:t>
            </a: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Áldás</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pPr algn="ctr"/>
            <a:r>
              <a:rPr lang="hu-HU" sz="1200" kern="1200" dirty="0" smtClean="0">
                <a:solidFill>
                  <a:schemeClr val="tx1"/>
                </a:solidFill>
                <a:effectLst/>
                <a:latin typeface="+mn-lt"/>
                <a:ea typeface="+mn-ea"/>
                <a:cs typeface="+mn-cs"/>
              </a:rPr>
              <a:t>—VÉGE—</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t>9</a:t>
            </a:fld>
            <a:endParaRPr lang="en-US"/>
          </a:p>
        </p:txBody>
      </p:sp>
    </p:spTree>
    <p:extLst>
      <p:ext uri="{BB962C8B-B14F-4D97-AF65-F5344CB8AC3E}">
        <p14:creationId xmlns:p14="http://schemas.microsoft.com/office/powerpoint/2010/main" val="102068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38E0A-B699-9347-BC58-DBA538F7F148}"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938E0A-B699-9347-BC58-DBA538F7F148}" type="datetimeFigureOut">
              <a:rPr lang="en-US" smtClean="0"/>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938E0A-B699-9347-BC58-DBA538F7F148}" type="datetimeFigureOut">
              <a:rPr lang="en-US" smtClean="0"/>
              <a:t>1/30/2018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4938E0A-B699-9347-BC58-DBA538F7F148}" type="datetimeFigureOut">
              <a:rPr lang="en-US" smtClean="0"/>
              <a:t>1/30/2018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38E0A-B699-9347-BC58-DBA538F7F148}" type="datetimeFigureOut">
              <a:rPr lang="en-US" smtClean="0"/>
              <a:t>1/30/2018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38E0A-B699-9347-BC58-DBA538F7F148}" type="datetimeFigureOut">
              <a:rPr lang="en-US" smtClean="0"/>
              <a:t>1/30/2018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DCB23-2225-F24E-8325-228C0811ACDA}" type="slidenum">
              <a:rPr lang="en-US" smtClean="0"/>
              <a:t>‹#›</a:t>
            </a:fld>
            <a:endParaRPr lang="en-US"/>
          </a:p>
        </p:txBody>
      </p:sp>
    </p:spTree>
    <p:extLst>
      <p:ext uri="{BB962C8B-B14F-4D97-AF65-F5344CB8AC3E}">
        <p14:creationId xmlns:p14="http://schemas.microsoft.com/office/powerpoint/2010/main" val="1208152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44000" cy="6858000"/>
          </a:xfrm>
        </p:spPr>
      </p:pic>
      <p:sp>
        <p:nvSpPr>
          <p:cNvPr id="2" name="Title 1"/>
          <p:cNvSpPr>
            <a:spLocks noGrp="1"/>
          </p:cNvSpPr>
          <p:nvPr>
            <p:ph type="title"/>
          </p:nvPr>
        </p:nvSpPr>
        <p:spPr>
          <a:xfrm>
            <a:off x="797467" y="3741374"/>
            <a:ext cx="7886700" cy="1325563"/>
          </a:xfrm>
        </p:spPr>
        <p:txBody>
          <a:bodyPr>
            <a:normAutofit fontScale="90000"/>
          </a:bodyPr>
          <a:lstStyle/>
          <a:p>
            <a:pPr algn="ctr"/>
            <a:r>
              <a:rPr lang="hu-HU" sz="4000" dirty="0" smtClean="0">
                <a:solidFill>
                  <a:schemeClr val="bg1"/>
                </a:solidFill>
                <a:latin typeface="Avenir Next" charset="0"/>
                <a:ea typeface="Avenir Next" charset="0"/>
                <a:cs typeface="Avenir Next" charset="0"/>
              </a:rPr>
              <a:t>IMÁDKOZZUNK AZ </a:t>
            </a:r>
            <a:r>
              <a:rPr lang="hu-HU" sz="4000" b="1" dirty="0" smtClean="0">
                <a:solidFill>
                  <a:schemeClr val="bg1"/>
                </a:solidFill>
                <a:latin typeface="Avenir Next" charset="0"/>
                <a:ea typeface="Avenir Next" charset="0"/>
                <a:cs typeface="Avenir Next" charset="0"/>
              </a:rPr>
              <a:t>ELCSÜGGEDTEKÉRT!</a:t>
            </a:r>
            <a:r>
              <a:rPr lang="en-US" sz="4000" b="1" dirty="0" smtClean="0">
                <a:solidFill>
                  <a:schemeClr val="bg1"/>
                </a:solidFill>
                <a:latin typeface="Avenir Next" charset="0"/>
                <a:ea typeface="Avenir Next" charset="0"/>
                <a:cs typeface="Avenir Next" charset="0"/>
              </a:rPr>
              <a:t/>
            </a:r>
            <a:br>
              <a:rPr lang="en-US" sz="4000" b="1" dirty="0" smtClean="0">
                <a:solidFill>
                  <a:schemeClr val="bg1"/>
                </a:solidFill>
                <a:latin typeface="Avenir Next" charset="0"/>
                <a:ea typeface="Avenir Next" charset="0"/>
                <a:cs typeface="Avenir Next" charset="0"/>
              </a:rPr>
            </a:br>
            <a:r>
              <a:rPr lang="hu-HU" sz="1000" b="1" dirty="0" smtClean="0">
                <a:solidFill>
                  <a:schemeClr val="bg1"/>
                </a:solidFill>
                <a:latin typeface="Avenir Next" charset="0"/>
                <a:ea typeface="Avenir Next" charset="0"/>
                <a:cs typeface="Avenir Next" charset="0"/>
              </a:rPr>
              <a:t>ÍRTA: </a:t>
            </a:r>
            <a:r>
              <a:rPr lang="en-US" sz="1000" b="1" dirty="0" smtClean="0">
                <a:solidFill>
                  <a:schemeClr val="bg1"/>
                </a:solidFill>
                <a:latin typeface="Avenir Next" charset="0"/>
                <a:ea typeface="Avenir Next" charset="0"/>
                <a:cs typeface="Avenir Next" charset="0"/>
              </a:rPr>
              <a:t>CAROLYN R. SUTTON</a:t>
            </a:r>
            <a:r>
              <a:rPr lang="hu-HU" sz="1000" b="1" dirty="0" smtClean="0">
                <a:solidFill>
                  <a:schemeClr val="bg1"/>
                </a:solidFill>
                <a:latin typeface="Avenir Next" charset="0"/>
                <a:ea typeface="Avenir Next" charset="0"/>
                <a:cs typeface="Avenir Next" charset="0"/>
              </a:rPr>
              <a:t> </a:t>
            </a:r>
            <a:r>
              <a:rPr lang="en-US" sz="1000" b="1" dirty="0" smtClean="0">
                <a:solidFill>
                  <a:schemeClr val="bg1"/>
                </a:solidFill>
                <a:latin typeface="Avenir Next" charset="0"/>
                <a:ea typeface="Avenir Next" charset="0"/>
                <a:cs typeface="Avenir Next" charset="0"/>
              </a:rPr>
              <a:t/>
            </a:r>
            <a:br>
              <a:rPr lang="en-US" sz="1000" b="1" dirty="0" smtClean="0">
                <a:solidFill>
                  <a:schemeClr val="bg1"/>
                </a:solidFill>
                <a:latin typeface="Avenir Next" charset="0"/>
                <a:ea typeface="Avenir Next" charset="0"/>
                <a:cs typeface="Avenir Next" charset="0"/>
              </a:rPr>
            </a:br>
            <a:endParaRPr lang="en-US" sz="1000" b="1" dirty="0">
              <a:solidFill>
                <a:schemeClr val="bg1"/>
              </a:solidFill>
              <a:latin typeface="Avenir Next" charset="0"/>
              <a:ea typeface="Avenir Next" charset="0"/>
              <a:cs typeface="Avenir Next" charset="0"/>
            </a:endParaRPr>
          </a:p>
        </p:txBody>
      </p:sp>
      <p:sp>
        <p:nvSpPr>
          <p:cNvPr id="5" name="TextBox 4"/>
          <p:cNvSpPr txBox="1"/>
          <p:nvPr/>
        </p:nvSpPr>
        <p:spPr>
          <a:xfrm>
            <a:off x="1463036" y="5345722"/>
            <a:ext cx="6612195" cy="400110"/>
          </a:xfrm>
          <a:prstGeom prst="rect">
            <a:avLst/>
          </a:prstGeom>
          <a:noFill/>
        </p:spPr>
        <p:txBody>
          <a:bodyPr wrap="square" rtlCol="0">
            <a:spAutoFit/>
          </a:bodyPr>
          <a:lstStyle/>
          <a:p>
            <a:pPr algn="ctr"/>
            <a:r>
              <a:rPr lang="hu-HU" sz="2000" b="1" dirty="0" smtClean="0">
                <a:solidFill>
                  <a:schemeClr val="accent4">
                    <a:lumMod val="60000"/>
                    <a:lumOff val="40000"/>
                  </a:schemeClr>
                </a:solidFill>
                <a:latin typeface="Avenir Next" charset="0"/>
                <a:ea typeface="Avenir Next" charset="0"/>
                <a:cs typeface="Avenir Next" charset="0"/>
              </a:rPr>
              <a:t>NŐK NEMZETKÖZI IMANAPJA </a:t>
            </a:r>
            <a:endParaRPr lang="en-US" sz="2000" dirty="0">
              <a:solidFill>
                <a:schemeClr val="accent4">
                  <a:lumMod val="60000"/>
                  <a:lumOff val="40000"/>
                </a:schemeClr>
              </a:solidFill>
              <a:latin typeface="Avenir Next" charset="0"/>
              <a:ea typeface="Avenir Next" charset="0"/>
              <a:cs typeface="Avenir Next" charset="0"/>
            </a:endParaRPr>
          </a:p>
        </p:txBody>
      </p:sp>
      <p:sp>
        <p:nvSpPr>
          <p:cNvPr id="6" name="TextBox 5"/>
          <p:cNvSpPr txBox="1"/>
          <p:nvPr/>
        </p:nvSpPr>
        <p:spPr>
          <a:xfrm>
            <a:off x="3330079" y="5866228"/>
            <a:ext cx="2569806" cy="646331"/>
          </a:xfrm>
          <a:prstGeom prst="rect">
            <a:avLst/>
          </a:prstGeom>
          <a:noFill/>
        </p:spPr>
        <p:txBody>
          <a:bodyPr wrap="none" rtlCol="0">
            <a:spAutoFit/>
          </a:bodyPr>
          <a:lstStyle/>
          <a:p>
            <a:pPr algn="ctr"/>
            <a:r>
              <a:rPr lang="hu-HU" sz="1200" dirty="0" smtClean="0">
                <a:solidFill>
                  <a:schemeClr val="bg1"/>
                </a:solidFill>
                <a:latin typeface="Avenir Next" charset="0"/>
                <a:ea typeface="Avenir Next" charset="0"/>
                <a:cs typeface="Avenir Next" charset="0"/>
              </a:rPr>
              <a:t>GENERÁLKONFERENCIA</a:t>
            </a:r>
            <a:endParaRPr lang="en-US" sz="1200" dirty="0" smtClean="0">
              <a:solidFill>
                <a:schemeClr val="bg1"/>
              </a:solidFill>
              <a:latin typeface="Avenir Next" charset="0"/>
              <a:ea typeface="Avenir Next" charset="0"/>
              <a:cs typeface="Avenir Next" charset="0"/>
            </a:endParaRPr>
          </a:p>
          <a:p>
            <a:pPr algn="ctr"/>
            <a:r>
              <a:rPr lang="hu-HU" sz="1200" dirty="0" smtClean="0">
                <a:solidFill>
                  <a:schemeClr val="bg1"/>
                </a:solidFill>
                <a:latin typeface="Avenir Next" charset="0"/>
                <a:ea typeface="Avenir Next" charset="0"/>
                <a:cs typeface="Avenir Next" charset="0"/>
              </a:rPr>
              <a:t>NŐI SZOLGÁLATOK OSZTÁLYA </a:t>
            </a:r>
            <a:endParaRPr lang="en-US" sz="1200" dirty="0" smtClean="0">
              <a:solidFill>
                <a:schemeClr val="bg1"/>
              </a:solidFill>
              <a:latin typeface="Avenir Next" charset="0"/>
              <a:ea typeface="Avenir Next" charset="0"/>
              <a:cs typeface="Avenir Next" charset="0"/>
            </a:endParaRPr>
          </a:p>
          <a:p>
            <a:pPr algn="ctr"/>
            <a:r>
              <a:rPr lang="en-US" sz="1200" dirty="0" smtClean="0">
                <a:solidFill>
                  <a:schemeClr val="bg1"/>
                </a:solidFill>
                <a:latin typeface="Avenir Next" charset="0"/>
                <a:ea typeface="Avenir Next" charset="0"/>
                <a:cs typeface="Avenir Next" charset="0"/>
              </a:rPr>
              <a:t>2018 </a:t>
            </a:r>
            <a:endParaRPr lang="en-US" sz="1200" dirty="0">
              <a:solidFill>
                <a:schemeClr val="bg1"/>
              </a:solidFill>
              <a:latin typeface="Avenir Next" charset="0"/>
              <a:ea typeface="Avenir Next" charset="0"/>
              <a:cs typeface="Avenir Next" charset="0"/>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75231" y="6305076"/>
            <a:ext cx="648832" cy="453878"/>
          </a:xfrm>
          <a:prstGeom prst="rect">
            <a:avLst/>
          </a:prstGeom>
        </p:spPr>
      </p:pic>
    </p:spTree>
    <p:extLst>
      <p:ext uri="{BB962C8B-B14F-4D97-AF65-F5344CB8AC3E}">
        <p14:creationId xmlns:p14="http://schemas.microsoft.com/office/powerpoint/2010/main" val="966815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938136" y="2782230"/>
            <a:ext cx="7544681" cy="2690104"/>
          </a:xfrm>
        </p:spPr>
        <p:txBody>
          <a:bodyPr>
            <a:normAutofit fontScale="92500" lnSpcReduction="20000"/>
          </a:bodyPr>
          <a:lstStyle/>
          <a:p>
            <a:pPr marL="0" indent="0" algn="ctr">
              <a:lnSpc>
                <a:spcPct val="150000"/>
              </a:lnSpc>
              <a:buNone/>
            </a:pPr>
            <a:r>
              <a:rPr lang="hu-HU" dirty="0" smtClean="0">
                <a:solidFill>
                  <a:schemeClr val="bg1"/>
                </a:solidFill>
                <a:latin typeface="Avenir Next" charset="0"/>
                <a:ea typeface="Avenir Next" charset="0"/>
                <a:cs typeface="Avenir Next" charset="0"/>
              </a:rPr>
              <a:t>„VALLJÁTOK MEG BŰNEITEKET EGYMÁSNAK ÉS </a:t>
            </a:r>
            <a:r>
              <a:rPr lang="hu-HU" b="1" dirty="0" smtClean="0">
                <a:solidFill>
                  <a:schemeClr val="bg1"/>
                </a:solidFill>
                <a:latin typeface="Avenir Next" charset="0"/>
                <a:ea typeface="Avenir Next" charset="0"/>
                <a:cs typeface="Avenir Next" charset="0"/>
              </a:rPr>
              <a:t>IMÁDKOZZATOK EGYMÁSÉRT</a:t>
            </a:r>
            <a:r>
              <a:rPr lang="hu-HU" dirty="0" smtClean="0">
                <a:solidFill>
                  <a:schemeClr val="bg1"/>
                </a:solidFill>
                <a:latin typeface="Avenir Next" charset="0"/>
                <a:ea typeface="Avenir Next" charset="0"/>
                <a:cs typeface="Avenir Next" charset="0"/>
              </a:rPr>
              <a:t>, HOGY MEGGYÓGYULJATOK: MERT IGEN HASZNOS AZ IGAZNAK BUZGÓSÁGOS KÖNYÖRGÉSE.” (</a:t>
            </a:r>
            <a:r>
              <a:rPr lang="hu-HU" dirty="0">
                <a:solidFill>
                  <a:schemeClr val="bg1"/>
                </a:solidFill>
                <a:latin typeface="Avenir Next" charset="0"/>
                <a:ea typeface="Avenir Next" charset="0"/>
                <a:cs typeface="Avenir Next" charset="0"/>
              </a:rPr>
              <a:t>Jakab </a:t>
            </a:r>
            <a:r>
              <a:rPr lang="hu-HU" dirty="0" smtClean="0">
                <a:solidFill>
                  <a:schemeClr val="bg1"/>
                </a:solidFill>
                <a:latin typeface="Avenir Next" charset="0"/>
                <a:ea typeface="Avenir Next" charset="0"/>
                <a:cs typeface="Avenir Next" charset="0"/>
              </a:rPr>
              <a:t>5:16)</a:t>
            </a:r>
            <a:r>
              <a:rPr lang="en-US" b="1" dirty="0" smtClean="0">
                <a:solidFill>
                  <a:schemeClr val="bg1"/>
                </a:solidFill>
                <a:latin typeface="Avenir Next" charset="0"/>
                <a:ea typeface="Avenir Next" charset="0"/>
                <a:cs typeface="Avenir Next" charset="0"/>
              </a:rPr>
              <a:t> </a:t>
            </a:r>
            <a:endParaRPr lang="en-US" b="1" dirty="0">
              <a:solidFill>
                <a:schemeClr val="bg1"/>
              </a:solidFill>
              <a:latin typeface="Avenir Next" charset="0"/>
              <a:ea typeface="Avenir Next" charset="0"/>
              <a:cs typeface="Avenir Next" charset="0"/>
            </a:endParaRPr>
          </a:p>
        </p:txBody>
      </p:sp>
    </p:spTree>
    <p:extLst>
      <p:ext uri="{BB962C8B-B14F-4D97-AF65-F5344CB8AC3E}">
        <p14:creationId xmlns:p14="http://schemas.microsoft.com/office/powerpoint/2010/main" val="5897640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670854" y="2796294"/>
            <a:ext cx="7886700" cy="1592826"/>
          </a:xfrm>
        </p:spPr>
        <p:txBody>
          <a:bodyPr>
            <a:normAutofit/>
          </a:bodyPr>
          <a:lstStyle/>
          <a:p>
            <a:pPr marL="0" indent="0" algn="ctr">
              <a:lnSpc>
                <a:spcPct val="100000"/>
              </a:lnSpc>
              <a:buNone/>
            </a:pPr>
            <a:r>
              <a:rPr lang="hu-HU" sz="4400" b="1" dirty="0" smtClean="0">
                <a:solidFill>
                  <a:schemeClr val="bg1"/>
                </a:solidFill>
              </a:rPr>
              <a:t>EGY ASSZONY ÚTJA</a:t>
            </a:r>
          </a:p>
        </p:txBody>
      </p:sp>
    </p:spTree>
    <p:extLst>
      <p:ext uri="{BB962C8B-B14F-4D97-AF65-F5344CB8AC3E}">
        <p14:creationId xmlns:p14="http://schemas.microsoft.com/office/powerpoint/2010/main" val="1528096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70854" y="843429"/>
            <a:ext cx="7886700" cy="1325563"/>
          </a:xfrm>
        </p:spPr>
        <p:txBody>
          <a:bodyPr>
            <a:normAutofit/>
          </a:bodyPr>
          <a:lstStyle/>
          <a:p>
            <a:pPr algn="ctr"/>
            <a:r>
              <a:rPr lang="en-US" sz="3600" b="1" dirty="0" smtClean="0">
                <a:solidFill>
                  <a:schemeClr val="accent4">
                    <a:lumMod val="40000"/>
                    <a:lumOff val="60000"/>
                  </a:schemeClr>
                </a:solidFill>
                <a:latin typeface="Avenir Next" charset="0"/>
                <a:ea typeface="Avenir Next" charset="0"/>
                <a:cs typeface="Avenir Next" charset="0"/>
              </a:rPr>
              <a:t>FÉNY A SÖTÉTSÉGBEN</a:t>
            </a:r>
            <a:endParaRPr lang="en-US" sz="3600" dirty="0">
              <a:solidFill>
                <a:schemeClr val="accent4">
                  <a:lumMod val="40000"/>
                  <a:lumOff val="6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755262" y="2613414"/>
            <a:ext cx="7886700" cy="3365353"/>
          </a:xfrm>
        </p:spPr>
        <p:txBody>
          <a:bodyPr>
            <a:normAutofit/>
          </a:bodyPr>
          <a:lstStyle/>
          <a:p>
            <a:pPr marL="0" indent="0" algn="ctr">
              <a:buNone/>
            </a:pPr>
            <a:r>
              <a:rPr lang="hu-HU" sz="3200" dirty="0" smtClean="0">
                <a:solidFill>
                  <a:schemeClr val="bg1"/>
                </a:solidFill>
              </a:rPr>
              <a:t>„</a:t>
            </a:r>
            <a:r>
              <a:rPr lang="hu-HU" sz="3200" b="1" dirty="0" smtClean="0">
                <a:solidFill>
                  <a:schemeClr val="bg1"/>
                </a:solidFill>
              </a:rPr>
              <a:t>ÉN VAGYOK A VILÁG VILÁGOSSÁGA</a:t>
            </a:r>
            <a:r>
              <a:rPr lang="hu-HU" sz="3200" dirty="0" smtClean="0">
                <a:solidFill>
                  <a:schemeClr val="bg1"/>
                </a:solidFill>
              </a:rPr>
              <a:t>: AKI ENGEM KÖVET, NEM JÁRHAT A SÖTÉTSÉGBEN, HANEM ÖVÉ LESZ AZ ÉLETNEK VILÁGOSSÁGA.”</a:t>
            </a:r>
          </a:p>
          <a:p>
            <a:pPr marL="0" indent="0" algn="ctr">
              <a:buNone/>
            </a:pPr>
            <a:r>
              <a:rPr lang="hu-HU" sz="2400" i="1" dirty="0" smtClean="0">
                <a:solidFill>
                  <a:schemeClr val="bg1"/>
                </a:solidFill>
              </a:rPr>
              <a:t>JÁNOS 8:12</a:t>
            </a:r>
            <a:endParaRPr lang="hu-HU" sz="2400" i="1" dirty="0">
              <a:solidFill>
                <a:schemeClr val="bg1"/>
              </a:solidFill>
            </a:endParaRPr>
          </a:p>
        </p:txBody>
      </p:sp>
    </p:spTree>
    <p:extLst>
      <p:ext uri="{BB962C8B-B14F-4D97-AF65-F5344CB8AC3E}">
        <p14:creationId xmlns:p14="http://schemas.microsoft.com/office/powerpoint/2010/main" val="968554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906050"/>
          </a:xfrm>
          <a:prstGeom prst="rect">
            <a:avLst/>
          </a:prstGeom>
        </p:spPr>
      </p:pic>
      <p:sp>
        <p:nvSpPr>
          <p:cNvPr id="3" name="Content Placeholder 2"/>
          <p:cNvSpPr>
            <a:spLocks noGrp="1"/>
          </p:cNvSpPr>
          <p:nvPr>
            <p:ph idx="1"/>
          </p:nvPr>
        </p:nvSpPr>
        <p:spPr>
          <a:xfrm>
            <a:off x="628650" y="2571212"/>
            <a:ext cx="7886700" cy="2690105"/>
          </a:xfrm>
        </p:spPr>
        <p:txBody>
          <a:bodyPr>
            <a:normAutofit fontScale="92500" lnSpcReduction="20000"/>
          </a:bodyPr>
          <a:lstStyle/>
          <a:p>
            <a:pPr marL="0" indent="0" algn="ctr">
              <a:lnSpc>
                <a:spcPct val="100000"/>
              </a:lnSpc>
              <a:buNone/>
            </a:pPr>
            <a:r>
              <a:rPr lang="hu-HU" dirty="0" smtClean="0">
                <a:solidFill>
                  <a:schemeClr val="bg1"/>
                </a:solidFill>
              </a:rPr>
              <a:t>„GONDOLJUNK A LEGSÖTÉTEBB HELYRE, AHOL VALAHA MEGFORDULTUNK! TALÁN EGY BARLANGBAN KIRÁNDULTUNK? A TENGER MÉLYÉRE MERÜLTÜNK? VAGY ELBÚJTUNK A SÖTÉT KAMRÁBAN? GYERMEKKORUNKBAN A SÖTÉTSÉG GYAKRAN A FÉLELEMHEZ KAPCSOLÓDIK, MERT FÉLÜNK ATTÓL, AMIT NEM LÁTUNK. </a:t>
            </a:r>
            <a:r>
              <a:rPr lang="hu-HU" b="1" dirty="0" smtClean="0">
                <a:solidFill>
                  <a:schemeClr val="bg1"/>
                </a:solidFill>
              </a:rPr>
              <a:t>MIRE FELNÖVÜNK A SÖTÉTSÉG INKÁBB A BENSŐNKRE, MINT KÖRNYEZETÜNKRE LESZ JELLEMZŐ. </a:t>
            </a:r>
            <a:endParaRPr lang="hu-HU" b="1" dirty="0">
              <a:solidFill>
                <a:schemeClr val="bg1"/>
              </a:solidFill>
            </a:endParaRPr>
          </a:p>
        </p:txBody>
      </p:sp>
    </p:spTree>
    <p:extLst>
      <p:ext uri="{BB962C8B-B14F-4D97-AF65-F5344CB8AC3E}">
        <p14:creationId xmlns:p14="http://schemas.microsoft.com/office/powerpoint/2010/main" val="571084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endParaRPr lang="hu-HU"/>
          </a:p>
        </p:txBody>
      </p:sp>
      <p:pic>
        <p:nvPicPr>
          <p:cNvPr id="7" name="Kép 6"/>
          <p:cNvPicPr>
            <a:picLocks noChangeAspect="1"/>
          </p:cNvPicPr>
          <p:nvPr/>
        </p:nvPicPr>
        <p:blipFill>
          <a:blip r:embed="rId3"/>
          <a:stretch>
            <a:fillRect/>
          </a:stretch>
        </p:blipFill>
        <p:spPr>
          <a:xfrm>
            <a:off x="0" y="0"/>
            <a:ext cx="9144000" cy="7790688"/>
          </a:xfrm>
          <a:prstGeom prst="rect">
            <a:avLst/>
          </a:prstGeom>
        </p:spPr>
      </p:pic>
      <p:sp>
        <p:nvSpPr>
          <p:cNvPr id="8" name="Tartalom helye 7"/>
          <p:cNvSpPr>
            <a:spLocks noGrp="1"/>
          </p:cNvSpPr>
          <p:nvPr>
            <p:ph idx="1"/>
          </p:nvPr>
        </p:nvSpPr>
        <p:spPr>
          <a:xfrm>
            <a:off x="628650" y="365126"/>
            <a:ext cx="7886700" cy="5811837"/>
          </a:xfrm>
        </p:spPr>
        <p:txBody>
          <a:bodyPr/>
          <a:lstStyle/>
          <a:p>
            <a:pPr marL="0" indent="0" algn="ctr">
              <a:buNone/>
            </a:pPr>
            <a:r>
              <a:rPr lang="hu-HU" sz="3600" b="1" dirty="0" smtClean="0">
                <a:solidFill>
                  <a:schemeClr val="bg1"/>
                </a:solidFill>
              </a:rPr>
              <a:t>ÉS Ő MEGTETTE! </a:t>
            </a:r>
          </a:p>
          <a:p>
            <a:pPr marL="0" indent="0" algn="ctr">
              <a:buNone/>
            </a:pPr>
            <a:r>
              <a:rPr lang="hu-HU" sz="3200" b="1" dirty="0" smtClean="0">
                <a:solidFill>
                  <a:schemeClr val="bg1"/>
                </a:solidFill>
              </a:rPr>
              <a:t>SZÉTNYÍLTAK A FELHŐK ÉS ISMÉT RÁM RAGYOGOTT A NAPSUGÁR. </a:t>
            </a:r>
            <a:r>
              <a:rPr lang="hu-HU" sz="2400" b="1" dirty="0" smtClean="0"/>
              <a:t> </a:t>
            </a:r>
          </a:p>
          <a:p>
            <a:pPr marL="0" indent="0">
              <a:buNone/>
            </a:pPr>
            <a:r>
              <a:rPr lang="hu-HU" sz="2400" dirty="0" smtClean="0"/>
              <a:t> </a:t>
            </a:r>
          </a:p>
          <a:p>
            <a:pPr marL="0" indent="0">
              <a:buNone/>
            </a:pPr>
            <a:endParaRPr lang="hu-HU" dirty="0"/>
          </a:p>
        </p:txBody>
      </p:sp>
    </p:spTree>
    <p:extLst>
      <p:ext uri="{BB962C8B-B14F-4D97-AF65-F5344CB8AC3E}">
        <p14:creationId xmlns:p14="http://schemas.microsoft.com/office/powerpoint/2010/main" val="718617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390144" y="1962912"/>
            <a:ext cx="8181478" cy="4669535"/>
          </a:xfrm>
        </p:spPr>
        <p:txBody>
          <a:bodyPr>
            <a:normAutofit lnSpcReduction="10000"/>
          </a:bodyPr>
          <a:lstStyle/>
          <a:p>
            <a:pPr marL="0" indent="0" algn="ctr">
              <a:lnSpc>
                <a:spcPct val="100000"/>
              </a:lnSpc>
              <a:buNone/>
            </a:pPr>
            <a:r>
              <a:rPr lang="hu-HU" dirty="0" smtClean="0">
                <a:solidFill>
                  <a:schemeClr val="bg1"/>
                </a:solidFill>
              </a:rPr>
              <a:t>„Mindenki kerülhet olyan lelki válságba, olyan mélységes csüggedés állapotába, amikor gondok és kétségek gyötrik lelkét, annyira, hogy a halál kívánatosabbnak látszik számára az életnél…  </a:t>
            </a:r>
            <a:r>
              <a:rPr lang="hu-HU" b="1" dirty="0" smtClean="0">
                <a:solidFill>
                  <a:schemeClr val="bg1"/>
                </a:solidFill>
              </a:rPr>
              <a:t>Ha lelki szemünk megnyílna</a:t>
            </a:r>
            <a:r>
              <a:rPr lang="hu-HU" dirty="0" smtClean="0">
                <a:solidFill>
                  <a:schemeClr val="bg1"/>
                </a:solidFill>
              </a:rPr>
              <a:t>, látnánk a bánattól lesújtott, megterhelt és megkísértett embereket, akik roskadoznak, mint a kévékkel megrakott szekér. Csüggedten várnak a halálra. </a:t>
            </a:r>
            <a:r>
              <a:rPr lang="hu-HU" b="1" dirty="0" smtClean="0">
                <a:solidFill>
                  <a:schemeClr val="bg1"/>
                </a:solidFill>
              </a:rPr>
              <a:t>Látnánk, hogy angyalok sietnek segítségükre</a:t>
            </a:r>
            <a:r>
              <a:rPr lang="hu-HU" dirty="0" smtClean="0">
                <a:solidFill>
                  <a:schemeClr val="bg1"/>
                </a:solidFill>
              </a:rPr>
              <a:t>; visszaszorítják az őket körülvevő gonosz sereget, és lábukat biztos alapra helyezik.”</a:t>
            </a:r>
          </a:p>
          <a:p>
            <a:pPr marL="0" indent="0" algn="ctr">
              <a:lnSpc>
                <a:spcPct val="100000"/>
              </a:lnSpc>
              <a:buNone/>
            </a:pPr>
            <a:r>
              <a:rPr lang="hu-HU" dirty="0" smtClean="0">
                <a:solidFill>
                  <a:schemeClr val="bg1"/>
                </a:solidFill>
              </a:rPr>
              <a:t> </a:t>
            </a:r>
            <a:r>
              <a:rPr lang="hu-HU" sz="2400" i="1" dirty="0" smtClean="0">
                <a:solidFill>
                  <a:schemeClr val="bg1"/>
                </a:solidFill>
              </a:rPr>
              <a:t>(Ellen G. White: Próféták és királyok 162.o.) </a:t>
            </a:r>
            <a:endParaRPr lang="hu-HU" sz="2400" b="1" i="1" dirty="0">
              <a:solidFill>
                <a:schemeClr val="bg1"/>
              </a:solidFill>
            </a:endParaRPr>
          </a:p>
        </p:txBody>
      </p:sp>
    </p:spTree>
    <p:extLst>
      <p:ext uri="{BB962C8B-B14F-4D97-AF65-F5344CB8AC3E}">
        <p14:creationId xmlns:p14="http://schemas.microsoft.com/office/powerpoint/2010/main" val="11098486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9728" y="682753"/>
            <a:ext cx="7437120" cy="1514376"/>
          </a:xfrm>
        </p:spPr>
        <p:txBody>
          <a:bodyPr>
            <a:normAutofit/>
          </a:bodyPr>
          <a:lstStyle/>
          <a:p>
            <a:pPr algn="ctr"/>
            <a:r>
              <a:rPr lang="hu-HU" sz="3600" b="1" dirty="0" smtClean="0">
                <a:solidFill>
                  <a:schemeClr val="accent4">
                    <a:lumMod val="60000"/>
                    <a:lumOff val="40000"/>
                  </a:schemeClr>
                </a:solidFill>
                <a:latin typeface="Avenir Next" charset="0"/>
                <a:ea typeface="Avenir Next" charset="0"/>
                <a:cs typeface="Avenir Next" charset="0"/>
              </a:rPr>
              <a:t>A GYÓGYULÁS</a:t>
            </a:r>
            <a:endParaRPr lang="en-US" sz="3600" dirty="0">
              <a:solidFill>
                <a:schemeClr val="accent4">
                  <a:lumMod val="60000"/>
                  <a:lumOff val="4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628650" y="2599348"/>
            <a:ext cx="7886700" cy="3084000"/>
          </a:xfrm>
        </p:spPr>
        <p:txBody>
          <a:bodyPr>
            <a:noAutofit/>
          </a:bodyPr>
          <a:lstStyle/>
          <a:p>
            <a:pPr marL="0" indent="0" algn="ctr">
              <a:lnSpc>
                <a:spcPct val="100000"/>
              </a:lnSpc>
              <a:buNone/>
            </a:pPr>
            <a:r>
              <a:rPr lang="hu-HU" b="1" dirty="0" smtClean="0">
                <a:solidFill>
                  <a:schemeClr val="bg1"/>
                </a:solidFill>
              </a:rPr>
              <a:t>„</a:t>
            </a:r>
            <a:r>
              <a:rPr lang="hu-HU" b="1" dirty="0">
                <a:solidFill>
                  <a:schemeClr val="bg1"/>
                </a:solidFill>
              </a:rPr>
              <a:t>Lépesméz a gyönyörűséges beszédek; édesek a léleknek, és meggyógyítói a tetemeknek.” </a:t>
            </a:r>
            <a:r>
              <a:rPr lang="hu-HU" b="1" i="1" dirty="0">
                <a:solidFill>
                  <a:schemeClr val="bg1"/>
                </a:solidFill>
              </a:rPr>
              <a:t>(</a:t>
            </a:r>
            <a:r>
              <a:rPr lang="hu-HU" b="1" i="1" dirty="0" err="1">
                <a:solidFill>
                  <a:schemeClr val="bg1"/>
                </a:solidFill>
              </a:rPr>
              <a:t>Péld</a:t>
            </a:r>
            <a:r>
              <a:rPr lang="hu-HU" b="1" i="1" dirty="0">
                <a:solidFill>
                  <a:schemeClr val="bg1"/>
                </a:solidFill>
              </a:rPr>
              <a:t> 16:24) </a:t>
            </a:r>
            <a:r>
              <a:rPr lang="hu-HU" b="1" dirty="0">
                <a:solidFill>
                  <a:schemeClr val="bg1"/>
                </a:solidFill>
              </a:rPr>
              <a:t>Egy másik fordítás szerint: </a:t>
            </a:r>
            <a:r>
              <a:rPr lang="hu-HU" b="1" dirty="0" smtClean="0">
                <a:solidFill>
                  <a:schemeClr val="bg1"/>
                </a:solidFill>
              </a:rPr>
              <a:t>„a </a:t>
            </a:r>
            <a:r>
              <a:rPr lang="hu-HU" b="1" dirty="0">
                <a:solidFill>
                  <a:schemeClr val="bg1"/>
                </a:solidFill>
              </a:rPr>
              <a:t>kegyes szavak meggyógyítják a csontokat.” </a:t>
            </a:r>
            <a:endParaRPr lang="hu-HU" b="1" dirty="0" smtClean="0">
              <a:solidFill>
                <a:schemeClr val="bg1"/>
              </a:solidFill>
            </a:endParaRPr>
          </a:p>
          <a:p>
            <a:pPr marL="0" indent="0" algn="ctr">
              <a:lnSpc>
                <a:spcPct val="100000"/>
              </a:lnSpc>
              <a:buNone/>
            </a:pPr>
            <a:r>
              <a:rPr lang="hu-HU" b="1" dirty="0" smtClean="0">
                <a:solidFill>
                  <a:schemeClr val="accent4">
                    <a:lumMod val="60000"/>
                    <a:lumOff val="40000"/>
                  </a:schemeClr>
                </a:solidFill>
              </a:rPr>
              <a:t> </a:t>
            </a:r>
            <a:r>
              <a:rPr lang="hu-HU" b="1" dirty="0">
                <a:solidFill>
                  <a:schemeClr val="accent4">
                    <a:lumMod val="60000"/>
                    <a:lumOff val="40000"/>
                  </a:schemeClr>
                </a:solidFill>
              </a:rPr>
              <a:t>„Tudjuk pedig, hogy azoknak, akik Istent szeretik, minden javukra van, mint akik az ő végzése szerint hivatalosak</a:t>
            </a:r>
            <a:r>
              <a:rPr lang="hu-HU" b="1" dirty="0" smtClean="0">
                <a:solidFill>
                  <a:schemeClr val="accent4">
                    <a:lumMod val="60000"/>
                    <a:lumOff val="40000"/>
                  </a:schemeClr>
                </a:solidFill>
              </a:rPr>
              <a:t>”</a:t>
            </a:r>
          </a:p>
          <a:p>
            <a:pPr marL="0" indent="0" algn="ctr">
              <a:lnSpc>
                <a:spcPct val="100000"/>
              </a:lnSpc>
              <a:buNone/>
            </a:pPr>
            <a:r>
              <a:rPr lang="hu-HU" b="1" dirty="0" smtClean="0">
                <a:solidFill>
                  <a:schemeClr val="accent4">
                    <a:lumMod val="60000"/>
                    <a:lumOff val="40000"/>
                  </a:schemeClr>
                </a:solidFill>
              </a:rPr>
              <a:t> </a:t>
            </a:r>
            <a:r>
              <a:rPr lang="hu-HU" b="1" i="1" dirty="0">
                <a:solidFill>
                  <a:schemeClr val="accent4">
                    <a:lumMod val="60000"/>
                    <a:lumOff val="40000"/>
                  </a:schemeClr>
                </a:solidFill>
              </a:rPr>
              <a:t>(Róm 8:28</a:t>
            </a:r>
            <a:r>
              <a:rPr lang="hu-HU" b="1" i="1" dirty="0" smtClean="0">
                <a:solidFill>
                  <a:schemeClr val="accent4">
                    <a:lumMod val="60000"/>
                    <a:lumOff val="40000"/>
                  </a:schemeClr>
                </a:solidFill>
              </a:rPr>
              <a:t>)</a:t>
            </a:r>
          </a:p>
        </p:txBody>
      </p:sp>
      <p:pic>
        <p:nvPicPr>
          <p:cNvPr id="5" name="Kép 4"/>
          <p:cNvPicPr>
            <a:picLocks noChangeAspect="1"/>
          </p:cNvPicPr>
          <p:nvPr/>
        </p:nvPicPr>
        <p:blipFill>
          <a:blip r:embed="rId4"/>
          <a:stretch>
            <a:fillRect/>
          </a:stretch>
        </p:blipFill>
        <p:spPr>
          <a:xfrm>
            <a:off x="6567620" y="1"/>
            <a:ext cx="2576380" cy="2197127"/>
          </a:xfrm>
          <a:prstGeom prst="rect">
            <a:avLst/>
          </a:prstGeom>
        </p:spPr>
      </p:pic>
    </p:spTree>
    <p:extLst>
      <p:ext uri="{BB962C8B-B14F-4D97-AF65-F5344CB8AC3E}">
        <p14:creationId xmlns:p14="http://schemas.microsoft.com/office/powerpoint/2010/main" val="1831178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906050"/>
          </a:xfrm>
          <a:prstGeom prst="rect">
            <a:avLst/>
          </a:prstGeom>
        </p:spPr>
      </p:pic>
      <p:sp>
        <p:nvSpPr>
          <p:cNvPr id="3" name="Content Placeholder 2"/>
          <p:cNvSpPr>
            <a:spLocks noGrp="1"/>
          </p:cNvSpPr>
          <p:nvPr>
            <p:ph idx="1"/>
          </p:nvPr>
        </p:nvSpPr>
        <p:spPr>
          <a:xfrm>
            <a:off x="558312" y="2810363"/>
            <a:ext cx="8262131" cy="2479089"/>
          </a:xfrm>
        </p:spPr>
        <p:txBody>
          <a:bodyPr>
            <a:normAutofit fontScale="92500"/>
          </a:bodyPr>
          <a:lstStyle/>
          <a:p>
            <a:pPr marL="0" indent="0" algn="ctr">
              <a:lnSpc>
                <a:spcPct val="100000"/>
              </a:lnSpc>
              <a:buNone/>
            </a:pPr>
            <a:r>
              <a:rPr lang="hu-HU" b="1" dirty="0" smtClean="0">
                <a:solidFill>
                  <a:srgbClr val="808000"/>
                </a:solidFill>
              </a:rPr>
              <a:t>RÖVID, CSOPORTOS IMA </a:t>
            </a:r>
          </a:p>
          <a:p>
            <a:pPr marL="0" indent="0" algn="ctr">
              <a:lnSpc>
                <a:spcPct val="100000"/>
              </a:lnSpc>
              <a:buNone/>
            </a:pPr>
            <a:endParaRPr lang="hu-HU" b="1" dirty="0">
              <a:solidFill>
                <a:srgbClr val="808000"/>
              </a:solidFill>
            </a:endParaRPr>
          </a:p>
          <a:p>
            <a:pPr marL="0" indent="0" algn="ctr">
              <a:lnSpc>
                <a:spcPct val="100000"/>
              </a:lnSpc>
              <a:buNone/>
            </a:pPr>
            <a:r>
              <a:rPr lang="hu-HU" sz="3200" b="1" dirty="0" smtClean="0">
                <a:solidFill>
                  <a:schemeClr val="accent4">
                    <a:lumMod val="60000"/>
                    <a:lumOff val="40000"/>
                  </a:schemeClr>
                </a:solidFill>
              </a:rPr>
              <a:t>„DICSŐSÉG ISTENNEK MINDEN CSELEKEDETÉÉRT!”</a:t>
            </a:r>
            <a:endParaRPr lang="hu-HU" b="1" dirty="0" smtClean="0">
              <a:solidFill>
                <a:schemeClr val="accent4">
                  <a:lumMod val="60000"/>
                  <a:lumOff val="40000"/>
                </a:schemeClr>
              </a:solidFill>
            </a:endParaRPr>
          </a:p>
          <a:p>
            <a:pPr marL="0" indent="0" algn="ctr">
              <a:lnSpc>
                <a:spcPct val="100000"/>
              </a:lnSpc>
              <a:buNone/>
            </a:pPr>
            <a:r>
              <a:rPr lang="en-US" b="1" dirty="0">
                <a:solidFill>
                  <a:schemeClr val="accent4">
                    <a:lumMod val="60000"/>
                    <a:lumOff val="40000"/>
                  </a:schemeClr>
                </a:solidFill>
              </a:rPr>
              <a:t> </a:t>
            </a:r>
          </a:p>
          <a:p>
            <a:pPr marL="0" indent="0" algn="ctr">
              <a:lnSpc>
                <a:spcPct val="100000"/>
              </a:lnSpc>
              <a:buNone/>
            </a:pPr>
            <a:endParaRPr lang="en-US" b="1" dirty="0">
              <a:solidFill>
                <a:srgbClr val="808000"/>
              </a:solidFill>
            </a:endParaRPr>
          </a:p>
        </p:txBody>
      </p:sp>
      <p:pic>
        <p:nvPicPr>
          <p:cNvPr id="6" name="Kép 5"/>
          <p:cNvPicPr>
            <a:picLocks noChangeAspect="1"/>
          </p:cNvPicPr>
          <p:nvPr/>
        </p:nvPicPr>
        <p:blipFill>
          <a:blip r:embed="rId4"/>
          <a:stretch>
            <a:fillRect/>
          </a:stretch>
        </p:blipFill>
        <p:spPr>
          <a:xfrm>
            <a:off x="6937248" y="1"/>
            <a:ext cx="2206752" cy="1722872"/>
          </a:xfrm>
          <a:prstGeom prst="rect">
            <a:avLst/>
          </a:prstGeom>
        </p:spPr>
      </p:pic>
      <p:pic>
        <p:nvPicPr>
          <p:cNvPr id="7" name="Kép 6"/>
          <p:cNvPicPr>
            <a:picLocks noChangeAspect="1"/>
          </p:cNvPicPr>
          <p:nvPr/>
        </p:nvPicPr>
        <p:blipFill>
          <a:blip r:embed="rId5"/>
          <a:stretch>
            <a:fillRect/>
          </a:stretch>
        </p:blipFill>
        <p:spPr>
          <a:xfrm>
            <a:off x="-1" y="0"/>
            <a:ext cx="2584705" cy="1720004"/>
          </a:xfrm>
          <a:prstGeom prst="rect">
            <a:avLst/>
          </a:prstGeom>
        </p:spPr>
      </p:pic>
    </p:spTree>
    <p:extLst>
      <p:ext uri="{BB962C8B-B14F-4D97-AF65-F5344CB8AC3E}">
        <p14:creationId xmlns:p14="http://schemas.microsoft.com/office/powerpoint/2010/main" val="317319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1357</TotalTime>
  <Words>547</Words>
  <Application>Microsoft Office PowerPoint</Application>
  <PresentationFormat>Diavetítés a képernyőre (4:3 oldalarány)</PresentationFormat>
  <Paragraphs>84</Paragraphs>
  <Slides>9</Slides>
  <Notes>9</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9</vt:i4>
      </vt:variant>
    </vt:vector>
  </HeadingPairs>
  <TitlesOfParts>
    <vt:vector size="14" baseType="lpstr">
      <vt:lpstr>Arial</vt:lpstr>
      <vt:lpstr>Avenir Next</vt:lpstr>
      <vt:lpstr>Calibri</vt:lpstr>
      <vt:lpstr>Calibri Light</vt:lpstr>
      <vt:lpstr>Office Theme</vt:lpstr>
      <vt:lpstr>IMÁDKOZZUNK AZ ELCSÜGGEDTEKÉRT! ÍRTA: CAROLYN R. SUTTON  </vt:lpstr>
      <vt:lpstr>PowerPoint bemutató</vt:lpstr>
      <vt:lpstr>PowerPoint bemutató</vt:lpstr>
      <vt:lpstr>FÉNY A SÖTÉTSÉGBEN</vt:lpstr>
      <vt:lpstr>PowerPoint bemutató</vt:lpstr>
      <vt:lpstr>PowerPoint bemutató</vt:lpstr>
      <vt:lpstr>PowerPoint bemutató</vt:lpstr>
      <vt:lpstr>A GYÓGYULÁS</vt:lpstr>
      <vt:lpstr>PowerPoint bemutató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 Near To Me</dc:title>
  <dc:creator>Arrais, Raquel</dc:creator>
  <cp:lastModifiedBy>Bea</cp:lastModifiedBy>
  <cp:revision>50</cp:revision>
  <dcterms:created xsi:type="dcterms:W3CDTF">2017-10-16T19:42:52Z</dcterms:created>
  <dcterms:modified xsi:type="dcterms:W3CDTF">2018-01-30T11:19:21Z</dcterms:modified>
</cp:coreProperties>
</file>