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5"/>
  </p:notes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71" r:id="rId14"/>
    <p:sldId id="279" r:id="rId15"/>
    <p:sldId id="272" r:id="rId16"/>
    <p:sldId id="273" r:id="rId17"/>
    <p:sldId id="275" r:id="rId18"/>
    <p:sldId id="274" r:id="rId19"/>
    <p:sldId id="276" r:id="rId20"/>
    <p:sldId id="280" r:id="rId21"/>
    <p:sldId id="277" r:id="rId22"/>
    <p:sldId id="281"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1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90" autoAdjust="0"/>
    <p:restoredTop sz="76667"/>
  </p:normalViewPr>
  <p:slideViewPr>
    <p:cSldViewPr snapToGrid="0" snapToObjects="1">
      <p:cViewPr varScale="1">
        <p:scale>
          <a:sx n="63" d="100"/>
          <a:sy n="63" d="100"/>
        </p:scale>
        <p:origin x="907" y="38"/>
      </p:cViewPr>
      <p:guideLst/>
    </p:cSldViewPr>
  </p:slideViewPr>
  <p:notesTextViewPr>
    <p:cViewPr>
      <p:scale>
        <a:sx n="1" d="1"/>
        <a:sy n="1" d="1"/>
      </p:scale>
      <p:origin x="0" y="0"/>
    </p:cViewPr>
  </p:notesTextViewPr>
  <p:notesViewPr>
    <p:cSldViewPr snapToGrid="0" snapToObjects="1">
      <p:cViewPr varScale="1">
        <p:scale>
          <a:sx n="99" d="100"/>
          <a:sy n="99" d="100"/>
        </p:scale>
        <p:origin x="4360"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9582C-AD35-8C41-845A-3F0420AFFF82}" type="datetimeFigureOut">
              <a:rPr lang="en-US" smtClean="0"/>
              <a:t>1/30/2018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0CA45F-3E6B-FD44-9F8A-9D3BC1F0D9A8}" type="slidenum">
              <a:rPr lang="en-US" smtClean="0"/>
              <a:t>‹#›</a:t>
            </a:fld>
            <a:endParaRPr lang="en-US"/>
          </a:p>
        </p:txBody>
      </p:sp>
    </p:spTree>
    <p:extLst>
      <p:ext uri="{BB962C8B-B14F-4D97-AF65-F5344CB8AC3E}">
        <p14:creationId xmlns:p14="http://schemas.microsoft.com/office/powerpoint/2010/main" val="342645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46313" y="463550"/>
            <a:ext cx="1638300" cy="1228725"/>
          </a:xfrm>
        </p:spPr>
      </p:sp>
      <p:sp>
        <p:nvSpPr>
          <p:cNvPr id="3" name="Notes Placeholder 2"/>
          <p:cNvSpPr>
            <a:spLocks noGrp="1"/>
          </p:cNvSpPr>
          <p:nvPr>
            <p:ph type="body" idx="1"/>
          </p:nvPr>
        </p:nvSpPr>
        <p:spPr>
          <a:xfrm>
            <a:off x="685800" y="974767"/>
            <a:ext cx="5486400" cy="3600450"/>
          </a:xfrm>
        </p:spPr>
        <p:txBody>
          <a:bodyPr/>
          <a:lstStyle/>
          <a:p>
            <a:r>
              <a:rPr lang="hu-HU" sz="1200" b="1" kern="1200" dirty="0" smtClean="0">
                <a:solidFill>
                  <a:schemeClr val="tx1"/>
                </a:solidFill>
                <a:effectLst/>
                <a:latin typeface="+mn-lt"/>
                <a:ea typeface="+mn-ea"/>
                <a:cs typeface="+mn-cs"/>
              </a:rPr>
              <a:t>ISTEN MEGÉRT BENNÜNKET</a:t>
            </a:r>
          </a:p>
          <a:p>
            <a:endParaRPr lang="en-US"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Bevezetés</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Ma főként az imádkozással foglalkozunk. A Biblia tele van nagy, erőteljes imák és csodálatos megválaszolásuk példáival. Vizsgáljuk meg most röviden a történelem egyik leghatásosabb imádságát! Lapozzunk az 1Kir 18:30 igevershez!  </a:t>
            </a: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30</a:t>
            </a:r>
            <a:r>
              <a:rPr lang="hu-HU" sz="1200" kern="1200" dirty="0" smtClean="0">
                <a:solidFill>
                  <a:schemeClr val="tx1"/>
                </a:solidFill>
                <a:effectLst/>
                <a:latin typeface="+mn-lt"/>
                <a:ea typeface="+mn-ea"/>
                <a:cs typeface="+mn-cs"/>
              </a:rPr>
              <a:t>. Akkor monda Illés az egész sokaságnak: </a:t>
            </a:r>
            <a:r>
              <a:rPr lang="hu-HU" sz="1200" kern="1200" dirty="0" err="1" smtClean="0">
                <a:solidFill>
                  <a:schemeClr val="tx1"/>
                </a:solidFill>
                <a:effectLst/>
                <a:latin typeface="+mn-lt"/>
                <a:ea typeface="+mn-ea"/>
                <a:cs typeface="+mn-cs"/>
              </a:rPr>
              <a:t>Jőjjetek</a:t>
            </a:r>
            <a:r>
              <a:rPr lang="hu-HU" sz="1200" kern="1200" dirty="0" smtClean="0">
                <a:solidFill>
                  <a:schemeClr val="tx1"/>
                </a:solidFill>
                <a:effectLst/>
                <a:latin typeface="+mn-lt"/>
                <a:ea typeface="+mn-ea"/>
                <a:cs typeface="+mn-cs"/>
              </a:rPr>
              <a:t> én hozzám. És hozzá </a:t>
            </a:r>
            <a:r>
              <a:rPr lang="hu-HU" sz="1200" kern="1200" dirty="0" err="1" smtClean="0">
                <a:solidFill>
                  <a:schemeClr val="tx1"/>
                </a:solidFill>
                <a:effectLst/>
                <a:latin typeface="+mn-lt"/>
                <a:ea typeface="+mn-ea"/>
                <a:cs typeface="+mn-cs"/>
              </a:rPr>
              <a:t>méne</a:t>
            </a:r>
            <a:r>
              <a:rPr lang="hu-HU" sz="1200" kern="1200" dirty="0" smtClean="0">
                <a:solidFill>
                  <a:schemeClr val="tx1"/>
                </a:solidFill>
                <a:effectLst/>
                <a:latin typeface="+mn-lt"/>
                <a:ea typeface="+mn-ea"/>
                <a:cs typeface="+mn-cs"/>
              </a:rPr>
              <a:t> az egész sokaság, és </a:t>
            </a:r>
            <a:r>
              <a:rPr lang="hu-HU" sz="1200" kern="1200" dirty="0" err="1" smtClean="0">
                <a:solidFill>
                  <a:schemeClr val="tx1"/>
                </a:solidFill>
                <a:effectLst/>
                <a:latin typeface="+mn-lt"/>
                <a:ea typeface="+mn-ea"/>
                <a:cs typeface="+mn-cs"/>
              </a:rPr>
              <a:t>megépíté</a:t>
            </a:r>
            <a:r>
              <a:rPr lang="hu-HU" sz="1200" kern="1200" dirty="0" smtClean="0">
                <a:solidFill>
                  <a:schemeClr val="tx1"/>
                </a:solidFill>
                <a:effectLst/>
                <a:latin typeface="+mn-lt"/>
                <a:ea typeface="+mn-ea"/>
                <a:cs typeface="+mn-cs"/>
              </a:rPr>
              <a:t> az Úr oltárát, amely leromboltatott volt.</a:t>
            </a:r>
          </a:p>
          <a:p>
            <a:r>
              <a:rPr lang="hu-HU" sz="1200" b="1" kern="1200" dirty="0" smtClean="0">
                <a:solidFill>
                  <a:schemeClr val="tx1"/>
                </a:solidFill>
                <a:effectLst/>
                <a:latin typeface="+mn-lt"/>
                <a:ea typeface="+mn-ea"/>
                <a:cs typeface="+mn-cs"/>
              </a:rPr>
              <a:t>31. </a:t>
            </a:r>
            <a:r>
              <a:rPr lang="hu-HU" sz="1200" kern="1200" dirty="0" smtClean="0">
                <a:solidFill>
                  <a:schemeClr val="tx1"/>
                </a:solidFill>
                <a:effectLst/>
                <a:latin typeface="+mn-lt"/>
                <a:ea typeface="+mn-ea"/>
                <a:cs typeface="+mn-cs"/>
              </a:rPr>
              <a:t>És vőn Illés tizenkét követ, a </a:t>
            </a:r>
            <a:r>
              <a:rPr lang="hu-HU" sz="1200" kern="1200" dirty="0" err="1" smtClean="0">
                <a:solidFill>
                  <a:schemeClr val="tx1"/>
                </a:solidFill>
                <a:effectLst/>
                <a:latin typeface="+mn-lt"/>
                <a:ea typeface="+mn-ea"/>
                <a:cs typeface="+mn-cs"/>
              </a:rPr>
              <a:t>Jákób</a:t>
            </a:r>
            <a:r>
              <a:rPr lang="hu-HU" sz="1200" kern="1200" dirty="0" smtClean="0">
                <a:solidFill>
                  <a:schemeClr val="tx1"/>
                </a:solidFill>
                <a:effectLst/>
                <a:latin typeface="+mn-lt"/>
                <a:ea typeface="+mn-ea"/>
                <a:cs typeface="+mn-cs"/>
              </a:rPr>
              <a:t> fiai nemzetségeinek száma szerint, akiknek az Isten azt mondotta volt: Izráel legyen a te neved; </a:t>
            </a:r>
          </a:p>
          <a:p>
            <a:r>
              <a:rPr lang="hu-HU" sz="1200" b="1" kern="1200" dirty="0" smtClean="0">
                <a:solidFill>
                  <a:schemeClr val="tx1"/>
                </a:solidFill>
                <a:effectLst/>
                <a:latin typeface="+mn-lt"/>
                <a:ea typeface="+mn-ea"/>
                <a:cs typeface="+mn-cs"/>
              </a:rPr>
              <a:t>32. </a:t>
            </a:r>
            <a:r>
              <a:rPr lang="hu-HU" sz="1200" kern="1200" dirty="0" smtClean="0">
                <a:solidFill>
                  <a:schemeClr val="tx1"/>
                </a:solidFill>
                <a:effectLst/>
                <a:latin typeface="+mn-lt"/>
                <a:ea typeface="+mn-ea"/>
                <a:cs typeface="+mn-cs"/>
              </a:rPr>
              <a:t>És oltárt </a:t>
            </a:r>
            <a:r>
              <a:rPr lang="hu-HU" sz="1200" kern="1200" dirty="0" err="1" smtClean="0">
                <a:solidFill>
                  <a:schemeClr val="tx1"/>
                </a:solidFill>
                <a:effectLst/>
                <a:latin typeface="+mn-lt"/>
                <a:ea typeface="+mn-ea"/>
                <a:cs typeface="+mn-cs"/>
              </a:rPr>
              <a:t>építe</a:t>
            </a:r>
            <a:r>
              <a:rPr lang="hu-HU" sz="1200" kern="1200" dirty="0" smtClean="0">
                <a:solidFill>
                  <a:schemeClr val="tx1"/>
                </a:solidFill>
                <a:effectLst/>
                <a:latin typeface="+mn-lt"/>
                <a:ea typeface="+mn-ea"/>
                <a:cs typeface="+mn-cs"/>
              </a:rPr>
              <a:t> a kövekből az Úr nevében, és egy árkot húzott az oltár körül, amelybe két véka vetni való mag férne.</a:t>
            </a:r>
          </a:p>
          <a:p>
            <a:r>
              <a:rPr lang="hu-HU" sz="1200" b="1" kern="1200" dirty="0" smtClean="0">
                <a:solidFill>
                  <a:schemeClr val="tx1"/>
                </a:solidFill>
                <a:effectLst/>
                <a:latin typeface="+mn-lt"/>
                <a:ea typeface="+mn-ea"/>
                <a:cs typeface="+mn-cs"/>
              </a:rPr>
              <a:t>33. </a:t>
            </a:r>
            <a:r>
              <a:rPr lang="hu-HU" sz="1200" kern="1200" dirty="0" smtClean="0">
                <a:solidFill>
                  <a:schemeClr val="tx1"/>
                </a:solidFill>
                <a:effectLst/>
                <a:latin typeface="+mn-lt"/>
                <a:ea typeface="+mn-ea"/>
                <a:cs typeface="+mn-cs"/>
              </a:rPr>
              <a:t>És oda </a:t>
            </a:r>
            <a:r>
              <a:rPr lang="hu-HU" sz="1200" kern="1200" dirty="0" err="1" smtClean="0">
                <a:solidFill>
                  <a:schemeClr val="tx1"/>
                </a:solidFill>
                <a:effectLst/>
                <a:latin typeface="+mn-lt"/>
                <a:ea typeface="+mn-ea"/>
                <a:cs typeface="+mn-cs"/>
              </a:rPr>
              <a:t>készíté</a:t>
            </a:r>
            <a:r>
              <a:rPr lang="hu-HU" sz="1200" kern="1200" dirty="0" smtClean="0">
                <a:solidFill>
                  <a:schemeClr val="tx1"/>
                </a:solidFill>
                <a:effectLst/>
                <a:latin typeface="+mn-lt"/>
                <a:ea typeface="+mn-ea"/>
                <a:cs typeface="+mn-cs"/>
              </a:rPr>
              <a:t> a fát, és </a:t>
            </a:r>
            <a:r>
              <a:rPr lang="hu-HU" sz="1200" kern="1200" dirty="0" err="1" smtClean="0">
                <a:solidFill>
                  <a:schemeClr val="tx1"/>
                </a:solidFill>
                <a:effectLst/>
                <a:latin typeface="+mn-lt"/>
                <a:ea typeface="+mn-ea"/>
                <a:cs typeface="+mn-cs"/>
              </a:rPr>
              <a:t>felvagdalá</a:t>
            </a:r>
            <a:r>
              <a:rPr lang="hu-HU" sz="1200" kern="1200" dirty="0" smtClean="0">
                <a:solidFill>
                  <a:schemeClr val="tx1"/>
                </a:solidFill>
                <a:effectLst/>
                <a:latin typeface="+mn-lt"/>
                <a:ea typeface="+mn-ea"/>
                <a:cs typeface="+mn-cs"/>
              </a:rPr>
              <a:t> a tulkot, és </a:t>
            </a:r>
            <a:r>
              <a:rPr lang="hu-HU" sz="1200" kern="1200" dirty="0" err="1" smtClean="0">
                <a:solidFill>
                  <a:schemeClr val="tx1"/>
                </a:solidFill>
                <a:effectLst/>
                <a:latin typeface="+mn-lt"/>
                <a:ea typeface="+mn-ea"/>
                <a:cs typeface="+mn-cs"/>
              </a:rPr>
              <a:t>felraká</a:t>
            </a:r>
            <a:r>
              <a:rPr lang="hu-HU" sz="1200" kern="1200" dirty="0" smtClean="0">
                <a:solidFill>
                  <a:schemeClr val="tx1"/>
                </a:solidFill>
                <a:effectLst/>
                <a:latin typeface="+mn-lt"/>
                <a:ea typeface="+mn-ea"/>
                <a:cs typeface="+mn-cs"/>
              </a:rPr>
              <a:t> azt a fára;</a:t>
            </a:r>
          </a:p>
          <a:p>
            <a:r>
              <a:rPr lang="hu-HU" sz="1200" b="1" kern="1200" dirty="0" smtClean="0">
                <a:solidFill>
                  <a:schemeClr val="tx1"/>
                </a:solidFill>
                <a:effectLst/>
                <a:latin typeface="+mn-lt"/>
                <a:ea typeface="+mn-ea"/>
                <a:cs typeface="+mn-cs"/>
              </a:rPr>
              <a:t>34. </a:t>
            </a:r>
            <a:r>
              <a:rPr lang="hu-HU" sz="1200" kern="1200" dirty="0" smtClean="0">
                <a:solidFill>
                  <a:schemeClr val="tx1"/>
                </a:solidFill>
                <a:effectLst/>
                <a:latin typeface="+mn-lt"/>
                <a:ea typeface="+mn-ea"/>
                <a:cs typeface="+mn-cs"/>
              </a:rPr>
              <a:t>És monda: Töltsetek meg négy vedret vízzel, és öntsétek az égőáldozatra és a fára. Monda ismét: Tegyétek ezt még egyszer! És másodszor is azt tevék. Monda még is: Harmadszor is tegyétek meg! És harmadszor is azt </a:t>
            </a:r>
            <a:r>
              <a:rPr lang="hu-HU" sz="1200" kern="1200" dirty="0" err="1" smtClean="0">
                <a:solidFill>
                  <a:schemeClr val="tx1"/>
                </a:solidFill>
                <a:effectLst/>
                <a:latin typeface="+mn-lt"/>
                <a:ea typeface="+mn-ea"/>
                <a:cs typeface="+mn-cs"/>
              </a:rPr>
              <a:t>mívelék</a:t>
            </a:r>
            <a:r>
              <a:rPr lang="hu-HU" sz="1200" kern="1200" dirty="0" smtClean="0">
                <a:solidFill>
                  <a:schemeClr val="tx1"/>
                </a:solidFill>
                <a:effectLst/>
                <a:latin typeface="+mn-lt"/>
                <a:ea typeface="+mn-ea"/>
                <a:cs typeface="+mn-cs"/>
              </a:rPr>
              <a:t>;</a:t>
            </a:r>
          </a:p>
          <a:p>
            <a:r>
              <a:rPr lang="hu-HU" sz="1200" b="1" kern="1200" dirty="0" smtClean="0">
                <a:solidFill>
                  <a:schemeClr val="tx1"/>
                </a:solidFill>
                <a:effectLst/>
                <a:latin typeface="+mn-lt"/>
                <a:ea typeface="+mn-ea"/>
                <a:cs typeface="+mn-cs"/>
              </a:rPr>
              <a:t>35. </a:t>
            </a:r>
            <a:r>
              <a:rPr lang="hu-HU" sz="1200" kern="1200" dirty="0" smtClean="0">
                <a:solidFill>
                  <a:schemeClr val="tx1"/>
                </a:solidFill>
                <a:effectLst/>
                <a:latin typeface="+mn-lt"/>
                <a:ea typeface="+mn-ea"/>
                <a:cs typeface="+mn-cs"/>
              </a:rPr>
              <a:t>Úgy, hogy a víz lecsurgott az oltárról, és még az árok is tele lett vízzel.</a:t>
            </a:r>
          </a:p>
          <a:p>
            <a:r>
              <a:rPr lang="hu-HU" sz="1200" b="1" kern="1200" dirty="0" smtClean="0">
                <a:solidFill>
                  <a:schemeClr val="tx1"/>
                </a:solidFill>
                <a:effectLst/>
                <a:latin typeface="+mn-lt"/>
                <a:ea typeface="+mn-ea"/>
                <a:cs typeface="+mn-cs"/>
              </a:rPr>
              <a:t>36. </a:t>
            </a:r>
            <a:r>
              <a:rPr lang="hu-HU" sz="1200" kern="1200" dirty="0" smtClean="0">
                <a:solidFill>
                  <a:schemeClr val="tx1"/>
                </a:solidFill>
                <a:effectLst/>
                <a:latin typeface="+mn-lt"/>
                <a:ea typeface="+mn-ea"/>
                <a:cs typeface="+mn-cs"/>
              </a:rPr>
              <a:t>És amikor eljött az esteli áldozás ideje, oda lépett Illés próféta, és monda: Óh Uram, Ábrahámnak, Izsáknak és Izráelnek Istene, hadd ismerjék meg e mai napon, hogy te vagy az Isten az Izráelben, és hogy én a te szolgád vagyok, és hogy mindezeket a te parancsolatodból cselekedtem.</a:t>
            </a:r>
          </a:p>
          <a:p>
            <a:r>
              <a:rPr lang="hu-HU" sz="1200" b="1" kern="1200" dirty="0" smtClean="0">
                <a:solidFill>
                  <a:schemeClr val="tx1"/>
                </a:solidFill>
                <a:effectLst/>
                <a:latin typeface="+mn-lt"/>
                <a:ea typeface="+mn-ea"/>
                <a:cs typeface="+mn-cs"/>
              </a:rPr>
              <a:t>37. </a:t>
            </a:r>
            <a:r>
              <a:rPr lang="hu-HU" sz="1200" kern="1200" dirty="0" smtClean="0">
                <a:solidFill>
                  <a:schemeClr val="tx1"/>
                </a:solidFill>
                <a:effectLst/>
                <a:latin typeface="+mn-lt"/>
                <a:ea typeface="+mn-ea"/>
                <a:cs typeface="+mn-cs"/>
              </a:rPr>
              <a:t>Hallgass meg engem, Uram, hallgass meg engem, hogy tudja meg e nép, hogy te, az Úr vagy az Isten, és te fordítod vissza az ő </a:t>
            </a:r>
            <a:r>
              <a:rPr lang="hu-HU" sz="1200" kern="1200" dirty="0" err="1" smtClean="0">
                <a:solidFill>
                  <a:schemeClr val="tx1"/>
                </a:solidFill>
                <a:effectLst/>
                <a:latin typeface="+mn-lt"/>
                <a:ea typeface="+mn-ea"/>
                <a:cs typeface="+mn-cs"/>
              </a:rPr>
              <a:t>szívöket</a:t>
            </a:r>
            <a:r>
              <a:rPr lang="hu-HU" sz="1200" kern="1200" dirty="0" smtClean="0">
                <a:solidFill>
                  <a:schemeClr val="tx1"/>
                </a:solidFill>
                <a:effectLst/>
                <a:latin typeface="+mn-lt"/>
                <a:ea typeface="+mn-ea"/>
                <a:cs typeface="+mn-cs"/>
              </a:rPr>
              <a:t>!</a:t>
            </a:r>
          </a:p>
          <a:p>
            <a:r>
              <a:rPr lang="hu-HU" sz="1200" b="1" kern="1200" dirty="0" smtClean="0">
                <a:solidFill>
                  <a:schemeClr val="tx1"/>
                </a:solidFill>
                <a:effectLst/>
                <a:latin typeface="+mn-lt"/>
                <a:ea typeface="+mn-ea"/>
                <a:cs typeface="+mn-cs"/>
              </a:rPr>
              <a:t>38. </a:t>
            </a:r>
            <a:r>
              <a:rPr lang="hu-HU" sz="1200" kern="1200" dirty="0" smtClean="0">
                <a:solidFill>
                  <a:schemeClr val="tx1"/>
                </a:solidFill>
                <a:effectLst/>
                <a:latin typeface="+mn-lt"/>
                <a:ea typeface="+mn-ea"/>
                <a:cs typeface="+mn-cs"/>
              </a:rPr>
              <a:t>Akkor </a:t>
            </a:r>
            <a:r>
              <a:rPr lang="hu-HU" sz="1200" kern="1200" dirty="0" err="1" smtClean="0">
                <a:solidFill>
                  <a:schemeClr val="tx1"/>
                </a:solidFill>
                <a:effectLst/>
                <a:latin typeface="+mn-lt"/>
                <a:ea typeface="+mn-ea"/>
                <a:cs typeface="+mn-cs"/>
              </a:rPr>
              <a:t>alászálla</a:t>
            </a:r>
            <a:r>
              <a:rPr lang="hu-HU" sz="1200" kern="1200" dirty="0" smtClean="0">
                <a:solidFill>
                  <a:schemeClr val="tx1"/>
                </a:solidFill>
                <a:effectLst/>
                <a:latin typeface="+mn-lt"/>
                <a:ea typeface="+mn-ea"/>
                <a:cs typeface="+mn-cs"/>
              </a:rPr>
              <a:t> az Úr tüze, és </a:t>
            </a:r>
            <a:r>
              <a:rPr lang="hu-HU" sz="1200" kern="1200" dirty="0" err="1" smtClean="0">
                <a:solidFill>
                  <a:schemeClr val="tx1"/>
                </a:solidFill>
                <a:effectLst/>
                <a:latin typeface="+mn-lt"/>
                <a:ea typeface="+mn-ea"/>
                <a:cs typeface="+mn-cs"/>
              </a:rPr>
              <a:t>megemészté</a:t>
            </a:r>
            <a:r>
              <a:rPr lang="hu-HU" sz="1200" kern="1200" dirty="0" smtClean="0">
                <a:solidFill>
                  <a:schemeClr val="tx1"/>
                </a:solidFill>
                <a:effectLst/>
                <a:latin typeface="+mn-lt"/>
                <a:ea typeface="+mn-ea"/>
                <a:cs typeface="+mn-cs"/>
              </a:rPr>
              <a:t> az égőáldozatot, a fát, a köveket és a port, és felnyalta a vizet, amely az árokban volt.</a:t>
            </a:r>
          </a:p>
          <a:p>
            <a:r>
              <a:rPr lang="hu-HU" sz="1200" b="1" kern="1200" dirty="0" smtClean="0">
                <a:solidFill>
                  <a:schemeClr val="tx1"/>
                </a:solidFill>
                <a:effectLst/>
                <a:latin typeface="+mn-lt"/>
                <a:ea typeface="+mn-ea"/>
                <a:cs typeface="+mn-cs"/>
              </a:rPr>
              <a:t>39. </a:t>
            </a:r>
            <a:r>
              <a:rPr lang="hu-HU" sz="1200" kern="1200" dirty="0" smtClean="0">
                <a:solidFill>
                  <a:schemeClr val="tx1"/>
                </a:solidFill>
                <a:effectLst/>
                <a:latin typeface="+mn-lt"/>
                <a:ea typeface="+mn-ea"/>
                <a:cs typeface="+mn-cs"/>
              </a:rPr>
              <a:t>Mikor ezt látta az egész sokaság, arcra borult, és monda: Az Úr az Isten! Az Úr az Isten!</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Nem volt ez egy túl hosszú, vagy különösebben elegáns imádság, Isten mégis meghallgatta Illés imáját és tüzet bocsájtott le az égből. Ez nagyon is látható felelet volt!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És ez itt még nem az ima hatalmas megválaszolásának vége! A 42. vers szerint Illés ismét felmegy a </a:t>
            </a:r>
            <a:r>
              <a:rPr lang="hu-HU" sz="1200" kern="1200" dirty="0" err="1" smtClean="0">
                <a:solidFill>
                  <a:schemeClr val="tx1"/>
                </a:solidFill>
                <a:effectLst/>
                <a:latin typeface="+mn-lt"/>
                <a:ea typeface="+mn-ea"/>
                <a:cs typeface="+mn-cs"/>
              </a:rPr>
              <a:t>Kármel-hegy</a:t>
            </a:r>
            <a:r>
              <a:rPr lang="hu-HU" sz="1200" kern="1200" dirty="0" smtClean="0">
                <a:solidFill>
                  <a:schemeClr val="tx1"/>
                </a:solidFill>
                <a:effectLst/>
                <a:latin typeface="+mn-lt"/>
                <a:ea typeface="+mn-ea"/>
                <a:cs typeface="+mn-cs"/>
              </a:rPr>
              <a:t> tetejére. Ezúttal csendesen leborulva imádkozik esőért, hiszen Izrael már három esztendeje szárazságtól szenved. Erre az imára viszont nem érkezik azonnal válasz. Illésnek várnia kell és kitartani.  </a:t>
            </a:r>
          </a:p>
          <a:p>
            <a:r>
              <a:rPr lang="hu-HU" sz="1200" kern="1200" dirty="0" smtClean="0">
                <a:solidFill>
                  <a:schemeClr val="tx1"/>
                </a:solidFill>
                <a:effectLst/>
                <a:latin typeface="+mn-lt"/>
                <a:ea typeface="+mn-ea"/>
                <a:cs typeface="+mn-cs"/>
              </a:rPr>
              <a:t>A próféta hétszer is imádkozik, mielőtt a meghallgatás első jelét észrevehetné. Bár csak egy tenyérnyi, apró felhőcske emelkedett fel a tengerből, Illésnek ez elég volt, tudta, hogy imádsága meghallgattatott. Néhány percen belül beborult az ég és hatalmas felhőszakadás kerekedett.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a:t>
            </a:fld>
            <a:endParaRPr lang="en-US"/>
          </a:p>
        </p:txBody>
      </p:sp>
    </p:spTree>
    <p:extLst>
      <p:ext uri="{BB962C8B-B14F-4D97-AF65-F5344CB8AC3E}">
        <p14:creationId xmlns:p14="http://schemas.microsoft.com/office/powerpoint/2010/main" val="1434807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hu-HU" sz="1200" dirty="0" smtClean="0">
                <a:effectLst/>
                <a:latin typeface="Calibri" panose="020F0502020204030204" pitchFamily="34" charset="0"/>
                <a:ea typeface="Calibri" panose="020F0502020204030204" pitchFamily="34" charset="0"/>
                <a:cs typeface="Times New Roman" panose="02020603050405020304" pitchFamily="18" charset="0"/>
              </a:rPr>
              <a:t>Isten sokkal többet tesz puszta együttérzésnél. Azonnali, gyakorlati segítséget nyújt. Illés esetében a mennyei küldött pogácsát és vizet készített oda a prófétának (6. v.) Isten nektek és nekem is segítséget fog nyújtani. A segítség jöhet egy barát, egy tanácsadó, egy családtag, vagy valaki más személyében, akinek szavai és tettei bizonyítják Isten gondoskodását. </a:t>
            </a:r>
            <a:endParaRPr lang="hu-HU" sz="1200" dirty="0">
              <a:effectLst/>
              <a:latin typeface="Times New Roman" panose="02020603050405020304" pitchFamily="18"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10</a:t>
            </a:fld>
            <a:endParaRPr lang="en-US"/>
          </a:p>
        </p:txBody>
      </p:sp>
    </p:spTree>
    <p:extLst>
      <p:ext uri="{BB962C8B-B14F-4D97-AF65-F5344CB8AC3E}">
        <p14:creationId xmlns:p14="http://schemas.microsoft.com/office/powerpoint/2010/main" val="8333383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hu-HU" sz="1200" dirty="0" smtClean="0">
                <a:effectLst/>
                <a:latin typeface="Calibri" panose="020F0502020204030204" pitchFamily="34" charset="0"/>
                <a:ea typeface="Calibri" panose="020F0502020204030204" pitchFamily="34" charset="0"/>
                <a:cs typeface="Times New Roman" panose="02020603050405020304" pitchFamily="18" charset="0"/>
              </a:rPr>
              <a:t>Isten megnyugvást és pihenést is ad. Tudja, hogy a futás nagyon kifárasztotta Illést. Isten azt is tudja, hogy a fizikai fáradtság mellett érzelmileg is kimerült és szörnyű bűntudat gyötri lelkét. Isten tisztára törli a táblát és gondoskodik Illés pihenéséről is. A próféta végre valóban kialhatja magát és felfrissülhet. </a:t>
            </a:r>
            <a:endParaRPr lang="hu-HU" sz="1200" dirty="0" smtClean="0">
              <a:effectLst/>
              <a:latin typeface="Times New Roman" panose="02020603050405020304" pitchFamily="18" charset="0"/>
              <a:ea typeface="Calibri" panose="020F0502020204030204" pitchFamily="34" charset="0"/>
            </a:endParaRPr>
          </a:p>
          <a:p>
            <a:pPr>
              <a:spcAft>
                <a:spcPts val="0"/>
              </a:spcAft>
            </a:pPr>
            <a:r>
              <a:rPr lang="hu-HU" sz="120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hu-HU" sz="1200" dirty="0" smtClean="0">
              <a:effectLst/>
              <a:latin typeface="Times New Roman" panose="02020603050405020304" pitchFamily="18" charset="0"/>
              <a:ea typeface="Calibri" panose="020F0502020204030204" pitchFamily="34" charset="0"/>
            </a:endParaRPr>
          </a:p>
          <a:p>
            <a:pPr>
              <a:spcAft>
                <a:spcPts val="0"/>
              </a:spcAft>
            </a:pPr>
            <a:r>
              <a:rPr lang="hu-HU" sz="1200" dirty="0" smtClean="0">
                <a:effectLst/>
                <a:latin typeface="Calibri" panose="020F0502020204030204" pitchFamily="34" charset="0"/>
                <a:ea typeface="Calibri" panose="020F0502020204030204" pitchFamily="34" charset="0"/>
                <a:cs typeface="Times New Roman" panose="02020603050405020304" pitchFamily="18" charset="0"/>
              </a:rPr>
              <a:t>Akkor találhatunk pihentető enyhülést, ha valóban elfogadjuk, hogy Isten megbocsájtott nekünk és nem kell tovább cipelnünk bűntudatunk terhét, mert Ő levette azt rólunk. </a:t>
            </a:r>
            <a:endParaRPr lang="hu-HU" sz="1200" dirty="0">
              <a:effectLst/>
              <a:latin typeface="Times New Roman" panose="02020603050405020304" pitchFamily="18"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11</a:t>
            </a:fld>
            <a:endParaRPr lang="en-US"/>
          </a:p>
        </p:txBody>
      </p:sp>
    </p:spTree>
    <p:extLst>
      <p:ext uri="{BB962C8B-B14F-4D97-AF65-F5344CB8AC3E}">
        <p14:creationId xmlns:p14="http://schemas.microsoft.com/office/powerpoint/2010/main" val="28479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hu-HU" sz="1200" b="1" dirty="0" smtClean="0">
                <a:effectLst/>
                <a:latin typeface="Calibri" panose="020F0502020204030204" pitchFamily="34" charset="0"/>
                <a:ea typeface="Calibri" panose="020F0502020204030204" pitchFamily="34" charset="0"/>
                <a:cs typeface="Times New Roman" panose="02020603050405020304" pitchFamily="18" charset="0"/>
              </a:rPr>
              <a:t>A gyógyulás időbe telik </a:t>
            </a:r>
            <a:endParaRPr lang="hu-HU" sz="1200" dirty="0" smtClean="0">
              <a:effectLst/>
              <a:latin typeface="Times New Roman" panose="02020603050405020304" pitchFamily="18" charset="0"/>
              <a:ea typeface="Calibri" panose="020F0502020204030204" pitchFamily="34" charset="0"/>
            </a:endParaRPr>
          </a:p>
          <a:p>
            <a:pPr>
              <a:spcAft>
                <a:spcPts val="0"/>
              </a:spcAft>
            </a:pPr>
            <a:r>
              <a:rPr lang="hu-HU" sz="120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hu-HU" sz="1200" dirty="0" smtClean="0">
              <a:effectLst/>
              <a:latin typeface="Times New Roman" panose="02020603050405020304" pitchFamily="18" charset="0"/>
              <a:ea typeface="Calibri" panose="020F0502020204030204" pitchFamily="34" charset="0"/>
            </a:endParaRPr>
          </a:p>
          <a:p>
            <a:pPr>
              <a:spcAft>
                <a:spcPts val="0"/>
              </a:spcAft>
            </a:pPr>
            <a:r>
              <a:rPr lang="hu-HU" sz="1200" dirty="0" smtClean="0">
                <a:effectLst/>
                <a:latin typeface="Calibri" panose="020F0502020204030204" pitchFamily="34" charset="0"/>
                <a:ea typeface="Calibri" panose="020F0502020204030204" pitchFamily="34" charset="0"/>
                <a:cs typeface="Times New Roman" panose="02020603050405020304" pitchFamily="18" charset="0"/>
              </a:rPr>
              <a:t>Illés még az angyaltól kapott étel elfogyasztása után sem tért azonnal vissza a normális életbe. Isten megemlékezik róla, hogy „por vagyunk”. (Zsolt 103:14) Nem sieti el a gyógyítást sem. Isten ad időt Illésnek a felépülésre. A gyógyulás időbe telik. Szükségünk van azokra az Istennel töltött nyugodt percekre. Időt kell töltenünk Igéjével. Időt kell fordítanunk az Istennel való beszélgetésre, még akkor is, ha nem érzünk azonnali javulást. </a:t>
            </a:r>
            <a:endParaRPr lang="hu-HU" sz="1200" dirty="0">
              <a:effectLst/>
              <a:latin typeface="Times New Roman" panose="02020603050405020304" pitchFamily="18"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12</a:t>
            </a:fld>
            <a:endParaRPr lang="en-US"/>
          </a:p>
        </p:txBody>
      </p:sp>
    </p:spTree>
    <p:extLst>
      <p:ext uri="{BB962C8B-B14F-4D97-AF65-F5344CB8AC3E}">
        <p14:creationId xmlns:p14="http://schemas.microsoft.com/office/powerpoint/2010/main" val="911749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Isten megérti, hogy az élet ebben a bűnterhes világban depresszióhoz vezethet. Megérti, késztetésünket, hogy elfussunk a fájdalmak elől. Futásunknak azonban más irányt akar adni.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13</a:t>
            </a:fld>
            <a:endParaRPr lang="en-US"/>
          </a:p>
        </p:txBody>
      </p:sp>
    </p:spTree>
    <p:extLst>
      <p:ext uri="{BB962C8B-B14F-4D97-AF65-F5344CB8AC3E}">
        <p14:creationId xmlns:p14="http://schemas.microsoft.com/office/powerpoint/2010/main" val="693622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Isten azt akarja, hogy önpusztító küszködés helyett Őhozzá fussunk. És ott, az Ő jelenlétében arra akar tanítani minket, hogy hallgassunk halk, szelíd szavára. (1Kir 19:12)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14</a:t>
            </a:fld>
            <a:endParaRPr lang="en-US"/>
          </a:p>
        </p:txBody>
      </p:sp>
    </p:spTree>
    <p:extLst>
      <p:ext uri="{BB962C8B-B14F-4D97-AF65-F5344CB8AC3E}">
        <p14:creationId xmlns:p14="http://schemas.microsoft.com/office/powerpoint/2010/main" val="11754829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266700"/>
            <a:ext cx="4114800" cy="3086100"/>
          </a:xfrm>
        </p:spPr>
      </p:sp>
      <p:sp>
        <p:nvSpPr>
          <p:cNvPr id="3" name="Notes Placeholder 2"/>
          <p:cNvSpPr>
            <a:spLocks noGrp="1"/>
          </p:cNvSpPr>
          <p:nvPr>
            <p:ph type="body" idx="1"/>
          </p:nvPr>
        </p:nvSpPr>
        <p:spPr>
          <a:xfrm>
            <a:off x="685800" y="3421755"/>
            <a:ext cx="5486400" cy="3600450"/>
          </a:xfrm>
        </p:spPr>
        <p:txBody>
          <a:bodyPr/>
          <a:lstStyle/>
          <a:p>
            <a:r>
              <a:rPr lang="hu-HU" sz="1200" b="1" kern="1200" dirty="0" smtClean="0">
                <a:solidFill>
                  <a:schemeClr val="tx1"/>
                </a:solidFill>
                <a:effectLst/>
                <a:latin typeface="+mn-lt"/>
                <a:ea typeface="+mn-ea"/>
                <a:cs typeface="+mn-cs"/>
              </a:rPr>
              <a:t>A történet folytatása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De térjünk csak vissza Illéshez! Még mindig a fenyőfa alatt találjuk. A 6. versből megtudjuk, hogy visszafeküdt aludni, miután az angyaltól kapott ételt elfogyasztotta. Később az angyal felébreszti, és újra megeteti. Ez alkalommal valami különleges dolog történik.  „És az Úr angyala eljött másodszor is és megérintette őt, és monda: Kelj fel, egyél; mert erőd felett való utad van. És ő felkelt, és evett és ivott; és ment annak az ételnek erejével negyven nap és negyven éjjel egész az Isten hegyéig, Hórebig.”(7-8. v.)</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Illésnek nem volt ereje összeszedni magát és megtenni az utat, hogy találkozzon Istennel. A megfelelő időben azonban Isten volt az, aki erőt adott neki ehhez a létfontosságú találkozóhoz.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Illésnek még mindig türelmesen várakoznia kellett, miután az isteni találkozó színhelyére érkezett. Újra kellett tanulnia, egyáltalán mi is az az imádkozás. Isten nem mindig nagy eseményekben jelentkezik. Nincsen mindig fényes villámlás és égből hulló tűzeső. Miközben Illés várakozott </a:t>
            </a:r>
            <a:r>
              <a:rPr lang="hu-HU" sz="1200" i="1" kern="1200" dirty="0" smtClean="0">
                <a:solidFill>
                  <a:schemeClr val="tx1"/>
                </a:solidFill>
                <a:effectLst/>
                <a:latin typeface="+mn-lt"/>
                <a:ea typeface="+mn-ea"/>
                <a:cs typeface="+mn-cs"/>
              </a:rPr>
              <a:t>„ az Úr előtt ment nagy erős szél, amely a hegyeket megszaggatta és meghasogatta a kősziklákat az Úr előtt; de az Úr nem volt abban a szélben. És a szél után földindulás lett; de az Úr nem volt a földindulásban sem. És a földindulás után tűz jött, de nem volt az Úr a tűzben sem. És a tűz után egy halk és szelíd hang hallatszott.” (11-12. v.)</a:t>
            </a:r>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Ez az, amit az imaharcosoknak meg kell tanulniuk. Ráhangolódni fülükkel erre a szelíd, halk hangra.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Amikor Illés a fenyő alatt fekve meghalni vágyott, valóban azt hitte, legjobb napjainak örökre vége.</a:t>
            </a:r>
            <a:endParaRPr lang="en-US" dirty="0"/>
          </a:p>
        </p:txBody>
      </p:sp>
      <p:sp>
        <p:nvSpPr>
          <p:cNvPr id="4" name="Slide Number Placeholder 3"/>
          <p:cNvSpPr>
            <a:spLocks noGrp="1"/>
          </p:cNvSpPr>
          <p:nvPr>
            <p:ph type="sldNum" sz="quarter" idx="10"/>
          </p:nvPr>
        </p:nvSpPr>
        <p:spPr/>
        <p:txBody>
          <a:bodyPr/>
          <a:lstStyle/>
          <a:p>
            <a:fld id="{020CA45F-3E6B-FD44-9F8A-9D3BC1F0D9A8}" type="slidenum">
              <a:rPr lang="en-US" smtClean="0"/>
              <a:t>15</a:t>
            </a:fld>
            <a:endParaRPr lang="en-US"/>
          </a:p>
        </p:txBody>
      </p:sp>
    </p:spTree>
    <p:extLst>
      <p:ext uri="{BB962C8B-B14F-4D97-AF65-F5344CB8AC3E}">
        <p14:creationId xmlns:p14="http://schemas.microsoft.com/office/powerpoint/2010/main" val="15360711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Isten azonban másképpen látta a dolgokat. Ő tudta, hogy várnak még szép napok Illésre. Voltak még királyok, akiket fel kellett kennie, és utódját is ki kellett még választania a prófétának. Isten már ismerte Elizeust, az utódot, aki olyan közel kerül majd Illéshez, mintha csak a fia lenne. Isten tudta, hogy Illés hite majd ismét tüzet hoz le az égből. Illésre nem reménytelen halál vár egy fenyőfa alatt, hanem inkább a halál megtapasztalása nélkül, tüzes szekéren fog innen a Mennybe távozni. Erről mi se feledkezzünk el soha!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16</a:t>
            </a:fld>
            <a:endParaRPr lang="en-US"/>
          </a:p>
        </p:txBody>
      </p:sp>
    </p:spTree>
    <p:extLst>
      <p:ext uri="{BB962C8B-B14F-4D97-AF65-F5344CB8AC3E}">
        <p14:creationId xmlns:p14="http://schemas.microsoft.com/office/powerpoint/2010/main" val="1640443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„Amikor az ember a leggyengébb, akkor kísérti Sátán a leghevesebben. Így szeretett volna Isten Fián is diadalmaskodni. Ezzel a módszerrel már sok embert legyőzött. . . Így volt ez Illéssel is.”</a:t>
            </a: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17</a:t>
            </a:fld>
            <a:endParaRPr lang="en-US"/>
          </a:p>
        </p:txBody>
      </p:sp>
    </p:spTree>
    <p:extLst>
      <p:ext uri="{BB962C8B-B14F-4D97-AF65-F5344CB8AC3E}">
        <p14:creationId xmlns:p14="http://schemas.microsoft.com/office/powerpoint/2010/main" val="2505827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„Így van ez ma is. Sátán akkor próbálja megrendíteni Isten iránti bizalmunkat, amikor a körülmények összezavarnak és kétségeket ébresztenek bennünk, amikor nyomor vagy bánat gyötör minket. Ilyenkor felsorakoztatja előttünk botlásainkat, és Istennel szembeni bizalmatlanságra, szeretetének megkérdőjelezésére kísért. Azt reméli, hogy elcsüggedve elengedjük Isten kezét.”</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18</a:t>
            </a:fld>
            <a:endParaRPr lang="en-US"/>
          </a:p>
        </p:txBody>
      </p:sp>
    </p:spTree>
    <p:extLst>
      <p:ext uri="{BB962C8B-B14F-4D97-AF65-F5344CB8AC3E}">
        <p14:creationId xmlns:p14="http://schemas.microsoft.com/office/powerpoint/2010/main" val="3292004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„A csüggedés megrendítheti a leghősiesebb hitű és legerősebb akaratú embert is. De Isten megérti, és ilyenkor is szánja és szereti. Olvas szívében, ismeri indítékait és szándékait. Türelmesen várni és bízni, amikor minden sötétnek látszik - ez az a lecke, amit Isten műve vezetőinek meg kell tanulniuk. </a:t>
            </a:r>
            <a:endParaRPr lang="en-US" dirty="0"/>
          </a:p>
        </p:txBody>
      </p:sp>
      <p:sp>
        <p:nvSpPr>
          <p:cNvPr id="4" name="Slide Number Placeholder 3"/>
          <p:cNvSpPr>
            <a:spLocks noGrp="1"/>
          </p:cNvSpPr>
          <p:nvPr>
            <p:ph type="sldNum" sz="quarter" idx="10"/>
          </p:nvPr>
        </p:nvSpPr>
        <p:spPr/>
        <p:txBody>
          <a:bodyPr/>
          <a:lstStyle/>
          <a:p>
            <a:fld id="{020CA45F-3E6B-FD44-9F8A-9D3BC1F0D9A8}" type="slidenum">
              <a:rPr lang="en-US" smtClean="0"/>
              <a:t>19</a:t>
            </a:fld>
            <a:endParaRPr lang="en-US"/>
          </a:p>
        </p:txBody>
      </p:sp>
    </p:spTree>
    <p:extLst>
      <p:ext uri="{BB962C8B-B14F-4D97-AF65-F5344CB8AC3E}">
        <p14:creationId xmlns:p14="http://schemas.microsoft.com/office/powerpoint/2010/main" val="953752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Illés tudott imádkozni. Tudta, hogyan kell kérni, hogyan kell kitartóan várakozni.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Talán a mi életünkben is voltak időszakok, amikor Illéshez hasonlóan, kitartóan imádkoztunk valakiért, vagy valamiért, és megtapasztalhattuk Isten csodálatos, hatalmas válaszát.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Aztán megint csak nehezünkre esik az ilyen csodás imameghallgatások felidézése. Talán nem gyógyul meg, akiért imádkozunk. Talán nem nyerjük el az áhított állást. Talán még mindig nem született gyermekünk.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2</a:t>
            </a:fld>
            <a:endParaRPr lang="en-US"/>
          </a:p>
        </p:txBody>
      </p:sp>
    </p:spTree>
    <p:extLst>
      <p:ext uri="{BB962C8B-B14F-4D97-AF65-F5344CB8AC3E}">
        <p14:creationId xmlns:p14="http://schemas.microsoft.com/office/powerpoint/2010/main" val="4096708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A menny nem hagyja cserben őket a viszontagságos órában. Látszólag nincs tehetetlenebb, de valójában legyőzhetetlenebb annál a léleknél, aki semmiségét érezve teljesen Istenre hagyatkozik.”  (Ellen G. White, </a:t>
            </a:r>
            <a:r>
              <a:rPr lang="hu-HU" sz="1200" i="1" kern="1200" dirty="0" smtClean="0">
                <a:solidFill>
                  <a:schemeClr val="tx1"/>
                </a:solidFill>
                <a:effectLst/>
                <a:latin typeface="+mn-lt"/>
                <a:ea typeface="+mn-ea"/>
                <a:cs typeface="+mn-cs"/>
              </a:rPr>
              <a:t>Próféták és királyok </a:t>
            </a:r>
            <a:r>
              <a:rPr lang="hu-HU" sz="1200" kern="1200" dirty="0" smtClean="0">
                <a:solidFill>
                  <a:schemeClr val="tx1"/>
                </a:solidFill>
                <a:effectLst/>
                <a:latin typeface="+mn-lt"/>
                <a:ea typeface="+mn-ea"/>
                <a:cs typeface="+mn-cs"/>
              </a:rPr>
              <a:t>174-175.o.)</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20</a:t>
            </a:fld>
            <a:endParaRPr lang="en-US"/>
          </a:p>
        </p:txBody>
      </p:sp>
    </p:spTree>
    <p:extLst>
      <p:ext uri="{BB962C8B-B14F-4D97-AF65-F5344CB8AC3E}">
        <p14:creationId xmlns:p14="http://schemas.microsoft.com/office/powerpoint/2010/main" val="8976035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Hol vagyunk ma éppen? Ha Illésként a Kármel-hegyen tüzet hozunk le az égből, dicsőítsük érte Istent! De ne feledjük, hogy nem mindig csak hegytető-élményeink lesznek! Ne szalasszuk el Isten halk, szelíd hangját! </a:t>
            </a:r>
            <a:endParaRPr lang="en-US" dirty="0"/>
          </a:p>
        </p:txBody>
      </p:sp>
      <p:sp>
        <p:nvSpPr>
          <p:cNvPr id="4" name="Slide Number Placeholder 3"/>
          <p:cNvSpPr>
            <a:spLocks noGrp="1"/>
          </p:cNvSpPr>
          <p:nvPr>
            <p:ph type="sldNum" sz="quarter" idx="10"/>
          </p:nvPr>
        </p:nvSpPr>
        <p:spPr/>
        <p:txBody>
          <a:bodyPr/>
          <a:lstStyle/>
          <a:p>
            <a:fld id="{020CA45F-3E6B-FD44-9F8A-9D3BC1F0D9A8}" type="slidenum">
              <a:rPr lang="en-US" smtClean="0"/>
              <a:t>21</a:t>
            </a:fld>
            <a:endParaRPr lang="en-US"/>
          </a:p>
        </p:txBody>
      </p:sp>
    </p:spTree>
    <p:extLst>
      <p:ext uri="{BB962C8B-B14F-4D97-AF65-F5344CB8AC3E}">
        <p14:creationId xmlns:p14="http://schemas.microsoft.com/office/powerpoint/2010/main" val="20978627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Ha Illésként menekülünk, vagy olyasmit teszünk, amiről tudjuk, hogy alapvető problémáinkat nem oldja meg, vagy ha csődtömegként fekszünk egy fenyő alatt, akkor se feledjük, van remény!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22</a:t>
            </a:fld>
            <a:endParaRPr lang="en-US"/>
          </a:p>
        </p:txBody>
      </p:sp>
    </p:spTree>
    <p:extLst>
      <p:ext uri="{BB962C8B-B14F-4D97-AF65-F5344CB8AC3E}">
        <p14:creationId xmlns:p14="http://schemas.microsoft.com/office/powerpoint/2010/main" val="13931934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Isten másképpen látja a dolgokat. Isten megért bennünket. Ő meg akar szabadítani a bűntudattól. Gyakorlati segítséget akar nyújtani nekünk embertársaink által. És nem mulaszt el új erőt adni nekünk, hogy ismét találkozhassunk Vele. A legjobb napjaink még előttünk állnak, ha meghalljuk és követjük azt a halk, szelíd hangot. Isten megért és kész áldásait árasztani ránk, már ma. Ugye, mi is készen állunk elfogadni őket?</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23</a:t>
            </a:fld>
            <a:endParaRPr lang="en-US"/>
          </a:p>
        </p:txBody>
      </p:sp>
    </p:spTree>
    <p:extLst>
      <p:ext uri="{BB962C8B-B14F-4D97-AF65-F5344CB8AC3E}">
        <p14:creationId xmlns:p14="http://schemas.microsoft.com/office/powerpoint/2010/main" val="1387270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Mindenben talán nem tudunk Illéssel, a nagy imaharcossal azonosulni, de azt hiszem a Kármel-hegyi nagy nap </a:t>
            </a:r>
            <a:r>
              <a:rPr lang="hu-HU" sz="1200" i="1" kern="1200" dirty="0" smtClean="0">
                <a:solidFill>
                  <a:schemeClr val="tx1"/>
                </a:solidFill>
                <a:effectLst/>
                <a:latin typeface="+mn-lt"/>
                <a:ea typeface="+mn-ea"/>
                <a:cs typeface="+mn-cs"/>
              </a:rPr>
              <a:t>utáni</a:t>
            </a:r>
            <a:r>
              <a:rPr lang="hu-HU" sz="1200" kern="1200" dirty="0" smtClean="0">
                <a:solidFill>
                  <a:schemeClr val="tx1"/>
                </a:solidFill>
                <a:effectLst/>
                <a:latin typeface="+mn-lt"/>
                <a:ea typeface="+mn-ea"/>
                <a:cs typeface="+mn-cs"/>
              </a:rPr>
              <a:t> Illéssel viszont igen. </a:t>
            </a: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3</a:t>
            </a:fld>
            <a:endParaRPr lang="en-US"/>
          </a:p>
        </p:txBody>
      </p:sp>
    </p:spTree>
    <p:extLst>
      <p:ext uri="{BB962C8B-B14F-4D97-AF65-F5344CB8AC3E}">
        <p14:creationId xmlns:p14="http://schemas.microsoft.com/office/powerpoint/2010/main" val="506143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A depresszió támadása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Kármel-hegyi élmény után Illés teljesen kimerült testileg-lelkileg. Már mély álomba merült, amikor </a:t>
            </a:r>
            <a:r>
              <a:rPr lang="hu-HU" sz="1200" kern="1200" dirty="0" err="1" smtClean="0">
                <a:solidFill>
                  <a:schemeClr val="tx1"/>
                </a:solidFill>
                <a:effectLst/>
                <a:latin typeface="+mn-lt"/>
                <a:ea typeface="+mn-ea"/>
                <a:cs typeface="+mn-cs"/>
              </a:rPr>
              <a:t>Jézabel</a:t>
            </a:r>
            <a:r>
              <a:rPr lang="hu-HU" sz="1200" kern="1200" dirty="0" smtClean="0">
                <a:solidFill>
                  <a:schemeClr val="tx1"/>
                </a:solidFill>
                <a:effectLst/>
                <a:latin typeface="+mn-lt"/>
                <a:ea typeface="+mn-ea"/>
                <a:cs typeface="+mn-cs"/>
              </a:rPr>
              <a:t> királynő követe rátalált. Nagy megpróbáltatás volt Illésnek a királynő halálos fenyegetéséről szóló, durva ébresztő. A hirtelen, mély és sötét depresszióba süllyedés kiváltója.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 depresszió gyakran egy különösen kimerítő lelki, vagy fizikai megterhelés után tör ránk. Máskor észrevétlenül, hetek, hónapok, sőt lelkileg kiegyensúlyozottnak tűnő évek során fokozatosan kerít hatalmába. Akkor ismerjük csak fel, amikor szorít markolásán.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Lássuk, hogyan reagált Isten nagy embere, Illés! Királyok 1. könyvének 19. fejezetében azt olvassuk, hogy Illés futásnak eredt.  A belopódzó depresszió első lépése szükségszerűen mindig a futás. Előfordul, hogy a hűtőszekrényhez futunk és megpróbáljuk boldogra enni magunkat. Máskor alvással próbálunk érzelmi kimerültségünktől megszabadulni. Új ismeretségekben, munkában, vagy lakóhelyben keressük a kiutat. Vagy még több munkával terheljük túl magunkat, a megbeszélések és határidők szorításával próbálunk elfutni a megnevezhetetlen valami elől, ami megfoszt minden reménytől és örömtől.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4</a:t>
            </a:fld>
            <a:endParaRPr lang="en-US"/>
          </a:p>
        </p:txBody>
      </p:sp>
    </p:spTree>
    <p:extLst>
      <p:ext uri="{BB962C8B-B14F-4D97-AF65-F5344CB8AC3E}">
        <p14:creationId xmlns:p14="http://schemas.microsoft.com/office/powerpoint/2010/main" val="2010319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Illés tehát elfut. Csak fut és fut, sokáig és nagyon gyorsan! 150 kilométert fut egyfolytában </a:t>
            </a:r>
            <a:r>
              <a:rPr lang="hu-HU" sz="1200" kern="1200" dirty="0" err="1" smtClean="0">
                <a:solidFill>
                  <a:schemeClr val="tx1"/>
                </a:solidFill>
                <a:effectLst/>
                <a:latin typeface="+mn-lt"/>
                <a:ea typeface="+mn-ea"/>
                <a:cs typeface="+mn-cs"/>
              </a:rPr>
              <a:t>Beersheba-ig</a:t>
            </a:r>
            <a:r>
              <a:rPr lang="hu-HU" sz="1200" kern="1200" dirty="0" smtClean="0">
                <a:solidFill>
                  <a:schemeClr val="tx1"/>
                </a:solidFill>
                <a:effectLst/>
                <a:latin typeface="+mn-lt"/>
                <a:ea typeface="+mn-ea"/>
                <a:cs typeface="+mn-cs"/>
              </a:rPr>
              <a:t>, és még egy napi járóföldnyire a pusztaságba. Végül azonban, ahogy velünk is előfordul néha, Illés eljut arra a pontra, amikor már egyszerűen nem tud tovább futni. Egy fenyőfa alatt találja meg nyugvópontját. Ekkor azonban bűntudat tör rá. Rájön, hogy Isten iránti bizalmatlansága miatt elszalasztotta Izrael nagy megreformálásának lehetőségét. Felismeri, hogy csalódást okozott azoknak, akiknek szükségük lett volna rá. És ezen most már nem tud változtatni.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Mindez már túl sok Illésnek. Azt mondja: elég volt Uram! És a nagy imaharcos megint imádkozik. Ez az ima azonban most teljesen más.</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5</a:t>
            </a:fld>
            <a:endParaRPr lang="en-US"/>
          </a:p>
        </p:txBody>
      </p:sp>
    </p:spTree>
    <p:extLst>
      <p:ext uri="{BB962C8B-B14F-4D97-AF65-F5344CB8AC3E}">
        <p14:creationId xmlns:p14="http://schemas.microsoft.com/office/powerpoint/2010/main" val="2109849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Olvassuk el az 1Kir 19:4 igeverset! „Ő pedig elment a pusztába egynapi járóföldre, és elmenvén leült egy fenyőfa alá, és könyörgött, hogy hadd haljon meg, és monda: Elég! Most, óh, Uram, vedd el az én lelkemet; mert nem vagyok jobb az én atyáimnál!”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Nagy imaharcosunk, Illés a halálért imádkozik! Akkora bűntudat mardossa kudarca miatt, hogy fel akarja adni.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6</a:t>
            </a:fld>
            <a:endParaRPr lang="en-US"/>
          </a:p>
        </p:txBody>
      </p:sp>
    </p:spTree>
    <p:extLst>
      <p:ext uri="{BB962C8B-B14F-4D97-AF65-F5344CB8AC3E}">
        <p14:creationId xmlns:p14="http://schemas.microsoft.com/office/powerpoint/2010/main" val="1776611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Tudunk vele azonosulni? </a:t>
            </a:r>
            <a:endParaRPr lang="hu-HU"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Tudtok Illés depressziós imádságával azonosulni?  Előfordult már veletek, hogy fel akartátok adni lelkileg, vagy akár fizikailag?  Éreztétek már, hogy annyira elrontottatok valamit, hogy nincs értelme újra megpróbálni? Éreztétek már, hogy annyira belefáradtatok, kelepcében, egyhelyben toporogtok, hogy nem akartátok folytatni?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7</a:t>
            </a:fld>
            <a:endParaRPr lang="en-US"/>
          </a:p>
        </p:txBody>
      </p:sp>
    </p:spTree>
    <p:extLst>
      <p:ext uri="{BB962C8B-B14F-4D97-AF65-F5344CB8AC3E}">
        <p14:creationId xmlns:p14="http://schemas.microsoft.com/office/powerpoint/2010/main" val="432050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dirty="0" smtClean="0">
                <a:solidFill>
                  <a:schemeClr val="tx1"/>
                </a:solidFill>
                <a:effectLst/>
                <a:latin typeface="+mn-lt"/>
                <a:ea typeface="+mn-ea"/>
                <a:cs typeface="+mn-cs"/>
              </a:rPr>
              <a:t>Ha igen, akkor a legjobb társaságban vagytok! Sok lelki óriás, még a nagy imaharcosok is érezték már ezt. Van mégis egy jó hírem! Isten pontosan tudta, hogyan kell bánnia Illéssel és azt is tudja, </a:t>
            </a:r>
            <a:r>
              <a:rPr lang="hu-HU" sz="1200" kern="1200" dirty="0" smtClean="0">
                <a:solidFill>
                  <a:schemeClr val="tx1"/>
                </a:solidFill>
                <a:effectLst/>
                <a:latin typeface="+mn-lt"/>
                <a:ea typeface="+mn-ea"/>
                <a:cs typeface="+mn-cs"/>
              </a:rPr>
              <a:t>velünk </a:t>
            </a:r>
            <a:r>
              <a:rPr lang="hu-HU" sz="1200" kern="1200" dirty="0" smtClean="0">
                <a:solidFill>
                  <a:schemeClr val="tx1"/>
                </a:solidFill>
                <a:effectLst/>
                <a:latin typeface="+mn-lt"/>
                <a:ea typeface="+mn-ea"/>
                <a:cs typeface="+mn-cs"/>
              </a:rPr>
              <a:t>hogyan kell.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8</a:t>
            </a:fld>
            <a:endParaRPr lang="en-US"/>
          </a:p>
        </p:txBody>
      </p:sp>
    </p:spTree>
    <p:extLst>
      <p:ext uri="{BB962C8B-B14F-4D97-AF65-F5344CB8AC3E}">
        <p14:creationId xmlns:p14="http://schemas.microsoft.com/office/powerpoint/2010/main" val="102068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hu-HU" sz="1200" b="1" dirty="0" smtClean="0">
                <a:effectLst/>
                <a:latin typeface="Calibri" panose="020F0502020204030204" pitchFamily="34" charset="0"/>
                <a:ea typeface="Calibri" panose="020F0502020204030204" pitchFamily="34" charset="0"/>
                <a:cs typeface="Times New Roman" panose="02020603050405020304" pitchFamily="18" charset="0"/>
              </a:rPr>
              <a:t>Isten megért bennünket </a:t>
            </a:r>
            <a:endParaRPr lang="hu-HU" sz="1200" dirty="0" smtClean="0">
              <a:effectLst/>
              <a:latin typeface="Times New Roman" panose="02020603050405020304" pitchFamily="18" charset="0"/>
              <a:ea typeface="Calibri" panose="020F0502020204030204" pitchFamily="34" charset="0"/>
            </a:endParaRPr>
          </a:p>
          <a:p>
            <a:pPr>
              <a:spcAft>
                <a:spcPts val="0"/>
              </a:spcAft>
            </a:pPr>
            <a:r>
              <a:rPr lang="hu-HU" sz="120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hu-HU" sz="1200" dirty="0" smtClean="0">
              <a:effectLst/>
              <a:latin typeface="Times New Roman" panose="02020603050405020304" pitchFamily="18" charset="0"/>
              <a:ea typeface="Calibri" panose="020F0502020204030204" pitchFamily="34" charset="0"/>
            </a:endParaRPr>
          </a:p>
          <a:p>
            <a:pPr>
              <a:spcAft>
                <a:spcPts val="0"/>
              </a:spcAft>
            </a:pPr>
            <a:r>
              <a:rPr lang="hu-HU" sz="1200" dirty="0" smtClean="0">
                <a:effectLst/>
                <a:latin typeface="Calibri" panose="020F0502020204030204" pitchFamily="34" charset="0"/>
                <a:ea typeface="Calibri" panose="020F0502020204030204" pitchFamily="34" charset="0"/>
                <a:cs typeface="Times New Roman" panose="02020603050405020304" pitchFamily="18" charset="0"/>
              </a:rPr>
              <a:t>Isten nem utasítja el a prófétát az érzései miatt. Nem ítéli el, hanem együttérzése kifejezésére a követét, egy angyalt küld Illéshez. A 7. versben a követ gyengéden közli vele, hogy: „erőd felett való utad van.” Isten nem ítéli el prófétáját, ahogyan minket sem. Ő még nálunk is sokkal jobban megérti, hogy mivel küzdünk. Ő megérti mi jutatott bennünket erre a pontra.  </a:t>
            </a:r>
            <a:endParaRPr lang="hu-HU" sz="1200" dirty="0" smtClean="0">
              <a:effectLst/>
              <a:latin typeface="Times New Roman" panose="02020603050405020304" pitchFamily="18" charset="0"/>
              <a:ea typeface="Calibri" panose="020F0502020204030204" pitchFamily="34" charset="0"/>
            </a:endParaRPr>
          </a:p>
          <a:p>
            <a:pPr>
              <a:spcAft>
                <a:spcPts val="0"/>
              </a:spcAft>
            </a:pPr>
            <a:r>
              <a:rPr lang="hu-HU" sz="120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hu-HU" sz="1200" dirty="0" smtClean="0">
              <a:effectLst/>
              <a:latin typeface="Times New Roman" panose="02020603050405020304" pitchFamily="18" charset="0"/>
              <a:ea typeface="Calibri" panose="020F0502020204030204" pitchFamily="34" charset="0"/>
            </a:endParaRPr>
          </a:p>
          <a:p>
            <a:pPr>
              <a:spcAft>
                <a:spcPts val="0"/>
              </a:spcAft>
            </a:pPr>
            <a:r>
              <a:rPr lang="hu-HU" sz="1200" dirty="0" smtClean="0">
                <a:effectLst/>
                <a:latin typeface="Calibri" panose="020F0502020204030204" pitchFamily="34" charset="0"/>
                <a:ea typeface="Calibri" panose="020F0502020204030204" pitchFamily="34" charset="0"/>
                <a:cs typeface="Times New Roman" panose="02020603050405020304" pitchFamily="18" charset="0"/>
              </a:rPr>
              <a:t>Isten akkor van a legközelebb hozzánk, amikor a legmélyebben vagyunk.  </a:t>
            </a:r>
            <a:endParaRPr lang="hu-HU" sz="1200" dirty="0" smtClean="0">
              <a:effectLst/>
              <a:latin typeface="Times New Roman" panose="02020603050405020304" pitchFamily="18" charset="0"/>
              <a:ea typeface="Calibri" panose="020F0502020204030204" pitchFamily="34" charset="0"/>
            </a:endParaRPr>
          </a:p>
          <a:p>
            <a:endParaRPr lang="en-US"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Figyeljük csak ezt a csodálatos idézetet: </a:t>
            </a:r>
            <a:r>
              <a:rPr lang="hu-HU" sz="1200" b="1" kern="1200" dirty="0" smtClean="0">
                <a:solidFill>
                  <a:schemeClr val="tx1"/>
                </a:solidFill>
                <a:effectLst/>
                <a:latin typeface="+mn-lt"/>
                <a:ea typeface="+mn-ea"/>
                <a:cs typeface="+mn-cs"/>
              </a:rPr>
              <a:t>„Lehetséges, hogy imádkozásunk közben semmilyen kézzelfogható bizonyítékot nem nyerünk arra, hogy Megváltónk és Üdvözítőnk szeretettel és részvéttel hajol le hozzánk, mégis ez történik. Bár talán nem érezzük, keze mégis szeretettel és szánakozó gyöngédséggel nyugszik meg rajtunk.” </a:t>
            </a:r>
            <a:r>
              <a:rPr lang="hu-HU" sz="1200" i="1" kern="1200" dirty="0" smtClean="0">
                <a:solidFill>
                  <a:schemeClr val="tx1"/>
                </a:solidFill>
                <a:effectLst/>
                <a:latin typeface="+mn-lt"/>
                <a:ea typeface="+mn-ea"/>
                <a:cs typeface="+mn-cs"/>
              </a:rPr>
              <a:t>(Ellen G. White: Jézushoz vezető út 96- 97.o).</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9</a:t>
            </a:fld>
            <a:endParaRPr lang="en-US"/>
          </a:p>
        </p:txBody>
      </p:sp>
    </p:spTree>
    <p:extLst>
      <p:ext uri="{BB962C8B-B14F-4D97-AF65-F5344CB8AC3E}">
        <p14:creationId xmlns:p14="http://schemas.microsoft.com/office/powerpoint/2010/main" val="1770119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38E0A-B699-9347-BC58-DBA538F7F148}"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938E0A-B699-9347-BC58-DBA538F7F148}" type="datetimeFigureOut">
              <a:rPr lang="en-US" smtClean="0"/>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4938E0A-B699-9347-BC58-DBA538F7F148}" type="datetimeFigureOut">
              <a:rPr lang="en-US" smtClean="0"/>
              <a:t>1/30/2018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4938E0A-B699-9347-BC58-DBA538F7F148}" type="datetimeFigureOut">
              <a:rPr lang="en-US" smtClean="0"/>
              <a:t>1/30/2018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38E0A-B699-9347-BC58-DBA538F7F148}" type="datetimeFigureOut">
              <a:rPr lang="en-US" smtClean="0"/>
              <a:t>1/30/2018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8E0A-B699-9347-BC58-DBA538F7F148}" type="datetimeFigureOut">
              <a:rPr lang="en-US" smtClean="0"/>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8E0A-B699-9347-BC58-DBA538F7F148}" type="datetimeFigureOut">
              <a:rPr lang="en-US" smtClean="0"/>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938E0A-B699-9347-BC58-DBA538F7F148}" type="datetimeFigureOut">
              <a:rPr lang="en-US" smtClean="0"/>
              <a:t>1/30/2018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DCB23-2225-F24E-8325-228C0811ACDA}" type="slidenum">
              <a:rPr lang="en-US" smtClean="0"/>
              <a:t>‹#›</a:t>
            </a:fld>
            <a:endParaRPr lang="en-US"/>
          </a:p>
        </p:txBody>
      </p:sp>
    </p:spTree>
    <p:extLst>
      <p:ext uri="{BB962C8B-B14F-4D97-AF65-F5344CB8AC3E}">
        <p14:creationId xmlns:p14="http://schemas.microsoft.com/office/powerpoint/2010/main" val="1208152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9620"/>
            <a:ext cx="9144000" cy="6974212"/>
          </a:xfrm>
        </p:spPr>
      </p:pic>
      <p:sp>
        <p:nvSpPr>
          <p:cNvPr id="2" name="Title 1"/>
          <p:cNvSpPr>
            <a:spLocks noGrp="1"/>
          </p:cNvSpPr>
          <p:nvPr>
            <p:ph type="title"/>
          </p:nvPr>
        </p:nvSpPr>
        <p:spPr>
          <a:xfrm>
            <a:off x="797467" y="3921680"/>
            <a:ext cx="7886700" cy="1325563"/>
          </a:xfrm>
        </p:spPr>
        <p:txBody>
          <a:bodyPr>
            <a:normAutofit/>
          </a:bodyPr>
          <a:lstStyle/>
          <a:p>
            <a:pPr algn="ctr"/>
            <a:r>
              <a:rPr lang="hu-HU" sz="4000" b="1" dirty="0" smtClean="0">
                <a:solidFill>
                  <a:schemeClr val="bg1"/>
                </a:solidFill>
                <a:latin typeface="Avenir Next" charset="0"/>
                <a:ea typeface="Avenir Next" charset="0"/>
                <a:cs typeface="Avenir Next" charset="0"/>
              </a:rPr>
              <a:t>ISTEN MEGÉRT</a:t>
            </a:r>
            <a:r>
              <a:rPr lang="en-US" sz="4000" b="1" dirty="0" smtClean="0">
                <a:solidFill>
                  <a:schemeClr val="bg1"/>
                </a:solidFill>
                <a:latin typeface="Avenir Next" charset="0"/>
                <a:ea typeface="Avenir Next" charset="0"/>
                <a:cs typeface="Avenir Next" charset="0"/>
              </a:rPr>
              <a:t/>
            </a:r>
            <a:br>
              <a:rPr lang="en-US" sz="4000" b="1" dirty="0" smtClean="0">
                <a:solidFill>
                  <a:schemeClr val="bg1"/>
                </a:solidFill>
                <a:latin typeface="Avenir Next" charset="0"/>
                <a:ea typeface="Avenir Next" charset="0"/>
                <a:cs typeface="Avenir Next" charset="0"/>
              </a:rPr>
            </a:br>
            <a:r>
              <a:rPr lang="hu-HU" sz="1000" b="1" dirty="0" smtClean="0">
                <a:solidFill>
                  <a:schemeClr val="bg1"/>
                </a:solidFill>
                <a:latin typeface="Avenir Next" charset="0"/>
                <a:ea typeface="Avenir Next" charset="0"/>
                <a:cs typeface="Avenir Next" charset="0"/>
              </a:rPr>
              <a:t>ÍRTA: </a:t>
            </a:r>
            <a:r>
              <a:rPr lang="en-US" sz="1000" b="1" dirty="0" smtClean="0">
                <a:solidFill>
                  <a:schemeClr val="bg1"/>
                </a:solidFill>
                <a:latin typeface="Avenir Next" charset="0"/>
                <a:ea typeface="Avenir Next" charset="0"/>
                <a:cs typeface="Avenir Next" charset="0"/>
              </a:rPr>
              <a:t>CHANTAL KLINGBEIL</a:t>
            </a:r>
            <a:br>
              <a:rPr lang="en-US" sz="1000" b="1" dirty="0" smtClean="0">
                <a:solidFill>
                  <a:schemeClr val="bg1"/>
                </a:solidFill>
                <a:latin typeface="Avenir Next" charset="0"/>
                <a:ea typeface="Avenir Next" charset="0"/>
                <a:cs typeface="Avenir Next" charset="0"/>
              </a:rPr>
            </a:br>
            <a:endParaRPr lang="en-US" sz="1000" b="1" dirty="0">
              <a:solidFill>
                <a:schemeClr val="bg1"/>
              </a:solidFill>
              <a:latin typeface="Avenir Next" charset="0"/>
              <a:ea typeface="Avenir Next" charset="0"/>
              <a:cs typeface="Avenir Next" charset="0"/>
            </a:endParaRPr>
          </a:p>
        </p:txBody>
      </p:sp>
      <p:sp>
        <p:nvSpPr>
          <p:cNvPr id="5" name="TextBox 4"/>
          <p:cNvSpPr txBox="1"/>
          <p:nvPr/>
        </p:nvSpPr>
        <p:spPr>
          <a:xfrm>
            <a:off x="1398641" y="5268448"/>
            <a:ext cx="7075657" cy="461665"/>
          </a:xfrm>
          <a:prstGeom prst="rect">
            <a:avLst/>
          </a:prstGeom>
          <a:noFill/>
        </p:spPr>
        <p:txBody>
          <a:bodyPr wrap="square" rtlCol="0">
            <a:spAutoFit/>
          </a:bodyPr>
          <a:lstStyle/>
          <a:p>
            <a:pPr algn="ctr"/>
            <a:r>
              <a:rPr lang="hu-HU" sz="2400" b="1" dirty="0" smtClean="0">
                <a:solidFill>
                  <a:schemeClr val="accent4">
                    <a:lumMod val="40000"/>
                    <a:lumOff val="60000"/>
                  </a:schemeClr>
                </a:solidFill>
                <a:latin typeface="Avenir Next" charset="0"/>
                <a:ea typeface="Avenir Next" charset="0"/>
                <a:cs typeface="Avenir Next" charset="0"/>
              </a:rPr>
              <a:t>NŐK NEMZETKÖZI IMANAPJA</a:t>
            </a:r>
            <a:endParaRPr lang="hu-HU" dirty="0">
              <a:solidFill>
                <a:schemeClr val="accent4">
                  <a:lumMod val="40000"/>
                  <a:lumOff val="60000"/>
                </a:schemeClr>
              </a:solidFill>
              <a:latin typeface="Avenir Next" charset="0"/>
              <a:ea typeface="Avenir Next" charset="0"/>
              <a:cs typeface="Avenir Next" charset="0"/>
            </a:endParaRPr>
          </a:p>
        </p:txBody>
      </p:sp>
      <p:sp>
        <p:nvSpPr>
          <p:cNvPr id="6" name="TextBox 5"/>
          <p:cNvSpPr txBox="1"/>
          <p:nvPr/>
        </p:nvSpPr>
        <p:spPr>
          <a:xfrm>
            <a:off x="3742336" y="6316992"/>
            <a:ext cx="2286203" cy="600164"/>
          </a:xfrm>
          <a:prstGeom prst="rect">
            <a:avLst/>
          </a:prstGeom>
          <a:noFill/>
        </p:spPr>
        <p:txBody>
          <a:bodyPr wrap="none" rtlCol="0">
            <a:spAutoFit/>
          </a:bodyPr>
          <a:lstStyle/>
          <a:p>
            <a:pPr algn="ctr"/>
            <a:r>
              <a:rPr lang="hu-HU" sz="1100" dirty="0" smtClean="0">
                <a:solidFill>
                  <a:schemeClr val="bg1"/>
                </a:solidFill>
                <a:latin typeface="Avenir Next" charset="0"/>
                <a:ea typeface="Avenir Next" charset="0"/>
                <a:cs typeface="Avenir Next" charset="0"/>
              </a:rPr>
              <a:t>GENERÁLKONFERENCIA</a:t>
            </a:r>
          </a:p>
          <a:p>
            <a:pPr algn="ctr"/>
            <a:r>
              <a:rPr lang="hu-HU" sz="1100" dirty="0" smtClean="0">
                <a:solidFill>
                  <a:schemeClr val="bg1"/>
                </a:solidFill>
                <a:latin typeface="Avenir Next" charset="0"/>
                <a:ea typeface="Avenir Next" charset="0"/>
                <a:cs typeface="Avenir Next" charset="0"/>
              </a:rPr>
              <a:t>NŐI SZOLGÁLATOK OSZTÁLYA</a:t>
            </a:r>
          </a:p>
          <a:p>
            <a:pPr algn="ctr"/>
            <a:r>
              <a:rPr lang="hu-HU" sz="1100" dirty="0" smtClean="0">
                <a:solidFill>
                  <a:schemeClr val="bg1"/>
                </a:solidFill>
                <a:latin typeface="Avenir Next" charset="0"/>
                <a:ea typeface="Avenir Next" charset="0"/>
                <a:cs typeface="Avenir Next" charset="0"/>
              </a:rPr>
              <a:t> 2018</a:t>
            </a: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65384" y="6356592"/>
            <a:ext cx="648832" cy="453878"/>
          </a:xfrm>
          <a:prstGeom prst="rect">
            <a:avLst/>
          </a:prstGeom>
        </p:spPr>
      </p:pic>
    </p:spTree>
    <p:extLst>
      <p:ext uri="{BB962C8B-B14F-4D97-AF65-F5344CB8AC3E}">
        <p14:creationId xmlns:p14="http://schemas.microsoft.com/office/powerpoint/2010/main" val="966815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28650" y="3031294"/>
            <a:ext cx="8149590" cy="2321168"/>
          </a:xfrm>
        </p:spPr>
        <p:txBody>
          <a:bodyPr>
            <a:normAutofit/>
          </a:bodyPr>
          <a:lstStyle/>
          <a:p>
            <a:pPr marL="0" indent="0" algn="ctr">
              <a:lnSpc>
                <a:spcPct val="100000"/>
              </a:lnSpc>
              <a:buNone/>
            </a:pPr>
            <a:r>
              <a:rPr lang="hu-HU" sz="3200"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Isten sokkal többet tesz puszta együttérzésnél. </a:t>
            </a:r>
            <a:r>
              <a:rPr lang="hu-HU" sz="3200" u="sng"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Azonnali, gyakorlati segítséget nyújt. </a:t>
            </a:r>
            <a:r>
              <a:rPr lang="hu-HU" sz="3200" dirty="0">
                <a:latin typeface="Calibri" panose="020F0502020204030204" pitchFamily="34" charset="0"/>
                <a:ea typeface="Calibri" panose="020F0502020204030204" pitchFamily="34" charset="0"/>
                <a:cs typeface="Times New Roman" panose="02020603050405020304" pitchFamily="18" charset="0"/>
              </a:rPr>
              <a:t>Illés esetében a mennyei küldött pogácsát és vizet készített oda a prófétának (6. v.) </a:t>
            </a:r>
            <a:endParaRPr lang="en-US" sz="3200" dirty="0"/>
          </a:p>
        </p:txBody>
      </p:sp>
    </p:spTree>
    <p:extLst>
      <p:ext uri="{BB962C8B-B14F-4D97-AF65-F5344CB8AC3E}">
        <p14:creationId xmlns:p14="http://schemas.microsoft.com/office/powerpoint/2010/main" val="14869405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598135" y="2835726"/>
            <a:ext cx="8107387" cy="3435692"/>
          </a:xfrm>
        </p:spPr>
        <p:txBody>
          <a:bodyPr>
            <a:normAutofit/>
          </a:bodyPr>
          <a:lstStyle/>
          <a:p>
            <a:pPr marL="0" indent="0" algn="ctr">
              <a:spcAft>
                <a:spcPts val="0"/>
              </a:spcAft>
              <a:buNone/>
            </a:pPr>
            <a:r>
              <a:rPr lang="hu-HU" sz="3200" b="1" u="sng"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Isten megnyugvást és pihenést is ad. </a:t>
            </a:r>
            <a:r>
              <a:rPr lang="hu-HU" sz="3200" dirty="0">
                <a:latin typeface="Calibri" panose="020F0502020204030204" pitchFamily="34" charset="0"/>
                <a:ea typeface="Calibri" panose="020F0502020204030204" pitchFamily="34" charset="0"/>
                <a:cs typeface="Times New Roman" panose="02020603050405020304" pitchFamily="18" charset="0"/>
              </a:rPr>
              <a:t>Tudja, hogy a futás nagyon kifárasztotta Illést. Isten azt is tudja, hogy a fizikai fáradtság mellett érzelmileg is kimerült és szörnyű bűntudat gyötri lelkét. </a:t>
            </a:r>
            <a:r>
              <a:rPr lang="hu-HU" sz="3200" b="1" u="sng"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Isten tisztára törli a táblát </a:t>
            </a:r>
            <a:r>
              <a:rPr lang="hu-HU" sz="3200" dirty="0">
                <a:latin typeface="Calibri" panose="020F0502020204030204" pitchFamily="34" charset="0"/>
                <a:ea typeface="Calibri" panose="020F0502020204030204" pitchFamily="34" charset="0"/>
                <a:cs typeface="Times New Roman" panose="02020603050405020304" pitchFamily="18" charset="0"/>
              </a:rPr>
              <a:t>és gondoskodik Illés pihenéséről is. A próféta végre valóban kialhatja magát és felfrissülhet. </a:t>
            </a:r>
            <a:endParaRPr lang="hu-HU" sz="32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7423547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2601532" y="878895"/>
            <a:ext cx="6377457" cy="1325563"/>
          </a:xfrm>
        </p:spPr>
        <p:txBody>
          <a:bodyPr>
            <a:normAutofit fontScale="90000"/>
          </a:bodyPr>
          <a:lstStyle/>
          <a:p>
            <a:pPr algn="ctr"/>
            <a:r>
              <a:rPr lang="hu-HU" sz="3600" b="1" dirty="0" smtClean="0">
                <a:solidFill>
                  <a:schemeClr val="bg1"/>
                </a:solidFill>
                <a:latin typeface="Avenir Next" charset="0"/>
                <a:ea typeface="Avenir Next" charset="0"/>
                <a:cs typeface="Avenir Next" charset="0"/>
              </a:rPr>
              <a:t>A GYÓGYULÁS IDŐBE TELIK</a:t>
            </a:r>
            <a:r>
              <a:rPr lang="en-US" sz="3600" dirty="0" smtClean="0">
                <a:solidFill>
                  <a:schemeClr val="accent3">
                    <a:lumMod val="50000"/>
                  </a:schemeClr>
                </a:solidFill>
                <a:latin typeface="Avenir Next" charset="0"/>
                <a:ea typeface="Avenir Next" charset="0"/>
                <a:cs typeface="Avenir Next" charset="0"/>
              </a:rPr>
              <a:t/>
            </a:r>
            <a:br>
              <a:rPr lang="en-US" sz="3600" dirty="0" smtClean="0">
                <a:solidFill>
                  <a:schemeClr val="accent3">
                    <a:lumMod val="50000"/>
                  </a:schemeClr>
                </a:solidFill>
                <a:latin typeface="Avenir Next" charset="0"/>
                <a:ea typeface="Avenir Next" charset="0"/>
                <a:cs typeface="Avenir Next" charset="0"/>
              </a:rPr>
            </a:br>
            <a:endParaRPr lang="en-US" sz="3600" dirty="0">
              <a:solidFill>
                <a:schemeClr val="accent3">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2846230" y="2698016"/>
            <a:ext cx="6027314" cy="2520159"/>
          </a:xfrm>
        </p:spPr>
        <p:txBody>
          <a:bodyPr>
            <a:noAutofit/>
          </a:bodyPr>
          <a:lstStyle/>
          <a:p>
            <a:pPr marL="0" indent="0" algn="ctr">
              <a:lnSpc>
                <a:spcPct val="100000"/>
              </a:lnSpc>
              <a:buNone/>
            </a:pPr>
            <a:r>
              <a:rPr lang="hu-HU" sz="3200" dirty="0">
                <a:latin typeface="Calibri" panose="020F0502020204030204" pitchFamily="34" charset="0"/>
                <a:ea typeface="Calibri" panose="020F0502020204030204" pitchFamily="34" charset="0"/>
                <a:cs typeface="Times New Roman" panose="02020603050405020304" pitchFamily="18" charset="0"/>
              </a:rPr>
              <a:t>Isten megemlékezik róla, hogy „por vagyunk”. (Zsolt 103:14) Nem sieti el a gyógyítást sem. </a:t>
            </a:r>
            <a:r>
              <a:rPr lang="hu-HU" sz="3200" b="1"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rPr>
              <a:t>Isten ad időt Illésnek a felépülésre. A gyógyulás időbe telik. </a:t>
            </a:r>
            <a:endParaRPr lang="en-US" sz="3200" b="1" dirty="0">
              <a:solidFill>
                <a:schemeClr val="accent4">
                  <a:lumMod val="50000"/>
                </a:schemeClr>
              </a:solidFill>
            </a:endParaRPr>
          </a:p>
        </p:txBody>
      </p:sp>
    </p:spTree>
    <p:extLst>
      <p:ext uri="{BB962C8B-B14F-4D97-AF65-F5344CB8AC3E}">
        <p14:creationId xmlns:p14="http://schemas.microsoft.com/office/powerpoint/2010/main" val="20246013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1030310" y="2880504"/>
            <a:ext cx="7248058" cy="2764392"/>
          </a:xfrm>
        </p:spPr>
        <p:txBody>
          <a:bodyPr>
            <a:noAutofit/>
          </a:bodyPr>
          <a:lstStyle/>
          <a:p>
            <a:pPr marL="0" indent="0" algn="ctr">
              <a:lnSpc>
                <a:spcPct val="100000"/>
              </a:lnSpc>
              <a:buNone/>
            </a:pPr>
            <a:r>
              <a:rPr lang="hu-HU" sz="3200" dirty="0"/>
              <a:t>Isten megérti, hogy az élet ebben a bűnterhes világban depresszióhoz vezethet. Megérti, késztetésünket, hogy elfussunk a fájdalmak elől. </a:t>
            </a:r>
            <a:r>
              <a:rPr lang="hu-HU" sz="3200" b="1" dirty="0">
                <a:solidFill>
                  <a:schemeClr val="accent4">
                    <a:lumMod val="50000"/>
                  </a:schemeClr>
                </a:solidFill>
              </a:rPr>
              <a:t>Futásunknak azonban más irányt akar adni. </a:t>
            </a:r>
            <a:endParaRPr lang="en-US" sz="3600" b="1" dirty="0">
              <a:solidFill>
                <a:schemeClr val="accent4">
                  <a:lumMod val="50000"/>
                </a:schemeClr>
              </a:solidFill>
            </a:endParaRPr>
          </a:p>
        </p:txBody>
      </p:sp>
    </p:spTree>
    <p:extLst>
      <p:ext uri="{BB962C8B-B14F-4D97-AF65-F5344CB8AC3E}">
        <p14:creationId xmlns:p14="http://schemas.microsoft.com/office/powerpoint/2010/main" val="5968388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656786" y="3041986"/>
            <a:ext cx="7886700" cy="2746375"/>
          </a:xfrm>
        </p:spPr>
        <p:txBody>
          <a:bodyPr>
            <a:normAutofit/>
          </a:bodyPr>
          <a:lstStyle/>
          <a:p>
            <a:pPr marL="0" indent="0" algn="ctr">
              <a:buNone/>
            </a:pPr>
            <a:r>
              <a:rPr lang="hu-HU" sz="3200" dirty="0"/>
              <a:t>Isten azt akarja, hogy önpusztító küszködés helyett Őhozzá fussunk. És ott, az Ő jelenlétében arra akar tanítani minket, hogy hallgassunk </a:t>
            </a:r>
            <a:r>
              <a:rPr lang="hu-HU" sz="3200" b="1" dirty="0">
                <a:solidFill>
                  <a:schemeClr val="accent4">
                    <a:lumMod val="50000"/>
                  </a:schemeClr>
                </a:solidFill>
              </a:rPr>
              <a:t>halk, szelíd szavára.</a:t>
            </a:r>
            <a:r>
              <a:rPr lang="hu-HU" sz="3200" dirty="0"/>
              <a:t> (1Kir 19:12) </a:t>
            </a:r>
          </a:p>
        </p:txBody>
      </p:sp>
    </p:spTree>
    <p:extLst>
      <p:ext uri="{BB962C8B-B14F-4D97-AF65-F5344CB8AC3E}">
        <p14:creationId xmlns:p14="http://schemas.microsoft.com/office/powerpoint/2010/main" val="173033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758421" y="651434"/>
            <a:ext cx="7886700" cy="1325563"/>
          </a:xfrm>
        </p:spPr>
        <p:txBody>
          <a:bodyPr>
            <a:normAutofit/>
          </a:bodyPr>
          <a:lstStyle/>
          <a:p>
            <a:pPr algn="ctr"/>
            <a:r>
              <a:rPr lang="hu-HU" sz="3600" b="1" dirty="0" smtClean="0">
                <a:solidFill>
                  <a:schemeClr val="bg1"/>
                </a:solidFill>
                <a:latin typeface="Avenir Next" charset="0"/>
                <a:ea typeface="Avenir Next" charset="0"/>
                <a:cs typeface="Avenir Next" charset="0"/>
              </a:rPr>
              <a:t>A TÖRTÉNET FOLYTATÁSA</a:t>
            </a:r>
            <a:endParaRPr lang="en-US" sz="3600" dirty="0">
              <a:solidFill>
                <a:schemeClr val="bg1"/>
              </a:solidFill>
              <a:latin typeface="Avenir Next" charset="0"/>
              <a:ea typeface="Avenir Next" charset="0"/>
              <a:cs typeface="Avenir Next" charset="0"/>
            </a:endParaRPr>
          </a:p>
        </p:txBody>
      </p:sp>
      <p:sp>
        <p:nvSpPr>
          <p:cNvPr id="3" name="Content Placeholder 2"/>
          <p:cNvSpPr>
            <a:spLocks noGrp="1"/>
          </p:cNvSpPr>
          <p:nvPr>
            <p:ph idx="1"/>
          </p:nvPr>
        </p:nvSpPr>
        <p:spPr>
          <a:xfrm>
            <a:off x="2462784" y="2508006"/>
            <a:ext cx="6475155" cy="3490458"/>
          </a:xfrm>
        </p:spPr>
        <p:txBody>
          <a:bodyPr>
            <a:noAutofit/>
          </a:bodyPr>
          <a:lstStyle/>
          <a:p>
            <a:pPr marL="0" indent="0" algn="ctr">
              <a:buNone/>
            </a:pPr>
            <a:r>
              <a:rPr lang="hu-HU" sz="3200" dirty="0"/>
              <a:t>„És az Úr angyala eljött másodszor is és megérintette őt, és monda: Kelj fel, egyél; mert erőd felett való utad van. </a:t>
            </a:r>
            <a:r>
              <a:rPr lang="hu-HU" sz="3200" b="1" dirty="0">
                <a:solidFill>
                  <a:schemeClr val="accent4">
                    <a:lumMod val="50000"/>
                  </a:schemeClr>
                </a:solidFill>
              </a:rPr>
              <a:t>És ő felkelt, és evett és ivott; és ment annak az ételnek erejével negyven nap és negyven éjjel egész az Isten hegyéig, Hórebig.”(</a:t>
            </a:r>
            <a:r>
              <a:rPr lang="hu-HU" sz="3200" dirty="0"/>
              <a:t>7-8. v.)</a:t>
            </a:r>
          </a:p>
        </p:txBody>
      </p:sp>
    </p:spTree>
    <p:extLst>
      <p:ext uri="{BB962C8B-B14F-4D97-AF65-F5344CB8AC3E}">
        <p14:creationId xmlns:p14="http://schemas.microsoft.com/office/powerpoint/2010/main" val="1748569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526611" y="3148387"/>
            <a:ext cx="8149590" cy="2999593"/>
          </a:xfrm>
        </p:spPr>
        <p:txBody>
          <a:bodyPr>
            <a:normAutofit lnSpcReduction="10000"/>
          </a:bodyPr>
          <a:lstStyle/>
          <a:p>
            <a:pPr marL="0" indent="0" algn="ctr">
              <a:lnSpc>
                <a:spcPct val="100000"/>
              </a:lnSpc>
              <a:buNone/>
            </a:pPr>
            <a:r>
              <a:rPr lang="hu-HU" b="1" dirty="0">
                <a:solidFill>
                  <a:schemeClr val="accent4">
                    <a:lumMod val="50000"/>
                  </a:schemeClr>
                </a:solidFill>
              </a:rPr>
              <a:t>Isten azonban másképpen látta a dolgokat. </a:t>
            </a:r>
            <a:r>
              <a:rPr lang="hu-HU" dirty="0"/>
              <a:t>Ő tudta, hogy várnak még szép napok Illésre. Voltak még királyok, akiket fel kellett kennie, és utódját is ki kellett még választania a prófétának. Isten már ismerte Elizeust, az utódot, aki olyan közel kerül majd Illéshez, mintha csak a fia lenne. </a:t>
            </a:r>
            <a:r>
              <a:rPr lang="hu-HU" b="1" dirty="0">
                <a:solidFill>
                  <a:schemeClr val="accent4">
                    <a:lumMod val="50000"/>
                  </a:schemeClr>
                </a:solidFill>
              </a:rPr>
              <a:t>Isten tudta, hogy Illés hite majd ismét tüzet hoz le az égből.</a:t>
            </a:r>
            <a:endParaRPr lang="en-US" b="1" dirty="0">
              <a:solidFill>
                <a:schemeClr val="accent4">
                  <a:lumMod val="50000"/>
                </a:schemeClr>
              </a:solidFill>
            </a:endParaRPr>
          </a:p>
        </p:txBody>
      </p:sp>
    </p:spTree>
    <p:extLst>
      <p:ext uri="{BB962C8B-B14F-4D97-AF65-F5344CB8AC3E}">
        <p14:creationId xmlns:p14="http://schemas.microsoft.com/office/powerpoint/2010/main" val="10637682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621792" y="3608832"/>
            <a:ext cx="7796631" cy="2712913"/>
          </a:xfrm>
        </p:spPr>
        <p:txBody>
          <a:bodyPr/>
          <a:lstStyle/>
          <a:p>
            <a:pPr marL="0" indent="0" algn="ctr">
              <a:buNone/>
            </a:pPr>
            <a:r>
              <a:rPr lang="hu-HU" b="1" dirty="0">
                <a:solidFill>
                  <a:schemeClr val="accent4">
                    <a:lumMod val="50000"/>
                  </a:schemeClr>
                </a:solidFill>
              </a:rPr>
              <a:t>„Amikor az ember a leggyengébb, akkor kísérti Sátán a leghevesebben. </a:t>
            </a:r>
            <a:r>
              <a:rPr lang="hu-HU" dirty="0"/>
              <a:t>Így szeretett volna Isten Fián is diadalmaskodni. Ezzel a módszerrel már sok embert legyőzött. . . Így volt ez Illéssel is.”</a:t>
            </a:r>
          </a:p>
          <a:p>
            <a:pPr marL="0" indent="0" algn="ctr">
              <a:buNone/>
            </a:pPr>
            <a:r>
              <a:rPr lang="hu-HU" dirty="0"/>
              <a:t> </a:t>
            </a:r>
          </a:p>
        </p:txBody>
      </p:sp>
    </p:spTree>
    <p:extLst>
      <p:ext uri="{BB962C8B-B14F-4D97-AF65-F5344CB8AC3E}">
        <p14:creationId xmlns:p14="http://schemas.microsoft.com/office/powerpoint/2010/main" val="16230532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341376" y="2975018"/>
            <a:ext cx="8251248" cy="3401398"/>
          </a:xfrm>
        </p:spPr>
        <p:txBody>
          <a:bodyPr>
            <a:normAutofit/>
          </a:bodyPr>
          <a:lstStyle/>
          <a:p>
            <a:pPr marL="0" indent="0" algn="ctr">
              <a:buNone/>
            </a:pPr>
            <a:r>
              <a:rPr lang="hu-HU" dirty="0"/>
              <a:t>„Így van ez ma is. </a:t>
            </a:r>
            <a:r>
              <a:rPr lang="hu-HU" b="1" dirty="0">
                <a:solidFill>
                  <a:schemeClr val="accent4">
                    <a:lumMod val="50000"/>
                  </a:schemeClr>
                </a:solidFill>
              </a:rPr>
              <a:t>Sátán akkor próbálja megrendíteni Isten iránti bizalmunkat, amikor a körülmények összezavarnak és kétségeket ébresztenek bennünk,  amikor nyomor vagy bánat gyötör minket. </a:t>
            </a:r>
            <a:r>
              <a:rPr lang="hu-HU" dirty="0"/>
              <a:t>Ilyenkor felsorakoztatja előttünk botlásainkat, és Istennel szembeni bizalmatlanságra, szeretetének megkérdőjelezésére kísért. Azt reméli, hogy elcsüggedve elengedjük Isten kezét.”</a:t>
            </a:r>
          </a:p>
        </p:txBody>
      </p:sp>
    </p:spTree>
    <p:extLst>
      <p:ext uri="{BB962C8B-B14F-4D97-AF65-F5344CB8AC3E}">
        <p14:creationId xmlns:p14="http://schemas.microsoft.com/office/powerpoint/2010/main" val="9511122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551376" y="2859903"/>
            <a:ext cx="7886700" cy="3165230"/>
          </a:xfrm>
        </p:spPr>
        <p:txBody>
          <a:bodyPr/>
          <a:lstStyle/>
          <a:p>
            <a:pPr marL="0" indent="0" algn="ctr">
              <a:lnSpc>
                <a:spcPct val="100000"/>
              </a:lnSpc>
              <a:buNone/>
            </a:pPr>
            <a:r>
              <a:rPr lang="hu-HU" dirty="0"/>
              <a:t>„A csüggedés megrendítheti a leghősiesebb hitű és legerősebb akaratú embert is. </a:t>
            </a:r>
            <a:r>
              <a:rPr lang="hu-HU" b="1" dirty="0">
                <a:solidFill>
                  <a:schemeClr val="accent4">
                    <a:lumMod val="50000"/>
                  </a:schemeClr>
                </a:solidFill>
              </a:rPr>
              <a:t>De Isten megérti, és ilyenkor is szánja és szereti. Olvas szívében, ismeri indítékait és szándékait. </a:t>
            </a:r>
            <a:r>
              <a:rPr lang="hu-HU" dirty="0"/>
              <a:t>Türelmesen várni és bízni, amikor minden sötétnek látszik - ez az a lecke, amit Isten műve vezetőinek meg kell tanulniuk. </a:t>
            </a:r>
            <a:endParaRPr lang="en-US" dirty="0"/>
          </a:p>
        </p:txBody>
      </p:sp>
    </p:spTree>
    <p:extLst>
      <p:ext uri="{BB962C8B-B14F-4D97-AF65-F5344CB8AC3E}">
        <p14:creationId xmlns:p14="http://schemas.microsoft.com/office/powerpoint/2010/main" val="13184196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809346" y="3207237"/>
            <a:ext cx="7544681" cy="2690104"/>
          </a:xfrm>
        </p:spPr>
        <p:txBody>
          <a:bodyPr>
            <a:normAutofit/>
          </a:bodyPr>
          <a:lstStyle/>
          <a:p>
            <a:pPr marL="0" indent="0" algn="ctr">
              <a:lnSpc>
                <a:spcPct val="150000"/>
              </a:lnSpc>
              <a:buNone/>
            </a:pPr>
            <a:r>
              <a:rPr lang="hu-HU" dirty="0" smtClean="0">
                <a:latin typeface="Avenir Next" charset="0"/>
                <a:ea typeface="Avenir Next" charset="0"/>
                <a:cs typeface="Avenir Next" charset="0"/>
              </a:rPr>
              <a:t>ILLÉS </a:t>
            </a:r>
            <a:r>
              <a:rPr lang="hu-HU" b="1" dirty="0" smtClean="0">
                <a:solidFill>
                  <a:schemeClr val="accent4">
                    <a:lumMod val="50000"/>
                  </a:schemeClr>
                </a:solidFill>
                <a:latin typeface="Avenir Next" charset="0"/>
                <a:ea typeface="Avenir Next" charset="0"/>
                <a:cs typeface="Avenir Next" charset="0"/>
              </a:rPr>
              <a:t>TUDOTT IMÁDKOZNI</a:t>
            </a:r>
            <a:r>
              <a:rPr lang="en-US" dirty="0" smtClean="0">
                <a:solidFill>
                  <a:schemeClr val="accent4">
                    <a:lumMod val="50000"/>
                  </a:schemeClr>
                </a:solidFill>
                <a:latin typeface="Avenir Next" charset="0"/>
                <a:ea typeface="Avenir Next" charset="0"/>
                <a:cs typeface="Avenir Next" charset="0"/>
              </a:rPr>
              <a:t>. </a:t>
            </a:r>
            <a:r>
              <a:rPr lang="hu-HU" dirty="0" smtClean="0">
                <a:latin typeface="Avenir Next" charset="0"/>
                <a:ea typeface="Avenir Next" charset="0"/>
                <a:cs typeface="Avenir Next" charset="0"/>
              </a:rPr>
              <a:t>TUDTA, </a:t>
            </a:r>
            <a:r>
              <a:rPr lang="en-US" b="1" dirty="0" smtClean="0">
                <a:solidFill>
                  <a:schemeClr val="accent4">
                    <a:lumMod val="50000"/>
                  </a:schemeClr>
                </a:solidFill>
                <a:latin typeface="Avenir Next" charset="0"/>
                <a:ea typeface="Avenir Next" charset="0"/>
                <a:cs typeface="Avenir Next" charset="0"/>
              </a:rPr>
              <a:t>HO</a:t>
            </a:r>
            <a:r>
              <a:rPr lang="hu-HU" b="1" dirty="0" smtClean="0">
                <a:solidFill>
                  <a:schemeClr val="accent4">
                    <a:lumMod val="50000"/>
                  </a:schemeClr>
                </a:solidFill>
                <a:latin typeface="Avenir Next" charset="0"/>
                <a:ea typeface="Avenir Next" charset="0"/>
                <a:cs typeface="Avenir Next" charset="0"/>
              </a:rPr>
              <a:t>GYAN KELL KÉRNI, </a:t>
            </a:r>
            <a:r>
              <a:rPr lang="hu-HU" dirty="0" smtClean="0">
                <a:latin typeface="Avenir Next" charset="0"/>
                <a:ea typeface="Avenir Next" charset="0"/>
                <a:cs typeface="Avenir Next" charset="0"/>
              </a:rPr>
              <a:t>ÉS </a:t>
            </a:r>
            <a:r>
              <a:rPr lang="en-US" b="1" dirty="0" smtClean="0">
                <a:solidFill>
                  <a:schemeClr val="accent4">
                    <a:lumMod val="50000"/>
                  </a:schemeClr>
                </a:solidFill>
                <a:latin typeface="Avenir Next" charset="0"/>
                <a:ea typeface="Avenir Next" charset="0"/>
                <a:cs typeface="Avenir Next" charset="0"/>
              </a:rPr>
              <a:t>HO</a:t>
            </a:r>
            <a:r>
              <a:rPr lang="hu-HU" b="1" dirty="0" smtClean="0">
                <a:solidFill>
                  <a:schemeClr val="accent4">
                    <a:lumMod val="50000"/>
                  </a:schemeClr>
                </a:solidFill>
                <a:latin typeface="Avenir Next" charset="0"/>
                <a:ea typeface="Avenir Next" charset="0"/>
                <a:cs typeface="Avenir Next" charset="0"/>
              </a:rPr>
              <a:t>GYAN KELL KITARTÓAN VÁRAKOZNI. </a:t>
            </a:r>
            <a:r>
              <a:rPr lang="en-US" b="1" dirty="0" smtClean="0">
                <a:solidFill>
                  <a:schemeClr val="accent4">
                    <a:lumMod val="50000"/>
                  </a:schemeClr>
                </a:solidFill>
                <a:latin typeface="Avenir Next" charset="0"/>
                <a:ea typeface="Avenir Next" charset="0"/>
                <a:cs typeface="Avenir Next" charset="0"/>
              </a:rPr>
              <a:t> </a:t>
            </a:r>
            <a:endParaRPr lang="en-US" b="1" dirty="0">
              <a:solidFill>
                <a:schemeClr val="accent4">
                  <a:lumMod val="50000"/>
                </a:schemeClr>
              </a:solidFill>
              <a:latin typeface="Avenir Next" charset="0"/>
              <a:ea typeface="Avenir Next" charset="0"/>
              <a:cs typeface="Avenir Next" charset="0"/>
            </a:endParaRPr>
          </a:p>
        </p:txBody>
      </p:sp>
    </p:spTree>
    <p:extLst>
      <p:ext uri="{BB962C8B-B14F-4D97-AF65-F5344CB8AC3E}">
        <p14:creationId xmlns:p14="http://schemas.microsoft.com/office/powerpoint/2010/main" val="5897640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170688" y="3169920"/>
            <a:ext cx="8973312" cy="3688080"/>
          </a:xfrm>
        </p:spPr>
        <p:txBody>
          <a:bodyPr>
            <a:normAutofit/>
          </a:bodyPr>
          <a:lstStyle/>
          <a:p>
            <a:pPr marL="0" indent="0" algn="ctr">
              <a:buNone/>
            </a:pPr>
            <a:r>
              <a:rPr lang="hu-HU" b="1" dirty="0">
                <a:solidFill>
                  <a:schemeClr val="accent4">
                    <a:lumMod val="50000"/>
                  </a:schemeClr>
                </a:solidFill>
              </a:rPr>
              <a:t>A menny nem hagyja cserben őket a viszontagságos órában. </a:t>
            </a:r>
            <a:endParaRPr lang="hu-HU" b="1" dirty="0" smtClean="0">
              <a:solidFill>
                <a:schemeClr val="accent4">
                  <a:lumMod val="50000"/>
                </a:schemeClr>
              </a:solidFill>
            </a:endParaRPr>
          </a:p>
          <a:p>
            <a:pPr marL="0" indent="0" algn="ctr">
              <a:buNone/>
            </a:pPr>
            <a:r>
              <a:rPr lang="hu-HU" dirty="0" smtClean="0"/>
              <a:t>Látszólag </a:t>
            </a:r>
            <a:r>
              <a:rPr lang="hu-HU" dirty="0"/>
              <a:t>nincs tehetetlenebb, de valójában legyőzhetetlenebb annál a léleknél, aki semmiségét érezve teljesen Istenre hagyatkozik.”  (Ellen G. White, </a:t>
            </a:r>
            <a:r>
              <a:rPr lang="hu-HU" i="1" dirty="0"/>
              <a:t>Próféták és királyok </a:t>
            </a:r>
            <a:r>
              <a:rPr lang="hu-HU" dirty="0"/>
              <a:t>174-175.o.)</a:t>
            </a:r>
          </a:p>
        </p:txBody>
      </p:sp>
    </p:spTree>
    <p:extLst>
      <p:ext uri="{BB962C8B-B14F-4D97-AF65-F5344CB8AC3E}">
        <p14:creationId xmlns:p14="http://schemas.microsoft.com/office/powerpoint/2010/main" val="6324481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28650" y="3521874"/>
            <a:ext cx="7886700" cy="2957390"/>
          </a:xfrm>
        </p:spPr>
        <p:txBody>
          <a:bodyPr>
            <a:normAutofit/>
          </a:bodyPr>
          <a:lstStyle/>
          <a:p>
            <a:pPr marL="0" indent="0" algn="ctr">
              <a:lnSpc>
                <a:spcPct val="100000"/>
              </a:lnSpc>
              <a:buNone/>
            </a:pPr>
            <a:r>
              <a:rPr lang="hu-HU" sz="3200" dirty="0"/>
              <a:t>Hol vagyunk ma éppen? Ha Illésként a Kármel-hegyen tüzet hozunk le az égből, dicsőítsük érte Istent! De ne feledjük, hogy nem mindig csak hegytető-élményeink lesznek! </a:t>
            </a:r>
            <a:r>
              <a:rPr lang="hu-HU" sz="3200" b="1" dirty="0">
                <a:solidFill>
                  <a:schemeClr val="accent4">
                    <a:lumMod val="50000"/>
                  </a:schemeClr>
                </a:solidFill>
              </a:rPr>
              <a:t>Ne szalasszuk el Isten halk, szelíd hangját! </a:t>
            </a:r>
            <a:endParaRPr lang="en-US" sz="3200" b="1" dirty="0">
              <a:solidFill>
                <a:schemeClr val="accent4">
                  <a:lumMod val="50000"/>
                </a:schemeClr>
              </a:solidFill>
            </a:endParaRPr>
          </a:p>
        </p:txBody>
      </p:sp>
    </p:spTree>
    <p:extLst>
      <p:ext uri="{BB962C8B-B14F-4D97-AF65-F5344CB8AC3E}">
        <p14:creationId xmlns:p14="http://schemas.microsoft.com/office/powerpoint/2010/main" val="9426869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84919" y="3179538"/>
            <a:ext cx="7886700" cy="2906225"/>
          </a:xfrm>
        </p:spPr>
        <p:txBody>
          <a:bodyPr>
            <a:normAutofit/>
          </a:bodyPr>
          <a:lstStyle/>
          <a:p>
            <a:pPr marL="0" indent="0" algn="ctr">
              <a:buNone/>
            </a:pPr>
            <a:r>
              <a:rPr lang="hu-HU" sz="3200" dirty="0"/>
              <a:t>Ha Illésként menekülünk, vagy olyasmit teszünk, amiről tudjuk, hogy alapvető problémáinkat nem oldja meg, vagy ha csődtömegként fekszünk egy fenyő alatt, akkor se feledjük, </a:t>
            </a:r>
            <a:r>
              <a:rPr lang="hu-HU" sz="3200" b="1" dirty="0">
                <a:solidFill>
                  <a:schemeClr val="accent4">
                    <a:lumMod val="50000"/>
                  </a:schemeClr>
                </a:solidFill>
              </a:rPr>
              <a:t>van remény! </a:t>
            </a:r>
          </a:p>
        </p:txBody>
      </p:sp>
    </p:spTree>
    <p:extLst>
      <p:ext uri="{BB962C8B-B14F-4D97-AF65-F5344CB8AC3E}">
        <p14:creationId xmlns:p14="http://schemas.microsoft.com/office/powerpoint/2010/main" val="9134332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1" y="2767584"/>
            <a:ext cx="9144000" cy="3938016"/>
          </a:xfrm>
        </p:spPr>
        <p:txBody>
          <a:bodyPr>
            <a:noAutofit/>
          </a:bodyPr>
          <a:lstStyle/>
          <a:p>
            <a:pPr marL="0" indent="0" algn="ctr">
              <a:buNone/>
            </a:pPr>
            <a:r>
              <a:rPr lang="hu-HU" sz="3200" b="1" dirty="0">
                <a:solidFill>
                  <a:schemeClr val="accent4">
                    <a:lumMod val="50000"/>
                  </a:schemeClr>
                </a:solidFill>
              </a:rPr>
              <a:t>Isten másképpen látja a dolgokat. Isten megért bennünket. </a:t>
            </a:r>
            <a:r>
              <a:rPr lang="hu-HU" sz="3200" dirty="0"/>
              <a:t>Ő meg akar szabadítani a bűntudattól. Gyakorlati segítséget akar nyújtani nekünk embertársaink által. És nem mulaszt el új erőt adni nekünk, hogy ismét találkozhassunk Vele. A legjobb napjaink még előttünk állnak, ha meghalljuk és követjük azt a halk, szelíd hangot. Isten megért és kész áldásait árasztani ránk, már ma. Ugye, mi is készen állunk elfogadni őket?</a:t>
            </a:r>
          </a:p>
        </p:txBody>
      </p:sp>
    </p:spTree>
    <p:extLst>
      <p:ext uri="{BB962C8B-B14F-4D97-AF65-F5344CB8AC3E}">
        <p14:creationId xmlns:p14="http://schemas.microsoft.com/office/powerpoint/2010/main" val="1752906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3219720" y="2562896"/>
            <a:ext cx="5543898" cy="3103808"/>
          </a:xfrm>
        </p:spPr>
        <p:txBody>
          <a:bodyPr>
            <a:normAutofit/>
          </a:bodyPr>
          <a:lstStyle/>
          <a:p>
            <a:pPr marL="0" indent="0" algn="ctr">
              <a:lnSpc>
                <a:spcPct val="100000"/>
              </a:lnSpc>
              <a:buNone/>
            </a:pPr>
            <a:r>
              <a:rPr lang="hu-HU" sz="3200" dirty="0" smtClean="0"/>
              <a:t>Mindenben talán nem tudunk Illéssel, a nagy imaharcossal azonosulni, de azt hiszem a Kármel-hegyi nagy </a:t>
            </a:r>
            <a:r>
              <a:rPr lang="en-US" sz="3200" dirty="0" smtClean="0"/>
              <a:t>nap </a:t>
            </a:r>
            <a:r>
              <a:rPr lang="hu-HU" sz="3200" b="1" i="1" dirty="0" smtClean="0">
                <a:solidFill>
                  <a:schemeClr val="accent4">
                    <a:lumMod val="50000"/>
                  </a:schemeClr>
                </a:solidFill>
              </a:rPr>
              <a:t>utáni</a:t>
            </a:r>
            <a:r>
              <a:rPr lang="en-US" sz="3200" b="1" dirty="0" smtClean="0">
                <a:solidFill>
                  <a:schemeClr val="accent4">
                    <a:lumMod val="50000"/>
                  </a:schemeClr>
                </a:solidFill>
              </a:rPr>
              <a:t> </a:t>
            </a:r>
            <a:r>
              <a:rPr lang="hu-HU" sz="3200" b="1" dirty="0" smtClean="0">
                <a:solidFill>
                  <a:schemeClr val="accent4">
                    <a:lumMod val="50000"/>
                  </a:schemeClr>
                </a:solidFill>
              </a:rPr>
              <a:t>Illéssel</a:t>
            </a:r>
            <a:r>
              <a:rPr lang="en-US" sz="3200" dirty="0" smtClean="0"/>
              <a:t> </a:t>
            </a:r>
            <a:r>
              <a:rPr lang="hu-HU" sz="3200" dirty="0" smtClean="0"/>
              <a:t>viszont –életünk egyes szakaszaiban -  </a:t>
            </a:r>
            <a:r>
              <a:rPr lang="hu-HU" sz="3200" b="1" dirty="0" smtClean="0">
                <a:solidFill>
                  <a:schemeClr val="accent4">
                    <a:lumMod val="50000"/>
                  </a:schemeClr>
                </a:solidFill>
              </a:rPr>
              <a:t>igen</a:t>
            </a:r>
            <a:r>
              <a:rPr lang="en-US" sz="3200" b="1" dirty="0" smtClean="0">
                <a:solidFill>
                  <a:schemeClr val="accent4">
                    <a:lumMod val="50000"/>
                  </a:schemeClr>
                </a:solidFill>
              </a:rPr>
              <a:t>.</a:t>
            </a:r>
            <a:r>
              <a:rPr lang="en-US" sz="3200" dirty="0" smtClean="0"/>
              <a:t> </a:t>
            </a:r>
            <a:endParaRPr lang="en-US" sz="3200" dirty="0"/>
          </a:p>
          <a:p>
            <a:pPr marL="0" indent="0" algn="ctr">
              <a:lnSpc>
                <a:spcPct val="100000"/>
              </a:lnSpc>
              <a:buNone/>
            </a:pPr>
            <a:endParaRPr lang="en-US" sz="3200" dirty="0"/>
          </a:p>
        </p:txBody>
      </p:sp>
    </p:spTree>
    <p:extLst>
      <p:ext uri="{BB962C8B-B14F-4D97-AF65-F5344CB8AC3E}">
        <p14:creationId xmlns:p14="http://schemas.microsoft.com/office/powerpoint/2010/main" val="1528096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417828" y="663124"/>
            <a:ext cx="7886700" cy="1325563"/>
          </a:xfrm>
        </p:spPr>
        <p:txBody>
          <a:bodyPr>
            <a:normAutofit/>
          </a:bodyPr>
          <a:lstStyle/>
          <a:p>
            <a:pPr algn="ctr"/>
            <a:r>
              <a:rPr lang="hu-HU" sz="3600" b="1" dirty="0" smtClean="0">
                <a:solidFill>
                  <a:schemeClr val="accent3">
                    <a:lumMod val="50000"/>
                  </a:schemeClr>
                </a:solidFill>
                <a:latin typeface="Avenir Next" charset="0"/>
                <a:ea typeface="Avenir Next" charset="0"/>
                <a:cs typeface="Avenir Next" charset="0"/>
              </a:rPr>
              <a:t>A DEPRESSZIÓ TÁMADÁSA</a:t>
            </a:r>
            <a:endParaRPr lang="en-US" sz="3600" dirty="0">
              <a:solidFill>
                <a:schemeClr val="accent3">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2859112" y="2407356"/>
            <a:ext cx="6014672" cy="3365353"/>
          </a:xfrm>
        </p:spPr>
        <p:txBody>
          <a:bodyPr>
            <a:normAutofit/>
          </a:bodyPr>
          <a:lstStyle/>
          <a:p>
            <a:pPr marL="0" indent="0" algn="ctr">
              <a:buNone/>
            </a:pPr>
            <a:r>
              <a:rPr lang="hu-HU" dirty="0"/>
              <a:t>A Kármel-hegyi élmény után Illés teljesen kimerült testileg-lelkileg. Már mély álomba merült, amikor </a:t>
            </a:r>
            <a:r>
              <a:rPr lang="hu-HU" dirty="0" err="1"/>
              <a:t>Jézabel</a:t>
            </a:r>
            <a:r>
              <a:rPr lang="hu-HU" dirty="0"/>
              <a:t> királynő követe rátalált. </a:t>
            </a:r>
            <a:r>
              <a:rPr lang="hu-HU" b="1" dirty="0">
                <a:solidFill>
                  <a:schemeClr val="accent4">
                    <a:lumMod val="50000"/>
                  </a:schemeClr>
                </a:solidFill>
              </a:rPr>
              <a:t>Nagy megpróbáltatás volt Illésnek a királynő halálos fenyegetéséről szóló, durva ébresztő. </a:t>
            </a:r>
            <a:r>
              <a:rPr lang="hu-HU" dirty="0"/>
              <a:t>A hirtelen, mély és sötét depresszióba süllyedés kiváltója. </a:t>
            </a:r>
          </a:p>
        </p:txBody>
      </p:sp>
    </p:spTree>
    <p:extLst>
      <p:ext uri="{BB962C8B-B14F-4D97-AF65-F5344CB8AC3E}">
        <p14:creationId xmlns:p14="http://schemas.microsoft.com/office/powerpoint/2010/main" val="968554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1" cy="6857999"/>
          </a:xfrm>
          <a:prstGeom prst="rect">
            <a:avLst/>
          </a:prstGeom>
        </p:spPr>
      </p:pic>
      <p:sp>
        <p:nvSpPr>
          <p:cNvPr id="3" name="Content Placeholder 2"/>
          <p:cNvSpPr>
            <a:spLocks noGrp="1"/>
          </p:cNvSpPr>
          <p:nvPr>
            <p:ph idx="1"/>
          </p:nvPr>
        </p:nvSpPr>
        <p:spPr>
          <a:xfrm>
            <a:off x="641529" y="2815913"/>
            <a:ext cx="7886700" cy="2690105"/>
          </a:xfrm>
        </p:spPr>
        <p:txBody>
          <a:bodyPr>
            <a:noAutofit/>
          </a:bodyPr>
          <a:lstStyle/>
          <a:p>
            <a:pPr marL="0" indent="0" algn="ctr">
              <a:buNone/>
            </a:pPr>
            <a:r>
              <a:rPr lang="hu-HU" sz="3200" dirty="0"/>
              <a:t>Illés tehát elfut. Csak fut és fut, sokáig és nagyon gyorsan! 150 kilométert fut egyfolytában </a:t>
            </a:r>
            <a:r>
              <a:rPr lang="hu-HU" sz="3200" dirty="0" err="1"/>
              <a:t>Beersheba-ig</a:t>
            </a:r>
            <a:r>
              <a:rPr lang="hu-HU" sz="3200" dirty="0"/>
              <a:t>, és még egy napi járóföldnyire a pusztaságba. Végül azonban, ahogy velünk is előfordul néha, </a:t>
            </a:r>
            <a:r>
              <a:rPr lang="hu-HU" sz="3200" b="1" dirty="0">
                <a:solidFill>
                  <a:schemeClr val="accent4">
                    <a:lumMod val="50000"/>
                  </a:schemeClr>
                </a:solidFill>
              </a:rPr>
              <a:t>Illés eljut arra a pontra, amikor már egyszerűen nem tud tovább futni. </a:t>
            </a:r>
            <a:endParaRPr lang="en-US" sz="3200" b="1" dirty="0">
              <a:solidFill>
                <a:schemeClr val="accent4">
                  <a:lumMod val="50000"/>
                </a:schemeClr>
              </a:solidFill>
            </a:endParaRPr>
          </a:p>
        </p:txBody>
      </p:sp>
    </p:spTree>
    <p:extLst>
      <p:ext uri="{BB962C8B-B14F-4D97-AF65-F5344CB8AC3E}">
        <p14:creationId xmlns:p14="http://schemas.microsoft.com/office/powerpoint/2010/main" val="571084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
            <a:ext cx="9144001" cy="6857999"/>
          </a:xfrm>
          <a:prstGeom prst="rect">
            <a:avLst/>
          </a:prstGeom>
        </p:spPr>
      </p:pic>
      <p:sp>
        <p:nvSpPr>
          <p:cNvPr id="3" name="Content Placeholder 2"/>
          <p:cNvSpPr>
            <a:spLocks noGrp="1"/>
          </p:cNvSpPr>
          <p:nvPr>
            <p:ph idx="1"/>
          </p:nvPr>
        </p:nvSpPr>
        <p:spPr>
          <a:xfrm>
            <a:off x="633406" y="2826610"/>
            <a:ext cx="7886700" cy="3281581"/>
          </a:xfrm>
        </p:spPr>
        <p:txBody>
          <a:bodyPr>
            <a:noAutofit/>
          </a:bodyPr>
          <a:lstStyle/>
          <a:p>
            <a:pPr marL="0" indent="0" algn="ctr">
              <a:lnSpc>
                <a:spcPct val="100000"/>
              </a:lnSpc>
              <a:buNone/>
            </a:pPr>
            <a:r>
              <a:rPr lang="hu-HU" sz="3200" dirty="0" smtClean="0"/>
              <a:t>Olvassuk el az 1Kir 19:4 igeverset! „Ő pedig elment a pusztába egynapi járóföldre, és elmenvén leült egy fenyőfa alá, és könyörgött, hogy hadd haljon meg, és monda: </a:t>
            </a:r>
            <a:r>
              <a:rPr lang="hu-HU" sz="3200" b="1" dirty="0" smtClean="0">
                <a:solidFill>
                  <a:schemeClr val="accent4">
                    <a:lumMod val="50000"/>
                  </a:schemeClr>
                </a:solidFill>
              </a:rPr>
              <a:t>Elég! Most, óh, Uram, vedd el az én lelkemet; mert nem vagyok jobb az én atyáimnál!” </a:t>
            </a:r>
            <a:endParaRPr lang="hu-HU" sz="3200" b="1" dirty="0">
              <a:solidFill>
                <a:schemeClr val="accent4">
                  <a:lumMod val="50000"/>
                </a:schemeClr>
              </a:solidFill>
            </a:endParaRPr>
          </a:p>
        </p:txBody>
      </p:sp>
    </p:spTree>
    <p:extLst>
      <p:ext uri="{BB962C8B-B14F-4D97-AF65-F5344CB8AC3E}">
        <p14:creationId xmlns:p14="http://schemas.microsoft.com/office/powerpoint/2010/main" val="1109848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633728" y="665501"/>
            <a:ext cx="7435414" cy="1325563"/>
          </a:xfrm>
        </p:spPr>
        <p:txBody>
          <a:bodyPr>
            <a:normAutofit/>
          </a:bodyPr>
          <a:lstStyle/>
          <a:p>
            <a:pPr algn="ctr"/>
            <a:r>
              <a:rPr lang="hu-HU" sz="3600" b="1" dirty="0" smtClean="0">
                <a:solidFill>
                  <a:schemeClr val="accent3">
                    <a:lumMod val="50000"/>
                  </a:schemeClr>
                </a:solidFill>
                <a:latin typeface="Avenir Next" charset="0"/>
                <a:ea typeface="Avenir Next" charset="0"/>
                <a:cs typeface="Avenir Next" charset="0"/>
              </a:rPr>
              <a:t>TUDUNK-E AZONOSULNI VELE</a:t>
            </a:r>
            <a:r>
              <a:rPr lang="en-US" sz="3600" b="1" dirty="0" smtClean="0">
                <a:solidFill>
                  <a:schemeClr val="accent3">
                    <a:lumMod val="50000"/>
                  </a:schemeClr>
                </a:solidFill>
                <a:latin typeface="Avenir Next" charset="0"/>
                <a:ea typeface="Avenir Next" charset="0"/>
                <a:cs typeface="Avenir Next" charset="0"/>
              </a:rPr>
              <a:t>?</a:t>
            </a:r>
            <a:endParaRPr lang="en-US" sz="3600" dirty="0">
              <a:solidFill>
                <a:schemeClr val="accent3">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2255520" y="1991064"/>
            <a:ext cx="6259830" cy="4373159"/>
          </a:xfrm>
        </p:spPr>
        <p:txBody>
          <a:bodyPr>
            <a:noAutofit/>
          </a:bodyPr>
          <a:lstStyle/>
          <a:p>
            <a:pPr marL="0" indent="0" algn="ctr">
              <a:buNone/>
            </a:pPr>
            <a:r>
              <a:rPr lang="hu-HU" sz="3200" b="1" dirty="0">
                <a:solidFill>
                  <a:schemeClr val="accent4">
                    <a:lumMod val="50000"/>
                  </a:schemeClr>
                </a:solidFill>
              </a:rPr>
              <a:t>Tudtok Illés depressziós imádságával azonosulni?  </a:t>
            </a:r>
            <a:r>
              <a:rPr lang="hu-HU" sz="3200" dirty="0"/>
              <a:t>Előfordult már veletek, hogy fel akartátok adni lelkileg, vagy akár fizikailag?  Éreztétek már, hogy annyira elrontottatok valamit, hogy nincs értelme újra megpróbálni? Éreztétek már, hogy annyira belefáradtatok, kelepcében, egyhelyben toporogtok, hogy nem akartátok folytatni? </a:t>
            </a:r>
          </a:p>
        </p:txBody>
      </p:sp>
    </p:spTree>
    <p:extLst>
      <p:ext uri="{BB962C8B-B14F-4D97-AF65-F5344CB8AC3E}">
        <p14:creationId xmlns:p14="http://schemas.microsoft.com/office/powerpoint/2010/main" val="1831178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545433" y="2990669"/>
            <a:ext cx="8262131" cy="2479089"/>
          </a:xfrm>
        </p:spPr>
        <p:txBody>
          <a:bodyPr>
            <a:normAutofit/>
          </a:bodyPr>
          <a:lstStyle/>
          <a:p>
            <a:pPr marL="0" indent="0" algn="ctr">
              <a:buNone/>
            </a:pPr>
            <a:r>
              <a:rPr lang="hu-HU" sz="3200" dirty="0"/>
              <a:t>Ha igen, akkor a legjobb társaságban vagytok! Sok lelki óriás, még a nagy imaharcosok is érezték már ezt. Van mégis egy jó hírem! </a:t>
            </a:r>
            <a:r>
              <a:rPr lang="hu-HU" sz="3200" b="1" dirty="0">
                <a:solidFill>
                  <a:schemeClr val="accent4">
                    <a:lumMod val="50000"/>
                  </a:schemeClr>
                </a:solidFill>
              </a:rPr>
              <a:t>Isten pontosan tudta, hogyan kell bánnia Illéssel és azt is tudja, </a:t>
            </a:r>
            <a:r>
              <a:rPr lang="hu-HU" sz="3200" b="1" dirty="0" smtClean="0">
                <a:solidFill>
                  <a:schemeClr val="accent4">
                    <a:lumMod val="50000"/>
                  </a:schemeClr>
                </a:solidFill>
              </a:rPr>
              <a:t>velünk </a:t>
            </a:r>
            <a:r>
              <a:rPr lang="hu-HU" sz="3200" b="1" dirty="0">
                <a:solidFill>
                  <a:schemeClr val="accent4">
                    <a:lumMod val="50000"/>
                  </a:schemeClr>
                </a:solidFill>
              </a:rPr>
              <a:t>hogyan kell. </a:t>
            </a:r>
          </a:p>
        </p:txBody>
      </p:sp>
    </p:spTree>
    <p:extLst>
      <p:ext uri="{BB962C8B-B14F-4D97-AF65-F5344CB8AC3E}">
        <p14:creationId xmlns:p14="http://schemas.microsoft.com/office/powerpoint/2010/main" val="3173194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880315" y="665505"/>
            <a:ext cx="7253220" cy="1325563"/>
          </a:xfrm>
        </p:spPr>
        <p:txBody>
          <a:bodyPr>
            <a:normAutofit/>
          </a:bodyPr>
          <a:lstStyle/>
          <a:p>
            <a:pPr algn="ctr"/>
            <a:r>
              <a:rPr lang="hu-HU" sz="3600" b="1" dirty="0" smtClean="0">
                <a:solidFill>
                  <a:schemeClr val="bg1"/>
                </a:solidFill>
                <a:latin typeface="Avenir Next" charset="0"/>
                <a:ea typeface="Avenir Next" charset="0"/>
                <a:cs typeface="Avenir Next" charset="0"/>
              </a:rPr>
              <a:t>ISTEN MEGÉRT BENNÜNKET</a:t>
            </a:r>
            <a:endParaRPr lang="en-US" sz="3600" dirty="0">
              <a:solidFill>
                <a:schemeClr val="bg1"/>
              </a:solidFill>
              <a:latin typeface="Avenir Next" charset="0"/>
              <a:ea typeface="Avenir Next" charset="0"/>
              <a:cs typeface="Avenir Next" charset="0"/>
            </a:endParaRPr>
          </a:p>
        </p:txBody>
      </p:sp>
      <p:sp>
        <p:nvSpPr>
          <p:cNvPr id="3" name="Content Placeholder 2"/>
          <p:cNvSpPr>
            <a:spLocks noGrp="1"/>
          </p:cNvSpPr>
          <p:nvPr>
            <p:ph idx="1"/>
          </p:nvPr>
        </p:nvSpPr>
        <p:spPr>
          <a:xfrm>
            <a:off x="2889504" y="2109216"/>
            <a:ext cx="5718048" cy="4035552"/>
          </a:xfrm>
        </p:spPr>
        <p:txBody>
          <a:bodyPr>
            <a:normAutofit fontScale="85000" lnSpcReduction="20000"/>
          </a:bodyPr>
          <a:lstStyle/>
          <a:p>
            <a:pPr marL="0" indent="0" algn="ctr">
              <a:lnSpc>
                <a:spcPct val="100000"/>
              </a:lnSpc>
              <a:buNone/>
            </a:pPr>
            <a:r>
              <a:rPr lang="hu-HU" dirty="0" smtClean="0"/>
              <a:t>„</a:t>
            </a:r>
            <a:r>
              <a:rPr lang="hu-HU" sz="3400" dirty="0" smtClean="0"/>
              <a:t>Lehetséges, hogy imádkozásunk közben semmilyen kézzelfogható bizonyítékot nem nyerünk arra, hogy Megváltónk és Üdvözítőnk szeretettel és részvéttel hajol le hozzánk, mégis ez történik. Bár talán nem érezzük, </a:t>
            </a:r>
            <a:r>
              <a:rPr lang="hu-HU" sz="3400" b="1" dirty="0" smtClean="0">
                <a:solidFill>
                  <a:schemeClr val="accent4">
                    <a:lumMod val="50000"/>
                  </a:schemeClr>
                </a:solidFill>
              </a:rPr>
              <a:t>keze mégis szeretettel és szánakozó gyöngédséggel nyugszik </a:t>
            </a:r>
            <a:r>
              <a:rPr lang="en-US" sz="3400" b="1" dirty="0" smtClean="0">
                <a:solidFill>
                  <a:schemeClr val="accent4">
                    <a:lumMod val="50000"/>
                  </a:schemeClr>
                </a:solidFill>
              </a:rPr>
              <a:t>meg </a:t>
            </a:r>
            <a:r>
              <a:rPr lang="hu-HU" sz="3400" b="1" dirty="0" smtClean="0">
                <a:solidFill>
                  <a:schemeClr val="accent4">
                    <a:lumMod val="50000"/>
                  </a:schemeClr>
                </a:solidFill>
              </a:rPr>
              <a:t>rajtunk</a:t>
            </a:r>
            <a:r>
              <a:rPr lang="en-US" sz="3400" b="1" dirty="0" smtClean="0">
                <a:solidFill>
                  <a:schemeClr val="accent4">
                    <a:lumMod val="50000"/>
                  </a:schemeClr>
                </a:solidFill>
              </a:rPr>
              <a:t>.</a:t>
            </a:r>
            <a:r>
              <a:rPr lang="en-US" sz="3400" dirty="0" smtClean="0"/>
              <a:t>”</a:t>
            </a:r>
            <a:endParaRPr lang="hu-HU" sz="3400" dirty="0" smtClean="0"/>
          </a:p>
          <a:p>
            <a:pPr marL="0" indent="0" algn="ctr">
              <a:lnSpc>
                <a:spcPct val="100000"/>
              </a:lnSpc>
              <a:buNone/>
            </a:pPr>
            <a:r>
              <a:rPr lang="en-US" dirty="0" smtClean="0"/>
              <a:t> </a:t>
            </a:r>
            <a:r>
              <a:rPr lang="en-US" sz="2400" i="1" dirty="0"/>
              <a:t>(Ellen G. White: </a:t>
            </a:r>
            <a:r>
              <a:rPr lang="hu-HU" sz="2400" i="1" dirty="0" smtClean="0"/>
              <a:t>Jézushoz vezető út 96- 97.o).</a:t>
            </a:r>
            <a:endParaRPr lang="hu-HU" sz="2100" i="1" dirty="0"/>
          </a:p>
        </p:txBody>
      </p:sp>
    </p:spTree>
    <p:extLst>
      <p:ext uri="{BB962C8B-B14F-4D97-AF65-F5344CB8AC3E}">
        <p14:creationId xmlns:p14="http://schemas.microsoft.com/office/powerpoint/2010/main" val="986369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1697</TotalTime>
  <Words>1869</Words>
  <Application>Microsoft Office PowerPoint</Application>
  <PresentationFormat>Diavetítés a képernyőre (4:3 oldalarány)</PresentationFormat>
  <Paragraphs>139</Paragraphs>
  <Slides>23</Slides>
  <Notes>23</Notes>
  <HiddenSlides>0</HiddenSlides>
  <MMClips>0</MMClips>
  <ScaleCrop>false</ScaleCrop>
  <HeadingPairs>
    <vt:vector size="6" baseType="variant">
      <vt:variant>
        <vt:lpstr>Használt betűtípusok</vt:lpstr>
      </vt:variant>
      <vt:variant>
        <vt:i4>5</vt:i4>
      </vt:variant>
      <vt:variant>
        <vt:lpstr>Téma</vt:lpstr>
      </vt:variant>
      <vt:variant>
        <vt:i4>1</vt:i4>
      </vt:variant>
      <vt:variant>
        <vt:lpstr>Diacímek</vt:lpstr>
      </vt:variant>
      <vt:variant>
        <vt:i4>23</vt:i4>
      </vt:variant>
    </vt:vector>
  </HeadingPairs>
  <TitlesOfParts>
    <vt:vector size="29" baseType="lpstr">
      <vt:lpstr>Arial</vt:lpstr>
      <vt:lpstr>Avenir Next</vt:lpstr>
      <vt:lpstr>Calibri</vt:lpstr>
      <vt:lpstr>Calibri Light</vt:lpstr>
      <vt:lpstr>Times New Roman</vt:lpstr>
      <vt:lpstr>Office Theme</vt:lpstr>
      <vt:lpstr>ISTEN MEGÉRT ÍRTA: CHANTAL KLINGBEIL </vt:lpstr>
      <vt:lpstr>PowerPoint bemutató</vt:lpstr>
      <vt:lpstr>PowerPoint bemutató</vt:lpstr>
      <vt:lpstr>A DEPRESSZIÓ TÁMADÁSA</vt:lpstr>
      <vt:lpstr>PowerPoint bemutató</vt:lpstr>
      <vt:lpstr>PowerPoint bemutató</vt:lpstr>
      <vt:lpstr>TUDUNK-E AZONOSULNI VELE?</vt:lpstr>
      <vt:lpstr>PowerPoint bemutató</vt:lpstr>
      <vt:lpstr>ISTEN MEGÉRT BENNÜNKET</vt:lpstr>
      <vt:lpstr>PowerPoint bemutató</vt:lpstr>
      <vt:lpstr>PowerPoint bemutató</vt:lpstr>
      <vt:lpstr>A GYÓGYULÁS IDŐBE TELIK </vt:lpstr>
      <vt:lpstr>PowerPoint bemutató</vt:lpstr>
      <vt:lpstr>PowerPoint bemutató</vt:lpstr>
      <vt:lpstr>A TÖRTÉNET FOLYTATÁSA</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Come Near To Me</dc:title>
  <dc:creator>Arrais, Raquel</dc:creator>
  <cp:lastModifiedBy>Bea</cp:lastModifiedBy>
  <cp:revision>64</cp:revision>
  <dcterms:created xsi:type="dcterms:W3CDTF">2017-10-16T19:42:52Z</dcterms:created>
  <dcterms:modified xsi:type="dcterms:W3CDTF">2018-01-30T10:50:43Z</dcterms:modified>
</cp:coreProperties>
</file>