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18"/>
  </p:notesMasterIdLst>
  <p:sldIdLst>
    <p:sldId id="256" r:id="rId2"/>
    <p:sldId id="257" r:id="rId3"/>
    <p:sldId id="262" r:id="rId4"/>
    <p:sldId id="263" r:id="rId5"/>
    <p:sldId id="258" r:id="rId6"/>
    <p:sldId id="272" r:id="rId7"/>
    <p:sldId id="264" r:id="rId8"/>
    <p:sldId id="265" r:id="rId9"/>
    <p:sldId id="266" r:id="rId10"/>
    <p:sldId id="267" r:id="rId11"/>
    <p:sldId id="274" r:id="rId12"/>
    <p:sldId id="273"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53691"/>
  </p:normalViewPr>
  <p:slideViewPr>
    <p:cSldViewPr snapToGrid="0" snapToObjects="1">
      <p:cViewPr varScale="1">
        <p:scale>
          <a:sx n="44" d="100"/>
          <a:sy n="44" d="100"/>
        </p:scale>
        <p:origin x="826" y="5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E4393F-D2D3-F54A-B271-B29260C38861}" type="datetimeFigureOut">
              <a:rPr lang="en-US" smtClean="0"/>
              <a:t>10/11/2020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CF352C-DB0B-4640-9C81-870EB7CEE846}" type="slidenum">
              <a:rPr lang="en-US" smtClean="0"/>
              <a:t>‹#›</a:t>
            </a:fld>
            <a:endParaRPr lang="en-US"/>
          </a:p>
        </p:txBody>
      </p:sp>
    </p:spTree>
    <p:extLst>
      <p:ext uri="{BB962C8B-B14F-4D97-AF65-F5344CB8AC3E}">
        <p14:creationId xmlns:p14="http://schemas.microsoft.com/office/powerpoint/2010/main" val="2802243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dirty="0" smtClean="0">
                <a:latin typeface="Avenir Next" panose="020B0503020202020204" pitchFamily="34" charset="0"/>
              </a:rPr>
              <a:t>AMIKOR</a:t>
            </a:r>
            <a:r>
              <a:rPr lang="hu-HU" sz="1200" baseline="0" dirty="0" smtClean="0">
                <a:latin typeface="Avenir Next" panose="020B0503020202020204" pitchFamily="34" charset="0"/>
              </a:rPr>
              <a:t> JÉZUS VÉGET VETETT NEKI</a:t>
            </a:r>
          </a:p>
          <a:p>
            <a:r>
              <a:rPr lang="hu-HU" sz="1200" baseline="0" dirty="0" smtClean="0"/>
              <a:t>Írta: </a:t>
            </a:r>
            <a:r>
              <a:rPr lang="en-US" sz="1200" dirty="0" smtClean="0"/>
              <a:t>Anthony </a:t>
            </a:r>
            <a:r>
              <a:rPr lang="en-US" sz="1200" dirty="0"/>
              <a:t>R. Kent</a:t>
            </a:r>
          </a:p>
        </p:txBody>
      </p:sp>
      <p:sp>
        <p:nvSpPr>
          <p:cNvPr id="4" name="Slide Number Placeholder 3"/>
          <p:cNvSpPr>
            <a:spLocks noGrp="1"/>
          </p:cNvSpPr>
          <p:nvPr>
            <p:ph type="sldNum" sz="quarter" idx="5"/>
          </p:nvPr>
        </p:nvSpPr>
        <p:spPr/>
        <p:txBody>
          <a:bodyPr/>
          <a:lstStyle/>
          <a:p>
            <a:fld id="{9BCF352C-DB0B-4640-9C81-870EB7CEE846}" type="slidenum">
              <a:rPr lang="en-US" smtClean="0"/>
              <a:t>1</a:t>
            </a:fld>
            <a:endParaRPr lang="en-US"/>
          </a:p>
        </p:txBody>
      </p:sp>
    </p:spTree>
    <p:extLst>
      <p:ext uri="{BB962C8B-B14F-4D97-AF65-F5344CB8AC3E}">
        <p14:creationId xmlns:p14="http://schemas.microsoft.com/office/powerpoint/2010/main" val="842701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Azon a szombat délelőttön ott volt a tömegben a zsinagóga vezetője is, aki egyáltalán nem örült annak, ami a zsinagógájában folyik. Fel volt háborodva! A zsinagóga vezetője és támogatói —akik csöndben a háttérben maradtak — szám szerint ugyan kevesen voltak, de nagy befolyásossal bírtak. A zsinagógavezető hatalmas ember volt, mert gyakran anyagilag is támogatta az épület felállítását, így mintegy tulajdonosának tartották. A zsinagógafő tekintélyes pozíciót töltött be a közösségben. Magas rangja felhatalmazta a szertartásrend levezetésére és a szombati szolgálat résztvevőinek kijelölésére. Valószínűleg a zsinagógafő értelmezte a Tórát is az emberek számára. </a:t>
            </a:r>
          </a:p>
          <a:p>
            <a:r>
              <a:rPr lang="hu-HU" sz="1200" kern="1200" dirty="0" smtClean="0">
                <a:solidFill>
                  <a:schemeClr val="tx1"/>
                </a:solidFill>
                <a:effectLst/>
                <a:latin typeface="+mn-lt"/>
                <a:ea typeface="+mn-ea"/>
                <a:cs typeface="+mn-cs"/>
              </a:rPr>
              <a:t>A zsinagóga vezetője felháborodásában így kiáltott fel: „Hat nap van, amelyen munkálkodni kell; azokon gyertek azért és gyógyíttassátok magatokat, és ne szombatnapon.” (14. v.)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Nem minden zsinagógafő volt ennyire negatív és ellenséges</a:t>
            </a:r>
            <a:r>
              <a:rPr lang="hu-HU" sz="1200" kern="1200" baseline="30000" dirty="0" smtClean="0">
                <a:solidFill>
                  <a:schemeClr val="tx1"/>
                </a:solidFill>
                <a:effectLst/>
                <a:latin typeface="+mn-lt"/>
                <a:ea typeface="+mn-ea"/>
                <a:cs typeface="+mn-cs"/>
              </a:rPr>
              <a:t>2</a:t>
            </a:r>
            <a:r>
              <a:rPr lang="hu-HU" sz="1200" kern="1200" dirty="0" smtClean="0">
                <a:solidFill>
                  <a:schemeClr val="tx1"/>
                </a:solidFill>
                <a:effectLst/>
                <a:latin typeface="+mn-lt"/>
                <a:ea typeface="+mn-ea"/>
                <a:cs typeface="+mn-cs"/>
              </a:rPr>
              <a:t>, de ő igen!</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Haragos kirohanásában többféle tüske is volt!</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Nyilvánvaló, hogy fegyverként használta a szombatnapot Jézus és az asszony ellen. Még a szombat parancsolatának egy részletét is idézte Jézus elleni támadása során! Gyakori módszere ez a másokat bántalmazó embereknek. Sűrűn idéznek a Szentírásból gonosz céljaik miatt kiforgatva azt. Sátán is ezt tette Jézus pusztai megkísértésénél.  Péter apostol így figyelmeztet a 2Péter 3:15-16 igehelyen: „Szinte minden levelében [Pál írásaiban] is, amikor ezekről beszél azokban; amelyekben vannak némely nehezen érthető dolgok, amiket a tudatlanok és állhatatlanok elcsűrnek-csavarnak, mint egyéb írásokat is, a maguk vesztére.” </a:t>
            </a:r>
          </a:p>
          <a:p>
            <a:r>
              <a:rPr lang="en-US" sz="1200"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Maga a Biblia figyelmeztet bennünket, hogy lesznek, akik Pál apostol írásait és a Biblia más részeit is gonosz szándékkal elferdítik. Tragikus, hogy ez még manapság is megtörténik, még néhány Hetednapi Adventista gyülekezetben is!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Biblia nem lehet a nők bántalmazását igazoló eszköz! Helyesen értelmezve meglátjuk, hogy a Biblia éppen hogy felemeli a nőket az Istentől kapott jogos helyzetükbe.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Jézus helyreigazításával ez a zsinagógafő szentebbnek állította magát Jézusnál. Visszavágásával arra utal, hogy ő soha nem szennyezné be gyógyítással a szombatnapot.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Kijelentése: „hat nap van, amelyen munkálkodni kell” szintén arra utal, hogy ismerte az asszonyt, vagy legalábbis tudott róla. Nehéz elképzelni, hogy az asszony akkor ment volna első alkalommal a zsinagógába, vagy, hogy a vezető ne tudott volna róla. Hiszen szavai arra utaltak, hogy a mozgássérült asszony „mindig errefelé van”, „mindig a faluban van”, „mindenki ismeri őt”, „nem nehéz rátalálni”. Más szóval ezt mondta: „Gyógyítsd meg őt bármikor, csak NE szombatnapon!”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csodálatos gyógyítás, az asszony fizikai fájdalmainak megszüntetésének ünneplése helyett a zsinagóga vezetője azzal érvelt, hogy soha nem lett volna szabad szombatnapon meggyógyítani őt. Talán még arra is utalt, hogy Jézusnak vissza kellett volna változtatnia az asszonyt nyomorult állapotába és majd a hét egy másik napján meggyógyítani?</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2. 2Móz 20:9</a:t>
            </a:r>
          </a:p>
          <a:p>
            <a:r>
              <a:rPr lang="hu-HU" sz="1200" kern="1200" dirty="0" smtClean="0">
                <a:solidFill>
                  <a:schemeClr val="tx1"/>
                </a:solidFill>
                <a:effectLst/>
                <a:latin typeface="+mn-lt"/>
                <a:ea typeface="+mn-ea"/>
                <a:cs typeface="+mn-cs"/>
              </a:rPr>
              <a:t>3. Lukács 4:9-11</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10</a:t>
            </a:fld>
            <a:endParaRPr lang="en-US"/>
          </a:p>
        </p:txBody>
      </p:sp>
    </p:spTree>
    <p:extLst>
      <p:ext uri="{BB962C8B-B14F-4D97-AF65-F5344CB8AC3E}">
        <p14:creationId xmlns:p14="http://schemas.microsoft.com/office/powerpoint/2010/main" val="2297601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noProof="0" dirty="0" smtClean="0">
                <a:solidFill>
                  <a:schemeClr val="tx1"/>
                </a:solidFill>
                <a:effectLst/>
                <a:latin typeface="+mn-lt"/>
                <a:ea typeface="+mn-ea"/>
                <a:cs typeface="+mn-cs"/>
              </a:rPr>
              <a:t>Megrontotta vajon Jézus a szombatot az asszony, vagy bárki más meggyógyításával? Nem! Ez az egyetlen válasz. Jézus semmit nem tett szombaton, amivel megtörte volna a nap szentségét! Egy asszony nyomorúságának megszüntetése nem a szombatnap megrontása! Ez a szombatnap legigazabb megtartása!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Ellen White értékes betekintést nyújt a Próféták és királyok c. művében Jézus és a szombatnap kapcsolatáról:</a:t>
            </a:r>
          </a:p>
          <a:p>
            <a:endParaRPr lang="hu-HU" sz="1200" kern="1200" noProof="0" dirty="0" smtClean="0">
              <a:solidFill>
                <a:schemeClr val="tx1"/>
              </a:solidFill>
              <a:effectLst/>
              <a:latin typeface="+mn-lt"/>
              <a:ea typeface="+mn-ea"/>
              <a:cs typeface="+mn-cs"/>
            </a:endParaRPr>
          </a:p>
          <a:p>
            <a:r>
              <a:rPr lang="hu-HU" sz="1200" b="1" kern="1200" noProof="0" dirty="0" smtClean="0">
                <a:solidFill>
                  <a:schemeClr val="tx1"/>
                </a:solidFill>
                <a:effectLst/>
                <a:latin typeface="+mn-lt"/>
                <a:ea typeface="+mn-ea"/>
                <a:cs typeface="+mn-cs"/>
              </a:rPr>
              <a:t>„Földi szolgálata idején Krisztus hangsúlyozta a szombatra vonatkozó kötelezettségeket. Minden tanításából kitűnt, hogy tiszteletben tartja azt az intézményt, amelyet maga hozott létre. Abban az időben a szombatot annyira eltorzították, hogy ünneplése inkább az önző és zsarnok ember jellemét tükrözte, s nem pedig Istenét. Krisztus eltette az útból a hamis tanításokat, amelyekkel téves színben tüntették fel Istent azok, akik azt állították, hogy ismerik Őt. A rabbik könyörtelen gyűlölete kísérte, de Ő még látszat szerint se alkalmazkodott kívánalmaikhoz, hanem ment egyenesen előre, megtartva a szombatot Isten törvénye szerint.”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Ellen White-nak igaza van. Jézus a szombatnap Teremtője; Ő tudja, hogyan kell megtartani e szent napot! A zsinagógafő nem ismerte fel Jézus valódi, isteni természetét. Lukács úgy jegyezte le Jézus válaszát, hogy segítsen az olvasónak felidézni Jézus valódi identitását. Figyeljük meg a </a:t>
            </a:r>
            <a:r>
              <a:rPr lang="hu-HU" sz="1200" kern="1200" noProof="0" dirty="0" err="1" smtClean="0">
                <a:solidFill>
                  <a:schemeClr val="tx1"/>
                </a:solidFill>
                <a:effectLst/>
                <a:latin typeface="+mn-lt"/>
                <a:ea typeface="+mn-ea"/>
                <a:cs typeface="+mn-cs"/>
              </a:rPr>
              <a:t>Lk</a:t>
            </a:r>
            <a:r>
              <a:rPr lang="hu-HU" sz="1200" kern="1200" noProof="0" dirty="0" smtClean="0">
                <a:solidFill>
                  <a:schemeClr val="tx1"/>
                </a:solidFill>
                <a:effectLst/>
                <a:latin typeface="+mn-lt"/>
                <a:ea typeface="+mn-ea"/>
                <a:cs typeface="+mn-cs"/>
              </a:rPr>
              <a:t> 13:15 verset: „Felelt azért néki az Úr, és monda:” </a:t>
            </a:r>
            <a:r>
              <a:rPr lang="hu-HU" sz="1200" b="1" kern="1200" noProof="0" dirty="0" smtClean="0">
                <a:solidFill>
                  <a:schemeClr val="tx1"/>
                </a:solidFill>
                <a:effectLst/>
                <a:latin typeface="+mn-lt"/>
                <a:ea typeface="+mn-ea"/>
                <a:cs typeface="+mn-cs"/>
              </a:rPr>
              <a:t>Az Úr!</a:t>
            </a:r>
            <a:r>
              <a:rPr lang="hu-HU" sz="1200" kern="1200" noProof="0" dirty="0" smtClean="0">
                <a:solidFill>
                  <a:schemeClr val="tx1"/>
                </a:solidFill>
                <a:effectLst/>
                <a:latin typeface="+mn-lt"/>
                <a:ea typeface="+mn-ea"/>
                <a:cs typeface="+mn-cs"/>
              </a:rPr>
              <a:t> Ez a megnevezés Jézus saját szavaira emlékezteti az olvasót</a:t>
            </a:r>
            <a:r>
              <a:rPr lang="hu-HU" sz="1200" b="1" i="1" kern="1200" noProof="0" dirty="0" smtClean="0">
                <a:solidFill>
                  <a:schemeClr val="tx1"/>
                </a:solidFill>
                <a:effectLst/>
                <a:latin typeface="+mn-lt"/>
                <a:ea typeface="+mn-ea"/>
                <a:cs typeface="+mn-cs"/>
              </a:rPr>
              <a:t>: „Az embernek Fia ura a szombatnak is.” (</a:t>
            </a:r>
            <a:r>
              <a:rPr lang="hu-HU" sz="1200" b="1" i="1" kern="1200" noProof="0" dirty="0" err="1" smtClean="0">
                <a:solidFill>
                  <a:schemeClr val="tx1"/>
                </a:solidFill>
                <a:effectLst/>
                <a:latin typeface="+mn-lt"/>
                <a:ea typeface="+mn-ea"/>
                <a:cs typeface="+mn-cs"/>
              </a:rPr>
              <a:t>Lk</a:t>
            </a:r>
            <a:r>
              <a:rPr lang="hu-HU" sz="1200" b="1" i="1" kern="1200" noProof="0" dirty="0" smtClean="0">
                <a:solidFill>
                  <a:schemeClr val="tx1"/>
                </a:solidFill>
                <a:effectLst/>
                <a:latin typeface="+mn-lt"/>
                <a:ea typeface="+mn-ea"/>
                <a:cs typeface="+mn-cs"/>
              </a:rPr>
              <a:t> 6:5). </a:t>
            </a:r>
          </a:p>
        </p:txBody>
      </p:sp>
      <p:sp>
        <p:nvSpPr>
          <p:cNvPr id="4" name="Slide Number Placeholder 3"/>
          <p:cNvSpPr>
            <a:spLocks noGrp="1"/>
          </p:cNvSpPr>
          <p:nvPr>
            <p:ph type="sldNum" sz="quarter" idx="5"/>
          </p:nvPr>
        </p:nvSpPr>
        <p:spPr/>
        <p:txBody>
          <a:bodyPr/>
          <a:lstStyle/>
          <a:p>
            <a:fld id="{9BCF352C-DB0B-4640-9C81-870EB7CEE846}" type="slidenum">
              <a:rPr lang="en-US" smtClean="0"/>
              <a:t>11</a:t>
            </a:fld>
            <a:endParaRPr lang="en-US"/>
          </a:p>
        </p:txBody>
      </p:sp>
    </p:spTree>
    <p:extLst>
      <p:ext uri="{BB962C8B-B14F-4D97-AF65-F5344CB8AC3E}">
        <p14:creationId xmlns:p14="http://schemas.microsoft.com/office/powerpoint/2010/main" val="9572414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dirty="0" smtClean="0">
                <a:solidFill>
                  <a:schemeClr val="tx1"/>
                </a:solidFill>
                <a:effectLst/>
                <a:latin typeface="+mn-lt"/>
                <a:ea typeface="+mn-ea"/>
                <a:cs typeface="+mn-cs"/>
              </a:rPr>
              <a:t>Ellen </a:t>
            </a:r>
            <a:r>
              <a:rPr lang="hu-HU" sz="1200" u="none" kern="1200" noProof="0" dirty="0" smtClean="0">
                <a:solidFill>
                  <a:schemeClr val="tx1"/>
                </a:solidFill>
                <a:effectLst/>
                <a:latin typeface="+mn-lt"/>
                <a:ea typeface="+mn-ea"/>
                <a:cs typeface="+mn-cs"/>
              </a:rPr>
              <a:t>White-nak igaza van. Jézus a szombatnap Teremtője; Ő tudja, hogyan kell megtartani e szent napot! A zsinagógafő nem ismerte fel Jézus valódi, isteni természetét. Lukács úgy jegyezte le Jézus válaszát, hogy segítsen az olvasónak felidézni Jézus valódi identitását. Figyeljük meg a </a:t>
            </a:r>
            <a:r>
              <a:rPr lang="hu-HU" sz="1200" u="none" kern="1200" noProof="0" dirty="0" err="1" smtClean="0">
                <a:solidFill>
                  <a:schemeClr val="tx1"/>
                </a:solidFill>
                <a:effectLst/>
                <a:latin typeface="+mn-lt"/>
                <a:ea typeface="+mn-ea"/>
                <a:cs typeface="+mn-cs"/>
              </a:rPr>
              <a:t>Lk</a:t>
            </a:r>
            <a:r>
              <a:rPr lang="hu-HU" sz="1200" u="none" kern="1200" noProof="0" dirty="0" smtClean="0">
                <a:solidFill>
                  <a:schemeClr val="tx1"/>
                </a:solidFill>
                <a:effectLst/>
                <a:latin typeface="+mn-lt"/>
                <a:ea typeface="+mn-ea"/>
                <a:cs typeface="+mn-cs"/>
              </a:rPr>
              <a:t> 13:15 verset: „Felelt azért néki az Úr, és monda</a:t>
            </a:r>
            <a:r>
              <a:rPr lang="hu-HU" sz="1200" b="1" u="none" kern="1200" noProof="0" dirty="0" smtClean="0">
                <a:solidFill>
                  <a:schemeClr val="tx1"/>
                </a:solidFill>
                <a:effectLst/>
                <a:latin typeface="+mn-lt"/>
                <a:ea typeface="+mn-ea"/>
                <a:cs typeface="+mn-cs"/>
              </a:rPr>
              <a:t>:” Az Úr! </a:t>
            </a:r>
            <a:r>
              <a:rPr lang="hu-HU" sz="1200" u="none" kern="1200" noProof="0" dirty="0" smtClean="0">
                <a:solidFill>
                  <a:schemeClr val="tx1"/>
                </a:solidFill>
                <a:effectLst/>
                <a:latin typeface="+mn-lt"/>
                <a:ea typeface="+mn-ea"/>
                <a:cs typeface="+mn-cs"/>
              </a:rPr>
              <a:t>Ez a megnevezés Jézus saját szavaira emlékezteti az olvasót: </a:t>
            </a:r>
            <a:r>
              <a:rPr lang="hu-HU" sz="1200" b="1" i="1" u="none" kern="1200" noProof="0" dirty="0" smtClean="0">
                <a:solidFill>
                  <a:schemeClr val="tx1"/>
                </a:solidFill>
                <a:effectLst/>
                <a:latin typeface="+mn-lt"/>
                <a:ea typeface="+mn-ea"/>
                <a:cs typeface="+mn-cs"/>
              </a:rPr>
              <a:t>„Az embernek Fia ura a szombatnak is.” (</a:t>
            </a:r>
            <a:r>
              <a:rPr lang="hu-HU" sz="1200" b="1" i="1" u="none" kern="1200" noProof="0" dirty="0" err="1" smtClean="0">
                <a:solidFill>
                  <a:schemeClr val="tx1"/>
                </a:solidFill>
                <a:effectLst/>
                <a:latin typeface="+mn-lt"/>
                <a:ea typeface="+mn-ea"/>
                <a:cs typeface="+mn-cs"/>
              </a:rPr>
              <a:t>Lk</a:t>
            </a:r>
            <a:r>
              <a:rPr lang="hu-HU" sz="1200" b="1" i="1" u="none" kern="1200" noProof="0" dirty="0" smtClean="0">
                <a:solidFill>
                  <a:schemeClr val="tx1"/>
                </a:solidFill>
                <a:effectLst/>
                <a:latin typeface="+mn-lt"/>
                <a:ea typeface="+mn-ea"/>
                <a:cs typeface="+mn-cs"/>
              </a:rPr>
              <a:t> 6:5). </a:t>
            </a:r>
            <a:endParaRPr lang="hu-HU" sz="1200" b="1" i="1"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12</a:t>
            </a:fld>
            <a:endParaRPr lang="en-US"/>
          </a:p>
        </p:txBody>
      </p:sp>
    </p:spTree>
    <p:extLst>
      <p:ext uri="{BB962C8B-B14F-4D97-AF65-F5344CB8AC3E}">
        <p14:creationId xmlns:p14="http://schemas.microsoft.com/office/powerpoint/2010/main" val="767470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Jézus, mint a szombat Ura, halkan így felet a zsinagóga vezetőjének és támogatóinak: „Képmutató, szombatnapon nem oldja-e el mindenitek az ő ökrét vagy szamarát a jászoltól, és nem viszi-e itatni? Hát ezt, az Ábrahám leányát, kit a Sátán megkötözött, íme, tizennyolc esztendeje, nem kellett-e feloldani e kötélből szombatnapon?”  (Lukács 13:15-16).</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Jézus az őt megillető helyre tette ezt az asszonybántalmazót!  A hozzá hasonlókkal együtt képmutatónak mondta. Hipokriták voltak, mert az állatok iránt, még a tisztátalan szamár iránt is nagyobb együttérzést mutattak, mint egy asszony iránt, aki pedig „Ábrahám leánya volt”, egy Isten képmására teremtett személy!</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zsinagóga vezetője és szövetségesei nem engedték volna, hogy jószáguk szombaton néhány órán át itatás nélkül szomjazzon, de felháborodtak azon, hogy egy 18 éve szenvedő asszony kínjai nem tartottak tovább még legalább egy nappal!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Igen, igaz, hogy az asszony nem volt életveszélyben. Jézus nem a közeli haláltól mentette meg a szombati gyógyításával. De a szombat nem csak az életmentésről, hanem az életminőség javításáról is szól!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Azt is el kell mondanunk, hogy az erőszak, vagy bántalmazás áldozatául váló nők felszabadítása nem korlátozódhat csupán a szombatra! Egy nő sem szenvedhet el erőszakot –legyen az szexuális, fizikai, lélektani, vagy érzelmi - a hét egyetlen napján sem! A hét bármelyik napja alkalmas véget vetni az erőszaknak! A bántalmazás megelőzése nem korlátozódhat a szombatra, sem egy meghatározott szombatnapra!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Míg az asszony fizikai szenvedése Jézus gyógyítása által megszűnt, a zsinagóga vezetőjének szívtelen hozzáállása és szavai meghosszabbították lelki és érzelmi szenvedését. Ez az oka, hogy a Biblia legerősebb és legnyíltabb szavait ennek a kiváltságos helyzetű embernek címezték. A zsinagógafőnek lett volna lehetősége együtt örülni a gyógyult asszonnyal, ám ő inkább feleslegesen meghosszabbította szenvedéseit.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Jézus nemcsak támogatta a meggyógyított asszonyt, hanem azonosította is magát vele.  Azzal, hogy „Ábrahám leányának” nevezete, Ábrahámot is a saját és a nő oldalára sorolta. A gyógyítás ellenzésével a zsinagógavezető abba az irigylésre egyáltalán nem méltó helyzetbe hozta magát, hogy Sátán oldalára került, Jézussal, „Ábrahám leányával” és magával Ábrahámmal szemben.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13</a:t>
            </a:fld>
            <a:endParaRPr lang="en-US"/>
          </a:p>
        </p:txBody>
      </p:sp>
    </p:spTree>
    <p:extLst>
      <p:ext uri="{BB962C8B-B14F-4D97-AF65-F5344CB8AC3E}">
        <p14:creationId xmlns:p14="http://schemas.microsoft.com/office/powerpoint/2010/main" val="1928635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Egyesek talán vitathatják az </a:t>
            </a:r>
            <a:r>
              <a:rPr lang="hu-HU" sz="1200" b="1" kern="1200" dirty="0" err="1" smtClean="0">
                <a:solidFill>
                  <a:schemeClr val="tx1"/>
                </a:solidFill>
                <a:effectLst/>
                <a:latin typeface="+mn-lt"/>
                <a:ea typeface="+mn-ea"/>
                <a:cs typeface="+mn-cs"/>
              </a:rPr>
              <a:t>end</a:t>
            </a:r>
            <a:r>
              <a:rPr lang="hu-HU" sz="1200" b="1" kern="1200" dirty="0" err="1" smtClean="0">
                <a:solidFill>
                  <a:srgbClr val="FF0000"/>
                </a:solidFill>
                <a:effectLst/>
                <a:latin typeface="+mn-lt"/>
                <a:ea typeface="+mn-ea"/>
                <a:cs typeface="+mn-cs"/>
              </a:rPr>
              <a:t>it</a:t>
            </a:r>
            <a:r>
              <a:rPr lang="hu-HU" sz="1200" b="1" kern="1200" dirty="0" err="1" smtClean="0">
                <a:solidFill>
                  <a:schemeClr val="tx1"/>
                </a:solidFill>
                <a:effectLst/>
                <a:latin typeface="+mn-lt"/>
                <a:ea typeface="+mn-ea"/>
                <a:cs typeface="+mn-cs"/>
              </a:rPr>
              <a:t>now</a:t>
            </a:r>
            <a:r>
              <a:rPr lang="hu-HU" sz="1200" kern="1200" dirty="0" smtClean="0">
                <a:solidFill>
                  <a:schemeClr val="tx1"/>
                </a:solidFill>
                <a:effectLst/>
                <a:latin typeface="+mn-lt"/>
                <a:ea typeface="+mn-ea"/>
                <a:cs typeface="+mn-cs"/>
              </a:rPr>
              <a:t>® kezdeményezés fontosságát. Számos okot és kifogást hozhatnak fel, mint a zsinagóga vezetője. Mondhatják, hogy a Hetednapi Adventista Egyház küldetése az igazság hirdetése, amit nem szabad ezekkel a szociális kérdésekkel megzavarni, —azt sugallva, hogy „szociális evangéliumunkkal” kioltjuk üzenetünket.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Figyeljük meg Ellen White következő fontos szavait az </a:t>
            </a:r>
            <a:r>
              <a:rPr lang="hu-HU" sz="1200" i="1" kern="1200" dirty="0" smtClean="0">
                <a:solidFill>
                  <a:schemeClr val="tx1"/>
                </a:solidFill>
                <a:effectLst/>
                <a:latin typeface="+mn-lt"/>
                <a:ea typeface="+mn-ea"/>
                <a:cs typeface="+mn-cs"/>
              </a:rPr>
              <a:t>A gyógyítás szolgálata </a:t>
            </a:r>
            <a:r>
              <a:rPr lang="hu-HU" sz="1200" kern="1200" dirty="0" smtClean="0">
                <a:solidFill>
                  <a:schemeClr val="tx1"/>
                </a:solidFill>
                <a:effectLst/>
                <a:latin typeface="+mn-lt"/>
                <a:ea typeface="+mn-ea"/>
                <a:cs typeface="+mn-cs"/>
              </a:rPr>
              <a:t>c. művéből:</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embertársai iránt érzett valódi együttérzés különbözteti meg a valódi istenfélőket azoktól, akik nem ismerik az Ő törvényét. Micsoda hatalmas együttérzést fejezett ki Krisztus azzal, hogy eljött erre a Földre, hogy életét áldozza a haldokló világért! Az Ő vallása valódi orvosi missziómunkához vezetett. Ő maga a gyógyító erő és hatalom. „Irgalmat szeretnék és nem áldozatot.” – mondta. Ezt a próbát alkalmazza az igazság nagy Szerzője a valódi és a hamis vallásosság megkülönböztetésére. Isten azt akarja, hogy gyógyító misszionáriusai olyan gyengédséggel és együttérzéssel dolgozzanak, amilyent Krisztus mutatott, amikor világunkban járt”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Nem hagyhatjuk figyelmen kívül a hátrányos helyzetbe szorult, vagy bántalmazott, erőszak áldozatává vált nőket. Kötelességünk minden ilyen rossz helyzetbe került nő védelmezése és menedék nyújtása számukra. Nagyon örülök, hogy a Hetednapi Adventista Egyháznak van Női Szolgálatok osztálya, amely szervezetünk minden szintjén képviselteti magát és jelen kell lennie minden egyes gyülekezetben.  Nagyon örülök, hogy elősegítik az </a:t>
            </a:r>
            <a:r>
              <a:rPr lang="hu-HU" sz="1200" b="1" kern="1200" dirty="0" err="1" smtClean="0">
                <a:solidFill>
                  <a:schemeClr val="tx1"/>
                </a:solidFill>
                <a:effectLst/>
                <a:latin typeface="+mn-lt"/>
                <a:ea typeface="+mn-ea"/>
                <a:cs typeface="+mn-cs"/>
              </a:rPr>
              <a:t>end</a:t>
            </a:r>
            <a:r>
              <a:rPr lang="hu-HU" sz="1200" b="1" kern="1200" dirty="0" err="1" smtClean="0">
                <a:solidFill>
                  <a:srgbClr val="FF0000"/>
                </a:solidFill>
                <a:effectLst/>
                <a:latin typeface="+mn-lt"/>
                <a:ea typeface="+mn-ea"/>
                <a:cs typeface="+mn-cs"/>
              </a:rPr>
              <a:t>it</a:t>
            </a:r>
            <a:r>
              <a:rPr lang="hu-HU" sz="1200" b="1" kern="1200" dirty="0" err="1" smtClean="0">
                <a:solidFill>
                  <a:schemeClr val="tx1"/>
                </a:solidFill>
                <a:effectLst/>
                <a:latin typeface="+mn-lt"/>
                <a:ea typeface="+mn-ea"/>
                <a:cs typeface="+mn-cs"/>
              </a:rPr>
              <a:t>now</a:t>
            </a:r>
            <a:r>
              <a:rPr lang="hu-HU" sz="1200" kern="1200" dirty="0" smtClean="0">
                <a:solidFill>
                  <a:schemeClr val="tx1"/>
                </a:solidFill>
                <a:effectLst/>
                <a:latin typeface="+mn-lt"/>
                <a:ea typeface="+mn-ea"/>
                <a:cs typeface="+mn-cs"/>
              </a:rPr>
              <a:t>®   kezdeményezés igen fontos munkáját.</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Nagyon örülök, hogy a Hetednapi adventista Egyháznak van szeretetszolgálata, az ADRA (Adventista Fejlesztési és Segély Alapítvány), ami menedékhelyeket tart fenn bántalmazott és a legszörnyűbb körülmények között emberkereskedelem áldozatává vált lányok és asszonyok számára.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Mindenhol, minden egyes gyülekezetben azonnal véget kell ennek vetnünk! </a:t>
            </a:r>
            <a:endParaRPr lang="en-US" dirty="0"/>
          </a:p>
        </p:txBody>
      </p:sp>
      <p:sp>
        <p:nvSpPr>
          <p:cNvPr id="4" name="Slide Number Placeholder 3"/>
          <p:cNvSpPr>
            <a:spLocks noGrp="1"/>
          </p:cNvSpPr>
          <p:nvPr>
            <p:ph type="sldNum" sz="quarter" idx="5"/>
          </p:nvPr>
        </p:nvSpPr>
        <p:spPr/>
        <p:txBody>
          <a:bodyPr/>
          <a:lstStyle/>
          <a:p>
            <a:fld id="{9BCF352C-DB0B-4640-9C81-870EB7CEE846}" type="slidenum">
              <a:rPr lang="en-US" smtClean="0"/>
              <a:t>14</a:t>
            </a:fld>
            <a:endParaRPr lang="en-US"/>
          </a:p>
        </p:txBody>
      </p:sp>
    </p:spTree>
    <p:extLst>
      <p:ext uri="{BB962C8B-B14F-4D97-AF65-F5344CB8AC3E}">
        <p14:creationId xmlns:p14="http://schemas.microsoft.com/office/powerpoint/2010/main" val="37889345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BEFEJEZÉS</a:t>
            </a:r>
          </a:p>
          <a:p>
            <a:endParaRPr lang="en-US" sz="1200" kern="120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Hogyan végződött Jézus zsinagógában tett látogatása? </a:t>
            </a:r>
          </a:p>
          <a:p>
            <a:endParaRPr lang="en-US" sz="1200" kern="120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Az asszony többszörös gyógyulást élhetett át: fizikai, lelki, szellemi és talán szexuális gyógyulást.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A maradandó képen egy felegyenesedett, Istent dicsőítő, gyógyult asszonyt látunk. Ábrahám leánya, aki oly sokáig görnyedten élt, minden idők, minden emberének jelképévé válik – bemutatja, mit tehet Jézus azzal, akit Sátán eldeformált.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Szeretnétek, hogy Jézus benneteket is meggyógyítson? Újraformálja életeteket és jövőtöket?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Talán vannak itt ma férfiak, akik esetleg elgondolkodnak, hogyan bántak eddig a nőkkel, vagy egy bizonyos asszonnyal. Talán nem úgy viselkedtek velük, ahogyan kellett volna. Talán éppen most ismerték fel, hogy nem krisztusi módon bántak a nőkkel, vagy egy asszonnyal. Talán rádöbbentek, hogy a szeretet kimutatása helyett inkább kegyetlenek és barátságtalanok voltak. Most van itt az ideje, hogy ezek a férfiak új szívet kérjenek Jézustól, hogy úgy tudjanak bánni a nőkkel, ahogyan Jézus tette: kedvesen, együttérzéssel és tisztelettel.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Talán vannak itt nők, akik azonosulni tudnak a meggörnyedt asszonnyal, mert ők is szenvednek. Ahogyan Jézus azt az asszonyt ott meggyógyította éppen úgy benneteket is körülölel tiszta szeretetével, megújítja életeteket és jövőtöket.  Jézus szavai ma nektek is szólnak, ahogy akkor a meggörnyedt asszonynak. </a:t>
            </a:r>
            <a:endParaRPr lang="hu-HU" sz="120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15</a:t>
            </a:fld>
            <a:endParaRPr lang="en-US"/>
          </a:p>
        </p:txBody>
      </p:sp>
    </p:spTree>
    <p:extLst>
      <p:ext uri="{BB962C8B-B14F-4D97-AF65-F5344CB8AC3E}">
        <p14:creationId xmlns:p14="http://schemas.microsoft.com/office/powerpoint/2010/main" val="24996368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noProof="0" dirty="0" smtClean="0">
                <a:solidFill>
                  <a:schemeClr val="tx1"/>
                </a:solidFill>
                <a:effectLst/>
                <a:latin typeface="+mn-lt"/>
                <a:ea typeface="+mn-ea"/>
                <a:cs typeface="+mn-cs"/>
              </a:rPr>
              <a:t>Figyeljétek meg, ahogy többféle fordításban ismét felolvasom a Lukács 13:12 igeverset: </a:t>
            </a:r>
          </a:p>
          <a:p>
            <a:r>
              <a:rPr lang="hu-HU" sz="1200" kern="1200" noProof="0" dirty="0" smtClean="0">
                <a:solidFill>
                  <a:schemeClr val="tx1"/>
                </a:solidFill>
                <a:effectLst/>
                <a:latin typeface="+mn-lt"/>
                <a:ea typeface="+mn-ea"/>
                <a:cs typeface="+mn-cs"/>
              </a:rPr>
              <a:t>„Asszony, feloldattál a te betegségedből!”  </a:t>
            </a:r>
          </a:p>
          <a:p>
            <a:r>
              <a:rPr lang="hu-HU" sz="1200" kern="1200" noProof="0" dirty="0" smtClean="0">
                <a:solidFill>
                  <a:schemeClr val="tx1"/>
                </a:solidFill>
                <a:effectLst/>
                <a:latin typeface="+mn-lt"/>
                <a:ea typeface="+mn-ea"/>
                <a:cs typeface="+mn-cs"/>
              </a:rPr>
              <a:t>„Asszony, megszabadultál betegségedből.”  </a:t>
            </a:r>
          </a:p>
          <a:p>
            <a:r>
              <a:rPr lang="hu-HU" sz="1200" kern="1200" noProof="0" dirty="0" smtClean="0">
                <a:solidFill>
                  <a:schemeClr val="tx1"/>
                </a:solidFill>
                <a:effectLst/>
                <a:latin typeface="+mn-lt"/>
                <a:ea typeface="+mn-ea"/>
                <a:cs typeface="+mn-cs"/>
              </a:rPr>
              <a:t>„Asszony, megszabadultál betegségedtől.”  </a:t>
            </a:r>
          </a:p>
          <a:p>
            <a:r>
              <a:rPr lang="hu-HU" sz="1200" kern="1200" noProof="0" dirty="0" smtClean="0">
                <a:solidFill>
                  <a:schemeClr val="tx1"/>
                </a:solidFill>
                <a:effectLst/>
                <a:latin typeface="+mn-lt"/>
                <a:ea typeface="+mn-ea"/>
                <a:cs typeface="+mn-cs"/>
              </a:rPr>
              <a:t>(Angol fordításokban szerepelnek a meggyógyultál, és a szabad vagy kifejezések is.)</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Azon a szombatnapon, abban a faluban Jézus véget vetett az asszony szenvedéseinek. Jézus véget vetett annak, ahogyan az asszonnyal már tizennyolc éve bántak. Ő véget vetett neki!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Jézus ezen a mai szombatnapon itt</a:t>
            </a:r>
            <a:r>
              <a:rPr lang="hu-HU" sz="1200" b="1" kern="1200" noProof="0" dirty="0" smtClean="0">
                <a:solidFill>
                  <a:schemeClr val="tx1"/>
                </a:solidFill>
                <a:effectLst/>
                <a:latin typeface="+mn-lt"/>
                <a:ea typeface="+mn-ea"/>
                <a:cs typeface="+mn-cs"/>
              </a:rPr>
              <a:t>,[helyettesítsük be saját településünket], </a:t>
            </a:r>
            <a:r>
              <a:rPr lang="hu-HU" sz="1200" kern="1200" noProof="0" dirty="0" smtClean="0">
                <a:solidFill>
                  <a:schemeClr val="tx1"/>
                </a:solidFill>
                <a:effectLst/>
                <a:latin typeface="+mn-lt"/>
                <a:ea typeface="+mn-ea"/>
                <a:cs typeface="+mn-cs"/>
              </a:rPr>
              <a:t>ebben a gyülekezetben is véget akar vetni a szenvedésnek!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Jézus nem bántalmazás áldozatainak teremtette „Ábrahám leányait”, a „Krisztusban nővéreket” és „Izrael anyáit”!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Itt az ideje, hogy most azonnal véget vessünk neki!</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 </a:t>
            </a:r>
            <a:endParaRPr lang="hu-HU" sz="120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16</a:t>
            </a:fld>
            <a:endParaRPr lang="en-US"/>
          </a:p>
        </p:txBody>
      </p:sp>
    </p:spTree>
    <p:extLst>
      <p:ext uri="{BB962C8B-B14F-4D97-AF65-F5344CB8AC3E}">
        <p14:creationId xmlns:p14="http://schemas.microsoft.com/office/powerpoint/2010/main" val="1824585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hu-HU" sz="1200" dirty="0" smtClean="0">
                <a:effectLst/>
                <a:latin typeface="Avenir Book"/>
                <a:ea typeface="Times New Roman" panose="02020603050405020304" pitchFamily="18" charset="0"/>
                <a:cs typeface="Calibri" panose="020F0502020204030204" pitchFamily="34" charset="0"/>
              </a:rPr>
              <a:t>Igeszakasz a Szentírásból: Lukács 13:10-17</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b="1" cap="small" dirty="0" smtClean="0">
                <a:solidFill>
                  <a:srgbClr val="2F5496"/>
                </a:solidFill>
                <a:effectLst/>
                <a:latin typeface="Avenir Roman"/>
                <a:ea typeface="Times New Roman" panose="02020603050405020304" pitchFamily="18" charset="0"/>
                <a:cs typeface="Times New Roman (Headings CS)"/>
              </a:rPr>
              <a:t>BEVEZETÉS</a:t>
            </a:r>
            <a:endParaRPr lang="hu-HU" sz="1200" b="1" cap="small" dirty="0" smtClean="0">
              <a:effectLst/>
              <a:latin typeface="Avenir Roman"/>
              <a:ea typeface="Times New Roman" panose="02020603050405020304" pitchFamily="18" charset="0"/>
              <a:cs typeface="Times New Roman (Headings CS)"/>
            </a:endParaRP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lgn="l" fontAlgn="base">
              <a:lnSpc>
                <a:spcPts val="4505"/>
              </a:lnSpc>
              <a:spcAft>
                <a:spcPts val="0"/>
              </a:spcAft>
            </a:pPr>
            <a:r>
              <a:rPr lang="hu-HU" sz="6000" dirty="0" smtClean="0">
                <a:effectLst/>
                <a:latin typeface="Avenir Book"/>
                <a:ea typeface="Times New Roman" panose="02020603050405020304" pitchFamily="18" charset="0"/>
                <a:cs typeface="Calibri" panose="020F0502020204030204" pitchFamily="34" charset="0"/>
              </a:rPr>
              <a:t>A</a:t>
            </a:r>
            <a:r>
              <a:rPr lang="hu-HU" sz="1200" dirty="0" smtClean="0">
                <a:effectLst/>
                <a:latin typeface="Avenir Book"/>
                <a:ea typeface="Times New Roman" panose="02020603050405020304" pitchFamily="18" charset="0"/>
                <a:cs typeface="Calibri" panose="020F0502020204030204" pitchFamily="34" charset="0"/>
              </a:rPr>
              <a:t>z asszony már tizennyolc éve szenvedett. Már csak halványan emlékezett, milyen is egyenes gerinccel állni. Bizonyára szeretett volna gyermekei arcába nézni, látni szemük ragyogását, de csupán a padlót láthatta. Szerette volna magasabb polcon tartani az ennivalót kicsi kunyhójában, de mivel nem érte el a magasabb polcokat, mindent meg kellett tennie a rágcsálók távoltartására. Semmi kétség, szerette volna látni a fenséges kék eget a rajta lágyan úszó gomolyfelhőkkel, vagy az éjszakai égboltot a csillagokkal és a dicsőségesen ragyogó teliholddal. Ehelyett azonban látómezeje folyamatosan csak a Közel-Kelet kopár ösvényeire és az állatok piszkára korlátozódott.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Már tizennyolc éve szenvedett ilyen körülmények között. Nem volt számára megkönnyebbülés. Nem volt kikapcsolódás. Nem volt szünet! Az emberek már el is feledkeztek arcáról, csak a feje búbját és a tarkóját láthatták. Már nem is tekintették emberi lénynek, inkább kellemetlenségnek, legjobb esetben is csak sajnálni valónak tekintették.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Tizennyolc esztendőn át, minden szombaton elment a zsinagógába. Nem volt könnyű, mert a járás is nehezére esett. S amikor megérkezett, nem is igazán üdvözölték. Kihívás volt számára odamenni és ott tartózkodni. Mégis kitartott és minden szombaton hittel és reménységgel ment a zsinagógába. És akkor, egyik szombaton vendég érkezett a zsinagógába, Aki mindent megváltoztatott! Ő VÉGET VETETT NEKI! Ő meggyógyította az asszonyt! Az Ő neve názáreti Jézus! </a:t>
            </a:r>
            <a:endParaRPr lang="hu-HU" sz="1200" dirty="0">
              <a:effectLst/>
              <a:latin typeface="Avenir Book"/>
              <a:ea typeface="Times New Roman" panose="02020603050405020304" pitchFamily="18"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2</a:t>
            </a:fld>
            <a:endParaRPr lang="en-US"/>
          </a:p>
        </p:txBody>
      </p:sp>
    </p:spTree>
    <p:extLst>
      <p:ext uri="{BB962C8B-B14F-4D97-AF65-F5344CB8AC3E}">
        <p14:creationId xmlns:p14="http://schemas.microsoft.com/office/powerpoint/2010/main" val="3380027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hu-HU" sz="1050" b="1" cap="small" dirty="0" smtClean="0">
                <a:solidFill>
                  <a:srgbClr val="2F5496"/>
                </a:solidFill>
                <a:effectLst/>
                <a:latin typeface="Avenir Roman"/>
                <a:ea typeface="Times New Roman" panose="02020603050405020304" pitchFamily="18" charset="0"/>
                <a:cs typeface="Times New Roman (Headings CS)"/>
              </a:rPr>
              <a:t>JÉZUS ÉS KÜLDETÉSE LUKÁCS EVANGÉLIUMÁBAN</a:t>
            </a:r>
            <a:endParaRPr lang="hu-HU" sz="1200" b="1" cap="small" dirty="0" smtClean="0">
              <a:effectLst/>
              <a:latin typeface="Avenir Roman"/>
              <a:ea typeface="Times New Roman" panose="02020603050405020304" pitchFamily="18" charset="0"/>
              <a:cs typeface="Times New Roman (Headings CS)"/>
            </a:endParaRP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A hajlott hátú asszony szombatnapon történt meggyógyításáról egyedül Lukács evangéliumában olvashatunk. (Lukács 13:10-17). Mielőtt azonban megvizsgálnánk ezt a csodálatos esetet, szenteljünk figyelmet Lukács evangéliumának szélesebb összefüggéseire!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Lukács evangéliumának Jézus a főszereplője, az egész Jézusról szól. És milyen csodálatos főszereplő Ő! Jézust, és szolgálatát —az egész küldetését—feltárja előttünk a Lukács 4:16-30 igeszakasz.</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Lapozzunk együtt Bibliánkban a:</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 </a:t>
            </a:r>
          </a:p>
          <a:p>
            <a:pPr>
              <a:spcAft>
                <a:spcPts val="0"/>
              </a:spcAft>
            </a:pPr>
            <a:r>
              <a:rPr lang="hu-HU" sz="1200" dirty="0" smtClean="0">
                <a:effectLst/>
                <a:latin typeface="Avenir Book"/>
                <a:ea typeface="Times New Roman" panose="02020603050405020304" pitchFamily="18" charset="0"/>
                <a:cs typeface="Calibri" panose="020F0502020204030204" pitchFamily="34" charset="0"/>
              </a:rPr>
              <a:t>Lukács 4:16-19 igehelyre! </a:t>
            </a:r>
            <a:r>
              <a:rPr lang="hu-HU" sz="1200" b="1" dirty="0" smtClean="0">
                <a:effectLst/>
                <a:latin typeface="Avenir Book"/>
                <a:ea typeface="Times New Roman" panose="02020603050405020304" pitchFamily="18" charset="0"/>
                <a:cs typeface="Calibri" panose="020F0502020204030204" pitchFamily="34" charset="0"/>
              </a:rPr>
              <a:t>[Olvassuk fel!]</a:t>
            </a:r>
            <a:endParaRPr lang="hu-HU" sz="1200" dirty="0">
              <a:effectLst/>
              <a:latin typeface="Avenir Book"/>
              <a:ea typeface="Times New Roman" panose="02020603050405020304" pitchFamily="18"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3</a:t>
            </a:fld>
            <a:endParaRPr lang="en-US"/>
          </a:p>
        </p:txBody>
      </p:sp>
    </p:spTree>
    <p:extLst>
      <p:ext uri="{BB962C8B-B14F-4D97-AF65-F5344CB8AC3E}">
        <p14:creationId xmlns:p14="http://schemas.microsoft.com/office/powerpoint/2010/main" val="3716643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Miután unokatestvére, Keresztelő János megkeresztelte a Jordán-folyó vizében, Jézus visszatért szülőfalujába, Názáretbe. Teljes volt Szentlélekkel. A Bibliából világosan kitűnik, hogy Jézusnak szokása volt minden szombaton ellátogatni a zsinagógába. Egyértelmű, hogy Jézus számára fontos volt a szombatnap. Nem csupán időnként ment el a zsinagógába szombaton, hanem rendszeres szokása volt odamenni.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Ez a názáreti eset még többet feltár Jézus értékeiből. Jézus egyik fontos, értékes tevékenysége a tanítás volt. Lukács úgy mutatja be Őt, mint akinek fontos, hogy az emberek tájékozódjanak, tisztában legyenek az élet nagy kérdéseivel és koruk legfontosabb dolgaival is. Jézus nem akarta sötétségben, vagy tudatlanságban tartani az embereket — arra vágyott, hogy az emberek értelme megvilágosodjon. Jézus tehát szívesen tanította az embereket, de mire is tanította őket?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Jézus a Szentírást tanította nekik! Ez az első feljegyzés Jézus tanításáról és a legelső szó, ami elhagyta a száját, amikor Názáretben a népet tanította, a Szentírásból származott. Ézsaiás könyvéből idézett, a 61:1, 2 igeverseket. Egyértelmű, hogy Jézus fontosnak tartotta a Bibliát, és az volt tanításainak alapja.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Ebből a názáreti esetből eddig megtudhatjuk, hogy Jézus a legnagyobb tiszteletben tartotta a szombatnapot —életének állandó része volt, hogy szombatonként elment a zsinagógába. A második részlet, amit ez az igeszakasz tanít nekünk, hogy Jézus számára meghatározó volt a Bibliából, és csakis a Bibliából tanítani. A harmadik fontos részelt, amit Jézus názáreti szombatnapi tanításából megismerhetünk, az az emberek iránti mélységes szeretete. Figyeljük meg, Jézus bibliai tanításainak hangsúlyos részeit:</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„evangélium a szegényeknek”</a:t>
            </a:r>
          </a:p>
          <a:p>
            <a:r>
              <a:rPr lang="hu-HU" sz="1200" kern="1200" dirty="0" smtClean="0">
                <a:solidFill>
                  <a:schemeClr val="tx1"/>
                </a:solidFill>
                <a:effectLst/>
                <a:latin typeface="+mn-lt"/>
                <a:ea typeface="+mn-ea"/>
                <a:cs typeface="+mn-cs"/>
              </a:rPr>
              <a:t>•	„szabadulás a foglyoknak” </a:t>
            </a:r>
          </a:p>
          <a:p>
            <a:r>
              <a:rPr lang="hu-HU" sz="1200" kern="1200" dirty="0" smtClean="0">
                <a:solidFill>
                  <a:schemeClr val="tx1"/>
                </a:solidFill>
                <a:effectLst/>
                <a:latin typeface="+mn-lt"/>
                <a:ea typeface="+mn-ea"/>
                <a:cs typeface="+mn-cs"/>
              </a:rPr>
              <a:t>•	„a vakok látásának helyreállítása” </a:t>
            </a:r>
          </a:p>
          <a:p>
            <a:r>
              <a:rPr lang="hu-HU" sz="1200" kern="1200" dirty="0" smtClean="0">
                <a:solidFill>
                  <a:schemeClr val="tx1"/>
                </a:solidFill>
                <a:effectLst/>
                <a:latin typeface="+mn-lt"/>
                <a:ea typeface="+mn-ea"/>
                <a:cs typeface="+mn-cs"/>
              </a:rPr>
              <a:t>•	„az elnyomottak felszabadítása” </a:t>
            </a:r>
          </a:p>
          <a:p>
            <a:r>
              <a:rPr lang="hu-HU" sz="1200" kern="1200" dirty="0" smtClean="0">
                <a:solidFill>
                  <a:schemeClr val="tx1"/>
                </a:solidFill>
                <a:effectLst/>
                <a:latin typeface="+mn-lt"/>
                <a:ea typeface="+mn-ea"/>
                <a:cs typeface="+mn-cs"/>
              </a:rPr>
              <a:t>•	„a lesújtottak szabadon bocsájtása”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Jézus egész tanítása Názáretben a többieknek való szolgálatról szól, különös tekintettel a szegényekre, a foglyokra, a testi betegségekben szenvedőkre, és az elnyomás áldozataira. És mivel Jézus teljes volt Szentlélekkel, nem csupán beszélt, vagy hiábavaló reményt nyújtott, hanem felhatalmazása volt a cselekvésre, hogy kimentse az embereket szörnyű helyzetükből.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Újtestamentum korában a szegények, a szenvedők, a foglyok és az elnyomottak túlnyomó többsége nő volt. A nők jellemzően nem álltak a társadalmi ranglétra túl magas fokán. Valójában nem lehet eltúlozni, mennyire alacsony sorban éltek és mennyire szenvedtek. Jézus viszont felemelte a nőket! A Lukács 13. fejezetben a görnyedt asszonyt meggyógyító Jézus csak az egyik példa erre.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Lapozzunk együtt a Lukács 13:10-17 igeszakaszhoz és ismerjük meg a csodálatos történetet részletesebben is! </a:t>
            </a:r>
          </a:p>
          <a:p>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4</a:t>
            </a:fld>
            <a:endParaRPr lang="en-US"/>
          </a:p>
        </p:txBody>
      </p:sp>
    </p:spTree>
    <p:extLst>
      <p:ext uri="{BB962C8B-B14F-4D97-AF65-F5344CB8AC3E}">
        <p14:creationId xmlns:p14="http://schemas.microsoft.com/office/powerpoint/2010/main" val="2679960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a:t>
            </a:r>
            <a:r>
              <a:rPr lang="hu-HU" sz="1200" b="1" kern="1200" dirty="0" smtClean="0">
                <a:solidFill>
                  <a:schemeClr val="tx1"/>
                </a:solidFill>
                <a:effectLst/>
                <a:latin typeface="+mn-lt"/>
                <a:ea typeface="+mn-ea"/>
                <a:cs typeface="+mn-cs"/>
              </a:rPr>
              <a:t>Olvassuk el:</a:t>
            </a:r>
            <a:r>
              <a:rPr lang="en-US" sz="1200" b="1" kern="1200" dirty="0" smtClean="0">
                <a:solidFill>
                  <a:schemeClr val="tx1"/>
                </a:solidFill>
                <a:effectLst/>
                <a:latin typeface="+mn-lt"/>
                <a:ea typeface="+mn-ea"/>
                <a:cs typeface="+mn-cs"/>
              </a:rPr>
              <a:t> </a:t>
            </a:r>
            <a:r>
              <a:rPr lang="hu-HU" sz="1200" b="1" kern="1200" noProof="0" dirty="0" smtClean="0">
                <a:solidFill>
                  <a:schemeClr val="tx1"/>
                </a:solidFill>
                <a:effectLst/>
                <a:latin typeface="+mn-lt"/>
                <a:ea typeface="+mn-ea"/>
                <a:cs typeface="+mn-cs"/>
              </a:rPr>
              <a:t>Luk</a:t>
            </a:r>
            <a:r>
              <a:rPr lang="hu-HU" sz="1200" b="1" kern="1200" dirty="0" smtClean="0">
                <a:solidFill>
                  <a:schemeClr val="tx1"/>
                </a:solidFill>
                <a:effectLst/>
                <a:latin typeface="+mn-lt"/>
                <a:ea typeface="+mn-ea"/>
                <a:cs typeface="+mn-cs"/>
              </a:rPr>
              <a:t>ács</a:t>
            </a:r>
            <a:r>
              <a:rPr lang="en-US" sz="1200" b="1" kern="1200" dirty="0" smtClean="0">
                <a:solidFill>
                  <a:schemeClr val="tx1"/>
                </a:solidFill>
                <a:effectLst/>
                <a:latin typeface="+mn-lt"/>
                <a:ea typeface="+mn-ea"/>
                <a:cs typeface="+mn-cs"/>
              </a:rPr>
              <a:t> </a:t>
            </a:r>
            <a:r>
              <a:rPr lang="en-US" sz="1200" b="1" kern="1200" dirty="0">
                <a:solidFill>
                  <a:schemeClr val="tx1"/>
                </a:solidFill>
                <a:effectLst/>
                <a:latin typeface="+mn-lt"/>
                <a:ea typeface="+mn-ea"/>
                <a:cs typeface="+mn-cs"/>
              </a:rPr>
              <a:t>13:10-17</a:t>
            </a:r>
            <a:r>
              <a:rPr lang="en-US" sz="1200" b="1" kern="1200" dirty="0" smtClean="0">
                <a:solidFill>
                  <a:schemeClr val="tx1"/>
                </a:solidFill>
                <a:effectLst/>
                <a:latin typeface="+mn-lt"/>
                <a:ea typeface="+mn-ea"/>
                <a:cs typeface="+mn-cs"/>
              </a:rPr>
              <a:t>]</a:t>
            </a:r>
            <a:endParaRPr lang="hu-HU" sz="12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10 </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Tanított </a:t>
            </a:r>
            <a:r>
              <a:rPr lang="hu-HU" sz="1200" kern="1200" noProof="0" dirty="0" smtClean="0">
                <a:solidFill>
                  <a:schemeClr val="tx1"/>
                </a:solidFill>
                <a:effectLst/>
                <a:latin typeface="+mn-lt"/>
                <a:ea typeface="+mn-ea"/>
                <a:cs typeface="+mn-cs"/>
              </a:rPr>
              <a:t>pedig szombatnapon egy zsinagógában.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11</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noProof="0" dirty="0" smtClean="0">
                <a:solidFill>
                  <a:schemeClr val="tx1"/>
                </a:solidFill>
                <a:effectLst/>
                <a:latin typeface="+mn-lt"/>
                <a:ea typeface="+mn-ea"/>
                <a:cs typeface="+mn-cs"/>
              </a:rPr>
              <a:t>És íme volt ott egy</a:t>
            </a:r>
            <a:r>
              <a:rPr lang="en-US" sz="1200" kern="1200" dirty="0" smtClean="0">
                <a:solidFill>
                  <a:schemeClr val="tx1"/>
                </a:solidFill>
                <a:effectLst/>
                <a:latin typeface="+mn-lt"/>
                <a:ea typeface="+mn-ea"/>
                <a:cs typeface="+mn-cs"/>
              </a:rPr>
              <a:t> </a:t>
            </a:r>
            <a:r>
              <a:rPr lang="hu-HU" sz="1200" kern="1200" noProof="0" dirty="0" smtClean="0">
                <a:solidFill>
                  <a:schemeClr val="tx1"/>
                </a:solidFill>
                <a:effectLst/>
                <a:latin typeface="+mn-lt"/>
                <a:ea typeface="+mn-ea"/>
                <a:cs typeface="+mn-cs"/>
              </a:rPr>
              <a:t>asszony, kiben betegségnek lelke volt tizennyolc esztendőtől fogva; és meg volt görbedve, és teljességgel nem tudott felegyenesedni.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12</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noProof="0" dirty="0" smtClean="0">
                <a:solidFill>
                  <a:schemeClr val="tx1"/>
                </a:solidFill>
                <a:effectLst/>
                <a:latin typeface="+mn-lt"/>
                <a:ea typeface="+mn-ea"/>
                <a:cs typeface="+mn-cs"/>
              </a:rPr>
              <a:t>És mikor azt látta Jézus, előszólította, és monda néki: Asszony, feloldattál a te betegségedből!</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noProof="0" dirty="0" smtClean="0">
                <a:solidFill>
                  <a:schemeClr val="tx1"/>
                </a:solidFill>
                <a:effectLst/>
                <a:latin typeface="+mn-lt"/>
                <a:ea typeface="+mn-ea"/>
                <a:cs typeface="+mn-cs"/>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noProof="0" dirty="0" smtClean="0">
                <a:solidFill>
                  <a:schemeClr val="tx1"/>
                </a:solidFill>
                <a:effectLst/>
                <a:latin typeface="+mn-lt"/>
                <a:ea typeface="+mn-ea"/>
                <a:cs typeface="+mn-cs"/>
              </a:rPr>
              <a:t>És reá vetette kezeit; és azonnal felegyenesedett, és dicsőítette az Istent.</a:t>
            </a:r>
          </a:p>
        </p:txBody>
      </p:sp>
      <p:sp>
        <p:nvSpPr>
          <p:cNvPr id="4" name="Slide Number Placeholder 3"/>
          <p:cNvSpPr>
            <a:spLocks noGrp="1"/>
          </p:cNvSpPr>
          <p:nvPr>
            <p:ph type="sldNum" sz="quarter" idx="5"/>
          </p:nvPr>
        </p:nvSpPr>
        <p:spPr/>
        <p:txBody>
          <a:bodyPr/>
          <a:lstStyle/>
          <a:p>
            <a:fld id="{9BCF352C-DB0B-4640-9C81-870EB7CEE846}" type="slidenum">
              <a:rPr lang="en-US" smtClean="0"/>
              <a:t>5</a:t>
            </a:fld>
            <a:endParaRPr lang="en-US"/>
          </a:p>
        </p:txBody>
      </p:sp>
    </p:spTree>
    <p:extLst>
      <p:ext uri="{BB962C8B-B14F-4D97-AF65-F5344CB8AC3E}">
        <p14:creationId xmlns:p14="http://schemas.microsoft.com/office/powerpoint/2010/main" val="2752412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14</a:t>
            </a:r>
          </a:p>
          <a:p>
            <a:r>
              <a:rPr lang="hu-HU" dirty="0" smtClean="0"/>
              <a:t>Felelvén pedig a zsinagógafő, haragudva, hogy szombatnapon gyógyított Jézus, monda a sokaságnak: Hat nap van, amelyen munkálkodni kell; azokon jöjjetek azért és gyógyíttassátok magatokat, és ne szombatnapon.</a:t>
            </a:r>
          </a:p>
          <a:p>
            <a:r>
              <a:rPr lang="hu-HU" dirty="0" smtClean="0"/>
              <a:t>15</a:t>
            </a:r>
          </a:p>
          <a:p>
            <a:r>
              <a:rPr lang="hu-HU" dirty="0" smtClean="0"/>
              <a:t>Felelt azért néki az Úr, és monda: Képmutató, szombatnapon nem oldja-e el mindenitek az ő ökrét vagy szamarát a jászoltól, és nem viszi-e itatni?</a:t>
            </a:r>
          </a:p>
          <a:p>
            <a:r>
              <a:rPr lang="hu-HU" dirty="0" smtClean="0"/>
              <a:t>16</a:t>
            </a:r>
          </a:p>
          <a:p>
            <a:r>
              <a:rPr lang="hu-HU" dirty="0" smtClean="0"/>
              <a:t>Hát ezt, az Ábrahám leányát, kit a Sátán megkötözött íme tizennyolc esztendeje, nem kellett-e feloldani e kötélből szombatnapon?</a:t>
            </a:r>
          </a:p>
          <a:p>
            <a:r>
              <a:rPr lang="hu-HU" dirty="0" smtClean="0"/>
              <a:t>17</a:t>
            </a:r>
          </a:p>
          <a:p>
            <a:r>
              <a:rPr lang="hu-HU" dirty="0" smtClean="0"/>
              <a:t>És mikor ezeket mondta, megszégyenültek mindnyájan, kik magokat néki ellenébe vetették; és az egész nép örült mindazokon a dicsőséges dolgokon, amelyek ő általa lettek.</a:t>
            </a:r>
            <a:endParaRPr lang="hu-HU" dirty="0"/>
          </a:p>
        </p:txBody>
      </p:sp>
      <p:sp>
        <p:nvSpPr>
          <p:cNvPr id="4" name="Dia számának helye 3"/>
          <p:cNvSpPr>
            <a:spLocks noGrp="1"/>
          </p:cNvSpPr>
          <p:nvPr>
            <p:ph type="sldNum" sz="quarter" idx="10"/>
          </p:nvPr>
        </p:nvSpPr>
        <p:spPr/>
        <p:txBody>
          <a:bodyPr/>
          <a:lstStyle/>
          <a:p>
            <a:fld id="{9BCF352C-DB0B-4640-9C81-870EB7CEE846}" type="slidenum">
              <a:rPr lang="en-US" smtClean="0"/>
              <a:t>6</a:t>
            </a:fld>
            <a:endParaRPr lang="en-US"/>
          </a:p>
        </p:txBody>
      </p:sp>
    </p:spTree>
    <p:extLst>
      <p:ext uri="{BB962C8B-B14F-4D97-AF65-F5344CB8AC3E}">
        <p14:creationId xmlns:p14="http://schemas.microsoft.com/office/powerpoint/2010/main" val="3813452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Jézus megszakította Jeruzsálembe vezető útját ezen a meg nem nevezett helyen, hogy szombatnapon a zsinagógába menjen tanítani és gyógyítani. Azzal, hogy nem nevezte meg a helyszínt és az asszonyt, Lukács kiterjeszti az esemény alkalmazhatóságának és jelentőségének határait ezen az egy asszonyon túl, minden megkötözött nőre, minden helyszínre és minden elkövetkező korszakra. Ez a szép történet reményt nyújt minden áldozatnak.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Lukács az orvos érzékenységével írja le az asszony súlyos fizikai állapotát. Meggörbült és nem volt képes felegyenesedni. Mi több, mindezt már tizennyolc hosszú esztendeje elszenvedte!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Előfordult már veletek, hogy hosszú utat tettetek busszal, vagy autóval, ahol igen szűkös volt a hely?  Biztosan tudjátok, milyen érzés, amikor be van szorítva a lábunk és nem tudjuk kinyújtóztatni. Tudjátok, milyen, amikor az út végén végre kiszállhatunk és felegyenesedhetünk. Milyen, ahogy testünk újra életre kel! Ám ennek a szegény asszonynak már 18 éve tartott az utazása, és nem látta a végállomást! Se nappal, se éjjel nem volt képes felegyenesedni, még éjjel az ágyában is meggörnyedve aludt. Még álmában sem hagyta el nyomorúsága! Képzeljük csak el ezt az elhúzódó szenvedést!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Biblia tanulmányozói sokat találgattak, vajon milyen betegségben szenvedhetett az az asszony. John </a:t>
            </a:r>
            <a:r>
              <a:rPr lang="hu-HU" sz="1200" kern="1200" dirty="0" err="1" smtClean="0">
                <a:solidFill>
                  <a:schemeClr val="tx1"/>
                </a:solidFill>
                <a:effectLst/>
                <a:latin typeface="+mn-lt"/>
                <a:ea typeface="+mn-ea"/>
                <a:cs typeface="+mn-cs"/>
              </a:rPr>
              <a:t>Wilkinson</a:t>
            </a:r>
            <a:r>
              <a:rPr lang="hu-HU" sz="1200" kern="1200" dirty="0" smtClean="0">
                <a:solidFill>
                  <a:schemeClr val="tx1"/>
                </a:solidFill>
                <a:effectLst/>
                <a:latin typeface="+mn-lt"/>
                <a:ea typeface="+mn-ea"/>
                <a:cs typeface="+mn-cs"/>
              </a:rPr>
              <a:t> a </a:t>
            </a:r>
            <a:r>
              <a:rPr lang="hu-HU" sz="1200" kern="1200" dirty="0" err="1" smtClean="0">
                <a:solidFill>
                  <a:schemeClr val="tx1"/>
                </a:solidFill>
                <a:effectLst/>
                <a:latin typeface="+mn-lt"/>
                <a:ea typeface="+mn-ea"/>
                <a:cs typeface="+mn-cs"/>
              </a:rPr>
              <a:t>spondylitis</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ankylopietica-t</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Bechterew-kór-t</a:t>
            </a:r>
            <a:r>
              <a:rPr lang="hu-HU" sz="1200" kern="1200" dirty="0" smtClean="0">
                <a:solidFill>
                  <a:schemeClr val="tx1"/>
                </a:solidFill>
                <a:effectLst/>
                <a:latin typeface="+mn-lt"/>
                <a:ea typeface="+mn-ea"/>
                <a:cs typeface="+mn-cs"/>
              </a:rPr>
              <a:t>)(1.) tartja a legvalószínűbb kórképnek. Mások szerint a Lukács által leírt tünetek szexuális bántalmazás vagy erőszak következményeinek áldozatára utalnak. (2.) Ez teljesen elképzelhető. Végül is Jézus Sátánt vádolta a nő szenvedéseiért (16. vers).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lényeg az, hogy semmi krisztusi nincsen a nők szexuális bántalmazásában, —az Sátán munkája! Semmi megváltó nincs a nők elleni erőszakban. Ezek az erőszakos tettek szintén a gonosz művei! Magától értetődik, hogy egyetlen valódi keresztény férfi sem erőszakoskodhat egy asszonnyal, még a saját feleségével sem! Egyetlen valódi keresztény sem verhet meg egy nőt, különösen a feleségét nem, akinek élethosszig tartó szeretetet ígért. Az ilyen viselkedés teljesen ellentmond Jézus tanításának és értékrendjének! Egyetlen férfi, aki azt állítja, hogy Krisztus él szívében, sem tesz olyasmit, amivel lealacsonyít, megfélemlíti egy nőt, akár fizikai, akár lelki, vagy érzelmi fájdalmat okozna neki. </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_____</a:t>
            </a:r>
          </a:p>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baseline="30000" noProof="0" dirty="0" smtClean="0">
                <a:solidFill>
                  <a:schemeClr val="tx1"/>
                </a:solidFill>
                <a:effectLst/>
                <a:latin typeface="+mn-lt"/>
                <a:ea typeface="+mn-ea"/>
                <a:cs typeface="+mn-cs"/>
              </a:rPr>
              <a:t>1 </a:t>
            </a:r>
            <a:r>
              <a:rPr lang="hu-HU" sz="1200" kern="1200" noProof="0" dirty="0" smtClean="0">
                <a:solidFill>
                  <a:schemeClr val="tx1"/>
                </a:solidFill>
                <a:effectLst/>
                <a:latin typeface="+mn-lt"/>
                <a:ea typeface="+mn-ea"/>
                <a:cs typeface="+mn-cs"/>
              </a:rPr>
              <a:t>John </a:t>
            </a:r>
            <a:r>
              <a:rPr lang="hu-HU" sz="1200" kern="1200" noProof="0" dirty="0" err="1" smtClean="0">
                <a:solidFill>
                  <a:schemeClr val="tx1"/>
                </a:solidFill>
                <a:effectLst/>
                <a:latin typeface="+mn-lt"/>
                <a:ea typeface="+mn-ea"/>
                <a:cs typeface="+mn-cs"/>
              </a:rPr>
              <a:t>Wilkinson</a:t>
            </a:r>
            <a:r>
              <a:rPr lang="hu-HU" sz="1200" kern="1200" noProof="0" dirty="0" smtClean="0">
                <a:solidFill>
                  <a:schemeClr val="tx1"/>
                </a:solidFill>
                <a:effectLst/>
                <a:latin typeface="+mn-lt"/>
                <a:ea typeface="+mn-ea"/>
                <a:cs typeface="+mn-cs"/>
              </a:rPr>
              <a:t>: A meggörbült asszony esete a</a:t>
            </a:r>
            <a:r>
              <a:rPr lang="hu-HU" sz="1200" kern="1200" baseline="0" noProof="0" dirty="0" smtClean="0">
                <a:solidFill>
                  <a:schemeClr val="tx1"/>
                </a:solidFill>
                <a:effectLst/>
                <a:latin typeface="+mn-lt"/>
                <a:ea typeface="+mn-ea"/>
                <a:cs typeface="+mn-cs"/>
              </a:rPr>
              <a:t> Lukács </a:t>
            </a:r>
            <a:r>
              <a:rPr lang="hu-HU" sz="1200" kern="1200" noProof="0" dirty="0" smtClean="0">
                <a:solidFill>
                  <a:schemeClr val="tx1"/>
                </a:solidFill>
                <a:effectLst/>
                <a:latin typeface="+mn-lt"/>
                <a:ea typeface="+mn-ea"/>
                <a:cs typeface="+mn-cs"/>
              </a:rPr>
              <a:t>13:10-17 igehelyen (1977): 195-205. o. </a:t>
            </a:r>
          </a:p>
          <a:p>
            <a:endParaRPr lang="hu-HU" sz="1200" kern="1200" noProof="0" dirty="0" smtClean="0">
              <a:solidFill>
                <a:schemeClr val="tx1"/>
              </a:solidFill>
              <a:effectLst/>
              <a:latin typeface="+mn-lt"/>
              <a:ea typeface="+mn-ea"/>
              <a:cs typeface="+mn-cs"/>
            </a:endParaRPr>
          </a:p>
          <a:p>
            <a:r>
              <a:rPr lang="hu-HU" sz="1200" kern="1200" baseline="30000" noProof="0" dirty="0" smtClean="0">
                <a:solidFill>
                  <a:schemeClr val="tx1"/>
                </a:solidFill>
                <a:effectLst/>
                <a:latin typeface="+mn-lt"/>
                <a:ea typeface="+mn-ea"/>
                <a:cs typeface="+mn-cs"/>
              </a:rPr>
              <a:t>2</a:t>
            </a:r>
            <a:r>
              <a:rPr lang="hu-HU" sz="1200" kern="1200" noProof="0" dirty="0" smtClean="0">
                <a:solidFill>
                  <a:schemeClr val="tx1"/>
                </a:solidFill>
                <a:effectLst/>
                <a:latin typeface="+mn-lt"/>
                <a:ea typeface="+mn-ea"/>
                <a:cs typeface="+mn-cs"/>
              </a:rPr>
              <a:t> </a:t>
            </a:r>
            <a:r>
              <a:rPr lang="hu-HU" sz="1200" kern="1200" noProof="0" dirty="0" err="1" smtClean="0">
                <a:solidFill>
                  <a:schemeClr val="tx1"/>
                </a:solidFill>
                <a:effectLst/>
                <a:latin typeface="+mn-lt"/>
                <a:ea typeface="+mn-ea"/>
                <a:cs typeface="+mn-cs"/>
              </a:rPr>
              <a:t>Kathleen</a:t>
            </a:r>
            <a:r>
              <a:rPr lang="hu-HU" sz="1200" kern="1200" noProof="0" dirty="0" smtClean="0">
                <a:solidFill>
                  <a:schemeClr val="tx1"/>
                </a:solidFill>
                <a:effectLst/>
                <a:latin typeface="+mn-lt"/>
                <a:ea typeface="+mn-ea"/>
                <a:cs typeface="+mn-cs"/>
              </a:rPr>
              <a:t> </a:t>
            </a:r>
            <a:r>
              <a:rPr lang="hu-HU" sz="1200" kern="1200" noProof="0" dirty="0" err="1" smtClean="0">
                <a:solidFill>
                  <a:schemeClr val="tx1"/>
                </a:solidFill>
                <a:effectLst/>
                <a:latin typeface="+mn-lt"/>
                <a:ea typeface="+mn-ea"/>
                <a:cs typeface="+mn-cs"/>
              </a:rPr>
              <a:t>McManus</a:t>
            </a:r>
            <a:r>
              <a:rPr lang="hu-HU" sz="1200" kern="1200" noProof="0" dirty="0" smtClean="0">
                <a:solidFill>
                  <a:schemeClr val="tx1"/>
                </a:solidFill>
                <a:effectLst/>
                <a:latin typeface="+mn-lt"/>
                <a:ea typeface="+mn-ea"/>
                <a:cs typeface="+mn-cs"/>
              </a:rPr>
              <a:t>:  Az ellenállás misztikája: a nő globális szenvedése, mint az egyház etikai elvárása.</a:t>
            </a:r>
            <a:r>
              <a:rPr lang="hu-HU" sz="1200" kern="1200" baseline="0" noProof="0" dirty="0" smtClean="0">
                <a:solidFill>
                  <a:schemeClr val="tx1"/>
                </a:solidFill>
                <a:effectLst/>
                <a:latin typeface="+mn-lt"/>
                <a:ea typeface="+mn-ea"/>
                <a:cs typeface="+mn-cs"/>
              </a:rPr>
              <a:t> </a:t>
            </a:r>
            <a:r>
              <a:rPr lang="hu-HU" sz="1200" kern="1200" noProof="0" dirty="0" smtClean="0">
                <a:solidFill>
                  <a:schemeClr val="tx1"/>
                </a:solidFill>
                <a:effectLst/>
                <a:latin typeface="+mn-lt"/>
                <a:ea typeface="+mn-ea"/>
                <a:cs typeface="+mn-cs"/>
              </a:rPr>
              <a:t>(2018): 879-99. o. </a:t>
            </a:r>
            <a:r>
              <a:rPr lang="hu-HU" sz="1200" kern="1200" noProof="0" dirty="0" err="1" smtClean="0">
                <a:solidFill>
                  <a:schemeClr val="tx1"/>
                </a:solidFill>
                <a:effectLst/>
                <a:latin typeface="+mn-lt"/>
                <a:ea typeface="+mn-ea"/>
                <a:cs typeface="+mn-cs"/>
              </a:rPr>
              <a:t>Camilla</a:t>
            </a:r>
            <a:r>
              <a:rPr lang="hu-HU" sz="1200" kern="1200" noProof="0" dirty="0" smtClean="0">
                <a:solidFill>
                  <a:schemeClr val="tx1"/>
                </a:solidFill>
                <a:effectLst/>
                <a:latin typeface="+mn-lt"/>
                <a:ea typeface="+mn-ea"/>
                <a:cs typeface="+mn-cs"/>
              </a:rPr>
              <a:t> Burns: Íme, egy </a:t>
            </a:r>
            <a:r>
              <a:rPr lang="hu-HU" sz="1200" kern="1200" noProof="0" dirty="0" err="1" smtClean="0">
                <a:solidFill>
                  <a:schemeClr val="tx1"/>
                </a:solidFill>
                <a:effectLst/>
                <a:latin typeface="+mn-lt"/>
                <a:ea typeface="+mn-ea"/>
                <a:cs typeface="+mn-cs"/>
              </a:rPr>
              <a:t>aszzony</a:t>
            </a:r>
            <a:r>
              <a:rPr lang="hu-HU" sz="1200" kern="1200" noProof="0" dirty="0" smtClean="0">
                <a:solidFill>
                  <a:schemeClr val="tx1"/>
                </a:solidFill>
                <a:effectLst/>
                <a:latin typeface="+mn-lt"/>
                <a:ea typeface="+mn-ea"/>
                <a:cs typeface="+mn-cs"/>
              </a:rPr>
              <a:t> (2007): 20-21. o.</a:t>
            </a:r>
          </a:p>
          <a:p>
            <a:endParaRPr lang="hu-HU" noProof="0" dirty="0" smtClean="0"/>
          </a:p>
          <a:p>
            <a:endParaRPr lang="hu-HU" noProof="0" dirty="0"/>
          </a:p>
        </p:txBody>
      </p:sp>
      <p:sp>
        <p:nvSpPr>
          <p:cNvPr id="4" name="Slide Number Placeholder 3"/>
          <p:cNvSpPr>
            <a:spLocks noGrp="1"/>
          </p:cNvSpPr>
          <p:nvPr>
            <p:ph type="sldNum" sz="quarter" idx="5"/>
          </p:nvPr>
        </p:nvSpPr>
        <p:spPr/>
        <p:txBody>
          <a:bodyPr/>
          <a:lstStyle/>
          <a:p>
            <a:fld id="{9BCF352C-DB0B-4640-9C81-870EB7CEE846}" type="slidenum">
              <a:rPr lang="en-US" smtClean="0"/>
              <a:t>7</a:t>
            </a:fld>
            <a:endParaRPr lang="en-US"/>
          </a:p>
        </p:txBody>
      </p:sp>
    </p:spTree>
    <p:extLst>
      <p:ext uri="{BB962C8B-B14F-4D97-AF65-F5344CB8AC3E}">
        <p14:creationId xmlns:p14="http://schemas.microsoft.com/office/powerpoint/2010/main" val="2984555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Minden megváltozott, amikor Jézus azon a szombaton a zsinagógába ment! Csodálatos és szép dolgokat tanított a Bibliából!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Aztán… észrevette az asszonyt a tömegben. Annak ellenére, hogy görnyedtsége miatt ő volt a legalacsonyabb a teremben.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Biblia szerint Jézus „előszólította” őt (</a:t>
            </a:r>
            <a:r>
              <a:rPr lang="hu-HU" sz="1200" kern="1200" dirty="0" err="1" smtClean="0">
                <a:solidFill>
                  <a:schemeClr val="tx1"/>
                </a:solidFill>
                <a:effectLst/>
                <a:latin typeface="+mn-lt"/>
                <a:ea typeface="+mn-ea"/>
                <a:cs typeface="+mn-cs"/>
              </a:rPr>
              <a:t>Lk</a:t>
            </a:r>
            <a:r>
              <a:rPr lang="hu-HU" sz="1200" kern="1200" dirty="0" smtClean="0">
                <a:solidFill>
                  <a:schemeClr val="tx1"/>
                </a:solidFill>
                <a:effectLst/>
                <a:latin typeface="+mn-lt"/>
                <a:ea typeface="+mn-ea"/>
                <a:cs typeface="+mn-cs"/>
              </a:rPr>
              <a:t> 13:12. v.).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Fontos megjegyezni, hogy az asszony engedelmeskedett Jézus hívásának. Bár teste nyomorék volt, szívében élő hit lakozott. Elképzelhetjük, milyen nehézségek árán vonszolta magát Jézus elé, ahol még mindig meggörnyedve állt meg. Pontosan azt tette, amire Jézus kérte.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Jézus akkor a legcsodálatosabb szavakat mondta, amit életében hallott!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„Asszony, feloldattál a te betegségedből!” (</a:t>
            </a:r>
            <a:r>
              <a:rPr lang="hu-HU" sz="1200" kern="1200" dirty="0" err="1" smtClean="0">
                <a:solidFill>
                  <a:schemeClr val="tx1"/>
                </a:solidFill>
                <a:effectLst/>
                <a:latin typeface="+mn-lt"/>
                <a:ea typeface="+mn-ea"/>
                <a:cs typeface="+mn-cs"/>
              </a:rPr>
              <a:t>Lk</a:t>
            </a:r>
            <a:r>
              <a:rPr lang="hu-HU" sz="1200" kern="1200" dirty="0" smtClean="0">
                <a:solidFill>
                  <a:schemeClr val="tx1"/>
                </a:solidFill>
                <a:effectLst/>
                <a:latin typeface="+mn-lt"/>
                <a:ea typeface="+mn-ea"/>
                <a:cs typeface="+mn-cs"/>
              </a:rPr>
              <a:t> 13:12. v.)!</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Biblia szerint ezután Jézus megérintette őt. Biztosak lehetünk benne, hogy helyénvaló és szeretetteli érintés volt a Megváltótól!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Biblia gondoskodik róla, hogy megértsük a következő fontos dolgot: „és azonnal felegyenesedett…” (13. v.)!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Jézus véget vetett neki! Jézus megszüntette az asszony fizikai fájdalmát! </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8</a:t>
            </a:fld>
            <a:endParaRPr lang="en-US"/>
          </a:p>
        </p:txBody>
      </p:sp>
    </p:spTree>
    <p:extLst>
      <p:ext uri="{BB962C8B-B14F-4D97-AF65-F5344CB8AC3E}">
        <p14:creationId xmlns:p14="http://schemas.microsoft.com/office/powerpoint/2010/main" val="284658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Szabad volt végre! Ez volt a „jó hír”, az evangélium! Megszabadult fogságából! Most már többet láthatott a talajnál! Fizikai nyomorúsága elmúlt! Érezte az Úr támogatását! Mindaz valóra vált számára, amit Jézus a Lukács 4:16-19 igehelyen leírt tanításában ígért! A Teremtő szolgálata által olyanná vált a teste, amilyennek eredetileg szánták —egészségessé  és egyenessé! Már képes volt az emberek arcába nézni. Határtalan lehetett az öröme! Most mát Jézus szemébe nézhetett, Aki megszabadította testét a fájdalomtól. És milyen csodálatosan kedves arcot látott! Az elmúlt 18 évben bizonyára Jézus arca volt az első, amit felegyenesedve meglátott!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Csodálatos gyógyulása után a legelső, amit tett: „… és dicsőítette az Istent.” (</a:t>
            </a:r>
            <a:r>
              <a:rPr lang="hu-HU" sz="1200" kern="1200" dirty="0" err="1" smtClean="0">
                <a:solidFill>
                  <a:schemeClr val="tx1"/>
                </a:solidFill>
                <a:effectLst/>
                <a:latin typeface="+mn-lt"/>
                <a:ea typeface="+mn-ea"/>
                <a:cs typeface="+mn-cs"/>
              </a:rPr>
              <a:t>Lk</a:t>
            </a:r>
            <a:r>
              <a:rPr lang="hu-HU" sz="1200" kern="1200" dirty="0" smtClean="0">
                <a:solidFill>
                  <a:schemeClr val="tx1"/>
                </a:solidFill>
                <a:effectLst/>
                <a:latin typeface="+mn-lt"/>
                <a:ea typeface="+mn-ea"/>
                <a:cs typeface="+mn-cs"/>
              </a:rPr>
              <a:t> 13:</a:t>
            </a:r>
            <a:r>
              <a:rPr lang="hu-HU" sz="1200" kern="1200" dirty="0" err="1" smtClean="0">
                <a:solidFill>
                  <a:schemeClr val="tx1"/>
                </a:solidFill>
                <a:effectLst/>
                <a:latin typeface="+mn-lt"/>
                <a:ea typeface="+mn-ea"/>
                <a:cs typeface="+mn-cs"/>
              </a:rPr>
              <a:t>13</a:t>
            </a:r>
            <a:r>
              <a:rPr lang="hu-HU" sz="1200" kern="1200" dirty="0" smtClean="0">
                <a:solidFill>
                  <a:schemeClr val="tx1"/>
                </a:solidFill>
                <a:effectLst/>
                <a:latin typeface="+mn-lt"/>
                <a:ea typeface="+mn-ea"/>
                <a:cs typeface="+mn-cs"/>
              </a:rPr>
              <a:t>)!  A Lukácsnál szereplő összes szombatnapi csodatétel közül ő volt az első és egyetlen gyógyult beteg, aki dicsőítette Istent miután „feloldatott betegségéből.” (12. v.)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Ahogyan semmivel sem érdemelte ki a 18 évig tartó szenvedést, úgy a gyógyulásáért sem tett, vagy fizetett semmit. Nem érdemelte meg. Egyedül Jézus Krisztus kegyelméből gyógyult meg! Ezért dicsőítette Istent. Isten dicsőítésével mutatta meg a világnak, mit gondol Jézusról!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De(!) … egészsége helyreállításával, fizikai fájdalma megszűntével lelki kínjai még nem szűntek meg!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9BCF352C-DB0B-4640-9C81-870EB7CEE846}" type="slidenum">
              <a:rPr lang="en-US" smtClean="0"/>
              <a:t>9</a:t>
            </a:fld>
            <a:endParaRPr lang="en-US"/>
          </a:p>
        </p:txBody>
      </p:sp>
    </p:spTree>
    <p:extLst>
      <p:ext uri="{BB962C8B-B14F-4D97-AF65-F5344CB8AC3E}">
        <p14:creationId xmlns:p14="http://schemas.microsoft.com/office/powerpoint/2010/main" val="4186094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2F1E1F-8E59-5049-9718-AADAE7B6C7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240BB14-E6C6-AE47-B696-9954421093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294220F5-F7D2-FF47-A4AB-6C54120AAD4C}"/>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5" name="Footer Placeholder 4">
            <a:extLst>
              <a:ext uri="{FF2B5EF4-FFF2-40B4-BE49-F238E27FC236}">
                <a16:creationId xmlns="" xmlns:a16="http://schemas.microsoft.com/office/drawing/2014/main" id="{E6343419-BD41-314D-AB82-BB330ECE2A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DF2808C-230E-4747-BCE9-AA94B968EC75}"/>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87031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C7F2CC-9D86-AA4C-A6EE-AB1C3FDD03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0D64913-F2E1-9243-B6F5-50370AD6A0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677D092-35C8-394A-BC4C-3A662A18F520}"/>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5" name="Footer Placeholder 4">
            <a:extLst>
              <a:ext uri="{FF2B5EF4-FFF2-40B4-BE49-F238E27FC236}">
                <a16:creationId xmlns="" xmlns:a16="http://schemas.microsoft.com/office/drawing/2014/main" id="{61A7FAEB-8725-D048-A488-1E845D523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7D9E444-2266-3440-A828-7FE6B5930D9E}"/>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3164288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63427C70-259C-6C4F-82AE-9C670B8C55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87CBDA6F-6E0C-0B4E-BCE3-4C48488FE7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429E96A-0DF6-4B48-B9F4-DEE1C5C7CB63}"/>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5" name="Footer Placeholder 4">
            <a:extLst>
              <a:ext uri="{FF2B5EF4-FFF2-40B4-BE49-F238E27FC236}">
                <a16:creationId xmlns="" xmlns:a16="http://schemas.microsoft.com/office/drawing/2014/main" id="{22D7B750-013D-8941-9D84-99E11C895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A8AA3A6-B270-654A-BBC3-97DB753DCAE6}"/>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3079854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55BD08-92D4-4849-9247-1BF64504D0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96AA22A0-508E-EA48-98C3-3C74853263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6CFC577-35C9-BE4E-8D03-2BD5B7A90BAE}"/>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5" name="Footer Placeholder 4">
            <a:extLst>
              <a:ext uri="{FF2B5EF4-FFF2-40B4-BE49-F238E27FC236}">
                <a16:creationId xmlns="" xmlns:a16="http://schemas.microsoft.com/office/drawing/2014/main" id="{96AA9C4B-4BB7-6147-B761-58F96BBC8C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F697C42-09DB-CF49-AED6-2A95881B282C}"/>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325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DD2C2C-26B6-3C47-86BF-15A01E1A3D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5BB03957-611E-524A-A365-565D5723A0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CE36D81C-5B8E-6B42-9CF1-BE6A8B04919B}"/>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5" name="Footer Placeholder 4">
            <a:extLst>
              <a:ext uri="{FF2B5EF4-FFF2-40B4-BE49-F238E27FC236}">
                <a16:creationId xmlns="" xmlns:a16="http://schemas.microsoft.com/office/drawing/2014/main" id="{F7301C94-7C38-DA47-A561-56A6F09339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B68CD2C-EF2D-C141-89AD-740D5550BA4A}"/>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339493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95F70A-7F4B-B842-95B7-F5154BC93C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55C91F91-3362-1442-A478-74F0B4DA6D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5BC9586D-B64B-4746-B819-1543FE667B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12C54D2F-87CF-1249-A29A-C2734D629ACE}"/>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6" name="Footer Placeholder 5">
            <a:extLst>
              <a:ext uri="{FF2B5EF4-FFF2-40B4-BE49-F238E27FC236}">
                <a16:creationId xmlns="" xmlns:a16="http://schemas.microsoft.com/office/drawing/2014/main" id="{4736DCC4-C631-A443-A7B7-A0CAED4ADE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81993A4-7675-D94A-95DF-33EEBA4FBC55}"/>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422101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768463-C4E3-A041-BB06-E1E973CC13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E23FF3AE-57B6-C846-AD7E-511E348B72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BD766A1C-7584-0744-A712-01C6B067B5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6D72AD4B-81BD-734E-B81F-0A038483D7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917840A3-C640-2C45-9094-2E83965AB1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0E96B308-58B3-4D44-BC35-289EFD5F57B5}"/>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8" name="Footer Placeholder 7">
            <a:extLst>
              <a:ext uri="{FF2B5EF4-FFF2-40B4-BE49-F238E27FC236}">
                <a16:creationId xmlns="" xmlns:a16="http://schemas.microsoft.com/office/drawing/2014/main" id="{80354863-B081-9D4A-9837-1D0D4A0CCFB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B106D8E3-72F4-404C-B060-7A80A4581C71}"/>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1876384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E289CC-CB28-DA4C-91D0-7CD1A063F1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17A8E73A-53FD-F940-A479-22D518DD3C36}"/>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4" name="Footer Placeholder 3">
            <a:extLst>
              <a:ext uri="{FF2B5EF4-FFF2-40B4-BE49-F238E27FC236}">
                <a16:creationId xmlns="" xmlns:a16="http://schemas.microsoft.com/office/drawing/2014/main" id="{CC886FB9-BED0-6A47-8E6D-D530A0D9D5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BDD46E05-16F3-5F4C-842F-70FC2B621C90}"/>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2483057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694717AD-FFA8-2C4D-A149-7164A7FA5669}"/>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3" name="Footer Placeholder 2">
            <a:extLst>
              <a:ext uri="{FF2B5EF4-FFF2-40B4-BE49-F238E27FC236}">
                <a16:creationId xmlns="" xmlns:a16="http://schemas.microsoft.com/office/drawing/2014/main" id="{0E0BEBA1-EA9E-B546-AF7C-3A0171A915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6D589C2D-ACE5-3448-8E0D-900122BFD021}"/>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3387814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54344D-2CF1-6340-97F5-14B9C428D6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9F41E989-E195-BC4F-9A99-684FD6E9C8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283CADF0-F577-3946-92A9-9F214756FE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9E7E6BD-9515-FE41-B8CA-AE2169E29A29}"/>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6" name="Footer Placeholder 5">
            <a:extLst>
              <a:ext uri="{FF2B5EF4-FFF2-40B4-BE49-F238E27FC236}">
                <a16:creationId xmlns="" xmlns:a16="http://schemas.microsoft.com/office/drawing/2014/main" id="{1F1E219B-7F6F-8B49-884F-1DF77BB6CA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B6DD31F-FC94-BC41-A0A6-69C9CDDCE7E6}"/>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1453937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DDA743-C839-9142-A9CE-5BD40CAE00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A68E4179-33F6-024C-B130-AA6926D564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8E6766BE-1176-074A-AABC-90333E513D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852A086-86E8-E94E-BFF6-AEA3C936F390}"/>
              </a:ext>
            </a:extLst>
          </p:cNvPr>
          <p:cNvSpPr>
            <a:spLocks noGrp="1"/>
          </p:cNvSpPr>
          <p:nvPr>
            <p:ph type="dt" sz="half" idx="10"/>
          </p:nvPr>
        </p:nvSpPr>
        <p:spPr/>
        <p:txBody>
          <a:bodyPr/>
          <a:lstStyle/>
          <a:p>
            <a:fld id="{2FA6086F-1785-9F4D-9288-82D685BFAC6A}" type="datetimeFigureOut">
              <a:rPr lang="en-US" smtClean="0"/>
              <a:t>10/11/2020</a:t>
            </a:fld>
            <a:endParaRPr lang="en-US"/>
          </a:p>
        </p:txBody>
      </p:sp>
      <p:sp>
        <p:nvSpPr>
          <p:cNvPr id="6" name="Footer Placeholder 5">
            <a:extLst>
              <a:ext uri="{FF2B5EF4-FFF2-40B4-BE49-F238E27FC236}">
                <a16:creationId xmlns="" xmlns:a16="http://schemas.microsoft.com/office/drawing/2014/main" id="{A77D283B-FA74-DA45-A736-A10AF7B817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EE950AE-39AC-3F47-9654-53C7BF338BC3}"/>
              </a:ext>
            </a:extLst>
          </p:cNvPr>
          <p:cNvSpPr>
            <a:spLocks noGrp="1"/>
          </p:cNvSpPr>
          <p:nvPr>
            <p:ph type="sldNum" sz="quarter" idx="12"/>
          </p:nvPr>
        </p:nvSpPr>
        <p:spPr/>
        <p:txBody>
          <a:bodyPr/>
          <a:lstStyle/>
          <a:p>
            <a:fld id="{75FAB0AE-8F17-494F-A81D-804BDD4449FC}" type="slidenum">
              <a:rPr lang="en-US" smtClean="0"/>
              <a:t>‹#›</a:t>
            </a:fld>
            <a:endParaRPr lang="en-US"/>
          </a:p>
        </p:txBody>
      </p:sp>
    </p:spTree>
    <p:extLst>
      <p:ext uri="{BB962C8B-B14F-4D97-AF65-F5344CB8AC3E}">
        <p14:creationId xmlns:p14="http://schemas.microsoft.com/office/powerpoint/2010/main" val="137508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389F97C-6664-3346-BF11-14CDC4DA09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04038FCE-C6A4-4848-BFB9-95FB15D26D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A22D45B-FAD5-794A-830F-9361B71808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A6086F-1785-9F4D-9288-82D685BFAC6A}" type="datetimeFigureOut">
              <a:rPr lang="en-US" smtClean="0"/>
              <a:t>10/11/2020</a:t>
            </a:fld>
            <a:endParaRPr lang="en-US"/>
          </a:p>
        </p:txBody>
      </p:sp>
      <p:sp>
        <p:nvSpPr>
          <p:cNvPr id="5" name="Footer Placeholder 4">
            <a:extLst>
              <a:ext uri="{FF2B5EF4-FFF2-40B4-BE49-F238E27FC236}">
                <a16:creationId xmlns="" xmlns:a16="http://schemas.microsoft.com/office/drawing/2014/main" id="{828D3F10-51A4-4249-9889-E25053C723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928B97BA-AF42-514D-9116-F603CCC6BE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FAB0AE-8F17-494F-A81D-804BDD4449FC}" type="slidenum">
              <a:rPr lang="en-US" smtClean="0"/>
              <a:t>‹#›</a:t>
            </a:fld>
            <a:endParaRPr lang="en-US"/>
          </a:p>
        </p:txBody>
      </p:sp>
    </p:spTree>
    <p:extLst>
      <p:ext uri="{BB962C8B-B14F-4D97-AF65-F5344CB8AC3E}">
        <p14:creationId xmlns:p14="http://schemas.microsoft.com/office/powerpoint/2010/main" val="4024386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9">
            <a:extLst>
              <a:ext uri="{FF2B5EF4-FFF2-40B4-BE49-F238E27FC236}">
                <a16:creationId xmlns="" xmlns:a16="http://schemas.microsoft.com/office/drawing/2014/main" id="{E91DC736-0EF8-4F87-9146-EBF1D2EE4D3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food on a plate&#10;&#10;Description automatically generated">
            <a:extLst>
              <a:ext uri="{FF2B5EF4-FFF2-40B4-BE49-F238E27FC236}">
                <a16:creationId xmlns="" xmlns:a16="http://schemas.microsoft.com/office/drawing/2014/main" id="{EB8C6DF4-6C74-824B-A13E-BE3BD21589DE}"/>
              </a:ext>
            </a:extLst>
          </p:cNvPr>
          <p:cNvPicPr>
            <a:picLocks noChangeAspect="1"/>
          </p:cNvPicPr>
          <p:nvPr/>
        </p:nvPicPr>
        <p:blipFill rotWithShape="1">
          <a:blip r:embed="rId3"/>
          <a:srcRect l="29299" t="9091" r="4341"/>
          <a:stretch/>
        </p:blipFill>
        <p:spPr>
          <a:xfrm>
            <a:off x="3697357" y="1"/>
            <a:ext cx="8494643" cy="6858000"/>
          </a:xfrm>
          <a:prstGeom prst="rect">
            <a:avLst/>
          </a:prstGeom>
        </p:spPr>
      </p:pic>
      <p:sp>
        <p:nvSpPr>
          <p:cNvPr id="19" name="Rectangle 11">
            <a:extLst>
              <a:ext uri="{FF2B5EF4-FFF2-40B4-BE49-F238E27FC236}">
                <a16:creationId xmlns="" xmlns:a16="http://schemas.microsoft.com/office/drawing/2014/main" id="{097CD68E-23E3-4007-8847-CD0944C4F7B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7FE8EDD3-B430-9640-8DC3-7ED377141CCA}"/>
              </a:ext>
            </a:extLst>
          </p:cNvPr>
          <p:cNvSpPr>
            <a:spLocks noGrp="1"/>
          </p:cNvSpPr>
          <p:nvPr>
            <p:ph type="ctrTitle"/>
          </p:nvPr>
        </p:nvSpPr>
        <p:spPr>
          <a:xfrm>
            <a:off x="155251" y="3123311"/>
            <a:ext cx="6496560" cy="884935"/>
          </a:xfrm>
        </p:spPr>
        <p:txBody>
          <a:bodyPr anchor="b">
            <a:normAutofit/>
          </a:bodyPr>
          <a:lstStyle/>
          <a:p>
            <a:r>
              <a:rPr lang="hu-HU" sz="4400" dirty="0">
                <a:solidFill>
                  <a:prstClr val="black"/>
                </a:solidFill>
                <a:latin typeface="Avenir Next" panose="020B0503020202020204" pitchFamily="34" charset="0"/>
              </a:rPr>
              <a:t>AMIKOR JÉZUS </a:t>
            </a:r>
            <a:r>
              <a:rPr lang="hu-HU" sz="4400" b="1" dirty="0">
                <a:solidFill>
                  <a:srgbClr val="C00000"/>
                </a:solidFill>
                <a:latin typeface="Avenir Next" panose="020B0503020202020204" pitchFamily="34" charset="0"/>
              </a:rPr>
              <a:t>VÉGET VETETT NEKI</a:t>
            </a:r>
            <a:endParaRPr lang="en-US" sz="4400" b="1" dirty="0">
              <a:solidFill>
                <a:srgbClr val="C00000"/>
              </a:solidFill>
              <a:latin typeface="Avenir Next" panose="020B0503020202020204" pitchFamily="34" charset="0"/>
            </a:endParaRPr>
          </a:p>
        </p:txBody>
      </p:sp>
      <p:sp>
        <p:nvSpPr>
          <p:cNvPr id="3" name="Subtitle 2">
            <a:extLst>
              <a:ext uri="{FF2B5EF4-FFF2-40B4-BE49-F238E27FC236}">
                <a16:creationId xmlns="" xmlns:a16="http://schemas.microsoft.com/office/drawing/2014/main" id="{7C5D3547-91F2-904F-932C-D8ABDC3E6060}"/>
              </a:ext>
            </a:extLst>
          </p:cNvPr>
          <p:cNvSpPr>
            <a:spLocks noGrp="1"/>
          </p:cNvSpPr>
          <p:nvPr>
            <p:ph type="subTitle" idx="1"/>
          </p:nvPr>
        </p:nvSpPr>
        <p:spPr>
          <a:xfrm>
            <a:off x="352475" y="3936111"/>
            <a:ext cx="5080137" cy="1208141"/>
          </a:xfrm>
        </p:spPr>
        <p:txBody>
          <a:bodyPr>
            <a:normAutofit/>
          </a:bodyPr>
          <a:lstStyle/>
          <a:p>
            <a:pPr lvl="0" algn="l"/>
            <a:r>
              <a:rPr lang="hu-HU" sz="1200" dirty="0">
                <a:solidFill>
                  <a:prstClr val="black"/>
                </a:solidFill>
              </a:rPr>
              <a:t>Írta: </a:t>
            </a:r>
            <a:r>
              <a:rPr lang="en-US" sz="1200" dirty="0">
                <a:solidFill>
                  <a:prstClr val="black"/>
                </a:solidFill>
              </a:rPr>
              <a:t>Anthony R. Kent</a:t>
            </a:r>
          </a:p>
          <a:p>
            <a:pPr lvl="0" algn="l"/>
            <a:r>
              <a:rPr lang="hu-HU" sz="1200" dirty="0">
                <a:solidFill>
                  <a:prstClr val="black"/>
                </a:solidFill>
              </a:rPr>
              <a:t>A GK Lelkészi Szolgálatok Szövetségének titkársága</a:t>
            </a:r>
            <a:endParaRPr lang="en-US" sz="1200" dirty="0">
              <a:solidFill>
                <a:prstClr val="black"/>
              </a:solidFill>
            </a:endParaRPr>
          </a:p>
        </p:txBody>
      </p:sp>
      <p:sp>
        <p:nvSpPr>
          <p:cNvPr id="20" name="Rectangle 13">
            <a:extLst>
              <a:ext uri="{FF2B5EF4-FFF2-40B4-BE49-F238E27FC236}">
                <a16:creationId xmlns=""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1" name="Rectangle 15">
            <a:extLst>
              <a:ext uri="{FF2B5EF4-FFF2-40B4-BE49-F238E27FC236}">
                <a16:creationId xmlns=""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Subtitle 2">
            <a:extLst>
              <a:ext uri="{FF2B5EF4-FFF2-40B4-BE49-F238E27FC236}">
                <a16:creationId xmlns="" xmlns:a16="http://schemas.microsoft.com/office/drawing/2014/main" id="{6D51664D-03EC-5344-AE55-24DDC3C8F58C}"/>
              </a:ext>
            </a:extLst>
          </p:cNvPr>
          <p:cNvSpPr txBox="1">
            <a:spLocks/>
          </p:cNvSpPr>
          <p:nvPr/>
        </p:nvSpPr>
        <p:spPr>
          <a:xfrm>
            <a:off x="504875" y="5312192"/>
            <a:ext cx="4023359" cy="120814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000" dirty="0"/>
          </a:p>
        </p:txBody>
      </p:sp>
      <p:sp>
        <p:nvSpPr>
          <p:cNvPr id="22" name="TextBox 21">
            <a:extLst>
              <a:ext uri="{FF2B5EF4-FFF2-40B4-BE49-F238E27FC236}">
                <a16:creationId xmlns="" xmlns:a16="http://schemas.microsoft.com/office/drawing/2014/main" id="{ADDBA779-EB69-A043-982A-21954AF1CB96}"/>
              </a:ext>
            </a:extLst>
          </p:cNvPr>
          <p:cNvSpPr txBox="1"/>
          <p:nvPr/>
        </p:nvSpPr>
        <p:spPr>
          <a:xfrm>
            <a:off x="833164" y="5497806"/>
            <a:ext cx="2183610" cy="338554"/>
          </a:xfrm>
          <a:prstGeom prst="rect">
            <a:avLst/>
          </a:prstGeom>
          <a:noFill/>
        </p:spPr>
        <p:txBody>
          <a:bodyPr wrap="none" rtlCol="0">
            <a:spAutoFit/>
          </a:bodyPr>
          <a:lstStyle/>
          <a:p>
            <a:pPr algn="ctr"/>
            <a:r>
              <a:rPr lang="en-US" sz="1600" b="1" spc="300" dirty="0">
                <a:latin typeface="Avenir Next" panose="020B0503020202020204" pitchFamily="34" charset="0"/>
              </a:rPr>
              <a:t>2020 </a:t>
            </a:r>
            <a:r>
              <a:rPr lang="hu-HU" sz="1600" b="1" spc="300" dirty="0" smtClean="0">
                <a:latin typeface="Avenir Next" panose="020B0503020202020204" pitchFamily="34" charset="0"/>
              </a:rPr>
              <a:t>KIEMELT NAP</a:t>
            </a:r>
            <a:r>
              <a:rPr lang="en-US" sz="1600" b="1" spc="300" dirty="0" smtClean="0">
                <a:latin typeface="Avenir Next" panose="020B0503020202020204" pitchFamily="34" charset="0"/>
              </a:rPr>
              <a:t> </a:t>
            </a:r>
            <a:endParaRPr lang="en-US" sz="1600" b="1" spc="300" dirty="0">
              <a:latin typeface="Avenir Next" panose="020B0503020202020204" pitchFamily="34" charset="0"/>
            </a:endParaRPr>
          </a:p>
        </p:txBody>
      </p:sp>
      <p:pic>
        <p:nvPicPr>
          <p:cNvPr id="7" name="Picture 6" descr="A close up of a logo&#10;&#10;Description automatically generated">
            <a:extLst>
              <a:ext uri="{FF2B5EF4-FFF2-40B4-BE49-F238E27FC236}">
                <a16:creationId xmlns="" xmlns:a16="http://schemas.microsoft.com/office/drawing/2014/main" id="{C545D3FD-71D6-884B-A14C-1B730453C4E6}"/>
              </a:ext>
            </a:extLst>
          </p:cNvPr>
          <p:cNvPicPr>
            <a:picLocks noChangeAspect="1"/>
          </p:cNvPicPr>
          <p:nvPr/>
        </p:nvPicPr>
        <p:blipFill>
          <a:blip r:embed="rId4"/>
          <a:stretch>
            <a:fillRect/>
          </a:stretch>
        </p:blipFill>
        <p:spPr>
          <a:xfrm>
            <a:off x="-255437" y="2649624"/>
            <a:ext cx="4224044" cy="4834059"/>
          </a:xfrm>
          <a:prstGeom prst="rect">
            <a:avLst/>
          </a:prstGeom>
        </p:spPr>
      </p:pic>
      <p:pic>
        <p:nvPicPr>
          <p:cNvPr id="12" name="Picture 11">
            <a:extLst>
              <a:ext uri="{FF2B5EF4-FFF2-40B4-BE49-F238E27FC236}">
                <a16:creationId xmlns="" xmlns:a16="http://schemas.microsoft.com/office/drawing/2014/main" id="{55A1479A-09DF-D944-BA96-3A9663EBC24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56453" y="6033773"/>
            <a:ext cx="4953000" cy="558800"/>
          </a:xfrm>
          <a:prstGeom prst="rect">
            <a:avLst/>
          </a:prstGeom>
          <a:noFill/>
          <a:ln>
            <a:noFill/>
          </a:ln>
        </p:spPr>
      </p:pic>
    </p:spTree>
    <p:extLst>
      <p:ext uri="{BB962C8B-B14F-4D97-AF65-F5344CB8AC3E}">
        <p14:creationId xmlns:p14="http://schemas.microsoft.com/office/powerpoint/2010/main" val="626002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 xmlns:a16="http://schemas.microsoft.com/office/drawing/2014/main" id="{55FF0618-FBE4-4B42-83C9-BF5D9D8AA6BE}"/>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72A23B71-7B02-6E46-9513-1B1DC1A4DD34}"/>
              </a:ext>
            </a:extLst>
          </p:cNvPr>
          <p:cNvSpPr>
            <a:spLocks noGrp="1"/>
          </p:cNvSpPr>
          <p:nvPr>
            <p:ph type="title"/>
          </p:nvPr>
        </p:nvSpPr>
        <p:spPr>
          <a:xfrm>
            <a:off x="1107137" y="705781"/>
            <a:ext cx="10515600" cy="1325563"/>
          </a:xfrm>
        </p:spPr>
        <p:txBody>
          <a:bodyPr>
            <a:normAutofit/>
          </a:bodyPr>
          <a:lstStyle/>
          <a:p>
            <a:pPr algn="ctr"/>
            <a:r>
              <a:rPr lang="hu-HU" sz="4000" b="1" dirty="0" smtClean="0">
                <a:latin typeface="Avenir Next" panose="020B0503020202020204" pitchFamily="34" charset="0"/>
              </a:rPr>
              <a:t>A ZSINAGÓGAFŐ TÜSKÉI</a:t>
            </a:r>
            <a:endParaRPr lang="hu-HU" sz="4000" dirty="0">
              <a:latin typeface="Avenir Next" panose="020B0503020202020204" pitchFamily="34" charset="0"/>
            </a:endParaRPr>
          </a:p>
        </p:txBody>
      </p:sp>
      <p:sp>
        <p:nvSpPr>
          <p:cNvPr id="3" name="Content Placeholder 2">
            <a:extLst>
              <a:ext uri="{FF2B5EF4-FFF2-40B4-BE49-F238E27FC236}">
                <a16:creationId xmlns="" xmlns:a16="http://schemas.microsoft.com/office/drawing/2014/main" id="{7BE992F1-B96A-FE4C-A079-98FF56F4ECC1}"/>
              </a:ext>
            </a:extLst>
          </p:cNvPr>
          <p:cNvSpPr>
            <a:spLocks noGrp="1"/>
          </p:cNvSpPr>
          <p:nvPr>
            <p:ph idx="1"/>
          </p:nvPr>
        </p:nvSpPr>
        <p:spPr>
          <a:xfrm>
            <a:off x="1537445" y="2022843"/>
            <a:ext cx="8700247" cy="4835157"/>
          </a:xfrm>
        </p:spPr>
        <p:txBody>
          <a:bodyPr>
            <a:normAutofit/>
          </a:bodyPr>
          <a:lstStyle/>
          <a:p>
            <a:pPr>
              <a:lnSpc>
                <a:spcPct val="100000"/>
              </a:lnSpc>
            </a:pPr>
            <a:r>
              <a:rPr lang="hu-HU" dirty="0" smtClean="0"/>
              <a:t>Fegyverként használta a szombatnap parancsának idézését Jézus és az asszony ellen.</a:t>
            </a:r>
          </a:p>
          <a:p>
            <a:pPr>
              <a:lnSpc>
                <a:spcPct val="100000"/>
              </a:lnSpc>
            </a:pPr>
            <a:r>
              <a:rPr lang="hu-HU" dirty="0" smtClean="0"/>
              <a:t>A Szentírás szavait gonosz céllal kiforgatva idézte. </a:t>
            </a:r>
          </a:p>
          <a:p>
            <a:pPr>
              <a:lnSpc>
                <a:spcPct val="100000"/>
              </a:lnSpc>
            </a:pPr>
            <a:r>
              <a:rPr lang="hu-HU" dirty="0" smtClean="0"/>
              <a:t>Azzal, hogy helyesbíteni próbálta Jézust, nála szentebbnek állította be magát. </a:t>
            </a:r>
          </a:p>
          <a:p>
            <a:pPr>
              <a:lnSpc>
                <a:spcPct val="100000"/>
              </a:lnSpc>
            </a:pPr>
            <a:r>
              <a:rPr lang="hu-HU" dirty="0" smtClean="0"/>
              <a:t>Érvelése, hogy aznap nem szabad az asszonyt meggyógyítani, igazolta annak bántalmazását. </a:t>
            </a:r>
            <a:endParaRPr lang="en-US" dirty="0"/>
          </a:p>
          <a:p>
            <a:pPr marL="0" indent="0">
              <a:lnSpc>
                <a:spcPct val="100000"/>
              </a:lnSpc>
              <a:buNone/>
            </a:pPr>
            <a:endParaRPr lang="en-US" dirty="0"/>
          </a:p>
        </p:txBody>
      </p:sp>
    </p:spTree>
    <p:extLst>
      <p:ext uri="{BB962C8B-B14F-4D97-AF65-F5344CB8AC3E}">
        <p14:creationId xmlns:p14="http://schemas.microsoft.com/office/powerpoint/2010/main" val="3216119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food&#10;&#10;Description automatically generated">
            <a:extLst>
              <a:ext uri="{FF2B5EF4-FFF2-40B4-BE49-F238E27FC236}">
                <a16:creationId xmlns="" xmlns:a16="http://schemas.microsoft.com/office/drawing/2014/main" id="{2867CEA1-9BCA-8D4F-9367-DFFB02F9F7C6}"/>
              </a:ext>
            </a:extLst>
          </p:cNvPr>
          <p:cNvPicPr>
            <a:picLocks noChangeAspect="1"/>
          </p:cNvPicPr>
          <p:nvPr/>
        </p:nvPicPr>
        <p:blipFill>
          <a:blip r:embed="rId3"/>
          <a:stretch>
            <a:fillRect/>
          </a:stretch>
        </p:blipFill>
        <p:spPr>
          <a:xfrm>
            <a:off x="0" y="0"/>
            <a:ext cx="12284242" cy="6909886"/>
          </a:xfrm>
          <a:prstGeom prst="rect">
            <a:avLst/>
          </a:prstGeom>
        </p:spPr>
      </p:pic>
      <p:sp>
        <p:nvSpPr>
          <p:cNvPr id="2" name="Title 1">
            <a:extLst>
              <a:ext uri="{FF2B5EF4-FFF2-40B4-BE49-F238E27FC236}">
                <a16:creationId xmlns="" xmlns:a16="http://schemas.microsoft.com/office/drawing/2014/main" id="{CA1F0D4F-EE7C-EA45-8720-428A3F073893}"/>
              </a:ext>
            </a:extLst>
          </p:cNvPr>
          <p:cNvSpPr>
            <a:spLocks noGrp="1"/>
          </p:cNvSpPr>
          <p:nvPr>
            <p:ph type="title"/>
          </p:nvPr>
        </p:nvSpPr>
        <p:spPr>
          <a:xfrm>
            <a:off x="708876" y="623553"/>
            <a:ext cx="10515600" cy="1325563"/>
          </a:xfrm>
        </p:spPr>
        <p:txBody>
          <a:bodyPr>
            <a:normAutofit/>
          </a:bodyPr>
          <a:lstStyle/>
          <a:p>
            <a:pPr algn="ctr"/>
            <a:r>
              <a:rPr lang="en-US" sz="4000" dirty="0">
                <a:latin typeface="Avenir Next" panose="020B0503020202020204" pitchFamily="34" charset="0"/>
              </a:rPr>
              <a:t/>
            </a:r>
            <a:br>
              <a:rPr lang="en-US" sz="4000" dirty="0">
                <a:latin typeface="Avenir Next" panose="020B0503020202020204" pitchFamily="34" charset="0"/>
              </a:rPr>
            </a:br>
            <a:r>
              <a:rPr lang="en-US" sz="3600" b="1" dirty="0">
                <a:latin typeface="Avenir Next" panose="020B0503020202020204" pitchFamily="34" charset="0"/>
              </a:rPr>
              <a:t>ELLEN G. WHITE</a:t>
            </a:r>
            <a:endParaRPr lang="en-US" sz="4000" b="1" dirty="0">
              <a:latin typeface="Avenir Next" panose="020B0503020202020204" pitchFamily="34" charset="0"/>
            </a:endParaRPr>
          </a:p>
        </p:txBody>
      </p:sp>
      <p:sp>
        <p:nvSpPr>
          <p:cNvPr id="3" name="Content Placeholder 2">
            <a:extLst>
              <a:ext uri="{FF2B5EF4-FFF2-40B4-BE49-F238E27FC236}">
                <a16:creationId xmlns="" xmlns:a16="http://schemas.microsoft.com/office/drawing/2014/main" id="{DB3F27C8-3858-2A48-A190-2BB0F8FE09E3}"/>
              </a:ext>
            </a:extLst>
          </p:cNvPr>
          <p:cNvSpPr>
            <a:spLocks noGrp="1"/>
          </p:cNvSpPr>
          <p:nvPr>
            <p:ph idx="1"/>
          </p:nvPr>
        </p:nvSpPr>
        <p:spPr>
          <a:xfrm>
            <a:off x="457200" y="2069431"/>
            <a:ext cx="9865895" cy="4506938"/>
          </a:xfrm>
        </p:spPr>
        <p:txBody>
          <a:bodyPr>
            <a:normAutofit fontScale="92500" lnSpcReduction="20000"/>
          </a:bodyPr>
          <a:lstStyle/>
          <a:p>
            <a:pPr marL="0" indent="0" algn="ctr">
              <a:lnSpc>
                <a:spcPct val="110000"/>
              </a:lnSpc>
              <a:buNone/>
            </a:pPr>
            <a:r>
              <a:rPr lang="hu-HU" dirty="0"/>
              <a:t>„Földi szolgálata idején Krisztus hangsúlyozta a szombatra vonatkozó kötelezettségeket. Minden tanításából kitűnt, hogy tiszteletben tartja azt az intézményt, amelyet maga hozott létre. Abban az időben a szombatot annyira eltorzították, hogy ünneplése inkább az önző és zsarnok ember jellemét tükrözte, s nem pedig Istenét. Krisztus eltette az útból a hamis tanításokat, amelyekkel téves színben tüntették fel Istent azok, akik azt állították, hogy ismerik Őt. A rabbik könyörtelen gyűlölete kísérte, de Ő még látszat szerint se alkalmazkodott kívánalmaikhoz, hanem ment egyenesen előre, megtartva a szombatot Isten törvénye szerint.” </a:t>
            </a:r>
          </a:p>
          <a:p>
            <a:pPr marL="0" indent="0" algn="ctr">
              <a:lnSpc>
                <a:spcPct val="110000"/>
              </a:lnSpc>
              <a:buNone/>
            </a:pPr>
            <a:r>
              <a:rPr lang="hu-HU" dirty="0" smtClean="0"/>
              <a:t>(</a:t>
            </a:r>
            <a:r>
              <a:rPr lang="hu-HU" i="1" dirty="0" smtClean="0"/>
              <a:t>Próféták és királyok </a:t>
            </a:r>
            <a:r>
              <a:rPr lang="hu-HU" dirty="0" smtClean="0"/>
              <a:t>183. o.)</a:t>
            </a:r>
          </a:p>
          <a:p>
            <a:pPr marL="0" indent="0">
              <a:buNone/>
            </a:pPr>
            <a:endParaRPr lang="en-US" sz="3200" b="1" dirty="0"/>
          </a:p>
        </p:txBody>
      </p:sp>
    </p:spTree>
    <p:extLst>
      <p:ext uri="{BB962C8B-B14F-4D97-AF65-F5344CB8AC3E}">
        <p14:creationId xmlns:p14="http://schemas.microsoft.com/office/powerpoint/2010/main" val="3400829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 xmlns:a16="http://schemas.microsoft.com/office/drawing/2014/main" id="{55FF0618-FBE4-4B42-83C9-BF5D9D8AA6BE}"/>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72A23B71-7B02-6E46-9513-1B1DC1A4DD34}"/>
              </a:ext>
            </a:extLst>
          </p:cNvPr>
          <p:cNvSpPr>
            <a:spLocks noGrp="1"/>
          </p:cNvSpPr>
          <p:nvPr>
            <p:ph type="title"/>
          </p:nvPr>
        </p:nvSpPr>
        <p:spPr>
          <a:xfrm>
            <a:off x="1335737" y="271600"/>
            <a:ext cx="10515600" cy="1325563"/>
          </a:xfrm>
        </p:spPr>
        <p:txBody>
          <a:bodyPr>
            <a:normAutofit/>
          </a:bodyPr>
          <a:lstStyle/>
          <a:p>
            <a:pPr algn="ctr"/>
            <a:r>
              <a:rPr lang="hu-HU" sz="4000" b="1" dirty="0" smtClean="0">
                <a:latin typeface="Avenir Next" panose="020B0503020202020204" pitchFamily="34" charset="0"/>
              </a:rPr>
              <a:t>A ZSINAGÓGAFŐ TÖBBFÉLE </a:t>
            </a:r>
            <a:br>
              <a:rPr lang="hu-HU" sz="4000" b="1" dirty="0" smtClean="0">
                <a:latin typeface="Avenir Next" panose="020B0503020202020204" pitchFamily="34" charset="0"/>
              </a:rPr>
            </a:br>
            <a:r>
              <a:rPr lang="hu-HU" sz="4000" b="1" dirty="0" smtClean="0">
                <a:latin typeface="Avenir Next" panose="020B0503020202020204" pitchFamily="34" charset="0"/>
              </a:rPr>
              <a:t>TÜSKÉJE</a:t>
            </a:r>
            <a:endParaRPr lang="hu-HU" sz="4000" dirty="0">
              <a:latin typeface="Avenir Next" panose="020B0503020202020204" pitchFamily="34" charset="0"/>
            </a:endParaRPr>
          </a:p>
        </p:txBody>
      </p:sp>
      <p:sp>
        <p:nvSpPr>
          <p:cNvPr id="3" name="Content Placeholder 2">
            <a:extLst>
              <a:ext uri="{FF2B5EF4-FFF2-40B4-BE49-F238E27FC236}">
                <a16:creationId xmlns="" xmlns:a16="http://schemas.microsoft.com/office/drawing/2014/main" id="{7BE992F1-B96A-FE4C-A079-98FF56F4ECC1}"/>
              </a:ext>
            </a:extLst>
          </p:cNvPr>
          <p:cNvSpPr>
            <a:spLocks noGrp="1"/>
          </p:cNvSpPr>
          <p:nvPr>
            <p:ph idx="1"/>
          </p:nvPr>
        </p:nvSpPr>
        <p:spPr>
          <a:xfrm>
            <a:off x="1537445" y="1767841"/>
            <a:ext cx="8700247" cy="5090160"/>
          </a:xfrm>
        </p:spPr>
        <p:txBody>
          <a:bodyPr>
            <a:normAutofit/>
          </a:bodyPr>
          <a:lstStyle/>
          <a:p>
            <a:pPr>
              <a:lnSpc>
                <a:spcPct val="100000"/>
              </a:lnSpc>
            </a:pPr>
            <a:r>
              <a:rPr lang="hu-HU" dirty="0"/>
              <a:t>Fegyverként használta a szombatnap parancsának idézését Jézus és az asszony ellen.</a:t>
            </a:r>
          </a:p>
          <a:p>
            <a:pPr>
              <a:lnSpc>
                <a:spcPct val="100000"/>
              </a:lnSpc>
            </a:pPr>
            <a:r>
              <a:rPr lang="hu-HU" dirty="0"/>
              <a:t>A Szentírás szavait gonosz céllal kiforgatva idézte. </a:t>
            </a:r>
          </a:p>
          <a:p>
            <a:pPr>
              <a:lnSpc>
                <a:spcPct val="100000"/>
              </a:lnSpc>
            </a:pPr>
            <a:r>
              <a:rPr lang="hu-HU" dirty="0"/>
              <a:t>Azzal, hogy helyesbíteni próbálta Jézust, nála szentebbnek állította magát. </a:t>
            </a:r>
          </a:p>
          <a:p>
            <a:pPr>
              <a:lnSpc>
                <a:spcPct val="100000"/>
              </a:lnSpc>
            </a:pPr>
            <a:r>
              <a:rPr lang="hu-HU" dirty="0"/>
              <a:t>Érvelése, hogy aznap nem szabad az asszonyt meggyógyítani, igazolta annak bántalmazását. </a:t>
            </a:r>
          </a:p>
          <a:p>
            <a:pPr>
              <a:lnSpc>
                <a:spcPct val="100000"/>
              </a:lnSpc>
            </a:pPr>
            <a:r>
              <a:rPr lang="hu-HU" dirty="0" smtClean="0"/>
              <a:t>Nem </a:t>
            </a:r>
            <a:r>
              <a:rPr lang="hu-HU" dirty="0"/>
              <a:t>ismerte fel Jézus valódi, isteni </a:t>
            </a:r>
            <a:r>
              <a:rPr lang="hu-HU" dirty="0" smtClean="0"/>
              <a:t>természetét, amikor arra utalt, hogy Jézus nem tartotta meg a szombatot.</a:t>
            </a:r>
            <a:endParaRPr lang="en-US" dirty="0"/>
          </a:p>
        </p:txBody>
      </p:sp>
    </p:spTree>
    <p:extLst>
      <p:ext uri="{BB962C8B-B14F-4D97-AF65-F5344CB8AC3E}">
        <p14:creationId xmlns:p14="http://schemas.microsoft.com/office/powerpoint/2010/main" val="1809901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 table&#10;&#10;Description automatically generated">
            <a:extLst>
              <a:ext uri="{FF2B5EF4-FFF2-40B4-BE49-F238E27FC236}">
                <a16:creationId xmlns="" xmlns:a16="http://schemas.microsoft.com/office/drawing/2014/main" id="{E1A0E757-CFC5-B04A-B0A0-F12E9F1F1BD3}"/>
              </a:ext>
            </a:extLst>
          </p:cNvPr>
          <p:cNvPicPr>
            <a:picLocks noChangeAspect="1"/>
          </p:cNvPicPr>
          <p:nvPr/>
        </p:nvPicPr>
        <p:blipFill>
          <a:blip r:embed="rId3"/>
          <a:stretch>
            <a:fillRect/>
          </a:stretch>
        </p:blipFill>
        <p:spPr>
          <a:xfrm>
            <a:off x="0" y="14760"/>
            <a:ext cx="12192000" cy="6858000"/>
          </a:xfrm>
          <a:prstGeom prst="rect">
            <a:avLst/>
          </a:prstGeom>
        </p:spPr>
      </p:pic>
      <p:sp>
        <p:nvSpPr>
          <p:cNvPr id="2" name="Title 1">
            <a:extLst>
              <a:ext uri="{FF2B5EF4-FFF2-40B4-BE49-F238E27FC236}">
                <a16:creationId xmlns="" xmlns:a16="http://schemas.microsoft.com/office/drawing/2014/main" id="{28104260-7297-1A47-ADD7-567B429C68D7}"/>
              </a:ext>
            </a:extLst>
          </p:cNvPr>
          <p:cNvSpPr>
            <a:spLocks noGrp="1"/>
          </p:cNvSpPr>
          <p:nvPr>
            <p:ph type="title"/>
          </p:nvPr>
        </p:nvSpPr>
        <p:spPr>
          <a:xfrm>
            <a:off x="1090246" y="263770"/>
            <a:ext cx="9958756" cy="1776045"/>
          </a:xfrm>
        </p:spPr>
        <p:txBody>
          <a:bodyPr>
            <a:normAutofit/>
          </a:bodyPr>
          <a:lstStyle/>
          <a:p>
            <a:pPr algn="ctr"/>
            <a:r>
              <a:rPr lang="hu-HU" sz="4000" b="1" dirty="0" smtClean="0">
                <a:solidFill>
                  <a:srgbClr val="C00000"/>
                </a:solidFill>
                <a:latin typeface="Avenir Next" panose="020B0503020202020204" pitchFamily="34" charset="0"/>
              </a:rPr>
              <a:t>AZ ÚR VÁLASZA</a:t>
            </a:r>
            <a:endParaRPr lang="hu-HU" sz="4000" b="1" dirty="0">
              <a:solidFill>
                <a:srgbClr val="C00000"/>
              </a:solidFill>
              <a:latin typeface="Avenir Next" panose="020B0503020202020204" pitchFamily="34" charset="0"/>
            </a:endParaRPr>
          </a:p>
        </p:txBody>
      </p:sp>
      <p:sp>
        <p:nvSpPr>
          <p:cNvPr id="3" name="Content Placeholder 2">
            <a:extLst>
              <a:ext uri="{FF2B5EF4-FFF2-40B4-BE49-F238E27FC236}">
                <a16:creationId xmlns="" xmlns:a16="http://schemas.microsoft.com/office/drawing/2014/main" id="{C2B493B8-FD09-FA45-854D-78A8CD4F14BF}"/>
              </a:ext>
            </a:extLst>
          </p:cNvPr>
          <p:cNvSpPr>
            <a:spLocks noGrp="1"/>
          </p:cNvSpPr>
          <p:nvPr>
            <p:ph idx="1"/>
          </p:nvPr>
        </p:nvSpPr>
        <p:spPr>
          <a:xfrm>
            <a:off x="1988299" y="2354073"/>
            <a:ext cx="7817224" cy="3499410"/>
          </a:xfrm>
        </p:spPr>
        <p:txBody>
          <a:bodyPr>
            <a:normAutofit/>
          </a:bodyPr>
          <a:lstStyle/>
          <a:p>
            <a:pPr>
              <a:lnSpc>
                <a:spcPct val="100000"/>
              </a:lnSpc>
            </a:pPr>
            <a:r>
              <a:rPr lang="hu-HU" sz="3200" dirty="0" smtClean="0"/>
              <a:t>Álszentnek</a:t>
            </a:r>
            <a:r>
              <a:rPr lang="hu-HU" sz="3200" b="1" dirty="0" smtClean="0"/>
              <a:t> nevezte </a:t>
            </a:r>
            <a:r>
              <a:rPr lang="hu-HU" sz="3200" dirty="0" smtClean="0"/>
              <a:t>a zsinagóga vezetőjét.</a:t>
            </a:r>
            <a:endParaRPr lang="en-US" sz="3200" dirty="0"/>
          </a:p>
          <a:p>
            <a:pPr>
              <a:lnSpc>
                <a:spcPct val="100000"/>
              </a:lnSpc>
            </a:pPr>
            <a:r>
              <a:rPr lang="hu-HU" sz="3200" b="1" dirty="0" smtClean="0"/>
              <a:t>Véget vetett </a:t>
            </a:r>
            <a:r>
              <a:rPr lang="hu-HU" sz="3200" dirty="0" smtClean="0"/>
              <a:t>az asszony lelki és érzelmi szenvedéseinek is. </a:t>
            </a:r>
            <a:endParaRPr lang="en-US" sz="3200" dirty="0"/>
          </a:p>
          <a:p>
            <a:pPr>
              <a:lnSpc>
                <a:spcPct val="100000"/>
              </a:lnSpc>
            </a:pPr>
            <a:r>
              <a:rPr lang="hu-HU" sz="3200" b="1" dirty="0" smtClean="0"/>
              <a:t>Egy oldalra sorolta magát </a:t>
            </a:r>
            <a:r>
              <a:rPr lang="hu-HU" sz="3200" dirty="0" smtClean="0"/>
              <a:t>„Ábrahám leányával” és Ábrahámmal. </a:t>
            </a:r>
            <a:endParaRPr lang="en-US" sz="3200" dirty="0"/>
          </a:p>
          <a:p>
            <a:pPr>
              <a:lnSpc>
                <a:spcPct val="100000"/>
              </a:lnSpc>
            </a:pPr>
            <a:endParaRPr lang="en-US" sz="3200" dirty="0"/>
          </a:p>
        </p:txBody>
      </p:sp>
    </p:spTree>
    <p:extLst>
      <p:ext uri="{BB962C8B-B14F-4D97-AF65-F5344CB8AC3E}">
        <p14:creationId xmlns:p14="http://schemas.microsoft.com/office/powerpoint/2010/main" val="43991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 xmlns:a16="http://schemas.microsoft.com/office/drawing/2014/main" id="{B7DE0257-5B58-F646-9092-CDA939D54C32}"/>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9DB25960-0768-6B48-ACEC-58F9AF963FCA}"/>
              </a:ext>
            </a:extLst>
          </p:cNvPr>
          <p:cNvSpPr>
            <a:spLocks noGrp="1"/>
          </p:cNvSpPr>
          <p:nvPr>
            <p:ph type="title"/>
          </p:nvPr>
        </p:nvSpPr>
        <p:spPr>
          <a:xfrm>
            <a:off x="3209363" y="831286"/>
            <a:ext cx="5916708" cy="1325563"/>
          </a:xfrm>
        </p:spPr>
        <p:txBody>
          <a:bodyPr/>
          <a:lstStyle/>
          <a:p>
            <a:pPr algn="ctr"/>
            <a:r>
              <a:rPr lang="en-US" b="1" dirty="0">
                <a:latin typeface="Avenir Next" panose="020B0503020202020204" pitchFamily="34" charset="0"/>
              </a:rPr>
              <a:t>ELLEN G. WHITE</a:t>
            </a:r>
          </a:p>
        </p:txBody>
      </p:sp>
      <p:sp>
        <p:nvSpPr>
          <p:cNvPr id="3" name="Content Placeholder 2">
            <a:extLst>
              <a:ext uri="{FF2B5EF4-FFF2-40B4-BE49-F238E27FC236}">
                <a16:creationId xmlns="" xmlns:a16="http://schemas.microsoft.com/office/drawing/2014/main" id="{F272F6B6-A7CF-9941-A34D-53A047ADE9B0}"/>
              </a:ext>
            </a:extLst>
          </p:cNvPr>
          <p:cNvSpPr>
            <a:spLocks noGrp="1"/>
          </p:cNvSpPr>
          <p:nvPr>
            <p:ph idx="1"/>
          </p:nvPr>
        </p:nvSpPr>
        <p:spPr>
          <a:xfrm>
            <a:off x="396240" y="2270760"/>
            <a:ext cx="9715948" cy="4426153"/>
          </a:xfrm>
        </p:spPr>
        <p:txBody>
          <a:bodyPr>
            <a:normAutofit fontScale="77500" lnSpcReduction="20000"/>
          </a:bodyPr>
          <a:lstStyle/>
          <a:p>
            <a:pPr marL="0" indent="0" algn="ctr">
              <a:lnSpc>
                <a:spcPct val="110000"/>
              </a:lnSpc>
              <a:buNone/>
            </a:pPr>
            <a:r>
              <a:rPr lang="hu-HU" sz="3000" dirty="0"/>
              <a:t>„Az embertársai iránt érzett valódi együttérzés különbözteti meg a valódi istenfélőket azoktól, akik nem ismerik az Ő törvényét. Micsoda hatalmas együttérzést fejezett ki Krisztus azzal, hogy eljött erre a Földre, hogy életét áldozza a haldokló világért! Az Ő vallása valódi orvosi missziómunkához vezetett. Ő maga a gyógyító erő és hatalom. „Irgalmat szeretnék és nem áldozatot.” – mondta. Ezt a próbát alkalmazza az igazság nagy Szerzője a valódi és a hamis vallásosság megkülönböztetésére. Isten azt akarja, hogy gyógyító misszionáriusai olyan gyengédséggel és együttérzéssel dolgozzanak, amilyent Krisztus mutatott, amikor világunkban járt”  </a:t>
            </a:r>
          </a:p>
          <a:p>
            <a:pPr marL="0" indent="0" algn="ctr">
              <a:lnSpc>
                <a:spcPct val="110000"/>
              </a:lnSpc>
              <a:buNone/>
            </a:pPr>
            <a:endParaRPr lang="hu-HU" sz="3000" dirty="0"/>
          </a:p>
          <a:p>
            <a:pPr marL="0" indent="0" algn="ctr">
              <a:lnSpc>
                <a:spcPct val="110000"/>
              </a:lnSpc>
              <a:buNone/>
            </a:pPr>
            <a:r>
              <a:rPr lang="hu-HU" i="1" dirty="0" smtClean="0"/>
              <a:t>A gyógyítás szolgálata </a:t>
            </a:r>
            <a:r>
              <a:rPr lang="en-US" dirty="0" smtClean="0"/>
              <a:t>251</a:t>
            </a:r>
            <a:r>
              <a:rPr lang="hu-HU" dirty="0" smtClean="0"/>
              <a:t>. o.</a:t>
            </a:r>
            <a:endParaRPr lang="en-US" dirty="0"/>
          </a:p>
          <a:p>
            <a:pPr>
              <a:lnSpc>
                <a:spcPct val="110000"/>
              </a:lnSpc>
            </a:pPr>
            <a:endParaRPr lang="en-US" dirty="0"/>
          </a:p>
        </p:txBody>
      </p:sp>
    </p:spTree>
    <p:extLst>
      <p:ext uri="{BB962C8B-B14F-4D97-AF65-F5344CB8AC3E}">
        <p14:creationId xmlns:p14="http://schemas.microsoft.com/office/powerpoint/2010/main" val="3111912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 table&#10;&#10;Description automatically generated">
            <a:extLst>
              <a:ext uri="{FF2B5EF4-FFF2-40B4-BE49-F238E27FC236}">
                <a16:creationId xmlns="" xmlns:a16="http://schemas.microsoft.com/office/drawing/2014/main" id="{5C304B8F-A673-7E4B-970F-F74B33D71ECF}"/>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CA1F0D4F-EE7C-EA45-8720-428A3F073893}"/>
              </a:ext>
            </a:extLst>
          </p:cNvPr>
          <p:cNvSpPr>
            <a:spLocks noGrp="1"/>
          </p:cNvSpPr>
          <p:nvPr>
            <p:ph type="title"/>
          </p:nvPr>
        </p:nvSpPr>
        <p:spPr>
          <a:xfrm>
            <a:off x="1310640" y="123018"/>
            <a:ext cx="10043160" cy="1980044"/>
          </a:xfrm>
        </p:spPr>
        <p:txBody>
          <a:bodyPr>
            <a:normAutofit/>
          </a:bodyPr>
          <a:lstStyle/>
          <a:p>
            <a:pPr algn="ctr"/>
            <a:r>
              <a:rPr lang="hu-HU" sz="4000" dirty="0" smtClean="0">
                <a:solidFill>
                  <a:srgbClr val="C00000"/>
                </a:solidFill>
                <a:latin typeface="Avenir Next" panose="020B0503020202020204" pitchFamily="34" charset="0"/>
              </a:rPr>
              <a:t>AZ ASSZONY  </a:t>
            </a:r>
            <a:br>
              <a:rPr lang="hu-HU" sz="4000" dirty="0" smtClean="0">
                <a:solidFill>
                  <a:srgbClr val="C00000"/>
                </a:solidFill>
                <a:latin typeface="Avenir Next" panose="020B0503020202020204" pitchFamily="34" charset="0"/>
              </a:rPr>
            </a:br>
            <a:r>
              <a:rPr lang="hu-HU" sz="3600" b="1" dirty="0" smtClean="0">
                <a:solidFill>
                  <a:srgbClr val="C00000"/>
                </a:solidFill>
                <a:latin typeface="Avenir Next" panose="020B0503020202020204" pitchFamily="34" charset="0"/>
              </a:rPr>
              <a:t>TÖBBSZÖRÖS GYÓGYULÁSA</a:t>
            </a:r>
            <a:endParaRPr lang="hu-HU" sz="4000" b="1" dirty="0">
              <a:solidFill>
                <a:srgbClr val="C00000"/>
              </a:solidFill>
              <a:latin typeface="Avenir Next" panose="020B0503020202020204" pitchFamily="34" charset="0"/>
            </a:endParaRPr>
          </a:p>
        </p:txBody>
      </p:sp>
      <p:sp>
        <p:nvSpPr>
          <p:cNvPr id="3" name="Content Placeholder 2">
            <a:extLst>
              <a:ext uri="{FF2B5EF4-FFF2-40B4-BE49-F238E27FC236}">
                <a16:creationId xmlns="" xmlns:a16="http://schemas.microsoft.com/office/drawing/2014/main" id="{DB3F27C8-3858-2A48-A190-2BB0F8FE09E3}"/>
              </a:ext>
            </a:extLst>
          </p:cNvPr>
          <p:cNvSpPr>
            <a:spLocks noGrp="1"/>
          </p:cNvSpPr>
          <p:nvPr>
            <p:ph idx="1"/>
          </p:nvPr>
        </p:nvSpPr>
        <p:spPr>
          <a:xfrm>
            <a:off x="2912246" y="2359601"/>
            <a:ext cx="7279341" cy="2261815"/>
          </a:xfrm>
        </p:spPr>
        <p:txBody>
          <a:bodyPr>
            <a:normAutofit/>
          </a:bodyPr>
          <a:lstStyle/>
          <a:p>
            <a:r>
              <a:rPr lang="hu-HU" sz="3200" b="1" dirty="0" smtClean="0"/>
              <a:t>Fizikai</a:t>
            </a:r>
          </a:p>
          <a:p>
            <a:r>
              <a:rPr lang="hu-HU" sz="3200" b="1" dirty="0" smtClean="0"/>
              <a:t>Érzelmi</a:t>
            </a:r>
          </a:p>
          <a:p>
            <a:r>
              <a:rPr lang="hu-HU" sz="3200" b="1" dirty="0" smtClean="0"/>
              <a:t>Lelki</a:t>
            </a:r>
          </a:p>
          <a:p>
            <a:r>
              <a:rPr lang="hu-HU" sz="3200" b="1" dirty="0" smtClean="0"/>
              <a:t>Talán szexuális</a:t>
            </a:r>
            <a:endParaRPr lang="hu-HU" sz="3200" b="1" dirty="0"/>
          </a:p>
        </p:txBody>
      </p:sp>
      <p:sp>
        <p:nvSpPr>
          <p:cNvPr id="5" name="TextBox 4">
            <a:extLst>
              <a:ext uri="{FF2B5EF4-FFF2-40B4-BE49-F238E27FC236}">
                <a16:creationId xmlns="" xmlns:a16="http://schemas.microsoft.com/office/drawing/2014/main" id="{F667226C-CD74-7C4A-897B-ACEA2A6779A3}"/>
              </a:ext>
            </a:extLst>
          </p:cNvPr>
          <p:cNvSpPr txBox="1"/>
          <p:nvPr/>
        </p:nvSpPr>
        <p:spPr>
          <a:xfrm>
            <a:off x="2327564" y="4877957"/>
            <a:ext cx="7018317" cy="1661993"/>
          </a:xfrm>
          <a:prstGeom prst="rect">
            <a:avLst/>
          </a:prstGeom>
          <a:noFill/>
        </p:spPr>
        <p:txBody>
          <a:bodyPr wrap="square" rtlCol="0">
            <a:spAutoFit/>
          </a:bodyPr>
          <a:lstStyle/>
          <a:p>
            <a:pPr algn="ctr"/>
            <a:r>
              <a:rPr lang="hu-HU" sz="2800" i="1" dirty="0"/>
              <a:t>Szeretnétek, hogy Jézus benneteket is meggyógyítson? Újraformálja életeteket és jövőtöket? </a:t>
            </a:r>
          </a:p>
          <a:p>
            <a:endParaRPr lang="hu-HU" dirty="0"/>
          </a:p>
        </p:txBody>
      </p:sp>
    </p:spTree>
    <p:extLst>
      <p:ext uri="{BB962C8B-B14F-4D97-AF65-F5344CB8AC3E}">
        <p14:creationId xmlns:p14="http://schemas.microsoft.com/office/powerpoint/2010/main" val="895153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 xmlns:a16="http://schemas.microsoft.com/office/drawing/2014/main" id="{A3A56122-1895-4743-86FE-BB7D17E9A008}"/>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D02E2FD5-79B2-234E-B8BE-6C0311F00AA2}"/>
              </a:ext>
            </a:extLst>
          </p:cNvPr>
          <p:cNvSpPr>
            <a:spLocks noGrp="1"/>
          </p:cNvSpPr>
          <p:nvPr>
            <p:ph type="title"/>
          </p:nvPr>
        </p:nvSpPr>
        <p:spPr>
          <a:xfrm>
            <a:off x="1125069" y="705780"/>
            <a:ext cx="10515600" cy="1325563"/>
          </a:xfrm>
        </p:spPr>
        <p:txBody>
          <a:bodyPr>
            <a:normAutofit/>
          </a:bodyPr>
          <a:lstStyle/>
          <a:p>
            <a:pPr algn="ctr"/>
            <a:r>
              <a:rPr lang="hu-HU" sz="4000" dirty="0" smtClean="0">
                <a:latin typeface="Avenir Next" panose="020B0503020202020204" pitchFamily="34" charset="0"/>
              </a:rPr>
              <a:t>LUKÁCS </a:t>
            </a:r>
            <a:r>
              <a:rPr lang="hu-HU" sz="4000" dirty="0" smtClean="0">
                <a:latin typeface="Avenir Next" panose="020B0503020202020204" pitchFamily="34" charset="0"/>
              </a:rPr>
              <a:t>13:12, </a:t>
            </a:r>
            <a:br>
              <a:rPr lang="hu-HU" sz="4000" dirty="0" smtClean="0">
                <a:latin typeface="Avenir Next" panose="020B0503020202020204" pitchFamily="34" charset="0"/>
              </a:rPr>
            </a:br>
            <a:r>
              <a:rPr lang="hu-HU" sz="4000" b="1" dirty="0" smtClean="0">
                <a:latin typeface="Avenir Next" panose="020B0503020202020204" pitchFamily="34" charset="0"/>
              </a:rPr>
              <a:t> „ASSZONY, SZABAD VAGY!”  </a:t>
            </a:r>
            <a:endParaRPr lang="hu-HU" sz="4000" b="1" dirty="0">
              <a:latin typeface="Avenir Next" panose="020B0503020202020204" pitchFamily="34" charset="0"/>
            </a:endParaRPr>
          </a:p>
        </p:txBody>
      </p:sp>
      <p:sp>
        <p:nvSpPr>
          <p:cNvPr id="3" name="Content Placeholder 2">
            <a:extLst>
              <a:ext uri="{FF2B5EF4-FFF2-40B4-BE49-F238E27FC236}">
                <a16:creationId xmlns="" xmlns:a16="http://schemas.microsoft.com/office/drawing/2014/main" id="{CB960C75-086E-394B-A424-DC7E544D9288}"/>
              </a:ext>
            </a:extLst>
          </p:cNvPr>
          <p:cNvSpPr>
            <a:spLocks noGrp="1"/>
          </p:cNvSpPr>
          <p:nvPr>
            <p:ph idx="1"/>
          </p:nvPr>
        </p:nvSpPr>
        <p:spPr>
          <a:xfrm>
            <a:off x="1878104" y="2399367"/>
            <a:ext cx="10515600" cy="4351338"/>
          </a:xfrm>
        </p:spPr>
        <p:txBody>
          <a:bodyPr>
            <a:normAutofit/>
          </a:bodyPr>
          <a:lstStyle/>
          <a:p>
            <a:pPr>
              <a:lnSpc>
                <a:spcPct val="150000"/>
              </a:lnSpc>
            </a:pPr>
            <a:r>
              <a:rPr lang="hu-HU" dirty="0" smtClean="0"/>
              <a:t>„Asszony, </a:t>
            </a:r>
            <a:r>
              <a:rPr lang="hu-HU" b="1" dirty="0" smtClean="0"/>
              <a:t>feloldattál</a:t>
            </a:r>
            <a:r>
              <a:rPr lang="hu-HU" dirty="0" smtClean="0"/>
              <a:t> a te betegségedből!” </a:t>
            </a:r>
          </a:p>
          <a:p>
            <a:pPr>
              <a:lnSpc>
                <a:spcPct val="150000"/>
              </a:lnSpc>
            </a:pPr>
            <a:r>
              <a:rPr lang="hu-HU" dirty="0" smtClean="0"/>
              <a:t>„Asszony, </a:t>
            </a:r>
            <a:r>
              <a:rPr lang="hu-HU" b="1" dirty="0" smtClean="0"/>
              <a:t>megszabadultál</a:t>
            </a:r>
            <a:r>
              <a:rPr lang="hu-HU" dirty="0" smtClean="0"/>
              <a:t> betegségedből.”  </a:t>
            </a:r>
          </a:p>
          <a:p>
            <a:pPr>
              <a:lnSpc>
                <a:spcPct val="150000"/>
              </a:lnSpc>
            </a:pPr>
            <a:r>
              <a:rPr lang="hu-HU" dirty="0" smtClean="0"/>
              <a:t>„Asszony </a:t>
            </a:r>
            <a:r>
              <a:rPr lang="hu-HU" b="1" dirty="0" smtClean="0"/>
              <a:t>meggyógyultál</a:t>
            </a:r>
            <a:r>
              <a:rPr lang="hu-HU" dirty="0" smtClean="0"/>
              <a:t> betegségedből.”  </a:t>
            </a:r>
          </a:p>
          <a:p>
            <a:pPr>
              <a:lnSpc>
                <a:spcPct val="150000"/>
              </a:lnSpc>
            </a:pPr>
            <a:r>
              <a:rPr lang="hu-HU" dirty="0" smtClean="0"/>
              <a:t>„Asszony, </a:t>
            </a:r>
            <a:r>
              <a:rPr lang="hu-HU" b="1" dirty="0" smtClean="0"/>
              <a:t>megszabadultál </a:t>
            </a:r>
            <a:r>
              <a:rPr lang="hu-HU" dirty="0" smtClean="0"/>
              <a:t>betegségedtől.” </a:t>
            </a:r>
            <a:endParaRPr lang="hu-HU" dirty="0"/>
          </a:p>
        </p:txBody>
      </p:sp>
    </p:spTree>
    <p:extLst>
      <p:ext uri="{BB962C8B-B14F-4D97-AF65-F5344CB8AC3E}">
        <p14:creationId xmlns:p14="http://schemas.microsoft.com/office/powerpoint/2010/main" val="3540453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cxnSp>
        <p:nvCxnSpPr>
          <p:cNvPr id="12" name="Straight Connector 11">
            <a:extLst>
              <a:ext uri="{FF2B5EF4-FFF2-40B4-BE49-F238E27FC236}">
                <a16:creationId xmlns="" xmlns:a16="http://schemas.microsoft.com/office/drawing/2014/main" id="{20E3A342-4D61-4E3F-AF90-1AB42AEB96CC}"/>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pic>
        <p:nvPicPr>
          <p:cNvPr id="7" name="Picture 6" descr="A picture containing food&#10;&#10;Description automatically generated">
            <a:extLst>
              <a:ext uri="{FF2B5EF4-FFF2-40B4-BE49-F238E27FC236}">
                <a16:creationId xmlns="" xmlns:a16="http://schemas.microsoft.com/office/drawing/2014/main" id="{253D0391-0BCE-F142-A6C8-7043B5DD7382}"/>
              </a:ext>
            </a:extLst>
          </p:cNvPr>
          <p:cNvPicPr>
            <a:picLocks noChangeAspect="1"/>
          </p:cNvPicPr>
          <p:nvPr/>
        </p:nvPicPr>
        <p:blipFill>
          <a:blip r:embed="rId3"/>
          <a:stretch>
            <a:fillRect/>
          </a:stretch>
        </p:blipFill>
        <p:spPr>
          <a:xfrm>
            <a:off x="11561" y="0"/>
            <a:ext cx="12192000" cy="6858000"/>
          </a:xfrm>
          <a:prstGeom prst="rect">
            <a:avLst/>
          </a:prstGeom>
        </p:spPr>
      </p:pic>
      <p:sp>
        <p:nvSpPr>
          <p:cNvPr id="3" name="Content Placeholder 2">
            <a:extLst>
              <a:ext uri="{FF2B5EF4-FFF2-40B4-BE49-F238E27FC236}">
                <a16:creationId xmlns="" xmlns:a16="http://schemas.microsoft.com/office/drawing/2014/main" id="{E01139D0-ADB2-B749-AB8B-6EE180145424}"/>
              </a:ext>
            </a:extLst>
          </p:cNvPr>
          <p:cNvSpPr>
            <a:spLocks noGrp="1"/>
          </p:cNvSpPr>
          <p:nvPr>
            <p:ph idx="1"/>
          </p:nvPr>
        </p:nvSpPr>
        <p:spPr>
          <a:xfrm>
            <a:off x="2707340" y="2210847"/>
            <a:ext cx="7093036" cy="4261669"/>
          </a:xfrm>
        </p:spPr>
        <p:txBody>
          <a:bodyPr anchor="ctr">
            <a:noAutofit/>
          </a:bodyPr>
          <a:lstStyle/>
          <a:p>
            <a:pPr>
              <a:lnSpc>
                <a:spcPct val="100000"/>
              </a:lnSpc>
            </a:pPr>
            <a:r>
              <a:rPr lang="hu-HU" b="1" dirty="0" smtClean="0"/>
              <a:t>18 éve szenvedett az asszony</a:t>
            </a:r>
            <a:r>
              <a:rPr lang="en-US" b="1" dirty="0" smtClean="0"/>
              <a:t>:</a:t>
            </a:r>
            <a:endParaRPr lang="en-US" b="1" dirty="0"/>
          </a:p>
          <a:p>
            <a:pPr lvl="1">
              <a:lnSpc>
                <a:spcPct val="100000"/>
              </a:lnSpc>
            </a:pPr>
            <a:r>
              <a:rPr lang="hu-HU" sz="2800" dirty="0" smtClean="0"/>
              <a:t>Megkönnyebbülés nélkül</a:t>
            </a:r>
            <a:r>
              <a:rPr lang="en-US" sz="2800" dirty="0" smtClean="0"/>
              <a:t>.</a:t>
            </a:r>
            <a:endParaRPr lang="en-US" sz="2800" dirty="0"/>
          </a:p>
          <a:p>
            <a:pPr lvl="1">
              <a:lnSpc>
                <a:spcPct val="100000"/>
              </a:lnSpc>
            </a:pPr>
            <a:r>
              <a:rPr lang="hu-HU" sz="2800" dirty="0" smtClean="0"/>
              <a:t>Kikapcsolódás nélkül.</a:t>
            </a:r>
            <a:endParaRPr lang="en-US" sz="2800" dirty="0"/>
          </a:p>
          <a:p>
            <a:pPr lvl="1">
              <a:lnSpc>
                <a:spcPct val="100000"/>
              </a:lnSpc>
            </a:pPr>
            <a:r>
              <a:rPr lang="hu-HU" sz="2800" dirty="0" smtClean="0"/>
              <a:t>Szünet nélkül.</a:t>
            </a:r>
            <a:endParaRPr lang="en-US" sz="2800" dirty="0"/>
          </a:p>
          <a:p>
            <a:pPr>
              <a:lnSpc>
                <a:spcPct val="100000"/>
              </a:lnSpc>
            </a:pPr>
            <a:r>
              <a:rPr lang="hu-HU" b="1" dirty="0" smtClean="0"/>
              <a:t>Aztán egy szombatnapon minden megváltozott</a:t>
            </a:r>
            <a:r>
              <a:rPr lang="en-US" b="1" dirty="0" smtClean="0"/>
              <a:t>:</a:t>
            </a:r>
            <a:endParaRPr lang="en-US" b="1" dirty="0"/>
          </a:p>
          <a:p>
            <a:pPr lvl="1">
              <a:lnSpc>
                <a:spcPct val="100000"/>
              </a:lnSpc>
            </a:pPr>
            <a:r>
              <a:rPr lang="hu-HU" sz="2800" dirty="0" smtClean="0"/>
              <a:t>Ő véget vetett neki! </a:t>
            </a:r>
            <a:endParaRPr lang="en-US" sz="2800" dirty="0"/>
          </a:p>
          <a:p>
            <a:pPr lvl="1">
              <a:lnSpc>
                <a:spcPct val="100000"/>
              </a:lnSpc>
            </a:pPr>
            <a:r>
              <a:rPr lang="hu-HU" sz="2800" dirty="0" smtClean="0"/>
              <a:t>Ő meggyógyította! </a:t>
            </a:r>
            <a:endParaRPr lang="en-US" sz="2800" dirty="0" smtClean="0"/>
          </a:p>
          <a:p>
            <a:pPr lvl="1">
              <a:lnSpc>
                <a:spcPct val="100000"/>
              </a:lnSpc>
            </a:pPr>
            <a:r>
              <a:rPr lang="hu-HU" sz="2800" dirty="0" smtClean="0"/>
              <a:t>Az Ő neve: Jézus</a:t>
            </a:r>
            <a:r>
              <a:rPr lang="en-US" sz="2800" dirty="0" smtClean="0"/>
              <a:t>!</a:t>
            </a:r>
            <a:endParaRPr lang="en-US" sz="2800" dirty="0"/>
          </a:p>
        </p:txBody>
      </p:sp>
      <p:sp>
        <p:nvSpPr>
          <p:cNvPr id="11" name="Title 1">
            <a:extLst>
              <a:ext uri="{FF2B5EF4-FFF2-40B4-BE49-F238E27FC236}">
                <a16:creationId xmlns="" xmlns:a16="http://schemas.microsoft.com/office/drawing/2014/main" id="{F254F4FF-F886-9147-A784-48EDDF5CFB7E}"/>
              </a:ext>
            </a:extLst>
          </p:cNvPr>
          <p:cNvSpPr>
            <a:spLocks noGrp="1"/>
          </p:cNvSpPr>
          <p:nvPr>
            <p:ph type="title"/>
          </p:nvPr>
        </p:nvSpPr>
        <p:spPr>
          <a:xfrm>
            <a:off x="838200" y="992648"/>
            <a:ext cx="10515600" cy="1325563"/>
          </a:xfrm>
        </p:spPr>
        <p:txBody>
          <a:bodyPr>
            <a:normAutofit/>
          </a:bodyPr>
          <a:lstStyle/>
          <a:p>
            <a:pPr algn="ctr"/>
            <a:r>
              <a:rPr lang="hu-HU" sz="4000" dirty="0" smtClean="0">
                <a:latin typeface="Avenir Next" panose="020B0503020202020204" pitchFamily="34" charset="0"/>
              </a:rPr>
              <a:t>AMIKOR </a:t>
            </a:r>
            <a:r>
              <a:rPr lang="en-US" sz="4000" dirty="0" smtClean="0">
                <a:latin typeface="Avenir Next" panose="020B0503020202020204" pitchFamily="34" charset="0"/>
              </a:rPr>
              <a:t> </a:t>
            </a:r>
            <a:r>
              <a:rPr lang="en-US" sz="4000" b="1" dirty="0" smtClean="0">
                <a:latin typeface="Avenir Next" panose="020B0503020202020204" pitchFamily="34" charset="0"/>
              </a:rPr>
              <a:t>J</a:t>
            </a:r>
            <a:r>
              <a:rPr lang="hu-HU" sz="4000" b="1" dirty="0" smtClean="0">
                <a:latin typeface="Avenir Next" panose="020B0503020202020204" pitchFamily="34" charset="0"/>
              </a:rPr>
              <a:t>ÉZUS VÉGET VETETT NEKI</a:t>
            </a:r>
            <a:endParaRPr lang="en-US" sz="4000" b="1" dirty="0">
              <a:latin typeface="Avenir Next" panose="020B0503020202020204" pitchFamily="34" charset="0"/>
            </a:endParaRPr>
          </a:p>
        </p:txBody>
      </p:sp>
    </p:spTree>
    <p:extLst>
      <p:ext uri="{BB962C8B-B14F-4D97-AF65-F5344CB8AC3E}">
        <p14:creationId xmlns:p14="http://schemas.microsoft.com/office/powerpoint/2010/main" val="3362940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4CF21F-D14D-344E-A3BE-5C251303F1CF}"/>
              </a:ext>
            </a:extLst>
          </p:cNvPr>
          <p:cNvSpPr>
            <a:spLocks noGrp="1"/>
          </p:cNvSpPr>
          <p:nvPr>
            <p:ph type="title"/>
          </p:nvPr>
        </p:nvSpPr>
        <p:spPr/>
        <p:txBody>
          <a:bodyPr/>
          <a:lstStyle/>
          <a:p>
            <a:r>
              <a:rPr lang="en-US" dirty="0"/>
              <a:t>Luke 4:16-19, ESV</a:t>
            </a:r>
          </a:p>
        </p:txBody>
      </p:sp>
      <p:pic>
        <p:nvPicPr>
          <p:cNvPr id="5" name="Picture 4" descr="A picture containing food, table&#10;&#10;Description automatically generated">
            <a:extLst>
              <a:ext uri="{FF2B5EF4-FFF2-40B4-BE49-F238E27FC236}">
                <a16:creationId xmlns="" xmlns:a16="http://schemas.microsoft.com/office/drawing/2014/main" id="{A03FC737-CE75-4349-AAEC-75D28B5FC199}"/>
              </a:ext>
            </a:extLst>
          </p:cNvPr>
          <p:cNvPicPr>
            <a:picLocks noChangeAspect="1"/>
          </p:cNvPicPr>
          <p:nvPr/>
        </p:nvPicPr>
        <p:blipFill>
          <a:blip r:embed="rId3"/>
          <a:stretch>
            <a:fillRect/>
          </a:stretch>
        </p:blipFill>
        <p:spPr>
          <a:xfrm>
            <a:off x="0" y="-161365"/>
            <a:ext cx="12192000" cy="7034125"/>
          </a:xfrm>
          <a:prstGeom prst="rect">
            <a:avLst/>
          </a:prstGeom>
        </p:spPr>
      </p:pic>
      <p:sp>
        <p:nvSpPr>
          <p:cNvPr id="3" name="Content Placeholder 2">
            <a:extLst>
              <a:ext uri="{FF2B5EF4-FFF2-40B4-BE49-F238E27FC236}">
                <a16:creationId xmlns="" xmlns:a16="http://schemas.microsoft.com/office/drawing/2014/main" id="{695F2B99-D062-6B4E-808E-DD72B93AFC7C}"/>
              </a:ext>
            </a:extLst>
          </p:cNvPr>
          <p:cNvSpPr>
            <a:spLocks noGrp="1"/>
          </p:cNvSpPr>
          <p:nvPr>
            <p:ph idx="1"/>
          </p:nvPr>
        </p:nvSpPr>
        <p:spPr>
          <a:xfrm>
            <a:off x="1201271" y="2202143"/>
            <a:ext cx="9412940" cy="4351338"/>
          </a:xfrm>
        </p:spPr>
        <p:txBody>
          <a:bodyPr>
            <a:noAutofit/>
          </a:bodyPr>
          <a:lstStyle/>
          <a:p>
            <a:pPr marL="0" indent="0" algn="ctr">
              <a:lnSpc>
                <a:spcPct val="100000"/>
              </a:lnSpc>
              <a:buNone/>
            </a:pPr>
            <a:r>
              <a:rPr lang="hu-HU" b="1" baseline="30000" dirty="0"/>
              <a:t>És </a:t>
            </a:r>
            <a:r>
              <a:rPr lang="hu-HU" b="1" baseline="30000" dirty="0" smtClean="0"/>
              <a:t>ment </a:t>
            </a:r>
            <a:r>
              <a:rPr lang="hu-HU" b="1" baseline="30000" dirty="0"/>
              <a:t>Názáretbe, ahol felneveltetett: és </a:t>
            </a:r>
            <a:r>
              <a:rPr lang="hu-HU" b="1" baseline="30000" dirty="0" smtClean="0"/>
              <a:t>bement, </a:t>
            </a:r>
            <a:r>
              <a:rPr lang="hu-HU" b="1" baseline="30000" dirty="0"/>
              <a:t>szokása szerint, szombatnapon a zsinagógába, és </a:t>
            </a:r>
            <a:r>
              <a:rPr lang="hu-HU" b="1" baseline="30000" dirty="0" smtClean="0"/>
              <a:t>felállt </a:t>
            </a:r>
            <a:r>
              <a:rPr lang="hu-HU" b="1" baseline="30000" dirty="0"/>
              <a:t>olvasni.</a:t>
            </a:r>
          </a:p>
          <a:p>
            <a:pPr marL="0" indent="0" algn="ctr">
              <a:lnSpc>
                <a:spcPct val="100000"/>
              </a:lnSpc>
              <a:buNone/>
            </a:pPr>
            <a:r>
              <a:rPr lang="hu-HU" b="1" baseline="30000" dirty="0"/>
              <a:t>17</a:t>
            </a:r>
          </a:p>
          <a:p>
            <a:pPr marL="0" indent="0" algn="ctr">
              <a:lnSpc>
                <a:spcPct val="100000"/>
              </a:lnSpc>
              <a:buNone/>
            </a:pPr>
            <a:r>
              <a:rPr lang="hu-HU" b="1" baseline="30000" dirty="0"/>
              <a:t>És </a:t>
            </a:r>
            <a:r>
              <a:rPr lang="hu-HU" b="1" baseline="30000" dirty="0" smtClean="0"/>
              <a:t>adták </a:t>
            </a:r>
            <a:r>
              <a:rPr lang="hu-HU" b="1" baseline="30000" dirty="0"/>
              <a:t>néki az </a:t>
            </a:r>
            <a:r>
              <a:rPr lang="hu-HU" b="1" baseline="30000" dirty="0" smtClean="0"/>
              <a:t>Ézsaiás </a:t>
            </a:r>
            <a:r>
              <a:rPr lang="hu-HU" b="1" baseline="30000" dirty="0"/>
              <a:t>próféta könyvét; és a könyvet feltárván, arra a helyre </a:t>
            </a:r>
            <a:r>
              <a:rPr lang="hu-HU" b="1" baseline="30000" dirty="0" smtClean="0"/>
              <a:t>nyitott, </a:t>
            </a:r>
            <a:r>
              <a:rPr lang="hu-HU" b="1" baseline="30000" dirty="0"/>
              <a:t>ahol ez </a:t>
            </a:r>
            <a:r>
              <a:rPr lang="hu-HU" b="1" baseline="30000" dirty="0" smtClean="0"/>
              <a:t>volt </a:t>
            </a:r>
            <a:r>
              <a:rPr lang="hu-HU" b="1" baseline="30000" dirty="0"/>
              <a:t>írva:</a:t>
            </a:r>
          </a:p>
          <a:p>
            <a:pPr marL="0" indent="0" algn="ctr">
              <a:lnSpc>
                <a:spcPct val="100000"/>
              </a:lnSpc>
              <a:buNone/>
            </a:pPr>
            <a:r>
              <a:rPr lang="hu-HU" b="1" baseline="30000" dirty="0"/>
              <a:t>18</a:t>
            </a:r>
          </a:p>
          <a:p>
            <a:pPr marL="0" indent="0" algn="ctr">
              <a:lnSpc>
                <a:spcPct val="100000"/>
              </a:lnSpc>
              <a:buNone/>
            </a:pPr>
            <a:r>
              <a:rPr lang="hu-HU" b="1" baseline="30000" dirty="0"/>
              <a:t>Az Úrnak lelke van én rajtam, mivelhogy felkent engem, hogy a szegényeknek az </a:t>
            </a:r>
            <a:r>
              <a:rPr lang="hu-HU" b="1" baseline="30000" dirty="0" smtClean="0"/>
              <a:t>evangéliumot </a:t>
            </a:r>
            <a:r>
              <a:rPr lang="hu-HU" b="1" baseline="30000" dirty="0"/>
              <a:t>hirdessem, elküldött, hogy a töredelmes szívűeket meggyógyítsam, hogy a foglyoknak szabadulást hirdessek és a vakok szemeinek </a:t>
            </a:r>
            <a:r>
              <a:rPr lang="hu-HU" b="1" baseline="30000" dirty="0" smtClean="0"/>
              <a:t>megnyílását, </a:t>
            </a:r>
            <a:r>
              <a:rPr lang="hu-HU" b="1" baseline="30000" dirty="0"/>
              <a:t>hogy szabadon bocsássam a </a:t>
            </a:r>
            <a:r>
              <a:rPr lang="hu-HU" b="1" baseline="30000" dirty="0" smtClean="0"/>
              <a:t>lesújtottakat,</a:t>
            </a:r>
            <a:endParaRPr lang="hu-HU" b="1" baseline="30000" dirty="0"/>
          </a:p>
          <a:p>
            <a:pPr marL="0" indent="0" algn="ctr">
              <a:lnSpc>
                <a:spcPct val="100000"/>
              </a:lnSpc>
              <a:buNone/>
            </a:pPr>
            <a:r>
              <a:rPr lang="hu-HU" b="1" baseline="30000" dirty="0"/>
              <a:t>19</a:t>
            </a:r>
          </a:p>
          <a:p>
            <a:pPr marL="0" indent="0" algn="ctr">
              <a:lnSpc>
                <a:spcPct val="100000"/>
              </a:lnSpc>
              <a:buNone/>
            </a:pPr>
            <a:r>
              <a:rPr lang="hu-HU" b="1" baseline="30000" dirty="0"/>
              <a:t>Hogy hirdessem az Úrnak kedves esztendejét.</a:t>
            </a:r>
            <a:endParaRPr lang="hu-HU" b="1" dirty="0"/>
          </a:p>
        </p:txBody>
      </p:sp>
      <p:sp>
        <p:nvSpPr>
          <p:cNvPr id="8" name="Title 1">
            <a:extLst>
              <a:ext uri="{FF2B5EF4-FFF2-40B4-BE49-F238E27FC236}">
                <a16:creationId xmlns="" xmlns:a16="http://schemas.microsoft.com/office/drawing/2014/main" id="{A2CF5D2F-CE4B-F443-8E81-6EA89E9BA2D0}"/>
              </a:ext>
            </a:extLst>
          </p:cNvPr>
          <p:cNvSpPr txBox="1">
            <a:spLocks/>
          </p:cNvSpPr>
          <p:nvPr/>
        </p:nvSpPr>
        <p:spPr>
          <a:xfrm>
            <a:off x="1380566" y="589244"/>
            <a:ext cx="908572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u-HU" sz="4200" b="1" dirty="0" smtClean="0">
                <a:solidFill>
                  <a:srgbClr val="C00000"/>
                </a:solidFill>
                <a:latin typeface="Avenir Next" panose="020B0503020202020204" pitchFamily="34" charset="0"/>
              </a:rPr>
              <a:t>LUKÁCS 4:16-19</a:t>
            </a:r>
          </a:p>
          <a:p>
            <a:pPr algn="ctr"/>
            <a:endParaRPr lang="hu-HU" sz="2400" b="1" dirty="0">
              <a:latin typeface="Avenir Next" panose="020B0503020202020204" pitchFamily="34" charset="0"/>
            </a:endParaRPr>
          </a:p>
        </p:txBody>
      </p:sp>
    </p:spTree>
    <p:extLst>
      <p:ext uri="{BB962C8B-B14F-4D97-AF65-F5344CB8AC3E}">
        <p14:creationId xmlns:p14="http://schemas.microsoft.com/office/powerpoint/2010/main" val="351157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food&#10;&#10;Description automatically generated">
            <a:extLst>
              <a:ext uri="{FF2B5EF4-FFF2-40B4-BE49-F238E27FC236}">
                <a16:creationId xmlns="" xmlns:a16="http://schemas.microsoft.com/office/drawing/2014/main" id="{4EAF13F7-4E59-4A4D-AA35-4000D5E34896}"/>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6843E5CD-726A-9444-8F42-E095A107805C}"/>
              </a:ext>
            </a:extLst>
          </p:cNvPr>
          <p:cNvSpPr>
            <a:spLocks noGrp="1"/>
          </p:cNvSpPr>
          <p:nvPr>
            <p:ph type="title"/>
          </p:nvPr>
        </p:nvSpPr>
        <p:spPr>
          <a:xfrm>
            <a:off x="1160928" y="705781"/>
            <a:ext cx="10515600" cy="1325563"/>
          </a:xfrm>
        </p:spPr>
        <p:txBody>
          <a:bodyPr>
            <a:normAutofit/>
          </a:bodyPr>
          <a:lstStyle/>
          <a:p>
            <a:pPr algn="ctr"/>
            <a:r>
              <a:rPr lang="en-US" sz="4000" b="1" dirty="0">
                <a:latin typeface="Avenir Next" panose="020B0503020202020204" pitchFamily="34" charset="0"/>
              </a:rPr>
              <a:t>JÉZUS ÉS KÜLDETÉSE </a:t>
            </a:r>
            <a:r>
              <a:rPr lang="en-US" sz="4000" b="1" dirty="0" smtClean="0">
                <a:latin typeface="Avenir Next" panose="020B0503020202020204" pitchFamily="34" charset="0"/>
              </a:rPr>
              <a:t>LUKÁCS </a:t>
            </a:r>
            <a:r>
              <a:rPr lang="en-US" sz="4000" b="1" dirty="0">
                <a:latin typeface="Avenir Next" panose="020B0503020202020204" pitchFamily="34" charset="0"/>
              </a:rPr>
              <a:t>EVANGÉLIUMÁBAN</a:t>
            </a:r>
            <a:endParaRPr lang="en-US" sz="4000" dirty="0">
              <a:latin typeface="Avenir Next" panose="020B0503020202020204" pitchFamily="34" charset="0"/>
            </a:endParaRPr>
          </a:p>
        </p:txBody>
      </p:sp>
      <p:sp>
        <p:nvSpPr>
          <p:cNvPr id="3" name="Content Placeholder 2">
            <a:extLst>
              <a:ext uri="{FF2B5EF4-FFF2-40B4-BE49-F238E27FC236}">
                <a16:creationId xmlns="" xmlns:a16="http://schemas.microsoft.com/office/drawing/2014/main" id="{B35A105A-9C50-534A-9CF6-22E74DE5534E}"/>
              </a:ext>
            </a:extLst>
          </p:cNvPr>
          <p:cNvSpPr>
            <a:spLocks noGrp="1"/>
          </p:cNvSpPr>
          <p:nvPr>
            <p:ph idx="1"/>
          </p:nvPr>
        </p:nvSpPr>
        <p:spPr>
          <a:xfrm>
            <a:off x="838200" y="2399363"/>
            <a:ext cx="9525000" cy="4351338"/>
          </a:xfrm>
        </p:spPr>
        <p:txBody>
          <a:bodyPr>
            <a:normAutofit/>
          </a:bodyPr>
          <a:lstStyle/>
          <a:p>
            <a:pPr marL="0" indent="0">
              <a:buNone/>
            </a:pPr>
            <a:r>
              <a:rPr lang="hu-HU" b="1" dirty="0" smtClean="0"/>
              <a:t>JÉZUS ÉRÉKERENDJE</a:t>
            </a:r>
            <a:r>
              <a:rPr lang="en-US" b="1" dirty="0" smtClean="0"/>
              <a:t>:</a:t>
            </a:r>
            <a:endParaRPr lang="en-US" b="1" dirty="0"/>
          </a:p>
          <a:p>
            <a:pPr marL="514350" indent="-514350">
              <a:lnSpc>
                <a:spcPct val="100000"/>
              </a:lnSpc>
              <a:buAutoNum type="arabicPeriod"/>
            </a:pPr>
            <a:r>
              <a:rPr lang="hu-HU" dirty="0" smtClean="0"/>
              <a:t>Életét meghatározta a </a:t>
            </a:r>
            <a:r>
              <a:rPr lang="hu-HU" b="1" dirty="0" smtClean="0"/>
              <a:t>szombatnap</a:t>
            </a:r>
            <a:r>
              <a:rPr lang="hu-HU" dirty="0" smtClean="0"/>
              <a:t>. Szokása volt a zsinagógába menni szombatonként. </a:t>
            </a:r>
            <a:endParaRPr lang="en-US" dirty="0"/>
          </a:p>
          <a:p>
            <a:pPr marL="514350" indent="-514350">
              <a:lnSpc>
                <a:spcPct val="100000"/>
              </a:lnSpc>
              <a:buAutoNum type="arabicPeriod"/>
            </a:pPr>
            <a:r>
              <a:rPr lang="hu-HU" dirty="0" smtClean="0"/>
              <a:t>Tanítása a </a:t>
            </a:r>
            <a:r>
              <a:rPr lang="hu-HU" b="1" dirty="0" smtClean="0"/>
              <a:t>Biblián</a:t>
            </a:r>
            <a:r>
              <a:rPr lang="hu-HU" dirty="0" smtClean="0"/>
              <a:t> alapult, és szívesen oktatta a népet a Szentírásból.</a:t>
            </a:r>
            <a:endParaRPr lang="en-US" dirty="0"/>
          </a:p>
          <a:p>
            <a:pPr marL="514350" indent="-514350">
              <a:lnSpc>
                <a:spcPct val="100000"/>
              </a:lnSpc>
              <a:buAutoNum type="arabicPeriod"/>
            </a:pPr>
            <a:r>
              <a:rPr lang="hu-HU" dirty="0" smtClean="0"/>
              <a:t>Szolgálatának alapja </a:t>
            </a:r>
            <a:r>
              <a:rPr lang="hu-HU" b="1" dirty="0" smtClean="0"/>
              <a:t>az emberek szeretete </a:t>
            </a:r>
            <a:r>
              <a:rPr lang="hu-HU" dirty="0" smtClean="0"/>
              <a:t>volt, különösen a szegények, a foglyok, </a:t>
            </a:r>
            <a:r>
              <a:rPr lang="en-US" dirty="0" smtClean="0"/>
              <a:t> </a:t>
            </a:r>
            <a:r>
              <a:rPr lang="hu-HU" dirty="0" smtClean="0"/>
              <a:t>a fizikai fogyatékkal élők és az elnyomottak szeretete. </a:t>
            </a:r>
            <a:r>
              <a:rPr lang="en-US" dirty="0" smtClean="0"/>
              <a:t> </a:t>
            </a:r>
            <a:endParaRPr lang="en-US" dirty="0"/>
          </a:p>
          <a:p>
            <a:pPr marL="514350" indent="-514350">
              <a:buAutoNum type="arabicPeriod"/>
            </a:pPr>
            <a:endParaRPr lang="en-US" dirty="0"/>
          </a:p>
        </p:txBody>
      </p:sp>
    </p:spTree>
    <p:extLst>
      <p:ext uri="{BB962C8B-B14F-4D97-AF65-F5344CB8AC3E}">
        <p14:creationId xmlns:p14="http://schemas.microsoft.com/office/powerpoint/2010/main" val="2199410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 table&#10;&#10;Description automatically generated">
            <a:extLst>
              <a:ext uri="{FF2B5EF4-FFF2-40B4-BE49-F238E27FC236}">
                <a16:creationId xmlns="" xmlns:a16="http://schemas.microsoft.com/office/drawing/2014/main" id="{7A21E6FE-C677-8941-B7B7-4382ADB74E06}"/>
              </a:ext>
            </a:extLst>
          </p:cNvPr>
          <p:cNvPicPr>
            <a:picLocks noChangeAspect="1"/>
          </p:cNvPicPr>
          <p:nvPr/>
        </p:nvPicPr>
        <p:blipFill>
          <a:blip r:embed="rId3"/>
          <a:stretch>
            <a:fillRect/>
          </a:stretch>
        </p:blipFill>
        <p:spPr>
          <a:xfrm>
            <a:off x="0" y="14760"/>
            <a:ext cx="12192000" cy="6858000"/>
          </a:xfrm>
          <a:prstGeom prst="rect">
            <a:avLst/>
          </a:prstGeom>
        </p:spPr>
      </p:pic>
      <p:sp>
        <p:nvSpPr>
          <p:cNvPr id="2" name="Title 1">
            <a:extLst>
              <a:ext uri="{FF2B5EF4-FFF2-40B4-BE49-F238E27FC236}">
                <a16:creationId xmlns="" xmlns:a16="http://schemas.microsoft.com/office/drawing/2014/main" id="{B1AEFB39-96CC-984D-BFE4-29B04166CB03}"/>
              </a:ext>
            </a:extLst>
          </p:cNvPr>
          <p:cNvSpPr>
            <a:spLocks noGrp="1"/>
          </p:cNvSpPr>
          <p:nvPr>
            <p:ph type="title"/>
          </p:nvPr>
        </p:nvSpPr>
        <p:spPr>
          <a:xfrm>
            <a:off x="1424354" y="457200"/>
            <a:ext cx="9319846" cy="1160586"/>
          </a:xfrm>
        </p:spPr>
        <p:txBody>
          <a:bodyPr/>
          <a:lstStyle/>
          <a:p>
            <a:pPr algn="ctr"/>
            <a:r>
              <a:rPr lang="hu-HU" sz="4000" b="1" dirty="0" smtClean="0">
                <a:solidFill>
                  <a:srgbClr val="C00000"/>
                </a:solidFill>
                <a:latin typeface="Avenir Next" panose="020B0503020202020204" pitchFamily="34" charset="0"/>
              </a:rPr>
              <a:t>LUKÁCS 13:10-17 </a:t>
            </a:r>
            <a:endParaRPr lang="hu-HU" dirty="0">
              <a:solidFill>
                <a:srgbClr val="C00000"/>
              </a:solidFill>
              <a:latin typeface="Avenir Next" panose="020B0503020202020204" pitchFamily="34" charset="0"/>
            </a:endParaRPr>
          </a:p>
        </p:txBody>
      </p:sp>
      <p:sp>
        <p:nvSpPr>
          <p:cNvPr id="3" name="Content Placeholder 2">
            <a:extLst>
              <a:ext uri="{FF2B5EF4-FFF2-40B4-BE49-F238E27FC236}">
                <a16:creationId xmlns="" xmlns:a16="http://schemas.microsoft.com/office/drawing/2014/main" id="{E1ECE90B-6CDF-BF43-A217-0DC149B4BA64}"/>
              </a:ext>
            </a:extLst>
          </p:cNvPr>
          <p:cNvSpPr>
            <a:spLocks noGrp="1"/>
          </p:cNvSpPr>
          <p:nvPr>
            <p:ph idx="1"/>
          </p:nvPr>
        </p:nvSpPr>
        <p:spPr>
          <a:xfrm>
            <a:off x="1734668" y="2471079"/>
            <a:ext cx="8520953" cy="4109010"/>
          </a:xfrm>
        </p:spPr>
        <p:txBody>
          <a:bodyPr>
            <a:normAutofit fontScale="92500" lnSpcReduction="10000"/>
          </a:bodyPr>
          <a:lstStyle/>
          <a:p>
            <a:pPr marL="0" lvl="0" indent="0" algn="ctr">
              <a:lnSpc>
                <a:spcPct val="100000"/>
              </a:lnSpc>
              <a:spcBef>
                <a:spcPts val="0"/>
              </a:spcBef>
              <a:buNone/>
              <a:defRPr/>
            </a:pPr>
            <a:r>
              <a:rPr lang="hu-HU" dirty="0" smtClean="0"/>
              <a:t>10 Tanított pedig szombatnapon egy zsinagógában.</a:t>
            </a:r>
          </a:p>
          <a:p>
            <a:pPr marL="0" lvl="0" indent="0" algn="ctr">
              <a:lnSpc>
                <a:spcPct val="100000"/>
              </a:lnSpc>
              <a:spcBef>
                <a:spcPts val="0"/>
              </a:spcBef>
              <a:buNone/>
              <a:defRPr/>
            </a:pPr>
            <a:r>
              <a:rPr lang="hu-HU" dirty="0" smtClean="0"/>
              <a:t>11</a:t>
            </a:r>
          </a:p>
          <a:p>
            <a:pPr marL="0" lvl="0" indent="0" algn="ctr">
              <a:lnSpc>
                <a:spcPct val="100000"/>
              </a:lnSpc>
              <a:spcBef>
                <a:spcPts val="0"/>
              </a:spcBef>
              <a:buNone/>
              <a:defRPr/>
            </a:pPr>
            <a:r>
              <a:rPr lang="hu-HU" dirty="0" smtClean="0"/>
              <a:t>És íme volt ott egy asszony, kiben betegségnek lelke volt tizennyolc esztendőtől fogva; és meg volt görbedve, és teljességgel nem tudott felegyenesedni.</a:t>
            </a:r>
          </a:p>
          <a:p>
            <a:pPr marL="0" lvl="0" indent="0" algn="ctr">
              <a:lnSpc>
                <a:spcPct val="100000"/>
              </a:lnSpc>
              <a:spcBef>
                <a:spcPts val="0"/>
              </a:spcBef>
              <a:buNone/>
              <a:defRPr/>
            </a:pPr>
            <a:r>
              <a:rPr lang="en-US" dirty="0" smtClean="0"/>
              <a:t>12</a:t>
            </a:r>
            <a:endParaRPr lang="en-US" dirty="0"/>
          </a:p>
          <a:p>
            <a:pPr marL="0" lvl="0" indent="0" algn="ctr">
              <a:lnSpc>
                <a:spcPct val="100000"/>
              </a:lnSpc>
              <a:spcBef>
                <a:spcPts val="0"/>
              </a:spcBef>
              <a:buNone/>
              <a:defRPr/>
            </a:pPr>
            <a:r>
              <a:rPr lang="hu-HU" dirty="0" smtClean="0"/>
              <a:t>És mikor azt látta Jézus, előszólította és monda néki: Asszony, feloldattál a te betegségedből!</a:t>
            </a:r>
          </a:p>
          <a:p>
            <a:pPr marL="0" lvl="0" indent="0" algn="ctr">
              <a:lnSpc>
                <a:spcPct val="100000"/>
              </a:lnSpc>
              <a:spcBef>
                <a:spcPts val="0"/>
              </a:spcBef>
              <a:buNone/>
              <a:defRPr/>
            </a:pPr>
            <a:r>
              <a:rPr lang="en-US" dirty="0" smtClean="0"/>
              <a:t>13</a:t>
            </a:r>
            <a:endParaRPr lang="en-US" dirty="0"/>
          </a:p>
          <a:p>
            <a:pPr marL="0" lvl="0" indent="0" algn="ctr">
              <a:lnSpc>
                <a:spcPct val="100000"/>
              </a:lnSpc>
              <a:spcBef>
                <a:spcPts val="0"/>
              </a:spcBef>
              <a:buNone/>
              <a:defRPr/>
            </a:pPr>
            <a:r>
              <a:rPr lang="hu-HU" dirty="0" smtClean="0"/>
              <a:t>És reá vetetette kezeit; és azonnal felegyenesedett, és dicsőítette az Istent.</a:t>
            </a:r>
            <a:endParaRPr lang="hu-HU" dirty="0"/>
          </a:p>
        </p:txBody>
      </p:sp>
    </p:spTree>
    <p:extLst>
      <p:ext uri="{BB962C8B-B14F-4D97-AF65-F5344CB8AC3E}">
        <p14:creationId xmlns:p14="http://schemas.microsoft.com/office/powerpoint/2010/main" val="1926268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 table&#10;&#10;Description automatically generated">
            <a:extLst>
              <a:ext uri="{FF2B5EF4-FFF2-40B4-BE49-F238E27FC236}">
                <a16:creationId xmlns="" xmlns:a16="http://schemas.microsoft.com/office/drawing/2014/main" id="{5F7D4FE8-3A45-1148-A3B6-B7750EB6F482}"/>
              </a:ext>
            </a:extLst>
          </p:cNvPr>
          <p:cNvPicPr>
            <a:picLocks noChangeAspect="1"/>
          </p:cNvPicPr>
          <p:nvPr/>
        </p:nvPicPr>
        <p:blipFill>
          <a:blip r:embed="rId3"/>
          <a:stretch>
            <a:fillRect/>
          </a:stretch>
        </p:blipFill>
        <p:spPr>
          <a:xfrm>
            <a:off x="0" y="14760"/>
            <a:ext cx="12192000" cy="6858000"/>
          </a:xfrm>
          <a:prstGeom prst="rect">
            <a:avLst/>
          </a:prstGeom>
        </p:spPr>
      </p:pic>
      <p:sp>
        <p:nvSpPr>
          <p:cNvPr id="3" name="Content Placeholder 2">
            <a:extLst>
              <a:ext uri="{FF2B5EF4-FFF2-40B4-BE49-F238E27FC236}">
                <a16:creationId xmlns="" xmlns:a16="http://schemas.microsoft.com/office/drawing/2014/main" id="{91614E40-1314-414C-8A81-D0D98DEEF908}"/>
              </a:ext>
            </a:extLst>
          </p:cNvPr>
          <p:cNvSpPr>
            <a:spLocks noGrp="1"/>
          </p:cNvSpPr>
          <p:nvPr>
            <p:ph idx="1"/>
          </p:nvPr>
        </p:nvSpPr>
        <p:spPr>
          <a:xfrm>
            <a:off x="838200" y="1969059"/>
            <a:ext cx="9238129" cy="4844116"/>
          </a:xfrm>
        </p:spPr>
        <p:txBody>
          <a:bodyPr>
            <a:normAutofit fontScale="85000" lnSpcReduction="10000"/>
          </a:bodyPr>
          <a:lstStyle/>
          <a:p>
            <a:pPr marL="0" lvl="0" indent="0" algn="ctr">
              <a:lnSpc>
                <a:spcPct val="100000"/>
              </a:lnSpc>
              <a:spcBef>
                <a:spcPts val="0"/>
              </a:spcBef>
              <a:buNone/>
              <a:defRPr/>
            </a:pPr>
            <a:r>
              <a:rPr lang="hu-HU" dirty="0" smtClean="0"/>
              <a:t>14</a:t>
            </a:r>
          </a:p>
          <a:p>
            <a:pPr marL="0" lvl="0" indent="0" algn="ctr">
              <a:lnSpc>
                <a:spcPct val="100000"/>
              </a:lnSpc>
              <a:spcBef>
                <a:spcPts val="0"/>
              </a:spcBef>
              <a:buNone/>
              <a:defRPr/>
            </a:pPr>
            <a:r>
              <a:rPr lang="hu-HU" dirty="0" smtClean="0"/>
              <a:t>Felelvén pedig a zsinagógafő, haragudva, hogy szombatnapon gyógyított Jézus, monda a sokaságnak: Hat nap van, amelyen munkálkodni kell; azokon jöjjetek azért és gyógyíttassátok magatokat, és ne szombatnapon.</a:t>
            </a:r>
          </a:p>
          <a:p>
            <a:pPr marL="0" lvl="0" indent="0" algn="ctr">
              <a:lnSpc>
                <a:spcPct val="100000"/>
              </a:lnSpc>
              <a:spcBef>
                <a:spcPts val="0"/>
              </a:spcBef>
              <a:buNone/>
              <a:defRPr/>
            </a:pPr>
            <a:r>
              <a:rPr lang="hu-HU" dirty="0" smtClean="0"/>
              <a:t>15</a:t>
            </a:r>
          </a:p>
          <a:p>
            <a:pPr marL="0" lvl="0" indent="0" algn="ctr">
              <a:lnSpc>
                <a:spcPct val="100000"/>
              </a:lnSpc>
              <a:spcBef>
                <a:spcPts val="0"/>
              </a:spcBef>
              <a:buNone/>
              <a:defRPr/>
            </a:pPr>
            <a:r>
              <a:rPr lang="hu-HU" dirty="0" smtClean="0"/>
              <a:t>Felelt azért néki az Úr, és monda: Képmutató, szombatnapon nem oldja-e el mindenitek az ő ökrét vagy szamarát a jászoltól, és nem viszi-e itatni?</a:t>
            </a:r>
          </a:p>
          <a:p>
            <a:pPr marL="0" lvl="0" indent="0" algn="ctr">
              <a:lnSpc>
                <a:spcPct val="100000"/>
              </a:lnSpc>
              <a:spcBef>
                <a:spcPts val="0"/>
              </a:spcBef>
              <a:buNone/>
              <a:defRPr/>
            </a:pPr>
            <a:r>
              <a:rPr lang="hu-HU" dirty="0" smtClean="0"/>
              <a:t>16</a:t>
            </a:r>
          </a:p>
          <a:p>
            <a:pPr marL="0" lvl="0" indent="0" algn="ctr">
              <a:lnSpc>
                <a:spcPct val="100000"/>
              </a:lnSpc>
              <a:spcBef>
                <a:spcPts val="0"/>
              </a:spcBef>
              <a:buNone/>
              <a:defRPr/>
            </a:pPr>
            <a:r>
              <a:rPr lang="hu-HU" dirty="0" smtClean="0"/>
              <a:t>Hát ezt, az Ábrahám leányát, kit a Sátán megkötözött íme tizennyolc esztendeje, nem kellett-e feloldani e kötélből szombatnapon?</a:t>
            </a:r>
          </a:p>
          <a:p>
            <a:pPr marL="0" lvl="0" indent="0" algn="ctr">
              <a:lnSpc>
                <a:spcPct val="100000"/>
              </a:lnSpc>
              <a:spcBef>
                <a:spcPts val="0"/>
              </a:spcBef>
              <a:buNone/>
              <a:defRPr/>
            </a:pPr>
            <a:r>
              <a:rPr lang="hu-HU" dirty="0" smtClean="0"/>
              <a:t>17</a:t>
            </a:r>
          </a:p>
          <a:p>
            <a:pPr marL="0" lvl="0" indent="0" algn="ctr">
              <a:lnSpc>
                <a:spcPct val="100000"/>
              </a:lnSpc>
              <a:spcBef>
                <a:spcPts val="0"/>
              </a:spcBef>
              <a:buNone/>
              <a:defRPr/>
            </a:pPr>
            <a:r>
              <a:rPr lang="hu-HU" dirty="0" smtClean="0"/>
              <a:t>És mikor ezeket mondta, megszégyenültek mindnyájan, kik magokat néki ellenébe vetették; és az egész nép örült mindazokon a dicsőséges dolgokon, amelyek ő általa lettek.</a:t>
            </a:r>
          </a:p>
          <a:p>
            <a:pPr>
              <a:lnSpc>
                <a:spcPct val="110000"/>
              </a:lnSpc>
            </a:pPr>
            <a:endParaRPr lang="en-US" dirty="0"/>
          </a:p>
        </p:txBody>
      </p:sp>
      <p:sp>
        <p:nvSpPr>
          <p:cNvPr id="2" name="Téglalap 1"/>
          <p:cNvSpPr/>
          <p:nvPr/>
        </p:nvSpPr>
        <p:spPr>
          <a:xfrm>
            <a:off x="3780692" y="615462"/>
            <a:ext cx="4536831" cy="707886"/>
          </a:xfrm>
          <a:prstGeom prst="rect">
            <a:avLst/>
          </a:prstGeom>
        </p:spPr>
        <p:txBody>
          <a:bodyPr wrap="square">
            <a:spAutoFit/>
          </a:bodyPr>
          <a:lstStyle/>
          <a:p>
            <a:r>
              <a:rPr lang="hu-HU" sz="4000" b="1" dirty="0">
                <a:solidFill>
                  <a:srgbClr val="C00000"/>
                </a:solidFill>
                <a:latin typeface="Avenir Next" panose="020B0503020202020204" pitchFamily="34" charset="0"/>
                <a:ea typeface="+mj-ea"/>
                <a:cs typeface="+mj-cs"/>
              </a:rPr>
              <a:t>LUKÁCS 13:10-17 </a:t>
            </a:r>
            <a:endParaRPr lang="hu-HU" dirty="0">
              <a:solidFill>
                <a:srgbClr val="C00000"/>
              </a:solidFill>
            </a:endParaRPr>
          </a:p>
        </p:txBody>
      </p:sp>
    </p:spTree>
    <p:extLst>
      <p:ext uri="{BB962C8B-B14F-4D97-AF65-F5344CB8AC3E}">
        <p14:creationId xmlns:p14="http://schemas.microsoft.com/office/powerpoint/2010/main" val="1003360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 table&#10;&#10;Description automatically generated">
            <a:extLst>
              <a:ext uri="{FF2B5EF4-FFF2-40B4-BE49-F238E27FC236}">
                <a16:creationId xmlns="" xmlns:a16="http://schemas.microsoft.com/office/drawing/2014/main" id="{8AC6F134-8E8E-D74D-8E07-4FC9FD0C33A7}"/>
              </a:ext>
            </a:extLst>
          </p:cNvPr>
          <p:cNvPicPr>
            <a:picLocks noChangeAspect="1"/>
          </p:cNvPicPr>
          <p:nvPr/>
        </p:nvPicPr>
        <p:blipFill>
          <a:blip r:embed="rId3"/>
          <a:stretch>
            <a:fillRect/>
          </a:stretch>
        </p:blipFill>
        <p:spPr>
          <a:xfrm>
            <a:off x="0" y="14760"/>
            <a:ext cx="12192000" cy="6858000"/>
          </a:xfrm>
          <a:prstGeom prst="rect">
            <a:avLst/>
          </a:prstGeom>
        </p:spPr>
      </p:pic>
      <p:sp>
        <p:nvSpPr>
          <p:cNvPr id="2" name="Title 1">
            <a:extLst>
              <a:ext uri="{FF2B5EF4-FFF2-40B4-BE49-F238E27FC236}">
                <a16:creationId xmlns="" xmlns:a16="http://schemas.microsoft.com/office/drawing/2014/main" id="{5CFCB8E8-8194-EF44-BB6A-4A3C53E8935B}"/>
              </a:ext>
            </a:extLst>
          </p:cNvPr>
          <p:cNvSpPr>
            <a:spLocks noGrp="1"/>
          </p:cNvSpPr>
          <p:nvPr>
            <p:ph type="title"/>
          </p:nvPr>
        </p:nvSpPr>
        <p:spPr>
          <a:xfrm>
            <a:off x="1582615" y="316523"/>
            <a:ext cx="9789117" cy="1389186"/>
          </a:xfrm>
        </p:spPr>
        <p:txBody>
          <a:bodyPr>
            <a:normAutofit/>
          </a:bodyPr>
          <a:lstStyle/>
          <a:p>
            <a:pPr algn="ctr"/>
            <a:r>
              <a:rPr lang="hu-HU" sz="4000" b="1" dirty="0" smtClean="0">
                <a:solidFill>
                  <a:srgbClr val="C00000"/>
                </a:solidFill>
                <a:latin typeface="Avenir Next" panose="020B0503020202020204" pitchFamily="34" charset="0"/>
              </a:rPr>
              <a:t>JÉZUS ÉS KÜLDETÉSE</a:t>
            </a:r>
            <a:endParaRPr lang="hu-HU" sz="4000" b="1" dirty="0">
              <a:solidFill>
                <a:srgbClr val="C00000"/>
              </a:solidFill>
              <a:latin typeface="Avenir Next" panose="020B0503020202020204" pitchFamily="34" charset="0"/>
            </a:endParaRPr>
          </a:p>
        </p:txBody>
      </p:sp>
      <p:sp>
        <p:nvSpPr>
          <p:cNvPr id="3" name="Content Placeholder 2">
            <a:extLst>
              <a:ext uri="{FF2B5EF4-FFF2-40B4-BE49-F238E27FC236}">
                <a16:creationId xmlns="" xmlns:a16="http://schemas.microsoft.com/office/drawing/2014/main" id="{A72C9B26-FC1E-F44E-BDD2-153CC4621ED1}"/>
              </a:ext>
            </a:extLst>
          </p:cNvPr>
          <p:cNvSpPr>
            <a:spLocks noGrp="1"/>
          </p:cNvSpPr>
          <p:nvPr>
            <p:ph idx="1"/>
          </p:nvPr>
        </p:nvSpPr>
        <p:spPr>
          <a:xfrm>
            <a:off x="670560" y="2282353"/>
            <a:ext cx="9845040" cy="4449412"/>
          </a:xfrm>
        </p:spPr>
        <p:txBody>
          <a:bodyPr>
            <a:normAutofit/>
          </a:bodyPr>
          <a:lstStyle/>
          <a:p>
            <a:pPr marL="0" indent="0" algn="ctr">
              <a:buNone/>
            </a:pPr>
            <a:r>
              <a:rPr lang="hu-HU" sz="3200" dirty="0"/>
              <a:t>Azzal, hogy nem nevezte meg a helyszínt </a:t>
            </a:r>
            <a:endParaRPr lang="hu-HU" sz="3200" dirty="0" smtClean="0"/>
          </a:p>
          <a:p>
            <a:pPr marL="0" indent="0" algn="ctr">
              <a:buNone/>
            </a:pPr>
            <a:r>
              <a:rPr lang="hu-HU" sz="3200" dirty="0" smtClean="0"/>
              <a:t>és </a:t>
            </a:r>
            <a:r>
              <a:rPr lang="hu-HU" sz="3200" dirty="0"/>
              <a:t>az </a:t>
            </a:r>
            <a:r>
              <a:rPr lang="hu-HU" sz="3200" dirty="0" smtClean="0"/>
              <a:t>asszonyt</a:t>
            </a:r>
            <a:r>
              <a:rPr lang="hu-HU" sz="3200" dirty="0"/>
              <a:t>, Lukács kiterjeszti az esemény </a:t>
            </a:r>
            <a:endParaRPr lang="hu-HU" sz="3200" dirty="0" smtClean="0"/>
          </a:p>
          <a:p>
            <a:pPr marL="0" indent="0" algn="ctr">
              <a:buNone/>
            </a:pPr>
            <a:r>
              <a:rPr lang="hu-HU" sz="3200" dirty="0" smtClean="0"/>
              <a:t>alkalmazhatóságának </a:t>
            </a:r>
            <a:r>
              <a:rPr lang="hu-HU" sz="3200" dirty="0"/>
              <a:t>és jelentőségének határait ezen </a:t>
            </a:r>
            <a:endParaRPr lang="hu-HU" sz="3200" dirty="0" smtClean="0"/>
          </a:p>
          <a:p>
            <a:pPr marL="0" indent="0" algn="ctr">
              <a:buNone/>
            </a:pPr>
            <a:r>
              <a:rPr lang="hu-HU" sz="3200" dirty="0" smtClean="0"/>
              <a:t>az </a:t>
            </a:r>
            <a:r>
              <a:rPr lang="hu-HU" sz="3200" dirty="0"/>
              <a:t>egy asszonyon túl, minden megkötözött nőre, minden </a:t>
            </a:r>
            <a:endParaRPr lang="hu-HU" sz="3200" dirty="0" smtClean="0"/>
          </a:p>
          <a:p>
            <a:pPr marL="0" indent="0" algn="ctr">
              <a:buNone/>
            </a:pPr>
            <a:r>
              <a:rPr lang="hu-HU" sz="3200" dirty="0" smtClean="0"/>
              <a:t>helyszínre </a:t>
            </a:r>
            <a:r>
              <a:rPr lang="hu-HU" sz="3200" dirty="0"/>
              <a:t>és minden elkövetkező korszakra. </a:t>
            </a:r>
            <a:endParaRPr lang="hu-HU" sz="3200" dirty="0" smtClean="0"/>
          </a:p>
          <a:p>
            <a:pPr marL="0" indent="0" algn="ctr">
              <a:buNone/>
            </a:pPr>
            <a:r>
              <a:rPr lang="hu-HU" sz="3200" dirty="0" smtClean="0"/>
              <a:t>Ez </a:t>
            </a:r>
            <a:r>
              <a:rPr lang="hu-HU" sz="3200" dirty="0"/>
              <a:t>a szép történet reményt nyújt minden áldozatnak. </a:t>
            </a:r>
            <a:endParaRPr lang="en-US" sz="3200" dirty="0"/>
          </a:p>
        </p:txBody>
      </p:sp>
    </p:spTree>
    <p:extLst>
      <p:ext uri="{BB962C8B-B14F-4D97-AF65-F5344CB8AC3E}">
        <p14:creationId xmlns:p14="http://schemas.microsoft.com/office/powerpoint/2010/main" val="2035134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 xmlns:a16="http://schemas.microsoft.com/office/drawing/2014/main" id="{0D53A4AD-0B82-F94B-AA33-0D9FB4CABF46}"/>
              </a:ext>
            </a:extLst>
          </p:cNvPr>
          <p:cNvPicPr>
            <a:picLocks noChangeAspect="1"/>
          </p:cNvPicPr>
          <p:nvPr/>
        </p:nvPicPr>
        <p:blipFill>
          <a:blip r:embed="rId3"/>
          <a:stretch>
            <a:fillRect/>
          </a:stretch>
        </p:blipFill>
        <p:spPr>
          <a:xfrm>
            <a:off x="0" y="-1"/>
            <a:ext cx="12192000" cy="6992471"/>
          </a:xfrm>
          <a:prstGeom prst="rect">
            <a:avLst/>
          </a:prstGeom>
        </p:spPr>
      </p:pic>
      <p:sp>
        <p:nvSpPr>
          <p:cNvPr id="2" name="Title 1">
            <a:extLst>
              <a:ext uri="{FF2B5EF4-FFF2-40B4-BE49-F238E27FC236}">
                <a16:creationId xmlns="" xmlns:a16="http://schemas.microsoft.com/office/drawing/2014/main" id="{5F7009BF-101D-A64F-8BE4-797EFC8FE722}"/>
              </a:ext>
            </a:extLst>
          </p:cNvPr>
          <p:cNvSpPr>
            <a:spLocks noGrp="1"/>
          </p:cNvSpPr>
          <p:nvPr>
            <p:ph type="title"/>
          </p:nvPr>
        </p:nvSpPr>
        <p:spPr>
          <a:xfrm>
            <a:off x="838200" y="1028509"/>
            <a:ext cx="10515600" cy="1325563"/>
          </a:xfrm>
        </p:spPr>
        <p:txBody>
          <a:bodyPr>
            <a:normAutofit/>
          </a:bodyPr>
          <a:lstStyle/>
          <a:p>
            <a:pPr algn="ctr"/>
            <a:r>
              <a:rPr lang="hu-HU" sz="4000" b="1" dirty="0" smtClean="0">
                <a:latin typeface="Avenir Next" panose="020B0503020202020204" pitchFamily="34" charset="0"/>
              </a:rPr>
              <a:t>JÉZUS VÉGET VETETT NEKI</a:t>
            </a:r>
            <a:endParaRPr lang="hu-HU" sz="4000" b="1" dirty="0">
              <a:latin typeface="Avenir Next" panose="020B0503020202020204" pitchFamily="34" charset="0"/>
            </a:endParaRPr>
          </a:p>
        </p:txBody>
      </p:sp>
      <p:sp>
        <p:nvSpPr>
          <p:cNvPr id="3" name="Content Placeholder 2">
            <a:extLst>
              <a:ext uri="{FF2B5EF4-FFF2-40B4-BE49-F238E27FC236}">
                <a16:creationId xmlns="" xmlns:a16="http://schemas.microsoft.com/office/drawing/2014/main" id="{35407B89-3776-F145-9F82-091954F71611}"/>
              </a:ext>
            </a:extLst>
          </p:cNvPr>
          <p:cNvSpPr>
            <a:spLocks noGrp="1"/>
          </p:cNvSpPr>
          <p:nvPr>
            <p:ph idx="1"/>
          </p:nvPr>
        </p:nvSpPr>
        <p:spPr>
          <a:xfrm>
            <a:off x="1734667" y="2238000"/>
            <a:ext cx="8664390" cy="4351338"/>
          </a:xfrm>
        </p:spPr>
        <p:txBody>
          <a:bodyPr>
            <a:normAutofit/>
          </a:bodyPr>
          <a:lstStyle/>
          <a:p>
            <a:pPr>
              <a:lnSpc>
                <a:spcPct val="100000"/>
              </a:lnSpc>
            </a:pPr>
            <a:r>
              <a:rPr lang="hu-HU" sz="3200" b="1" dirty="0" smtClean="0"/>
              <a:t>Jézus meglátta </a:t>
            </a:r>
            <a:r>
              <a:rPr lang="hu-HU" sz="3200" dirty="0" smtClean="0"/>
              <a:t>a meggörbült asszonyt.</a:t>
            </a:r>
          </a:p>
          <a:p>
            <a:pPr>
              <a:lnSpc>
                <a:spcPct val="100000"/>
              </a:lnSpc>
            </a:pPr>
            <a:r>
              <a:rPr lang="hu-HU" sz="3200" b="1" dirty="0" smtClean="0"/>
              <a:t>Jézus </a:t>
            </a:r>
            <a:r>
              <a:rPr lang="hu-HU" sz="3200" dirty="0" smtClean="0"/>
              <a:t>magához </a:t>
            </a:r>
            <a:r>
              <a:rPr lang="hu-HU" sz="3200" b="1" dirty="0" smtClean="0"/>
              <a:t>hívta </a:t>
            </a:r>
            <a:r>
              <a:rPr lang="hu-HU" sz="3200" dirty="0" smtClean="0"/>
              <a:t>őt.</a:t>
            </a:r>
          </a:p>
          <a:p>
            <a:pPr>
              <a:lnSpc>
                <a:spcPct val="100000"/>
              </a:lnSpc>
            </a:pPr>
            <a:r>
              <a:rPr lang="hu-HU" sz="3200" b="1" dirty="0" smtClean="0"/>
              <a:t>Jézus </a:t>
            </a:r>
            <a:r>
              <a:rPr lang="hu-HU" sz="3200" dirty="0" smtClean="0"/>
              <a:t>a nő engedelmességérre </a:t>
            </a:r>
            <a:r>
              <a:rPr lang="hu-HU" sz="3200" b="1" dirty="0" smtClean="0"/>
              <a:t>várt. </a:t>
            </a:r>
            <a:endParaRPr lang="hu-HU" sz="3200" dirty="0" smtClean="0"/>
          </a:p>
          <a:p>
            <a:pPr>
              <a:lnSpc>
                <a:spcPct val="100000"/>
              </a:lnSpc>
            </a:pPr>
            <a:r>
              <a:rPr lang="hu-HU" sz="3200" b="1" dirty="0" smtClean="0"/>
              <a:t>Jézus így szólt: </a:t>
            </a:r>
            <a:r>
              <a:rPr lang="hu-HU" sz="3200" dirty="0" smtClean="0"/>
              <a:t>„Asszony, megszabadultál a betegségedtől.” </a:t>
            </a:r>
          </a:p>
          <a:p>
            <a:pPr>
              <a:lnSpc>
                <a:spcPct val="100000"/>
              </a:lnSpc>
            </a:pPr>
            <a:r>
              <a:rPr lang="hu-HU" sz="3200" b="1" dirty="0" smtClean="0"/>
              <a:t>Jézus megérintette </a:t>
            </a:r>
            <a:r>
              <a:rPr lang="hu-HU" sz="3200" dirty="0" smtClean="0"/>
              <a:t>őt.</a:t>
            </a:r>
          </a:p>
          <a:p>
            <a:pPr>
              <a:lnSpc>
                <a:spcPct val="100000"/>
              </a:lnSpc>
            </a:pPr>
            <a:r>
              <a:rPr lang="hu-HU" sz="3200" dirty="0" smtClean="0"/>
              <a:t>A nő azonnal felegyenesedett.</a:t>
            </a:r>
            <a:endParaRPr lang="hu-HU" sz="3200" dirty="0"/>
          </a:p>
        </p:txBody>
      </p:sp>
    </p:spTree>
    <p:extLst>
      <p:ext uri="{BB962C8B-B14F-4D97-AF65-F5344CB8AC3E}">
        <p14:creationId xmlns:p14="http://schemas.microsoft.com/office/powerpoint/2010/main" val="639968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food, table&#10;&#10;Description automatically generated">
            <a:extLst>
              <a:ext uri="{FF2B5EF4-FFF2-40B4-BE49-F238E27FC236}">
                <a16:creationId xmlns="" xmlns:a16="http://schemas.microsoft.com/office/drawing/2014/main" id="{B8CD1140-029F-9E4C-BCC4-69F7871224CF}"/>
              </a:ext>
            </a:extLst>
          </p:cNvPr>
          <p:cNvPicPr>
            <a:picLocks noChangeAspect="1"/>
          </p:cNvPicPr>
          <p:nvPr/>
        </p:nvPicPr>
        <p:blipFill>
          <a:blip r:embed="rId3"/>
          <a:stretch>
            <a:fillRect/>
          </a:stretch>
        </p:blipFill>
        <p:spPr>
          <a:xfrm>
            <a:off x="0" y="14760"/>
            <a:ext cx="12192000" cy="6858000"/>
          </a:xfrm>
          <a:prstGeom prst="rect">
            <a:avLst/>
          </a:prstGeom>
        </p:spPr>
      </p:pic>
      <p:sp>
        <p:nvSpPr>
          <p:cNvPr id="2" name="Title 1">
            <a:extLst>
              <a:ext uri="{FF2B5EF4-FFF2-40B4-BE49-F238E27FC236}">
                <a16:creationId xmlns="" xmlns:a16="http://schemas.microsoft.com/office/drawing/2014/main" id="{80835EDA-B118-2941-8C3F-798E9FE5D7A6}"/>
              </a:ext>
            </a:extLst>
          </p:cNvPr>
          <p:cNvSpPr>
            <a:spLocks noGrp="1"/>
          </p:cNvSpPr>
          <p:nvPr>
            <p:ph type="title"/>
          </p:nvPr>
        </p:nvSpPr>
        <p:spPr>
          <a:xfrm>
            <a:off x="425825" y="992650"/>
            <a:ext cx="10515600" cy="1325563"/>
          </a:xfrm>
        </p:spPr>
        <p:txBody>
          <a:bodyPr>
            <a:normAutofit/>
          </a:bodyPr>
          <a:lstStyle/>
          <a:p>
            <a:pPr algn="ctr"/>
            <a:r>
              <a:rPr lang="hu-HU" sz="4000" b="1" dirty="0" smtClean="0">
                <a:latin typeface="Avenir Next" panose="020B0503020202020204" pitchFamily="34" charset="0"/>
              </a:rPr>
              <a:t>        </a:t>
            </a:r>
            <a:r>
              <a:rPr lang="hu-HU" sz="4000" b="1" dirty="0" smtClean="0">
                <a:solidFill>
                  <a:srgbClr val="C00000"/>
                </a:solidFill>
                <a:latin typeface="Avenir Next" panose="020B0503020202020204" pitchFamily="34" charset="0"/>
              </a:rPr>
              <a:t>JÉZUS MEGSZABADÍTJA AZ ASSZONYT</a:t>
            </a:r>
            <a:endParaRPr lang="hu-HU" sz="4000" b="1" dirty="0">
              <a:solidFill>
                <a:srgbClr val="C00000"/>
              </a:solidFill>
              <a:latin typeface="Avenir Next" panose="020B0503020202020204" pitchFamily="34" charset="0"/>
            </a:endParaRPr>
          </a:p>
        </p:txBody>
      </p:sp>
      <p:sp>
        <p:nvSpPr>
          <p:cNvPr id="3" name="Content Placeholder 2">
            <a:extLst>
              <a:ext uri="{FF2B5EF4-FFF2-40B4-BE49-F238E27FC236}">
                <a16:creationId xmlns="" xmlns:a16="http://schemas.microsoft.com/office/drawing/2014/main" id="{5AC84DF8-C273-9E4A-A376-AE131692D8E2}"/>
              </a:ext>
            </a:extLst>
          </p:cNvPr>
          <p:cNvSpPr>
            <a:spLocks noGrp="1"/>
          </p:cNvSpPr>
          <p:nvPr>
            <p:ph idx="1"/>
          </p:nvPr>
        </p:nvSpPr>
        <p:spPr>
          <a:xfrm>
            <a:off x="1125069" y="2166282"/>
            <a:ext cx="9327776" cy="4351338"/>
          </a:xfrm>
        </p:spPr>
        <p:txBody>
          <a:bodyPr>
            <a:normAutofit/>
          </a:bodyPr>
          <a:lstStyle/>
          <a:p>
            <a:pPr>
              <a:lnSpc>
                <a:spcPct val="100000"/>
              </a:lnSpc>
            </a:pPr>
            <a:r>
              <a:rPr lang="hu-HU" dirty="0"/>
              <a:t>Szabad volt végre! Ez volt a „jó hír”, az evangélium! </a:t>
            </a:r>
            <a:endParaRPr lang="hu-HU" dirty="0" smtClean="0"/>
          </a:p>
          <a:p>
            <a:pPr>
              <a:lnSpc>
                <a:spcPct val="100000"/>
              </a:lnSpc>
            </a:pPr>
            <a:r>
              <a:rPr lang="hu-HU" dirty="0"/>
              <a:t>Megszabadult </a:t>
            </a:r>
            <a:r>
              <a:rPr lang="hu-HU" dirty="0" smtClean="0"/>
              <a:t>fogságából. </a:t>
            </a:r>
          </a:p>
          <a:p>
            <a:pPr>
              <a:lnSpc>
                <a:spcPct val="100000"/>
              </a:lnSpc>
            </a:pPr>
            <a:r>
              <a:rPr lang="hu-HU" dirty="0" smtClean="0"/>
              <a:t>Fizikai nyomorúsága megszűnt.</a:t>
            </a:r>
          </a:p>
          <a:p>
            <a:pPr>
              <a:lnSpc>
                <a:spcPct val="100000"/>
              </a:lnSpc>
            </a:pPr>
            <a:r>
              <a:rPr lang="hu-HU" dirty="0" smtClean="0"/>
              <a:t>Átérezte az Úr kegyelmét.</a:t>
            </a:r>
          </a:p>
          <a:p>
            <a:pPr>
              <a:lnSpc>
                <a:spcPct val="100000"/>
              </a:lnSpc>
            </a:pPr>
            <a:r>
              <a:rPr lang="hu-HU" dirty="0" smtClean="0"/>
              <a:t>Olyanná </a:t>
            </a:r>
            <a:r>
              <a:rPr lang="hu-HU" dirty="0"/>
              <a:t>vált a teste, amilyennek eredetileg szánták —</a:t>
            </a:r>
            <a:r>
              <a:rPr lang="hu-HU" dirty="0" smtClean="0"/>
              <a:t>egészségessé </a:t>
            </a:r>
            <a:r>
              <a:rPr lang="hu-HU" dirty="0"/>
              <a:t>és </a:t>
            </a:r>
            <a:r>
              <a:rPr lang="hu-HU" dirty="0" smtClean="0"/>
              <a:t>egyenessé! </a:t>
            </a:r>
          </a:p>
          <a:p>
            <a:pPr>
              <a:lnSpc>
                <a:spcPct val="100000"/>
              </a:lnSpc>
            </a:pPr>
            <a:r>
              <a:rPr lang="hu-HU" dirty="0" smtClean="0"/>
              <a:t>Dicsőítette Istent. </a:t>
            </a:r>
          </a:p>
          <a:p>
            <a:pPr>
              <a:lnSpc>
                <a:spcPct val="100000"/>
              </a:lnSpc>
            </a:pPr>
            <a:r>
              <a:rPr lang="hu-HU" dirty="0" smtClean="0"/>
              <a:t>A világ tudomására hozta, amit Jézustól tanult. </a:t>
            </a:r>
            <a:endParaRPr lang="hu-HU" dirty="0"/>
          </a:p>
        </p:txBody>
      </p:sp>
    </p:spTree>
    <p:extLst>
      <p:ext uri="{BB962C8B-B14F-4D97-AF65-F5344CB8AC3E}">
        <p14:creationId xmlns:p14="http://schemas.microsoft.com/office/powerpoint/2010/main" val="7067675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TotalTime>
  <Words>3208</Words>
  <Application>Microsoft Office PowerPoint</Application>
  <PresentationFormat>Szélesvásznú</PresentationFormat>
  <Paragraphs>291</Paragraphs>
  <Slides>16</Slides>
  <Notes>16</Notes>
  <HiddenSlides>0</HiddenSlides>
  <MMClips>0</MMClips>
  <ScaleCrop>false</ScaleCrop>
  <HeadingPairs>
    <vt:vector size="6" baseType="variant">
      <vt:variant>
        <vt:lpstr>Használt betűtípusok</vt:lpstr>
      </vt:variant>
      <vt:variant>
        <vt:i4>8</vt:i4>
      </vt:variant>
      <vt:variant>
        <vt:lpstr>Téma</vt:lpstr>
      </vt:variant>
      <vt:variant>
        <vt:i4>1</vt:i4>
      </vt:variant>
      <vt:variant>
        <vt:lpstr>Diacímek</vt:lpstr>
      </vt:variant>
      <vt:variant>
        <vt:i4>16</vt:i4>
      </vt:variant>
    </vt:vector>
  </HeadingPairs>
  <TitlesOfParts>
    <vt:vector size="25" baseType="lpstr">
      <vt:lpstr>Arial</vt:lpstr>
      <vt:lpstr>Avenir Book</vt:lpstr>
      <vt:lpstr>Avenir Next</vt:lpstr>
      <vt:lpstr>Avenir Roman</vt:lpstr>
      <vt:lpstr>Calibri</vt:lpstr>
      <vt:lpstr>Calibri Light</vt:lpstr>
      <vt:lpstr>Times New Roman</vt:lpstr>
      <vt:lpstr>Times New Roman (Headings CS)</vt:lpstr>
      <vt:lpstr>Office Theme</vt:lpstr>
      <vt:lpstr>AMIKOR JÉZUS VÉGET VETETT NEKI</vt:lpstr>
      <vt:lpstr>AMIKOR  JÉZUS VÉGET VETETT NEKI</vt:lpstr>
      <vt:lpstr>Luke 4:16-19, ESV</vt:lpstr>
      <vt:lpstr>JÉZUS ÉS KÜLDETÉSE LUKÁCS EVANGÉLIUMÁBAN</vt:lpstr>
      <vt:lpstr>LUKÁCS 13:10-17 </vt:lpstr>
      <vt:lpstr>PowerPoint bemutató</vt:lpstr>
      <vt:lpstr>JÉZUS ÉS KÜLDETÉSE</vt:lpstr>
      <vt:lpstr>JÉZUS VÉGET VETETT NEKI</vt:lpstr>
      <vt:lpstr>        JÉZUS MEGSZABADÍTJA AZ ASSZONYT</vt:lpstr>
      <vt:lpstr>A ZSINAGÓGAFŐ TÜSKÉI</vt:lpstr>
      <vt:lpstr> ELLEN G. WHITE</vt:lpstr>
      <vt:lpstr>A ZSINAGÓGAFŐ TÖBBFÉLE  TÜSKÉJE</vt:lpstr>
      <vt:lpstr>AZ ÚR VÁLASZA</vt:lpstr>
      <vt:lpstr>ELLEN G. WHITE</vt:lpstr>
      <vt:lpstr>AZ ASSZONY   TÖBBSZÖRÖS GYÓGYULÁSA</vt:lpstr>
      <vt:lpstr>LUKÁCS 13:12,   „ASSZONY, SZABAD VAGY!”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JESUS ENDED IT</dc:title>
  <dc:creator>Arrais, Raquel</dc:creator>
  <cp:lastModifiedBy>Bea</cp:lastModifiedBy>
  <cp:revision>60</cp:revision>
  <dcterms:created xsi:type="dcterms:W3CDTF">2020-04-22T12:51:37Z</dcterms:created>
  <dcterms:modified xsi:type="dcterms:W3CDTF">2020-10-11T12:04:35Z</dcterms:modified>
</cp:coreProperties>
</file>