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9" r:id="rId4"/>
    <p:sldId id="258" r:id="rId5"/>
    <p:sldId id="260" r:id="rId6"/>
    <p:sldId id="266" r:id="rId7"/>
    <p:sldId id="267" r:id="rId8"/>
    <p:sldId id="262" r:id="rId9"/>
    <p:sldId id="263" r:id="rId10"/>
    <p:sldId id="268" r:id="rId11"/>
    <p:sldId id="269" r:id="rId12"/>
    <p:sldId id="270" r:id="rId13"/>
    <p:sldId id="271" r:id="rId14"/>
    <p:sldId id="272" r:id="rId15"/>
    <p:sldId id="275" r:id="rId16"/>
    <p:sldId id="276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64" r:id="rId27"/>
    <p:sldId id="290" r:id="rId28"/>
    <p:sldId id="291" r:id="rId29"/>
    <p:sldId id="292" r:id="rId30"/>
    <p:sldId id="293" r:id="rId31"/>
    <p:sldId id="294" r:id="rId32"/>
    <p:sldId id="295" r:id="rId33"/>
    <p:sldId id="299" r:id="rId34"/>
    <p:sldId id="300" r:id="rId35"/>
    <p:sldId id="301" r:id="rId36"/>
    <p:sldId id="296" r:id="rId37"/>
    <p:sldId id="297" r:id="rId38"/>
    <p:sldId id="298" r:id="rId39"/>
    <p:sldId id="302" r:id="rId40"/>
    <p:sldId id="310" r:id="rId41"/>
    <p:sldId id="303" r:id="rId42"/>
    <p:sldId id="304" r:id="rId43"/>
    <p:sldId id="311" r:id="rId44"/>
    <p:sldId id="305" r:id="rId45"/>
    <p:sldId id="306" r:id="rId46"/>
    <p:sldId id="307" r:id="rId47"/>
    <p:sldId id="312" r:id="rId48"/>
    <p:sldId id="313" r:id="rId49"/>
    <p:sldId id="314" r:id="rId50"/>
    <p:sldId id="315" r:id="rId51"/>
    <p:sldId id="316" r:id="rId52"/>
    <p:sldId id="265" r:id="rId53"/>
    <p:sldId id="288" r:id="rId54"/>
    <p:sldId id="289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1911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291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20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08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417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172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600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538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196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282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99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01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7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853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239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277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302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B0E6-832A-414F-96E9-B71D089F45C9}" type="datetimeFigureOut">
              <a:rPr lang="hu-HU" smtClean="0"/>
              <a:t>2025. 01. 11.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8D6E-4646-4C87-9082-4B06FBEC2F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41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bo.kre.hu/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>
            <a:extLst>
              <a:ext uri="{FF2B5EF4-FFF2-40B4-BE49-F238E27FC236}">
                <a16:creationId xmlns:a16="http://schemas.microsoft.com/office/drawing/2014/main" id="{DEDF2838-61BD-4552-A6C3-E3D6763CF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" name="Picture 1043">
            <a:extLst>
              <a:ext uri="{FF2B5EF4-FFF2-40B4-BE49-F238E27FC236}">
                <a16:creationId xmlns:a16="http://schemas.microsoft.com/office/drawing/2014/main" id="{E7876ED4-577B-4724-914E-42A0567A3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5A35B073-543D-4B7C-85CE-3F6F3F51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8" name="Picture 1047">
            <a:extLst>
              <a:ext uri="{FF2B5EF4-FFF2-40B4-BE49-F238E27FC236}">
                <a16:creationId xmlns:a16="http://schemas.microsoft.com/office/drawing/2014/main" id="{56C9C24B-A8AA-4E20-9A75-455D96E2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0505B119-A4E9-4F97-9673-6F51C1C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1D3DE56-55C0-3EAD-B36B-7D9761E9C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 anchor="ctr">
            <a:normAutofit/>
          </a:bodyPr>
          <a:lstStyle/>
          <a:p>
            <a:r>
              <a:rPr lang="hu-HU" sz="4600" dirty="0">
                <a:solidFill>
                  <a:srgbClr val="FFFFFF"/>
                </a:solidFill>
              </a:rPr>
              <a:t>Lelki növekedés ösztönzése és mentorálása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3C888C9-E388-E44F-E0B5-CD1DCCC76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192940" cy="1117687"/>
          </a:xfrm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hu-HU" sz="2800" dirty="0">
                <a:solidFill>
                  <a:srgbClr val="FFFFFF"/>
                </a:solidFill>
              </a:rPr>
              <a:t>Szombatiskolai tanítók (beszélgetésvezetők) képzése</a:t>
            </a:r>
          </a:p>
        </p:txBody>
      </p:sp>
      <p:sp useBgFill="1">
        <p:nvSpPr>
          <p:cNvPr id="1052" name="Rectangle 1051">
            <a:extLst>
              <a:ext uri="{FF2B5EF4-FFF2-40B4-BE49-F238E27FC236}">
                <a16:creationId xmlns:a16="http://schemas.microsoft.com/office/drawing/2014/main" id="{3DF5FFB9-6D81-4F3A-AF5B-6F9EC34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dventista Teológiai Főiskola - ATF">
            <a:extLst>
              <a:ext uri="{FF2B5EF4-FFF2-40B4-BE49-F238E27FC236}">
                <a16:creationId xmlns:a16="http://schemas.microsoft.com/office/drawing/2014/main" id="{FD985860-AC72-9D69-DD04-5265F76C6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3933" y="1336393"/>
            <a:ext cx="4178419" cy="417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802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ibliai térképek – Magyar Bibliatársulat">
            <a:extLst>
              <a:ext uri="{FF2B5EF4-FFF2-40B4-BE49-F238E27FC236}">
                <a16:creationId xmlns:a16="http://schemas.microsoft.com/office/drawing/2014/main" id="{8C2A8EFE-B2FB-C50F-14E2-4305B1D1D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 b="608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bbanás: 8 ágú 1">
            <a:extLst>
              <a:ext uri="{FF2B5EF4-FFF2-40B4-BE49-F238E27FC236}">
                <a16:creationId xmlns:a16="http://schemas.microsoft.com/office/drawing/2014/main" id="{12003C34-F623-0856-B36F-EF6C1FF90C12}"/>
              </a:ext>
            </a:extLst>
          </p:cNvPr>
          <p:cNvSpPr/>
          <p:nvPr/>
        </p:nvSpPr>
        <p:spPr>
          <a:xfrm>
            <a:off x="9803567" y="4148528"/>
            <a:ext cx="1304144" cy="146903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1.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Robbanás: 8 ágú 2">
            <a:extLst>
              <a:ext uri="{FF2B5EF4-FFF2-40B4-BE49-F238E27FC236}">
                <a16:creationId xmlns:a16="http://schemas.microsoft.com/office/drawing/2014/main" id="{BDD5F80E-4E06-5175-F8F6-A31472B6599B}"/>
              </a:ext>
            </a:extLst>
          </p:cNvPr>
          <p:cNvSpPr/>
          <p:nvPr/>
        </p:nvSpPr>
        <p:spPr>
          <a:xfrm>
            <a:off x="9313029" y="2908092"/>
            <a:ext cx="1304144" cy="146903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2.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4" name="Robbanás: 8 ágú 3">
            <a:extLst>
              <a:ext uri="{FF2B5EF4-FFF2-40B4-BE49-F238E27FC236}">
                <a16:creationId xmlns:a16="http://schemas.microsoft.com/office/drawing/2014/main" id="{E261AA83-C145-EFEB-FAD2-3CAED366ABFB}"/>
              </a:ext>
            </a:extLst>
          </p:cNvPr>
          <p:cNvSpPr/>
          <p:nvPr/>
        </p:nvSpPr>
        <p:spPr>
          <a:xfrm>
            <a:off x="7356803" y="3060492"/>
            <a:ext cx="1304144" cy="1469036"/>
          </a:xfrm>
          <a:prstGeom prst="irregularSeal1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3.</a:t>
            </a:r>
            <a:endParaRPr lang="hu-HU" b="1" dirty="0">
              <a:solidFill>
                <a:schemeClr val="tx1"/>
              </a:solidFill>
            </a:endParaRPr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080346D9-4117-B49F-05FB-9ABA01875FCE}"/>
              </a:ext>
            </a:extLst>
          </p:cNvPr>
          <p:cNvCxnSpPr>
            <a:cxnSpLocks/>
          </p:cNvCxnSpPr>
          <p:nvPr/>
        </p:nvCxnSpPr>
        <p:spPr>
          <a:xfrm flipH="1" flipV="1">
            <a:off x="4852219" y="2908092"/>
            <a:ext cx="5075552" cy="1765508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E27255E2-DCBF-E744-EE28-08C997FCE9DF}"/>
              </a:ext>
            </a:extLst>
          </p:cNvPr>
          <p:cNvSpPr txBox="1"/>
          <p:nvPr/>
        </p:nvSpPr>
        <p:spPr>
          <a:xfrm>
            <a:off x="3691405" y="691353"/>
            <a:ext cx="2404595" cy="2062103"/>
          </a:xfrm>
          <a:prstGeom prst="rect">
            <a:avLst/>
          </a:prstGeom>
          <a:solidFill>
            <a:srgbClr val="002060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FFFF00"/>
                </a:solidFill>
              </a:rPr>
              <a:t>Péter</a:t>
            </a:r>
            <a:r>
              <a:rPr lang="hu-HU" sz="3200" dirty="0"/>
              <a:t> </a:t>
            </a:r>
          </a:p>
          <a:p>
            <a:pPr algn="ctr"/>
            <a:r>
              <a:rPr lang="hu-HU" sz="3200" dirty="0"/>
              <a:t>Márk</a:t>
            </a:r>
          </a:p>
          <a:p>
            <a:pPr algn="ctr"/>
            <a:r>
              <a:rPr lang="hu-HU" sz="3200" dirty="0"/>
              <a:t>Alexander</a:t>
            </a:r>
          </a:p>
          <a:p>
            <a:pPr algn="ctr"/>
            <a:r>
              <a:rPr lang="hu-HU" sz="3200" dirty="0" err="1"/>
              <a:t>Rufusz</a:t>
            </a:r>
            <a:r>
              <a:rPr lang="hu-HU" sz="3200" dirty="0"/>
              <a:t> </a:t>
            </a:r>
          </a:p>
        </p:txBody>
      </p:sp>
      <p:sp>
        <p:nvSpPr>
          <p:cNvPr id="9" name="Jobb oldali kapcsos zárójel 8">
            <a:extLst>
              <a:ext uri="{FF2B5EF4-FFF2-40B4-BE49-F238E27FC236}">
                <a16:creationId xmlns:a16="http://schemas.microsoft.com/office/drawing/2014/main" id="{5EE70C8E-58C9-E427-5416-5F59374BC6AF}"/>
              </a:ext>
            </a:extLst>
          </p:cNvPr>
          <p:cNvSpPr/>
          <p:nvPr/>
        </p:nvSpPr>
        <p:spPr>
          <a:xfrm rot="16200000">
            <a:off x="8653030" y="304059"/>
            <a:ext cx="856343" cy="3340744"/>
          </a:xfrm>
          <a:prstGeom prst="rightBrace">
            <a:avLst>
              <a:gd name="adj1" fmla="val 15113"/>
              <a:gd name="adj2" fmla="val 50000"/>
            </a:avLst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1BF98A2-33FA-E296-AC14-292BB2C335EF}"/>
              </a:ext>
            </a:extLst>
          </p:cNvPr>
          <p:cNvSpPr txBox="1"/>
          <p:nvPr/>
        </p:nvSpPr>
        <p:spPr>
          <a:xfrm>
            <a:off x="7090169" y="130612"/>
            <a:ext cx="3982064" cy="1323439"/>
          </a:xfrm>
          <a:prstGeom prst="rect">
            <a:avLst/>
          </a:prstGeom>
          <a:solidFill>
            <a:srgbClr val="00B0F0"/>
          </a:solidFill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000" dirty="0"/>
              <a:t>Bizánci kereszténység</a:t>
            </a:r>
          </a:p>
        </p:txBody>
      </p:sp>
    </p:spTree>
    <p:extLst>
      <p:ext uri="{BB962C8B-B14F-4D97-AF65-F5344CB8AC3E}">
        <p14:creationId xmlns:p14="http://schemas.microsoft.com/office/powerpoint/2010/main" val="1428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7C80A9-47B2-9E9F-5B9E-E3657618E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63" y="2121426"/>
            <a:ext cx="5534123" cy="4366460"/>
          </a:xfr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hu-HU" dirty="0"/>
              <a:t>Zsidókereszténység</a:t>
            </a:r>
          </a:p>
          <a:p>
            <a:r>
              <a:rPr lang="hu-HU" dirty="0"/>
              <a:t>Korábbi vallásból áttértek egy új „hitvilágba” – ami megújította a vallásosságot</a:t>
            </a:r>
          </a:p>
          <a:p>
            <a:r>
              <a:rPr lang="hu-HU" dirty="0"/>
              <a:t>A teljes elsőszázadi kereszténység kb. </a:t>
            </a:r>
            <a:r>
              <a:rPr lang="hu-HU" sz="3200" b="1" dirty="0"/>
              <a:t>5-10%</a:t>
            </a:r>
            <a:r>
              <a:rPr lang="hu-HU" dirty="0"/>
              <a:t> (megütközés a zsidóság egy jelentős részének)</a:t>
            </a:r>
          </a:p>
          <a:p>
            <a:r>
              <a:rPr lang="hu-HU" dirty="0"/>
              <a:t>FONTOS VOLT A TÖRVÉNYEK MEGTARTÁSA!</a:t>
            </a:r>
          </a:p>
          <a:p>
            <a:pPr lvl="1"/>
            <a:r>
              <a:rPr lang="hu-HU" sz="1800" dirty="0"/>
              <a:t>Zsidóknak 613</a:t>
            </a:r>
          </a:p>
          <a:p>
            <a:pPr lvl="1"/>
            <a:r>
              <a:rPr lang="hu-HU" sz="1800" dirty="0"/>
              <a:t>Pogányoknak 7</a:t>
            </a:r>
            <a:endParaRPr lang="en-US" sz="1800" dirty="0"/>
          </a:p>
        </p:txBody>
      </p:sp>
      <p:pic>
        <p:nvPicPr>
          <p:cNvPr id="5" name="Tartalom helye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1A07F784-545C-A652-00DA-71FC5ACFD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8" b="1320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BA2AB03-5694-5BC7-2635-B1EA6325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hu-HU" b="1"/>
              <a:t>A JERUZSÁLEMI KERESZTÉNYSÉG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3452C93-FC69-EB2E-8B40-2ADF6300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hu-HU" sz="4000" b="1" dirty="0" err="1"/>
              <a:t>ANTIÓCHIAI</a:t>
            </a:r>
            <a:r>
              <a:rPr lang="hu-HU" sz="4000" b="1" dirty="0"/>
              <a:t> KERESZTÉNYSÉG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1E8E60-073F-39FA-023C-85324800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017" y="2105707"/>
            <a:ext cx="6619017" cy="4869318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r>
              <a:rPr lang="hu-HU" dirty="0"/>
              <a:t>Jellemzően nem zsidó háttér</a:t>
            </a:r>
          </a:p>
          <a:p>
            <a:r>
              <a:rPr lang="hu-HU" dirty="0"/>
              <a:t>A görög nyelvűség a görög „világ”-hoz való tartozást jelenti</a:t>
            </a:r>
          </a:p>
          <a:p>
            <a:r>
              <a:rPr lang="hu-HU" dirty="0"/>
              <a:t>Az 1. század végére a teljes kereszténység kb. </a:t>
            </a:r>
            <a:r>
              <a:rPr lang="hu-HU" sz="3200" b="1" dirty="0"/>
              <a:t>90-95%-a </a:t>
            </a:r>
            <a:r>
              <a:rPr lang="hu-HU" dirty="0"/>
              <a:t>görögül beszélő (zsidó is van köztük)</a:t>
            </a:r>
          </a:p>
          <a:p>
            <a:r>
              <a:rPr lang="hu-HU" dirty="0"/>
              <a:t>Mivel </a:t>
            </a:r>
            <a:r>
              <a:rPr lang="hu-HU" dirty="0">
                <a:solidFill>
                  <a:srgbClr val="FFFF00"/>
                </a:solidFill>
              </a:rPr>
              <a:t>„törvényük nem lévén önmaguk törvényük” </a:t>
            </a:r>
            <a:r>
              <a:rPr lang="hu-HU" dirty="0"/>
              <a:t>(Róm 2,14)</a:t>
            </a:r>
          </a:p>
          <a:p>
            <a:r>
              <a:rPr lang="hu-HU" dirty="0"/>
              <a:t>FONTOS SZÁMUKRA A HIT (általi megigazulás) – lásd: </a:t>
            </a:r>
            <a:r>
              <a:rPr lang="hu-HU" dirty="0" err="1"/>
              <a:t>Zsid</a:t>
            </a:r>
            <a:r>
              <a:rPr lang="hu-HU" dirty="0"/>
              <a:t> 11,1</a:t>
            </a:r>
          </a:p>
          <a:p>
            <a:pPr lvl="1"/>
            <a:r>
              <a:rPr lang="hu-HU" sz="1800" dirty="0"/>
              <a:t>Miért kell elmagyarázni a zsidóknak, hogy mi a hit?</a:t>
            </a:r>
            <a:endParaRPr lang="en-US" sz="1800" dirty="0"/>
          </a:p>
        </p:txBody>
      </p:sp>
      <p:pic>
        <p:nvPicPr>
          <p:cNvPr id="5" name="Tartalom helye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0754E0EC-A148-E51E-6516-2E0832F53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32" y="609842"/>
            <a:ext cx="4056138" cy="603387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8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8593DF-A0D7-9DDE-E2BA-6A4369ECA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2"/>
            <a:ext cx="5811920" cy="4358895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 lnSpcReduction="10000"/>
          </a:bodyPr>
          <a:lstStyle/>
          <a:p>
            <a:r>
              <a:rPr lang="hu-HU" dirty="0"/>
              <a:t>Keverék nép (egy részük </a:t>
            </a:r>
            <a:r>
              <a:rPr lang="hu-HU" dirty="0" err="1"/>
              <a:t>esszénus</a:t>
            </a:r>
            <a:r>
              <a:rPr lang="hu-HU" dirty="0"/>
              <a:t> zsidó volt)</a:t>
            </a:r>
          </a:p>
          <a:p>
            <a:r>
              <a:rPr lang="hu-HU" dirty="0"/>
              <a:t>Kultuszok keveredése: ezotéria, asztrológia, jóslás stb.</a:t>
            </a:r>
          </a:p>
          <a:p>
            <a:r>
              <a:rPr lang="hu-HU" dirty="0"/>
              <a:t>Későn jelenik meg, Kr.u. 80-tól</a:t>
            </a:r>
          </a:p>
          <a:p>
            <a:r>
              <a:rPr lang="hu-HU" sz="3000" b="1" dirty="0"/>
              <a:t>Nem tudjuk, hogy hány % </a:t>
            </a:r>
            <a:r>
              <a:rPr lang="hu-HU" dirty="0"/>
              <a:t>- befolyásos szélsőség</a:t>
            </a:r>
          </a:p>
          <a:p>
            <a:r>
              <a:rPr lang="hu-HU" dirty="0"/>
              <a:t>PESSZIMISTA KERESZTÉNYSÉG (világosság – </a:t>
            </a:r>
            <a:r>
              <a:rPr lang="hu-HU" dirty="0" err="1"/>
              <a:t>sötség</a:t>
            </a:r>
            <a:r>
              <a:rPr lang="hu-HU" dirty="0"/>
              <a:t>: a sötétség uralkodik a világ felett)</a:t>
            </a:r>
          </a:p>
          <a:p>
            <a:r>
              <a:rPr lang="hu-HU" dirty="0"/>
              <a:t>Beépült főként a bizánci kereszténységbe</a:t>
            </a:r>
            <a:endParaRPr lang="en-US" dirty="0"/>
          </a:p>
        </p:txBody>
      </p:sp>
      <p:pic>
        <p:nvPicPr>
          <p:cNvPr id="5" name="Tartalom helye 4" descr="A képen szöveg, képernyőkép, térkép látható&#10;&#10;Automatikusan generált leírás">
            <a:extLst>
              <a:ext uri="{FF2B5EF4-FFF2-40B4-BE49-F238E27FC236}">
                <a16:creationId xmlns:a16="http://schemas.microsoft.com/office/drawing/2014/main" id="{09D06F4E-5057-396C-6A15-589F8BD5B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r="16353" b="-1"/>
          <a:stretch/>
        </p:blipFill>
        <p:spPr>
          <a:xfrm>
            <a:off x="6580012" y="169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E2D13EF-7B0E-B189-74AB-45D7FCA4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hu-HU" dirty="0"/>
              <a:t>EFÉZUSI (KIS-ÁZSIA) KERESZTÉNYSÉG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8979DA-C231-85AA-06CF-CE1C9D82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 A ZSIDÓKERESZTÉNY SZEMÉLYISÉGTÍPUS</a:t>
            </a:r>
          </a:p>
        </p:txBody>
      </p:sp>
      <p:pic>
        <p:nvPicPr>
          <p:cNvPr id="3074" name="Picture 2" descr="Heti kommentár: A Tóra és az aratás ünnepe - BZSH">
            <a:extLst>
              <a:ext uri="{FF2B5EF4-FFF2-40B4-BE49-F238E27FC236}">
                <a16:creationId xmlns:a16="http://schemas.microsoft.com/office/drawing/2014/main" id="{44C396D0-C236-53BC-5572-BB31FCA0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2326564"/>
            <a:ext cx="3480727" cy="23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ézus Krisztus helyettes engesztelése - Reformatus.hu">
            <a:extLst>
              <a:ext uri="{FF2B5EF4-FFF2-40B4-BE49-F238E27FC236}">
                <a16:creationId xmlns:a16="http://schemas.microsoft.com/office/drawing/2014/main" id="{7B96AEF0-4F76-CEA8-90AE-CB0C7AABF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11" y="2320265"/>
            <a:ext cx="3719729" cy="23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enny Keresztény Jézus - Ingyenes kép a Pixabay-en">
            <a:extLst>
              <a:ext uri="{FF2B5EF4-FFF2-40B4-BE49-F238E27FC236}">
                <a16:creationId xmlns:a16="http://schemas.microsoft.com/office/drawing/2014/main" id="{32973814-BC84-A1A5-F5CA-E1A89B2E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43" y="2325414"/>
            <a:ext cx="3489736" cy="23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yíl: szaggatott, jobbra mutató 2">
            <a:extLst>
              <a:ext uri="{FF2B5EF4-FFF2-40B4-BE49-F238E27FC236}">
                <a16:creationId xmlns:a16="http://schemas.microsoft.com/office/drawing/2014/main" id="{11409BF8-26C3-68AC-C67E-607DE5F35C6F}"/>
              </a:ext>
            </a:extLst>
          </p:cNvPr>
          <p:cNvSpPr/>
          <p:nvPr/>
        </p:nvSpPr>
        <p:spPr>
          <a:xfrm>
            <a:off x="680321" y="4979801"/>
            <a:ext cx="4544822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Tóra (Törvény)</a:t>
            </a:r>
          </a:p>
        </p:txBody>
      </p:sp>
      <p:sp>
        <p:nvSpPr>
          <p:cNvPr id="4" name="Nyíl: szaggatott, jobbra mutató 3">
            <a:extLst>
              <a:ext uri="{FF2B5EF4-FFF2-40B4-BE49-F238E27FC236}">
                <a16:creationId xmlns:a16="http://schemas.microsoft.com/office/drawing/2014/main" id="{4C381D1C-943B-54DC-D2AD-F821CB9D70DC}"/>
              </a:ext>
            </a:extLst>
          </p:cNvPr>
          <p:cNvSpPr/>
          <p:nvPr/>
        </p:nvSpPr>
        <p:spPr>
          <a:xfrm>
            <a:off x="4449911" y="4979801"/>
            <a:ext cx="4231838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Kereszt (megváltás)</a:t>
            </a:r>
          </a:p>
        </p:txBody>
      </p:sp>
      <p:sp>
        <p:nvSpPr>
          <p:cNvPr id="5" name="Nyíl: szaggatott, jobbra mutató 4">
            <a:extLst>
              <a:ext uri="{FF2B5EF4-FFF2-40B4-BE49-F238E27FC236}">
                <a16:creationId xmlns:a16="http://schemas.microsoft.com/office/drawing/2014/main" id="{958ECD02-A7EF-FB69-0DC7-4A04C4901535}"/>
              </a:ext>
            </a:extLst>
          </p:cNvPr>
          <p:cNvSpPr/>
          <p:nvPr/>
        </p:nvSpPr>
        <p:spPr>
          <a:xfrm>
            <a:off x="7960162" y="5023835"/>
            <a:ext cx="4231838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Üdvösség</a:t>
            </a:r>
          </a:p>
        </p:txBody>
      </p:sp>
    </p:spTree>
    <p:extLst>
      <p:ext uri="{BB962C8B-B14F-4D97-AF65-F5344CB8AC3E}">
        <p14:creationId xmlns:p14="http://schemas.microsoft.com/office/powerpoint/2010/main" val="419163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32AE7-B149-3DAF-ABF0-A1857080B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12FC78C1-EC33-96EB-A605-F665A4F90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098" name="Picture 2" descr="reach-bible-background-1 – Grace Baptist Church">
            <a:extLst>
              <a:ext uri="{FF2B5EF4-FFF2-40B4-BE49-F238E27FC236}">
                <a16:creationId xmlns:a16="http://schemas.microsoft.com/office/drawing/2014/main" id="{98358E36-28D4-04A1-0E09-931EA322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40E291D-6596-AF17-D41D-CCA1519E9D78}"/>
              </a:ext>
            </a:extLst>
          </p:cNvPr>
          <p:cNvSpPr txBox="1"/>
          <p:nvPr/>
        </p:nvSpPr>
        <p:spPr>
          <a:xfrm>
            <a:off x="938289" y="632668"/>
            <a:ext cx="7505623" cy="520142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Jak 2,14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Testvéreim, mit használ, ha valaki azt mondja, hogy van hite, de cselekedetei nincsenek?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Vajon üdvözítheti-e őt egyedül a hit?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Jak 2,23-24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Így teljesedett be az Írás, amely azt mondja: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„Ábrahám hitt az Úrnak, aki ezért igaznak fogadta el őt”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és „Isten barátjának neveztetett”. Látjátok tehát,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hogy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cselekedetekből igazul meg az ember,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és nem csupán a hit által. </a:t>
            </a:r>
          </a:p>
        </p:txBody>
      </p:sp>
    </p:spTree>
    <p:extLst>
      <p:ext uri="{BB962C8B-B14F-4D97-AF65-F5344CB8AC3E}">
        <p14:creationId xmlns:p14="http://schemas.microsoft.com/office/powerpoint/2010/main" val="26087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796F7-20EC-F430-0696-000C53FB7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32A5ED-1AA3-9769-930C-23CD1879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000" dirty="0"/>
              <a:t> AZ </a:t>
            </a:r>
            <a:r>
              <a:rPr lang="hu-HU" sz="4000" dirty="0" err="1"/>
              <a:t>ANTIÓKHIAI</a:t>
            </a:r>
            <a:r>
              <a:rPr lang="hu-HU" sz="4000" dirty="0"/>
              <a:t> (POGÁNY) SZEMÉLYISÉGTÍPUS</a:t>
            </a:r>
          </a:p>
        </p:txBody>
      </p:sp>
      <p:pic>
        <p:nvPicPr>
          <p:cNvPr id="3074" name="Picture 2" descr="Heti kommentár: A Tóra és az aratás ünnepe - BZSH">
            <a:extLst>
              <a:ext uri="{FF2B5EF4-FFF2-40B4-BE49-F238E27FC236}">
                <a16:creationId xmlns:a16="http://schemas.microsoft.com/office/drawing/2014/main" id="{5A90FD34-8326-6E31-0513-0BF2BE586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96" y="2469034"/>
            <a:ext cx="3480727" cy="23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ézus Krisztus helyettes engesztelése - Reformatus.hu">
            <a:extLst>
              <a:ext uri="{FF2B5EF4-FFF2-40B4-BE49-F238E27FC236}">
                <a16:creationId xmlns:a16="http://schemas.microsoft.com/office/drawing/2014/main" id="{93D985A4-18EC-F42D-C2A1-BE1876D0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9" y="2474794"/>
            <a:ext cx="3719729" cy="23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enny Keresztény Jézus - Ingyenes kép a Pixabay-en">
            <a:extLst>
              <a:ext uri="{FF2B5EF4-FFF2-40B4-BE49-F238E27FC236}">
                <a16:creationId xmlns:a16="http://schemas.microsoft.com/office/drawing/2014/main" id="{7A2DD481-F7D7-4955-A033-1DC233BA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43" y="2468294"/>
            <a:ext cx="3489736" cy="23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yíl: szaggatott, jobbra mutató 3">
            <a:extLst>
              <a:ext uri="{FF2B5EF4-FFF2-40B4-BE49-F238E27FC236}">
                <a16:creationId xmlns:a16="http://schemas.microsoft.com/office/drawing/2014/main" id="{105F79F5-D5DA-BFD4-94A4-55B7C98B7F17}"/>
              </a:ext>
            </a:extLst>
          </p:cNvPr>
          <p:cNvSpPr/>
          <p:nvPr/>
        </p:nvSpPr>
        <p:spPr>
          <a:xfrm>
            <a:off x="567098" y="5023834"/>
            <a:ext cx="4231838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Kereszt (megelőlegezett kegyelem)</a:t>
            </a:r>
          </a:p>
        </p:txBody>
      </p:sp>
      <p:sp>
        <p:nvSpPr>
          <p:cNvPr id="6" name="Nyíl: szaggatott, jobbra mutató 5">
            <a:extLst>
              <a:ext uri="{FF2B5EF4-FFF2-40B4-BE49-F238E27FC236}">
                <a16:creationId xmlns:a16="http://schemas.microsoft.com/office/drawing/2014/main" id="{A89EC877-FAA1-22CA-94AA-25E0AA317652}"/>
              </a:ext>
            </a:extLst>
          </p:cNvPr>
          <p:cNvSpPr/>
          <p:nvPr/>
        </p:nvSpPr>
        <p:spPr>
          <a:xfrm>
            <a:off x="4218570" y="4947825"/>
            <a:ext cx="4544822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Törvény (Krisztusi értelmezése)</a:t>
            </a:r>
          </a:p>
        </p:txBody>
      </p:sp>
      <p:sp>
        <p:nvSpPr>
          <p:cNvPr id="7" name="Nyíl: szaggatott, jobbra mutató 6">
            <a:extLst>
              <a:ext uri="{FF2B5EF4-FFF2-40B4-BE49-F238E27FC236}">
                <a16:creationId xmlns:a16="http://schemas.microsoft.com/office/drawing/2014/main" id="{238A5D2C-961D-DA39-7C9B-8E8DAB530FB2}"/>
              </a:ext>
            </a:extLst>
          </p:cNvPr>
          <p:cNvSpPr/>
          <p:nvPr/>
        </p:nvSpPr>
        <p:spPr>
          <a:xfrm>
            <a:off x="7960162" y="4935766"/>
            <a:ext cx="4231838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Üdvösség</a:t>
            </a:r>
          </a:p>
        </p:txBody>
      </p:sp>
    </p:spTree>
    <p:extLst>
      <p:ext uri="{BB962C8B-B14F-4D97-AF65-F5344CB8AC3E}">
        <p14:creationId xmlns:p14="http://schemas.microsoft.com/office/powerpoint/2010/main" val="16660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4C2C6-CB7D-69C1-BCD2-F20397FF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ach-bible-background-1 – Grace Baptist Church">
            <a:extLst>
              <a:ext uri="{FF2B5EF4-FFF2-40B4-BE49-F238E27FC236}">
                <a16:creationId xmlns:a16="http://schemas.microsoft.com/office/drawing/2014/main" id="{EC6791AC-1DED-4BC3-0F0E-222C945B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/>
          <a:stretch/>
        </p:blipFill>
        <p:spPr bwMode="auto">
          <a:xfrm flipH="1"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DCD5FFF-C1F5-C983-BE6F-0FEFEC0B38A6}"/>
              </a:ext>
            </a:extLst>
          </p:cNvPr>
          <p:cNvSpPr txBox="1"/>
          <p:nvPr/>
        </p:nvSpPr>
        <p:spPr>
          <a:xfrm>
            <a:off x="4088684" y="867817"/>
            <a:ext cx="7141291" cy="48320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Róm 4,2-3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ugyanis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Ábrahám cselekedetekből igazult meg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akkor van mivel dicsekednie, de nem Isten előtt. De mit mond az Írás? „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Hitt Ábrahám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Istennek, és Isten ezt számította be neki igazságul.”</a:t>
            </a:r>
            <a:b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Róm 4,13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Mert Ábrahám vagy az utóda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nem a törvény, hanem a hitből való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igazsága alapján részesült abban az ígéretben, hogy örökölni fogja a világot.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6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2FDC4-14FA-F9E7-E370-EE17290E4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4CFB2C-1C4D-4E36-FE55-843AD0A4E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31" y="767350"/>
            <a:ext cx="9613861" cy="1080938"/>
          </a:xfrm>
        </p:spPr>
        <p:txBody>
          <a:bodyPr>
            <a:normAutofit/>
          </a:bodyPr>
          <a:lstStyle/>
          <a:p>
            <a:r>
              <a:rPr lang="hu-HU" sz="4000" dirty="0"/>
              <a:t> A KIS-ÁZSIAI SZEMÉLYISÉGTÍPUS</a:t>
            </a:r>
          </a:p>
        </p:txBody>
      </p:sp>
      <p:pic>
        <p:nvPicPr>
          <p:cNvPr id="3074" name="Picture 2" descr="Heti kommentár: A Tóra és az aratás ünnepe - BZSH">
            <a:extLst>
              <a:ext uri="{FF2B5EF4-FFF2-40B4-BE49-F238E27FC236}">
                <a16:creationId xmlns:a16="http://schemas.microsoft.com/office/drawing/2014/main" id="{332BA370-81A8-B4B2-0F65-C093524EC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1" y="2076746"/>
            <a:ext cx="3480727" cy="23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yíl: szaggatott, jobbra mutató 5">
            <a:extLst>
              <a:ext uri="{FF2B5EF4-FFF2-40B4-BE49-F238E27FC236}">
                <a16:creationId xmlns:a16="http://schemas.microsoft.com/office/drawing/2014/main" id="{A2B99588-76DC-FB2F-F2AD-409A871E5D6C}"/>
              </a:ext>
            </a:extLst>
          </p:cNvPr>
          <p:cNvSpPr/>
          <p:nvPr/>
        </p:nvSpPr>
        <p:spPr>
          <a:xfrm>
            <a:off x="312731" y="4629468"/>
            <a:ext cx="4544822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Törvény (kevés)</a:t>
            </a:r>
          </a:p>
        </p:txBody>
      </p:sp>
      <p:pic>
        <p:nvPicPr>
          <p:cNvPr id="5122" name="Picture 2" descr="Jézus Krisztus 115 neve és megnevezése">
            <a:extLst>
              <a:ext uri="{FF2B5EF4-FFF2-40B4-BE49-F238E27FC236}">
                <a16:creationId xmlns:a16="http://schemas.microsoft.com/office/drawing/2014/main" id="{D68F1F7A-0D9C-528A-BD43-09CE3D73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04" y="2077065"/>
            <a:ext cx="3597440" cy="232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yíl: szaggatott, jobbra mutató 2">
            <a:extLst>
              <a:ext uri="{FF2B5EF4-FFF2-40B4-BE49-F238E27FC236}">
                <a16:creationId xmlns:a16="http://schemas.microsoft.com/office/drawing/2014/main" id="{F8731197-3088-BC7A-3F53-8A8748A469F8}"/>
              </a:ext>
            </a:extLst>
          </p:cNvPr>
          <p:cNvSpPr/>
          <p:nvPr/>
        </p:nvSpPr>
        <p:spPr>
          <a:xfrm>
            <a:off x="3823589" y="4629467"/>
            <a:ext cx="4544822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Krisztus a törvény tökéletes megtartója</a:t>
            </a:r>
          </a:p>
        </p:txBody>
      </p:sp>
      <p:pic>
        <p:nvPicPr>
          <p:cNvPr id="9" name="Kép 8" descr="A képen ég, kültéri, üdítőital, személy látható&#10;&#10;Automatikusan generált leírás">
            <a:extLst>
              <a:ext uri="{FF2B5EF4-FFF2-40B4-BE49-F238E27FC236}">
                <a16:creationId xmlns:a16="http://schemas.microsoft.com/office/drawing/2014/main" id="{919F29C6-0655-E261-EA9A-1441F94D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76" y="2076745"/>
            <a:ext cx="4169431" cy="2324266"/>
          </a:xfrm>
          <a:prstGeom prst="rect">
            <a:avLst/>
          </a:prstGeom>
        </p:spPr>
      </p:pic>
      <p:sp>
        <p:nvSpPr>
          <p:cNvPr id="10" name="Nyíl: szaggatott, jobbra mutató 9">
            <a:extLst>
              <a:ext uri="{FF2B5EF4-FFF2-40B4-BE49-F238E27FC236}">
                <a16:creationId xmlns:a16="http://schemas.microsoft.com/office/drawing/2014/main" id="{83916337-BFCB-EBD4-DB24-37A900CB2590}"/>
              </a:ext>
            </a:extLst>
          </p:cNvPr>
          <p:cNvSpPr/>
          <p:nvPr/>
        </p:nvSpPr>
        <p:spPr>
          <a:xfrm>
            <a:off x="7568558" y="4629467"/>
            <a:ext cx="4544822" cy="1319135"/>
          </a:xfrm>
          <a:prstGeom prst="stripedRightArrow">
            <a:avLst>
              <a:gd name="adj1" fmla="val 100000"/>
              <a:gd name="adj2" fmla="val 9440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Lehetek tökéletesebb Krisztusnál</a:t>
            </a:r>
          </a:p>
        </p:txBody>
      </p:sp>
    </p:spTree>
    <p:extLst>
      <p:ext uri="{BB962C8B-B14F-4D97-AF65-F5344CB8AC3E}">
        <p14:creationId xmlns:p14="http://schemas.microsoft.com/office/powerpoint/2010/main" val="8758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Do I Study the Bible? - New Horizon Church">
            <a:extLst>
              <a:ext uri="{FF2B5EF4-FFF2-40B4-BE49-F238E27FC236}">
                <a16:creationId xmlns:a16="http://schemas.microsoft.com/office/drawing/2014/main" id="{D1713180-CC76-1DBB-C73F-DA53A5B3F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550CF26-AA1C-DC16-57DB-2E9ECA3BF2BC}"/>
              </a:ext>
            </a:extLst>
          </p:cNvPr>
          <p:cNvSpPr txBox="1"/>
          <p:nvPr/>
        </p:nvSpPr>
        <p:spPr>
          <a:xfrm>
            <a:off x="509666" y="584616"/>
            <a:ext cx="11320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effectLst/>
                <a:latin typeface="Arial" panose="020B0604020202020204" pitchFamily="34" charset="0"/>
              </a:rPr>
              <a:t>1Jn</a:t>
            </a:r>
            <a:r>
              <a:rPr lang="hu-HU" sz="3600" b="1" dirty="0">
                <a:effectLst/>
                <a:latin typeface="Arial" panose="020B0604020202020204" pitchFamily="34" charset="0"/>
              </a:rPr>
              <a:t> 1,10 </a:t>
            </a:r>
          </a:p>
          <a:p>
            <a:r>
              <a:rPr lang="hu-HU" sz="36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Ha azt mondjuk, hogy nem vagyunk bűnösök</a:t>
            </a:r>
            <a:r>
              <a:rPr lang="hu-HU" sz="3600" dirty="0">
                <a:effectLst/>
                <a:latin typeface="Arial" panose="020B0604020202020204" pitchFamily="34" charset="0"/>
              </a:rPr>
              <a:t>, hazuggá tesszük őt, és nincs meg bennünk az ő igéje. </a:t>
            </a:r>
            <a:br>
              <a:rPr lang="hu-HU" sz="3600" dirty="0"/>
            </a:b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40210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BBCFF1-6BF3-4941-973F-CE3A1F225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170B3D-1B5C-4AA5-B670-B783ADC5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8291"/>
            <a:ext cx="12192000" cy="2759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EE3C243-B4B4-4FE3-AFF2-E81D7F48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795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65FA9C5-F0C8-4233-30B3-2855043B1F35}"/>
              </a:ext>
            </a:extLst>
          </p:cNvPr>
          <p:cNvSpPr txBox="1"/>
          <p:nvPr/>
        </p:nvSpPr>
        <p:spPr>
          <a:xfrm>
            <a:off x="680322" y="1216404"/>
            <a:ext cx="9689360" cy="3841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7200" dirty="0" err="1"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ebo.kre.hu</a:t>
            </a:r>
            <a:r>
              <a:rPr lang="en-US" sz="7200" dirty="0"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12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406E1-004E-FF79-386F-D24573C3F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w Do I Study the Bible? - New Horizon Church">
            <a:extLst>
              <a:ext uri="{FF2B5EF4-FFF2-40B4-BE49-F238E27FC236}">
                <a16:creationId xmlns:a16="http://schemas.microsoft.com/office/drawing/2014/main" id="{09FDA31E-E8E5-9172-76D6-60A56DEE4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5A3D514-94FF-D96D-DDFA-ABC7BE53CF7E}"/>
              </a:ext>
            </a:extLst>
          </p:cNvPr>
          <p:cNvSpPr txBox="1"/>
          <p:nvPr/>
        </p:nvSpPr>
        <p:spPr>
          <a:xfrm>
            <a:off x="638253" y="398878"/>
            <a:ext cx="113203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effectLst/>
                <a:latin typeface="Arial" panose="020B0604020202020204" pitchFamily="34" charset="0"/>
              </a:rPr>
              <a:t>2Jn 1,8-10</a:t>
            </a:r>
          </a:p>
          <a:p>
            <a:r>
              <a:rPr lang="hu-HU" sz="2400" dirty="0">
                <a:effectLst/>
                <a:latin typeface="Arial" panose="020B0604020202020204" pitchFamily="34" charset="0"/>
              </a:rPr>
              <a:t>Vigyázzatok magatokra, hogy ne veszítsétek el, amit elértünk munkánkkal, hanem teljes jutalmat kapjatok</a:t>
            </a:r>
            <a:r>
              <a:rPr lang="hu-HU" sz="24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. Aki túllép ezen, és nem marad meg a Krisztus tanításában, abban nincs benne Isten</a:t>
            </a:r>
            <a:r>
              <a:rPr lang="hu-HU" sz="2400" dirty="0">
                <a:effectLst/>
                <a:latin typeface="Arial" panose="020B0604020202020204" pitchFamily="34" charset="0"/>
              </a:rPr>
              <a:t>; aki megmarad a tanításban, abban benne van az Atya is, meg a Fiú is. </a:t>
            </a:r>
            <a:r>
              <a:rPr lang="hu-HU" sz="24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Ha valaki hozzátok érkezik, és nem ezt a tanítást viszi, ne fogadjátok be a házatokba, és ne köszöntsétek</a:t>
            </a:r>
            <a:r>
              <a:rPr lang="hu-HU" sz="2400" dirty="0">
                <a:effectLst/>
                <a:latin typeface="Arial" panose="020B0604020202020204" pitchFamily="34" charset="0"/>
              </a:rPr>
              <a:t>, 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25384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16E2C2-C6FC-49C3-233E-699EFAAB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4000" b="1" dirty="0"/>
              <a:t> HÁROM ALAPVETŐ SZEMÉLYISÉGTÍPUS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E2F1F98-CCED-C648-508D-3BE549C14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C000">
              <a:alpha val="94000"/>
            </a:srgbClr>
          </a:solidFill>
          <a:ln w="38100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Zsidókeresztény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DD5250F-A57A-75D9-0F3B-ED3FEFCB65D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hu-HU" sz="3600" dirty="0"/>
              <a:t>Törvény-alapú gondolkodás vezet Krisztushoz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0205B58-982D-31B4-84C7-B87EC6EC8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00B0F0"/>
          </a:solidFill>
          <a:ln w="508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Pogánykeresztény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EACB9446-2B31-67F9-F4D5-CB2C074CD4A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Krisztus megelőlegezett kegyelme vezet az üdvösségre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BE5A9A6-101E-9F82-2D86-E5BC6D696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291444" cy="576262"/>
          </a:xfrm>
          <a:solidFill>
            <a:srgbClr val="00B050"/>
          </a:solidFill>
          <a:ln w="44450">
            <a:solidFill>
              <a:srgbClr val="FFFF00"/>
            </a:solidFill>
          </a:ln>
        </p:spPr>
        <p:txBody>
          <a:bodyPr/>
          <a:lstStyle/>
          <a:p>
            <a:r>
              <a:rPr lang="hu-HU" dirty="0"/>
              <a:t>„Keverék” vallásosság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255AEF74-F1F4-F569-2BD0-CE629648F89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291444" cy="2913513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Törvények betartásával, Krisztus hasonlóságára jutni: feltételes üdvösség (tökéletesség függvénye)</a:t>
            </a:r>
          </a:p>
        </p:txBody>
      </p:sp>
    </p:spTree>
    <p:extLst>
      <p:ext uri="{BB962C8B-B14F-4D97-AF65-F5344CB8AC3E}">
        <p14:creationId xmlns:p14="http://schemas.microsoft.com/office/powerpoint/2010/main" val="23421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Magyar Néprajzi Lexikon /">
            <a:extLst>
              <a:ext uri="{FF2B5EF4-FFF2-40B4-BE49-F238E27FC236}">
                <a16:creationId xmlns:a16="http://schemas.microsoft.com/office/drawing/2014/main" id="{9AA5652D-3522-F598-A31D-1691CC54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1" b="1087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700C7A3-14FB-856C-320B-63CF1E6EA38D}"/>
              </a:ext>
            </a:extLst>
          </p:cNvPr>
          <p:cNvSpPr txBox="1"/>
          <p:nvPr/>
        </p:nvSpPr>
        <p:spPr>
          <a:xfrm>
            <a:off x="1343716" y="1640825"/>
            <a:ext cx="9713594" cy="144655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„Nem mindegy, ki mit hoz magával a batyuban!”</a:t>
            </a:r>
          </a:p>
        </p:txBody>
      </p:sp>
    </p:spTree>
    <p:extLst>
      <p:ext uri="{BB962C8B-B14F-4D97-AF65-F5344CB8AC3E}">
        <p14:creationId xmlns:p14="http://schemas.microsoft.com/office/powerpoint/2010/main" val="20694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Bible Background Pictures | Download Free Images on Unsplash">
            <a:extLst>
              <a:ext uri="{FF2B5EF4-FFF2-40B4-BE49-F238E27FC236}">
                <a16:creationId xmlns:a16="http://schemas.microsoft.com/office/drawing/2014/main" id="{E2A0D821-C551-23AC-B2EC-D51ABB48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2" b="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E4505AF-2D50-6055-D0DD-3F5603B1B53D}"/>
              </a:ext>
            </a:extLst>
          </p:cNvPr>
          <p:cNvSpPr txBox="1"/>
          <p:nvPr/>
        </p:nvSpPr>
        <p:spPr>
          <a:xfrm>
            <a:off x="495300" y="652072"/>
            <a:ext cx="11201399" cy="3970318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effectLst/>
                <a:latin typeface="Arial" panose="020B0604020202020204" pitchFamily="34" charset="0"/>
              </a:rPr>
              <a:t>1Kor</a:t>
            </a:r>
            <a:r>
              <a:rPr lang="hu-HU" sz="3600" b="1" dirty="0">
                <a:effectLst/>
                <a:latin typeface="Arial" panose="020B0604020202020204" pitchFamily="34" charset="0"/>
              </a:rPr>
              <a:t> 9,20-23</a:t>
            </a:r>
          </a:p>
          <a:p>
            <a:r>
              <a:rPr lang="hu-HU" sz="2400" dirty="0">
                <a:effectLst/>
                <a:latin typeface="Arial" panose="020B0604020202020204" pitchFamily="34" charset="0"/>
              </a:rPr>
              <a:t>A zsidóknak olyanná lettem, mint aki zsidó, </a:t>
            </a:r>
            <a:r>
              <a:rPr lang="hu-HU" sz="24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hogy megnyerjem a zsidókat</a:t>
            </a:r>
            <a:r>
              <a:rPr lang="hu-HU" sz="2400" dirty="0">
                <a:effectLst/>
                <a:latin typeface="Arial" panose="020B0604020202020204" pitchFamily="34" charset="0"/>
              </a:rPr>
              <a:t>; a törvény uralma alatt levőknek, mint a törvény uralma alatt levő - pedig én magam nem vagyok a törvény uralma alatt -, </a:t>
            </a:r>
            <a:r>
              <a:rPr lang="hu-HU" sz="24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hogy megnyerjem a törvény uralma alatt levőket. </a:t>
            </a:r>
            <a:r>
              <a:rPr lang="hu-HU" sz="2400" dirty="0">
                <a:effectLst/>
                <a:latin typeface="Arial" panose="020B0604020202020204" pitchFamily="34" charset="0"/>
              </a:rPr>
              <a:t>A törvény nélkülieknek törvény nélkülivé lettem - pedig nem vagyok Isten törvénye nélkül, hanem Krisztus törvénye szerint élek -, </a:t>
            </a:r>
            <a:r>
              <a:rPr lang="hu-HU" sz="24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hogy megnyerjem a törvény nélkülieket</a:t>
            </a:r>
            <a:r>
              <a:rPr lang="hu-HU" sz="2400" dirty="0">
                <a:effectLst/>
                <a:latin typeface="Arial" panose="020B0604020202020204" pitchFamily="34" charset="0"/>
              </a:rPr>
              <a:t>. Az erőtleneknek erőtlenné lettem, </a:t>
            </a:r>
            <a:r>
              <a:rPr lang="hu-HU" sz="24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hogy megnyerjem az erőtleneket:</a:t>
            </a:r>
            <a:r>
              <a:rPr lang="hu-HU" sz="2400" dirty="0">
                <a:effectLst/>
                <a:latin typeface="Arial" panose="020B0604020202020204" pitchFamily="34" charset="0"/>
              </a:rPr>
              <a:t> mindenkinek mindenné lettem, hogy mindenképpen megmentsek némelyeket. Mindezt pedig az evangéliumért teszem, hogy én is részestárs legyek abban.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641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önfeláldozás - Nők Lapja">
            <a:extLst>
              <a:ext uri="{FF2B5EF4-FFF2-40B4-BE49-F238E27FC236}">
                <a16:creationId xmlns:a16="http://schemas.microsoft.com/office/drawing/2014/main" id="{DD91EDEE-0F8F-1FC6-EB49-35F8F6C3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9468C95-4D5F-162D-E35E-3525A549F2C3}"/>
              </a:ext>
            </a:extLst>
          </p:cNvPr>
          <p:cNvSpPr txBox="1"/>
          <p:nvPr/>
        </p:nvSpPr>
        <p:spPr>
          <a:xfrm>
            <a:off x="1265749" y="2896855"/>
            <a:ext cx="9443545" cy="193899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dirty="0"/>
              <a:t>Mennyit áldozol fel önmagadból a másik növekedése érdekében?</a:t>
            </a:r>
          </a:p>
          <a:p>
            <a:pPr algn="ctr"/>
            <a:r>
              <a:rPr lang="hu-HU" sz="4000" dirty="0"/>
              <a:t>(KASSA!)</a:t>
            </a:r>
          </a:p>
        </p:txBody>
      </p:sp>
    </p:spTree>
    <p:extLst>
      <p:ext uri="{BB962C8B-B14F-4D97-AF65-F5344CB8AC3E}">
        <p14:creationId xmlns:p14="http://schemas.microsoft.com/office/powerpoint/2010/main" val="1896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kültéri, ég, víz, tengerpart látható&#10;&#10;Automatikusan generált leírás">
            <a:extLst>
              <a:ext uri="{FF2B5EF4-FFF2-40B4-BE49-F238E27FC236}">
                <a16:creationId xmlns:a16="http://schemas.microsoft.com/office/drawing/2014/main" id="{279CCC04-E697-24B7-A04F-9A94129A5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AutoShape 2" descr="Vlies fali posztertapéta tengerparti naplemente mintával 368x254 vlies |  Tapéta Trend Tapétabolt">
            <a:extLst>
              <a:ext uri="{FF2B5EF4-FFF2-40B4-BE49-F238E27FC236}">
                <a16:creationId xmlns:a16="http://schemas.microsoft.com/office/drawing/2014/main" id="{7233D597-9058-E56D-89BB-D00CB1483C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C9108C2-692E-8A17-E728-0B2692BC4D35}"/>
              </a:ext>
            </a:extLst>
          </p:cNvPr>
          <p:cNvSpPr txBox="1"/>
          <p:nvPr/>
        </p:nvSpPr>
        <p:spPr>
          <a:xfrm>
            <a:off x="899373" y="3581400"/>
            <a:ext cx="10088453" cy="132343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8000" dirty="0"/>
              <a:t>Nincs új a nap alatt…</a:t>
            </a:r>
          </a:p>
        </p:txBody>
      </p:sp>
    </p:spTree>
    <p:extLst>
      <p:ext uri="{BB962C8B-B14F-4D97-AF65-F5344CB8AC3E}">
        <p14:creationId xmlns:p14="http://schemas.microsoft.com/office/powerpoint/2010/main" val="5688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C41E32-CFEC-0E89-4C79-18BD41EBD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7E0E05-A026-EDAF-6AB7-A1677CB9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EEFE7-8E0F-44B6-D55F-FA4B5A3B2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7E7172-01A4-42AF-74EA-D9C006A5E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682B21-622B-907A-12FA-2A0D94873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B53406-D4A8-D355-9E9F-9C13A10D5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933AC4E-CA21-49C1-6B0F-B195A9D31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919354-2150-C601-B218-38844F110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C4D67A-DCC0-9682-B5EE-4AB9F65D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273844-94B8-C3A1-8E72-5378D41C2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554" y="1154193"/>
            <a:ext cx="7674983" cy="4284129"/>
          </a:xfrm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19900" b="1" dirty="0"/>
              <a:t>2</a:t>
            </a:r>
            <a:r>
              <a:rPr lang="en-US" sz="19900" b="1" dirty="0"/>
              <a:t>.</a:t>
            </a:r>
            <a:r>
              <a:rPr lang="en-US" sz="19900" dirty="0"/>
              <a:t> 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D7A3E292-B2E4-D8BD-D993-4E6F6BDFA722}"/>
              </a:ext>
            </a:extLst>
          </p:cNvPr>
          <p:cNvSpPr txBox="1">
            <a:spLocks/>
          </p:cNvSpPr>
          <p:nvPr/>
        </p:nvSpPr>
        <p:spPr>
          <a:xfrm>
            <a:off x="751341" y="1286935"/>
            <a:ext cx="7674983" cy="428412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800" dirty="0"/>
              <a:t>A lelkiségtípusok kezelése (római – </a:t>
            </a:r>
            <a:r>
              <a:rPr lang="hu-HU" sz="4800" dirty="0" err="1"/>
              <a:t>galáciai</a:t>
            </a:r>
            <a:r>
              <a:rPr lang="hu-HU" sz="4800" dirty="0"/>
              <a:t> keresztények példája)</a:t>
            </a:r>
          </a:p>
        </p:txBody>
      </p:sp>
    </p:spTree>
    <p:extLst>
      <p:ext uri="{BB962C8B-B14F-4D97-AF65-F5344CB8AC3E}">
        <p14:creationId xmlns:p14="http://schemas.microsoft.com/office/powerpoint/2010/main" val="29518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2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ómai Birodalom - A küldetést teljesítő egyház">
            <a:extLst>
              <a:ext uri="{FF2B5EF4-FFF2-40B4-BE49-F238E27FC236}">
                <a16:creationId xmlns:a16="http://schemas.microsoft.com/office/drawing/2014/main" id="{2E90F4B3-7467-39C7-0C31-55FF1D0E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1" y="611894"/>
            <a:ext cx="6741169" cy="48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3817A4E-036B-3589-9E16-2F74F2DEC8DC}"/>
              </a:ext>
            </a:extLst>
          </p:cNvPr>
          <p:cNvSpPr txBox="1"/>
          <p:nvPr/>
        </p:nvSpPr>
        <p:spPr>
          <a:xfrm>
            <a:off x="7083130" y="606680"/>
            <a:ext cx="5108871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rgbClr val="C00000"/>
                </a:solidFill>
              </a:rPr>
              <a:t>A római gyülekezet és a Római levél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BA98309-1737-3B61-0367-13FCE57DBB55}"/>
              </a:ext>
            </a:extLst>
          </p:cNvPr>
          <p:cNvSpPr txBox="1"/>
          <p:nvPr/>
        </p:nvSpPr>
        <p:spPr>
          <a:xfrm>
            <a:off x="7270955" y="2281002"/>
            <a:ext cx="4579084" cy="397031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Péter prédikációi hatására jött létre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Nagyobb része befolyásos zsidókeresztény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Kisebb része római polgárok (hajdanán pogányok voltak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KISCSOPORTOKBAN MŰKÖDTEK</a:t>
            </a:r>
          </a:p>
        </p:txBody>
      </p:sp>
    </p:spTree>
    <p:extLst>
      <p:ext uri="{BB962C8B-B14F-4D97-AF65-F5344CB8AC3E}">
        <p14:creationId xmlns:p14="http://schemas.microsoft.com/office/powerpoint/2010/main" val="4621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, térkép, atlasz látható&#10;&#10;Automatikusan generált leírás">
            <a:extLst>
              <a:ext uri="{FF2B5EF4-FFF2-40B4-BE49-F238E27FC236}">
                <a16:creationId xmlns:a16="http://schemas.microsoft.com/office/drawing/2014/main" id="{745F6DC3-66F0-8EA6-9FA5-7F809F50A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0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46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térkép, Betűtípus, atlasz látható&#10;&#10;Automatikusan generált leírás">
            <a:extLst>
              <a:ext uri="{FF2B5EF4-FFF2-40B4-BE49-F238E27FC236}">
                <a16:creationId xmlns:a16="http://schemas.microsoft.com/office/drawing/2014/main" id="{16F39B79-BC4A-8E6C-00C6-1EA5EDED1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4" y="606679"/>
            <a:ext cx="6789101" cy="419809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3BD19D5-F1F2-16D1-982B-A3B33A071685}"/>
              </a:ext>
            </a:extLst>
          </p:cNvPr>
          <p:cNvSpPr txBox="1"/>
          <p:nvPr/>
        </p:nvSpPr>
        <p:spPr>
          <a:xfrm>
            <a:off x="7152968" y="2026719"/>
            <a:ext cx="4427266" cy="440120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Több gyülekezeti csoport (kisebb nagyobb)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 zsidóság kisebbségben van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Megjelennek az „áltestvérek” is (kis-ázsiai lelkiség)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TÖBB TANÍTÁS EGY KRISZTUS?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E501C56-DD97-D82D-48FA-DD09A5BC2855}"/>
              </a:ext>
            </a:extLst>
          </p:cNvPr>
          <p:cNvSpPr txBox="1"/>
          <p:nvPr/>
        </p:nvSpPr>
        <p:spPr>
          <a:xfrm>
            <a:off x="7083130" y="606680"/>
            <a:ext cx="5108871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4400" dirty="0" err="1">
                <a:solidFill>
                  <a:srgbClr val="C00000"/>
                </a:solidFill>
              </a:rPr>
              <a:t>Galácia</a:t>
            </a:r>
            <a:r>
              <a:rPr lang="hu-HU" sz="4400" dirty="0">
                <a:solidFill>
                  <a:srgbClr val="C00000"/>
                </a:solidFill>
              </a:rPr>
              <a:t> és a </a:t>
            </a:r>
            <a:r>
              <a:rPr lang="hu-HU" sz="4400" dirty="0" err="1">
                <a:solidFill>
                  <a:srgbClr val="C00000"/>
                </a:solidFill>
              </a:rPr>
              <a:t>Galata</a:t>
            </a:r>
            <a:r>
              <a:rPr lang="hu-HU" sz="4400" dirty="0">
                <a:solidFill>
                  <a:srgbClr val="C00000"/>
                </a:solidFill>
              </a:rPr>
              <a:t>-levél</a:t>
            </a:r>
          </a:p>
        </p:txBody>
      </p:sp>
    </p:spTree>
    <p:extLst>
      <p:ext uri="{BB962C8B-B14F-4D97-AF65-F5344CB8AC3E}">
        <p14:creationId xmlns:p14="http://schemas.microsoft.com/office/powerpoint/2010/main" val="33945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D13E3-1769-DDEC-5942-BFE279A1F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07745-D943-46DF-AB69-FA455CE42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95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A2E17-3305-4404-A0DA-5CC3BDAFE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, képernyőkép, szoftver, Számítógépes ikon látható&#10;&#10;Automatikusan generált leírás">
            <a:extLst>
              <a:ext uri="{FF2B5EF4-FFF2-40B4-BE49-F238E27FC236}">
                <a16:creationId xmlns:a16="http://schemas.microsoft.com/office/drawing/2014/main" id="{5E77BBD2-50FE-5A4A-AB73-5199C5B12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42" y="609600"/>
            <a:ext cx="9964326" cy="560493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547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23EBF9-BAC2-1DDE-6548-AB7509F4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hu-HU" b="1" dirty="0"/>
              <a:t>A zsidóság és a kereszténység helyzete a Római Birodalomban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F4508D-D91A-6572-9EA8-A48FF795C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171700"/>
            <a:ext cx="4706066" cy="4379002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r>
              <a:rPr lang="hu-HU" dirty="0"/>
              <a:t>A zsidóságot a római törvények védték (Augustus császár rendelete)</a:t>
            </a:r>
          </a:p>
          <a:p>
            <a:r>
              <a:rPr lang="hu-HU" dirty="0"/>
              <a:t>A kereszténységet időnkét a zsidóság egy szektájának tartották: ez esetben védelmet élvezett</a:t>
            </a:r>
          </a:p>
          <a:p>
            <a:pPr lvl="1"/>
            <a:r>
              <a:rPr lang="hu-HU" sz="2400" dirty="0"/>
              <a:t>AZ ÖNÁLLÓSÁG FELÉ VEZETŐ ÚT ÜLDÖZÉST JELENTETT</a:t>
            </a:r>
          </a:p>
          <a:p>
            <a:pPr lvl="1"/>
            <a:r>
              <a:rPr lang="hu-HU" sz="2400" dirty="0"/>
              <a:t>A hovatartozás nem volt mindegy!</a:t>
            </a:r>
          </a:p>
        </p:txBody>
      </p:sp>
      <p:pic>
        <p:nvPicPr>
          <p:cNvPr id="5122" name="Picture 2" descr="Index - Tudomány - Kétezer éve halt meg Augustus">
            <a:extLst>
              <a:ext uri="{FF2B5EF4-FFF2-40B4-BE49-F238E27FC236}">
                <a16:creationId xmlns:a16="http://schemas.microsoft.com/office/drawing/2014/main" id="{0D3AAAAB-646B-5832-AEE4-ACC85F65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7251" y="2471737"/>
            <a:ext cx="5714149" cy="41341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4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ómai Birodalom - Claudius - A császár">
            <a:extLst>
              <a:ext uri="{FF2B5EF4-FFF2-40B4-BE49-F238E27FC236}">
                <a16:creationId xmlns:a16="http://schemas.microsoft.com/office/drawing/2014/main" id="{11FC0FB7-B360-A419-3D20-D655FD16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491411"/>
            <a:ext cx="4857459" cy="4459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C8F3037-8D96-588E-0735-003AE1A47A4F}"/>
              </a:ext>
            </a:extLst>
          </p:cNvPr>
          <p:cNvSpPr txBox="1"/>
          <p:nvPr/>
        </p:nvSpPr>
        <p:spPr>
          <a:xfrm>
            <a:off x="684921" y="5086186"/>
            <a:ext cx="5248863" cy="107721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Claudius császár </a:t>
            </a:r>
          </a:p>
          <a:p>
            <a:pPr algn="ctr"/>
            <a:r>
              <a:rPr lang="hu-HU" sz="3200" dirty="0"/>
              <a:t>Kr.u. 41-54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09D9299-E4D1-D9EC-BEA4-B2B4C4198588}"/>
              </a:ext>
            </a:extLst>
          </p:cNvPr>
          <p:cNvSpPr txBox="1"/>
          <p:nvPr/>
        </p:nvSpPr>
        <p:spPr>
          <a:xfrm>
            <a:off x="5683781" y="1563305"/>
            <a:ext cx="5431894" cy="32087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49-54 között kitiltotta a zsidókat Rómából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A nagyobb (Róma-párti) városok követték a példát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/>
              <a:t>Ezekben a városokban egyedül maradtak a pogánykeresztény csoportok</a:t>
            </a:r>
          </a:p>
        </p:txBody>
      </p:sp>
    </p:spTree>
    <p:extLst>
      <p:ext uri="{BB962C8B-B14F-4D97-AF65-F5344CB8AC3E}">
        <p14:creationId xmlns:p14="http://schemas.microsoft.com/office/powerpoint/2010/main" val="30055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ble Background Images – Browse 347,285 Stock Photos, Vectors, and Video |  Adobe Stock">
            <a:extLst>
              <a:ext uri="{FF2B5EF4-FFF2-40B4-BE49-F238E27FC236}">
                <a16:creationId xmlns:a16="http://schemas.microsoft.com/office/drawing/2014/main" id="{9ABA4EEE-1302-EA01-DE97-8F68321CB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48164DA-5531-D64E-5A80-F7E599997525}"/>
              </a:ext>
            </a:extLst>
          </p:cNvPr>
          <p:cNvSpPr txBox="1"/>
          <p:nvPr/>
        </p:nvSpPr>
        <p:spPr>
          <a:xfrm>
            <a:off x="657225" y="449470"/>
            <a:ext cx="109156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Róm 2,1 </a:t>
            </a:r>
          </a:p>
          <a:p>
            <a:r>
              <a:rPr lang="hu-HU" sz="4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Azért nincs mentség számodra, ó, ember, bárki légy, aki ítélkezel, mert amiben a másikat megítéled, abban önmagadat ítéled el, hiszen </a:t>
            </a:r>
            <a:r>
              <a:rPr lang="hu-HU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ugyanazokat teszed </a:t>
            </a:r>
            <a:r>
              <a:rPr lang="hu-HU" sz="4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 is, aki ítélkezel. </a:t>
            </a:r>
          </a:p>
          <a:p>
            <a:endParaRPr lang="hu-HU" sz="4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hu-HU" sz="4400" b="1" dirty="0">
                <a:solidFill>
                  <a:srgbClr val="000000"/>
                </a:solidFill>
                <a:latin typeface="+mj-lt"/>
              </a:rPr>
              <a:t>KIKRE UTAL PÁL APOSTOL A KÉT CSOPORT KÖZÜL?</a:t>
            </a:r>
            <a:endParaRPr lang="hu-HU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73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BFA5E-7CFA-F4E1-6D4C-9126F0A8E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ble Background Images – Browse 347,285 Stock Photos, Vectors, and Video |  Adobe Stock">
            <a:extLst>
              <a:ext uri="{FF2B5EF4-FFF2-40B4-BE49-F238E27FC236}">
                <a16:creationId xmlns:a16="http://schemas.microsoft.com/office/drawing/2014/main" id="{8A97EE4E-6ACC-0DFF-A231-0E138D81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F3BF098-5F7F-836B-19D5-F04D4144FBFB}"/>
              </a:ext>
            </a:extLst>
          </p:cNvPr>
          <p:cNvSpPr txBox="1"/>
          <p:nvPr/>
        </p:nvSpPr>
        <p:spPr>
          <a:xfrm>
            <a:off x="940868" y="463758"/>
            <a:ext cx="1005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Róm 2,5-6</a:t>
            </a:r>
          </a:p>
          <a:p>
            <a:r>
              <a:rPr lang="hu-HU" sz="3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te konokságod és meg nem tért szíved szerint </a:t>
            </a:r>
            <a:r>
              <a:rPr lang="hu-HU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gyűjtesz magadnak haragot a harag napjára</a:t>
            </a:r>
            <a:r>
              <a:rPr lang="hu-HU" sz="3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amikor Isten igazságos ítélete nyilvánvaló lesz, </a:t>
            </a:r>
            <a:r>
              <a:rPr lang="hu-HU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aki megfizet mindenkinek az ő cselekedetei szerint</a:t>
            </a:r>
            <a:r>
              <a:rPr lang="hu-H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  <a:endParaRPr lang="hu-HU" sz="44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DC04CBB-4016-C2C8-A106-3B3D4B2CB633}"/>
              </a:ext>
            </a:extLst>
          </p:cNvPr>
          <p:cNvSpPr txBox="1"/>
          <p:nvPr/>
        </p:nvSpPr>
        <p:spPr>
          <a:xfrm>
            <a:off x="1214437" y="3938668"/>
            <a:ext cx="9272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bg1"/>
                </a:solidFill>
              </a:rPr>
              <a:t>Melyik csoportnak írja ezt Pál apostol?</a:t>
            </a:r>
          </a:p>
        </p:txBody>
      </p:sp>
    </p:spTree>
    <p:extLst>
      <p:ext uri="{BB962C8B-B14F-4D97-AF65-F5344CB8AC3E}">
        <p14:creationId xmlns:p14="http://schemas.microsoft.com/office/powerpoint/2010/main" val="29555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84B96-B4C9-3142-6461-5F88C844A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ble Background Images – Browse 347,285 Stock Photos, Vectors, and Video |  Adobe Stock">
            <a:extLst>
              <a:ext uri="{FF2B5EF4-FFF2-40B4-BE49-F238E27FC236}">
                <a16:creationId xmlns:a16="http://schemas.microsoft.com/office/drawing/2014/main" id="{9BB6F9E5-51E2-AA02-E932-C9750160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83CAEFD-4883-4FC7-E010-E8B22E8A0274}"/>
              </a:ext>
            </a:extLst>
          </p:cNvPr>
          <p:cNvSpPr txBox="1"/>
          <p:nvPr/>
        </p:nvSpPr>
        <p:spPr>
          <a:xfrm>
            <a:off x="926580" y="378033"/>
            <a:ext cx="106320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Róm 2,9-10</a:t>
            </a:r>
          </a:p>
          <a:p>
            <a:r>
              <a:rPr lang="hu-HU" sz="3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Nyomorúságban és gyötrelemben lesz része minden gonoszt cselekvő ember lelkének</a:t>
            </a:r>
            <a:r>
              <a:rPr lang="hu-HU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zsidónak először, de görögnek is</a:t>
            </a:r>
            <a:r>
              <a:rPr lang="hu-HU" sz="3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ámde dicsőség, tisztesség és békesség illet minden jót cselekvőt, </a:t>
            </a:r>
            <a:r>
              <a:rPr lang="hu-HU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zsidót először, de görögöt is</a:t>
            </a:r>
            <a:r>
              <a:rPr lang="hu-H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</a:p>
          <a:p>
            <a:endParaRPr lang="hu-HU" sz="3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hu-HU" sz="4400" b="1" dirty="0">
                <a:solidFill>
                  <a:srgbClr val="000000"/>
                </a:solidFill>
                <a:latin typeface="+mj-lt"/>
              </a:rPr>
              <a:t>Miért éppen a „zsidóknak először”?</a:t>
            </a:r>
            <a:endParaRPr lang="hu-HU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6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7777ED-032A-C8A2-D6ED-44018FB9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600" b="1" dirty="0"/>
              <a:t>KÉTFÉLE „LELKISÉG”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AEBD97-BE4B-F63A-361D-C63D2B1B4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620" y="2336873"/>
            <a:ext cx="4700058" cy="693135"/>
          </a:xfrm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r>
              <a:rPr lang="hu-HU" dirty="0"/>
              <a:t>„Hitben erőtlenek” (Róm 14)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F10E117-940E-53B2-7D58-A9FBB2695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Zöldséget eszik</a:t>
            </a:r>
          </a:p>
          <a:p>
            <a:r>
              <a:rPr lang="hu-HU" dirty="0">
                <a:solidFill>
                  <a:schemeClr val="bg1"/>
                </a:solidFill>
              </a:rPr>
              <a:t>Egyik napot különbnek tartja a másiknál…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A22F2CA-2541-78E4-E0F2-6577645C9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4122" y="2336873"/>
            <a:ext cx="4700058" cy="692076"/>
          </a:xfrm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r>
              <a:rPr lang="hu-HU" dirty="0"/>
              <a:t>„Hitben erősek” (Róma 14)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0677280-17C9-83D0-6BF1-77096E09E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Azt hiszi, hogy mindent megehet</a:t>
            </a:r>
          </a:p>
          <a:p>
            <a:r>
              <a:rPr lang="hu-HU" dirty="0">
                <a:solidFill>
                  <a:schemeClr val="bg1"/>
                </a:solidFill>
              </a:rPr>
              <a:t>Minden napot egyformának tart…</a:t>
            </a:r>
          </a:p>
        </p:txBody>
      </p:sp>
    </p:spTree>
    <p:extLst>
      <p:ext uri="{BB962C8B-B14F-4D97-AF65-F5344CB8AC3E}">
        <p14:creationId xmlns:p14="http://schemas.microsoft.com/office/powerpoint/2010/main" val="5749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2936F-1830-3DC1-F0FE-0F1D7CD9E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pirituality - Lelkiség - YouTube">
            <a:extLst>
              <a:ext uri="{FF2B5EF4-FFF2-40B4-BE49-F238E27FC236}">
                <a16:creationId xmlns:a16="http://schemas.microsoft.com/office/drawing/2014/main" id="{5CAE7355-B28B-6326-95C1-B5B57B51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0D76A54-FA00-4FBA-443B-571752108EB0}"/>
              </a:ext>
            </a:extLst>
          </p:cNvPr>
          <p:cNvSpPr txBox="1"/>
          <p:nvPr/>
        </p:nvSpPr>
        <p:spPr>
          <a:xfrm>
            <a:off x="1011621" y="2617076"/>
            <a:ext cx="10168758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7200" dirty="0">
                <a:solidFill>
                  <a:srgbClr val="00B0F0"/>
                </a:solidFill>
              </a:rPr>
              <a:t>Melyik a „jó” lelkiség?</a:t>
            </a:r>
          </a:p>
        </p:txBody>
      </p:sp>
    </p:spTree>
    <p:extLst>
      <p:ext uri="{BB962C8B-B14F-4D97-AF65-F5344CB8AC3E}">
        <p14:creationId xmlns:p14="http://schemas.microsoft.com/office/powerpoint/2010/main" val="2159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2DF73F-BAC7-86F1-1377-273D0490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NATIONAL BIBLE DAY - January 27, 2025 - National Today">
            <a:extLst>
              <a:ext uri="{FF2B5EF4-FFF2-40B4-BE49-F238E27FC236}">
                <a16:creationId xmlns:a16="http://schemas.microsoft.com/office/drawing/2014/main" id="{E32CE322-DC74-CDC1-0B0B-4E8B71DC3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A35312D-E7D6-FF26-460E-4A5F4D18E935}"/>
              </a:ext>
            </a:extLst>
          </p:cNvPr>
          <p:cNvSpPr txBox="1"/>
          <p:nvPr/>
        </p:nvSpPr>
        <p:spPr>
          <a:xfrm>
            <a:off x="1038772" y="617609"/>
            <a:ext cx="10625959" cy="304698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000" b="1" dirty="0">
                <a:effectLst/>
                <a:latin typeface="Arial" panose="020B0604020202020204" pitchFamily="34" charset="0"/>
              </a:rPr>
              <a:t>Róm 14,1</a:t>
            </a:r>
          </a:p>
          <a:p>
            <a:r>
              <a:rPr lang="hu-HU" sz="3600" dirty="0">
                <a:effectLst/>
                <a:latin typeface="Arial" panose="020B0604020202020204" pitchFamily="34" charset="0"/>
              </a:rPr>
              <a:t>A hitben erőtlent fogadjátok be anélkül, hogy vélekedéseit ítélgetnétek.</a:t>
            </a:r>
          </a:p>
          <a:p>
            <a:endParaRPr lang="hu-HU" sz="3600" dirty="0">
              <a:latin typeface="Arial" panose="020B0604020202020204" pitchFamily="34" charset="0"/>
            </a:endParaRPr>
          </a:p>
          <a:p>
            <a:r>
              <a:rPr lang="hu-HU" sz="4400" b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KINEK KELL KIT VISSZAFOGADNI? </a:t>
            </a:r>
            <a:endParaRPr lang="hu-H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FC044-A95A-6BAB-F256-22AA694E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TIONAL BIBLE DAY - January 27, 2025 - National Today">
            <a:extLst>
              <a:ext uri="{FF2B5EF4-FFF2-40B4-BE49-F238E27FC236}">
                <a16:creationId xmlns:a16="http://schemas.microsoft.com/office/drawing/2014/main" id="{98761BCB-B65A-1174-1F8A-B394BAAA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4C3EF68-9381-3940-966E-0DC0DCCF2520}"/>
              </a:ext>
            </a:extLst>
          </p:cNvPr>
          <p:cNvSpPr txBox="1"/>
          <p:nvPr/>
        </p:nvSpPr>
        <p:spPr>
          <a:xfrm>
            <a:off x="1070157" y="812046"/>
            <a:ext cx="10423160" cy="304698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>
                <a:effectLst/>
                <a:latin typeface="Arial" panose="020B0604020202020204" pitchFamily="34" charset="0"/>
              </a:rPr>
              <a:t>Róm 14,10</a:t>
            </a:r>
          </a:p>
          <a:p>
            <a:r>
              <a:rPr lang="hu-HU" sz="3200" dirty="0">
                <a:effectLst/>
                <a:latin typeface="Arial" panose="020B0604020202020204" pitchFamily="34" charset="0"/>
              </a:rPr>
              <a:t>Te pedig miért ítéled el a testvéredet? Vagy miért nézed le a testvéredet? Hiszen mindnyájan odaállunk majd Isten ítélőszéke elé. </a:t>
            </a:r>
          </a:p>
          <a:p>
            <a:endParaRPr lang="hu-HU" sz="2000" dirty="0">
              <a:effectLst/>
              <a:latin typeface="Arial" panose="020B0604020202020204" pitchFamily="34" charset="0"/>
            </a:endParaRPr>
          </a:p>
          <a:p>
            <a:r>
              <a:rPr lang="hu-HU" sz="4400" b="1" dirty="0">
                <a:solidFill>
                  <a:srgbClr val="FFFF00"/>
                </a:solidFill>
                <a:latin typeface="Arial" panose="020B0604020202020204" pitchFamily="34" charset="0"/>
              </a:rPr>
              <a:t>EZT KINEK ÍRJA AZ APOSTOL?</a:t>
            </a:r>
            <a:endParaRPr lang="hu-HU" sz="4400" b="1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NATIONAL BIBLE DAY - January 27, 2025 - National Today">
            <a:extLst>
              <a:ext uri="{FF2B5EF4-FFF2-40B4-BE49-F238E27FC236}">
                <a16:creationId xmlns:a16="http://schemas.microsoft.com/office/drawing/2014/main" id="{C8778F34-21DA-A337-0DD9-B6495A71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BD1EC6E-689D-66FB-052B-E36AD98C8669}"/>
              </a:ext>
            </a:extLst>
          </p:cNvPr>
          <p:cNvSpPr txBox="1"/>
          <p:nvPr/>
        </p:nvSpPr>
        <p:spPr>
          <a:xfrm>
            <a:off x="1209206" y="759345"/>
            <a:ext cx="9773587" cy="532453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600" b="1" dirty="0">
                <a:effectLst/>
                <a:latin typeface="Arial" panose="020B0604020202020204" pitchFamily="34" charset="0"/>
              </a:rPr>
              <a:t>Róm 15,1-2</a:t>
            </a:r>
          </a:p>
          <a:p>
            <a:r>
              <a:rPr lang="hu-HU" sz="3200" dirty="0">
                <a:effectLst/>
                <a:latin typeface="Arial" panose="020B0604020202020204" pitchFamily="34" charset="0"/>
              </a:rPr>
              <a:t>Mi, erősek tartozunk azzal, hogy az erőtlenek gyengeségeit hordozzuk, és ne magunknak kedvezzünk. Mindegyikünk tudniillik felebarátjának kedvezzen, annak javára és épülésére.</a:t>
            </a:r>
          </a:p>
          <a:p>
            <a:endParaRPr lang="hu-HU" sz="2400" dirty="0"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rgbClr val="FFFF00"/>
                </a:solidFill>
                <a:latin typeface="Arial" panose="020B0604020202020204" pitchFamily="34" charset="0"/>
              </a:rPr>
              <a:t>KIKHEZ TARTOZÓNAK VALLJA MAGÁT PÁL?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KIK HORDOZZÁK KIKNEK A GYENGESÉGEIT? </a:t>
            </a:r>
            <a:endParaRPr lang="hu-H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F2F34-E8F5-F739-0FC0-90C3C5FD6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479FF5-13B8-44CF-A149-6E7E0489F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4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3834BF-BB09-46BB-BA11-D8C65C358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2538"/>
            <a:ext cx="11237976" cy="59254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22225">
            <a:solidFill>
              <a:srgbClr val="FFA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, képernyőkép, szoftver, képernyő látható&#10;&#10;Automatikusan generált leírás">
            <a:extLst>
              <a:ext uri="{FF2B5EF4-FFF2-40B4-BE49-F238E27FC236}">
                <a16:creationId xmlns:a16="http://schemas.microsoft.com/office/drawing/2014/main" id="{D9071A97-5E90-4470-B87F-12F034246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 r="1" b="1"/>
          <a:stretch/>
        </p:blipFill>
        <p:spPr>
          <a:xfrm rot="21600000">
            <a:off x="643467" y="609599"/>
            <a:ext cx="10905066" cy="56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yümölcsfa Oltás | Erdeiprogramok.hu - Élményekben gazdag magyar erdők">
            <a:extLst>
              <a:ext uri="{FF2B5EF4-FFF2-40B4-BE49-F238E27FC236}">
                <a16:creationId xmlns:a16="http://schemas.microsoft.com/office/drawing/2014/main" id="{08461B41-FB4B-86F3-60CB-B4239A648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r="1" b="1"/>
          <a:stretch/>
        </p:blipFill>
        <p:spPr bwMode="auto">
          <a:xfrm>
            <a:off x="0" y="1698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72FFA96-66B0-91E2-69FA-CD0D352FE76E}"/>
              </a:ext>
            </a:extLst>
          </p:cNvPr>
          <p:cNvSpPr txBox="1"/>
          <p:nvPr/>
        </p:nvSpPr>
        <p:spPr>
          <a:xfrm>
            <a:off x="567532" y="921171"/>
            <a:ext cx="5351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Az olajfa-hasonlat…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2D9C187-5A9E-F20A-FD7E-296FF8BF08D5}"/>
              </a:ext>
            </a:extLst>
          </p:cNvPr>
          <p:cNvSpPr txBox="1"/>
          <p:nvPr/>
        </p:nvSpPr>
        <p:spPr>
          <a:xfrm>
            <a:off x="3615168" y="3649454"/>
            <a:ext cx="7860248" cy="280076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3600" b="1" dirty="0">
                <a:effectLst/>
                <a:latin typeface="Arial" panose="020B0604020202020204" pitchFamily="34" charset="0"/>
              </a:rPr>
              <a:t>Róm 11,16-18</a:t>
            </a:r>
          </a:p>
          <a:p>
            <a:pPr algn="r"/>
            <a:r>
              <a:rPr lang="hu-HU" sz="2800" b="1" dirty="0">
                <a:effectLst/>
                <a:latin typeface="Arial" panose="020B0604020202020204" pitchFamily="34" charset="0"/>
              </a:rPr>
              <a:t> </a:t>
            </a:r>
            <a:r>
              <a:rPr lang="hu-HU" sz="2800" dirty="0">
                <a:effectLst/>
                <a:latin typeface="Arial" panose="020B0604020202020204" pitchFamily="34" charset="0"/>
              </a:rPr>
              <a:t>…ha a gyökér szent, az ágak is azok. Ha azonban az ágak közül egyesek kitörettek, te pedig vad olajfa létedre </a:t>
            </a:r>
            <a:r>
              <a:rPr lang="hu-HU" sz="2800" dirty="0" err="1">
                <a:effectLst/>
                <a:latin typeface="Arial" panose="020B0604020202020204" pitchFamily="34" charset="0"/>
              </a:rPr>
              <a:t>beoltattál</a:t>
            </a:r>
            <a:r>
              <a:rPr lang="hu-HU" sz="2800" dirty="0">
                <a:effectLst/>
                <a:latin typeface="Arial" panose="020B0604020202020204" pitchFamily="34" charset="0"/>
              </a:rPr>
              <a:t> közéjük, és az olajfa gyökerének éltető nedvéből részesültél, ne dicsekedj az ágakkal szemben…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662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21385-0CE1-EBCE-5A91-D30016759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térkép, atlasz látható&#10;&#10;Automatikusan generált leírás">
            <a:extLst>
              <a:ext uri="{FF2B5EF4-FFF2-40B4-BE49-F238E27FC236}">
                <a16:creationId xmlns:a16="http://schemas.microsoft.com/office/drawing/2014/main" id="{AD7B7EC1-2610-B4EB-CC66-C4E26EC4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07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E8F40B9-D37E-9D4B-6DA4-FA15506B546C}"/>
              </a:ext>
            </a:extLst>
          </p:cNvPr>
          <p:cNvSpPr txBox="1"/>
          <p:nvPr/>
        </p:nvSpPr>
        <p:spPr>
          <a:xfrm>
            <a:off x="1234716" y="3429000"/>
            <a:ext cx="950210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6600" dirty="0">
                <a:solidFill>
                  <a:schemeClr val="tx1">
                    <a:lumMod val="95000"/>
                  </a:schemeClr>
                </a:solidFill>
              </a:rPr>
              <a:t>Mi történt </a:t>
            </a:r>
            <a:r>
              <a:rPr lang="hu-HU" sz="6600" dirty="0" err="1">
                <a:solidFill>
                  <a:schemeClr val="tx1">
                    <a:lumMod val="95000"/>
                  </a:schemeClr>
                </a:solidFill>
              </a:rPr>
              <a:t>Galáciában</a:t>
            </a:r>
            <a:r>
              <a:rPr lang="hu-HU" sz="6600" dirty="0">
                <a:solidFill>
                  <a:schemeClr val="tx1">
                    <a:lumMod val="9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99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éter és Pál apostol ünnepe - Mária Rádió Erdély">
            <a:extLst>
              <a:ext uri="{FF2B5EF4-FFF2-40B4-BE49-F238E27FC236}">
                <a16:creationId xmlns:a16="http://schemas.microsoft.com/office/drawing/2014/main" id="{2F992A44-6533-57B4-E505-1CB10A580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930ED87-40FA-9BA9-1B96-7C4C4AB06D4D}"/>
              </a:ext>
            </a:extLst>
          </p:cNvPr>
          <p:cNvSpPr txBox="1"/>
          <p:nvPr/>
        </p:nvSpPr>
        <p:spPr>
          <a:xfrm>
            <a:off x="856592" y="594194"/>
            <a:ext cx="10673255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000" dirty="0"/>
              <a:t>Péter és Pál apostolok teljes egyetértésben?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69D5073-8F7C-D2BC-D590-BAA205381A09}"/>
              </a:ext>
            </a:extLst>
          </p:cNvPr>
          <p:cNvSpPr txBox="1"/>
          <p:nvPr/>
        </p:nvSpPr>
        <p:spPr>
          <a:xfrm>
            <a:off x="953813" y="1816435"/>
            <a:ext cx="10478814" cy="4093428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effectLst/>
                <a:latin typeface="Arial" panose="020B0604020202020204" pitchFamily="34" charset="0"/>
              </a:rPr>
              <a:t>Gal</a:t>
            </a:r>
            <a:r>
              <a:rPr lang="hu-HU" sz="3600" b="1" dirty="0">
                <a:effectLst/>
                <a:latin typeface="Arial" panose="020B0604020202020204" pitchFamily="34" charset="0"/>
              </a:rPr>
              <a:t> 2,11-15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</a:rPr>
              <a:t>Amikor pedig </a:t>
            </a:r>
            <a:r>
              <a:rPr lang="hu-HU" sz="2800" dirty="0" err="1">
                <a:effectLst/>
                <a:latin typeface="Arial" panose="020B0604020202020204" pitchFamily="34" charset="0"/>
              </a:rPr>
              <a:t>Kéfás</a:t>
            </a:r>
            <a:r>
              <a:rPr lang="hu-HU" sz="2800" dirty="0">
                <a:effectLst/>
                <a:latin typeface="Arial" panose="020B0604020202020204" pitchFamily="34" charset="0"/>
              </a:rPr>
              <a:t> </a:t>
            </a:r>
            <a:r>
              <a:rPr lang="hu-HU" sz="2800" dirty="0" err="1">
                <a:effectLst/>
                <a:latin typeface="Arial" panose="020B0604020202020204" pitchFamily="34" charset="0"/>
              </a:rPr>
              <a:t>Antiókhiába</a:t>
            </a:r>
            <a:r>
              <a:rPr lang="hu-HU" sz="2800" dirty="0">
                <a:effectLst/>
                <a:latin typeface="Arial" panose="020B0604020202020204" pitchFamily="34" charset="0"/>
              </a:rPr>
              <a:t> jött, </a:t>
            </a:r>
            <a:r>
              <a:rPr lang="hu-HU" sz="28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nyíltan </a:t>
            </a:r>
            <a:r>
              <a:rPr lang="hu-HU" sz="2800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szembeszálltam</a:t>
            </a:r>
            <a:r>
              <a:rPr lang="hu-HU" sz="28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vele</a:t>
            </a:r>
            <a:r>
              <a:rPr lang="hu-HU" sz="2800" dirty="0">
                <a:effectLst/>
                <a:latin typeface="Arial" panose="020B0604020202020204" pitchFamily="34" charset="0"/>
              </a:rPr>
              <a:t>, mivel </a:t>
            </a:r>
            <a:r>
              <a:rPr lang="hu-HU" sz="28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okot adott arra, hogy megfeddjem</a:t>
            </a:r>
            <a:r>
              <a:rPr lang="hu-HU" sz="2800" dirty="0">
                <a:effectLst/>
                <a:latin typeface="Arial" panose="020B0604020202020204" pitchFamily="34" charset="0"/>
              </a:rPr>
              <a:t>. Mielőtt ugyanis odajöttek néhányan Jakabtól, </a:t>
            </a:r>
            <a:r>
              <a:rPr lang="hu-HU" sz="28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együtt evett a pogányokkal</a:t>
            </a:r>
            <a:r>
              <a:rPr lang="hu-HU" sz="2800" dirty="0">
                <a:effectLst/>
                <a:latin typeface="Arial" panose="020B0604020202020204" pitchFamily="34" charset="0"/>
              </a:rPr>
              <a:t>. Amikor pedig azok megérkeztek, </a:t>
            </a:r>
            <a:r>
              <a:rPr lang="hu-HU" sz="28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visszahúzódott és elkülönült</a:t>
            </a:r>
            <a:r>
              <a:rPr lang="hu-HU" sz="2800" dirty="0">
                <a:effectLst/>
                <a:latin typeface="Arial" panose="020B0604020202020204" pitchFamily="34" charset="0"/>
              </a:rPr>
              <a:t>, mert </a:t>
            </a:r>
            <a:r>
              <a:rPr lang="hu-HU" sz="28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félt a zsidó származású testvérektől</a:t>
            </a:r>
            <a:r>
              <a:rPr lang="hu-HU" sz="2800" dirty="0">
                <a:effectLst/>
                <a:latin typeface="Arial" panose="020B0604020202020204" pitchFamily="34" charset="0"/>
              </a:rPr>
              <a:t>. (…) …ezt mondtam </a:t>
            </a:r>
            <a:r>
              <a:rPr lang="hu-HU" sz="2800" dirty="0" err="1">
                <a:effectLst/>
                <a:latin typeface="Arial" panose="020B0604020202020204" pitchFamily="34" charset="0"/>
              </a:rPr>
              <a:t>Kéfásnak</a:t>
            </a:r>
            <a:r>
              <a:rPr lang="hu-HU" sz="2800" dirty="0">
                <a:effectLst/>
                <a:latin typeface="Arial" panose="020B0604020202020204" pitchFamily="34" charset="0"/>
              </a:rPr>
              <a:t>: „Ha te zsidó létedre pogány módra, és nem zsidó módra élsz, hogyan kényszerítheted a pogányokat, hogy zsidó szokás szerint éljenek?” …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9308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F576E-F4CC-5B7C-C83E-6BB49F777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irituality - Lelkiség - YouTube">
            <a:extLst>
              <a:ext uri="{FF2B5EF4-FFF2-40B4-BE49-F238E27FC236}">
                <a16:creationId xmlns:a16="http://schemas.microsoft.com/office/drawing/2014/main" id="{69CB85F7-1FA1-18E9-1FC6-0FE95AC2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8FD6E11-FA7F-804C-1144-1F59341D3A84}"/>
              </a:ext>
            </a:extLst>
          </p:cNvPr>
          <p:cNvSpPr txBox="1"/>
          <p:nvPr/>
        </p:nvSpPr>
        <p:spPr>
          <a:xfrm>
            <a:off x="1011621" y="2515476"/>
            <a:ext cx="10168758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7200" dirty="0">
                <a:solidFill>
                  <a:srgbClr val="00B0F0"/>
                </a:solidFill>
              </a:rPr>
              <a:t>Melyik lelkiség hozott növekedést?</a:t>
            </a:r>
          </a:p>
        </p:txBody>
      </p:sp>
    </p:spTree>
    <p:extLst>
      <p:ext uri="{BB962C8B-B14F-4D97-AF65-F5344CB8AC3E}">
        <p14:creationId xmlns:p14="http://schemas.microsoft.com/office/powerpoint/2010/main" val="3055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567BE-B80E-3BB8-7BF1-BE23C78E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postolok cselekedetei Archives - Sarokkő">
            <a:extLst>
              <a:ext uri="{FF2B5EF4-FFF2-40B4-BE49-F238E27FC236}">
                <a16:creationId xmlns:a16="http://schemas.microsoft.com/office/drawing/2014/main" id="{E236D98C-C1EC-90D7-209F-D2202868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A257849-29D2-E971-0E3B-1F4F884CCB90}"/>
              </a:ext>
            </a:extLst>
          </p:cNvPr>
          <p:cNvSpPr txBox="1"/>
          <p:nvPr/>
        </p:nvSpPr>
        <p:spPr>
          <a:xfrm>
            <a:off x="1715729" y="3891032"/>
            <a:ext cx="8760542" cy="769441"/>
          </a:xfrm>
          <a:prstGeom prst="rect">
            <a:avLst/>
          </a:prstGeom>
          <a:solidFill>
            <a:schemeClr val="tx2">
              <a:lumMod val="2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A jeruzsálemi ős-zsinat, Kr.u. 48</a:t>
            </a:r>
          </a:p>
        </p:txBody>
      </p:sp>
    </p:spTree>
    <p:extLst>
      <p:ext uri="{BB962C8B-B14F-4D97-AF65-F5344CB8AC3E}">
        <p14:creationId xmlns:p14="http://schemas.microsoft.com/office/powerpoint/2010/main" val="6272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8FA4C-59C5-6D2E-6444-8812EB200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6" name="Kép 5" descr="A képen fal, szimbólum, fedett pályás, lámpa látható&#10;&#10;Automatikusan generált leírás">
            <a:extLst>
              <a:ext uri="{FF2B5EF4-FFF2-40B4-BE49-F238E27FC236}">
                <a16:creationId xmlns:a16="http://schemas.microsoft.com/office/drawing/2014/main" id="{EEE28971-7396-09A2-E8C5-78AFCBB32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1" b="1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B6EFE00-5D37-57CB-3A6D-AC7EC171FA2A}"/>
              </a:ext>
            </a:extLst>
          </p:cNvPr>
          <p:cNvSpPr txBox="1"/>
          <p:nvPr/>
        </p:nvSpPr>
        <p:spPr>
          <a:xfrm>
            <a:off x="680322" y="4402667"/>
            <a:ext cx="8133478" cy="94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latin typeface="+mj-lt"/>
                <a:ea typeface="+mj-ea"/>
                <a:cs typeface="+mj-cs"/>
              </a:rPr>
              <a:t>A kétféle lelkiség elválik egymástól…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Christian background Stock Photos, Royalty Free Christian ...">
            <a:extLst>
              <a:ext uri="{FF2B5EF4-FFF2-40B4-BE49-F238E27FC236}">
                <a16:creationId xmlns:a16="http://schemas.microsoft.com/office/drawing/2014/main" id="{C9DEDA73-CAE8-E134-2CA0-C97F4CBC70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0A13779-0366-0C5A-E8A2-2AD901B91391}"/>
              </a:ext>
            </a:extLst>
          </p:cNvPr>
          <p:cNvSpPr txBox="1"/>
          <p:nvPr/>
        </p:nvSpPr>
        <p:spPr>
          <a:xfrm>
            <a:off x="3080285" y="4503468"/>
            <a:ext cx="8133478" cy="135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r>
              <a:rPr lang="en-US" sz="8800" b="1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1225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FEB02A-687C-CE9E-4A62-9203A64FD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261,396 Background Bible Royalty-Free Images, Stock Photos ...">
            <a:extLst>
              <a:ext uri="{FF2B5EF4-FFF2-40B4-BE49-F238E27FC236}">
                <a16:creationId xmlns:a16="http://schemas.microsoft.com/office/drawing/2014/main" id="{8AB86FD7-D3B3-D7DB-5CD8-B0A4A072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1F0AA53-08BD-E021-85BF-35E3B341E2C1}"/>
              </a:ext>
            </a:extLst>
          </p:cNvPr>
          <p:cNvSpPr txBox="1"/>
          <p:nvPr/>
        </p:nvSpPr>
        <p:spPr>
          <a:xfrm>
            <a:off x="1076716" y="614597"/>
            <a:ext cx="102682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ApCsel 15,36-41</a:t>
            </a:r>
          </a:p>
          <a:p>
            <a:r>
              <a:rPr lang="hu-H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Néhány nap múlva pedig ezt mondta Pál Barnabásnak: „Térjünk vissza, látogassuk meg a testvéreket valamennyi városban, ahol hirdettük az Úr igéjét, és lássuk: hogy megy a soruk?” </a:t>
            </a:r>
            <a:r>
              <a:rPr lang="hu-H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Barnabás azt akarta, hogy vigyék magukkal Jánost is, akit Márknak hívtak. Pál azonban úgy tartotta helyesnek, hogy ne vigyék magukkal </a:t>
            </a:r>
            <a:r>
              <a:rPr lang="hu-H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azt, aki elvált tőlük </a:t>
            </a:r>
            <a:r>
              <a:rPr lang="hu-HU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Pamfíliánál</a:t>
            </a:r>
            <a:r>
              <a:rPr lang="hu-H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és nem ment velük együtt a munkába. Emiatt </a:t>
            </a:r>
            <a:r>
              <a:rPr lang="hu-H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meghasonlás támadt köztük</a:t>
            </a:r>
            <a:r>
              <a:rPr lang="hu-H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és ezért </a:t>
            </a:r>
            <a:r>
              <a:rPr lang="hu-H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különváltak egymástól</a:t>
            </a:r>
            <a:r>
              <a:rPr lang="hu-H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hu-H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Barnabás magával vitte Márkot, és elhajózott Ciprusba. Pál pedig Szilászt választotta társul</a:t>
            </a:r>
            <a:r>
              <a:rPr lang="hu-H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739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4857FC-89DA-FE6F-2A02-12833F671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61958D-1646-F199-F13B-DF2C2A4F6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161F8C-71B9-55AD-2EC9-1C43930E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E1FB90-EEB5-3E63-7497-E532906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DAA829-BF6F-493D-221A-44F164738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CFEB77-9832-726D-8C8B-AF9B9E08C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Kép 5" descr="A képen fal, szimbólum, fedett pályás, lámpa látható&#10;&#10;Automatikusan generált leírás">
            <a:extLst>
              <a:ext uri="{FF2B5EF4-FFF2-40B4-BE49-F238E27FC236}">
                <a16:creationId xmlns:a16="http://schemas.microsoft.com/office/drawing/2014/main" id="{50A492CE-3500-4471-51AF-78F9EF2FB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1" b="1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D0DE70-C0BD-63A2-5C07-BBA7BC6FF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3D6A10D-5060-94D3-C404-13F776ECB934}"/>
              </a:ext>
            </a:extLst>
          </p:cNvPr>
          <p:cNvSpPr txBox="1"/>
          <p:nvPr/>
        </p:nvSpPr>
        <p:spPr>
          <a:xfrm>
            <a:off x="680322" y="4402667"/>
            <a:ext cx="8133478" cy="94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Akiké a tekintély azok „parancsolnak”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C5F4FB-00FD-C6DD-76B0-5B64899D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EB375D-BCFA-19CD-6761-4BF2016B0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E6FB0D-3FBD-780B-33A2-DACCE53B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AutoShape 2" descr="Christian background Stock Photos, Royalty Free Christian ...">
            <a:extLst>
              <a:ext uri="{FF2B5EF4-FFF2-40B4-BE49-F238E27FC236}">
                <a16:creationId xmlns:a16="http://schemas.microsoft.com/office/drawing/2014/main" id="{27427043-2690-3F6F-D1DD-DA832D973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B8C11CE-0ABD-459B-F9C8-15F954E4B1A8}"/>
              </a:ext>
            </a:extLst>
          </p:cNvPr>
          <p:cNvSpPr txBox="1"/>
          <p:nvPr/>
        </p:nvSpPr>
        <p:spPr>
          <a:xfrm>
            <a:off x="3080285" y="4503468"/>
            <a:ext cx="8133478" cy="135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800" b="1" dirty="0">
                <a:solidFill>
                  <a:prstClr val="white"/>
                </a:solidFill>
                <a:latin typeface="Trebuchet MS" panose="020B0603020202020204"/>
              </a:rPr>
              <a:t>2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600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25C14-414C-3EEB-8C65-1A42ED5B9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61,396 Background Bible Royalty-Free Images, Stock Photos ...">
            <a:extLst>
              <a:ext uri="{FF2B5EF4-FFF2-40B4-BE49-F238E27FC236}">
                <a16:creationId xmlns:a16="http://schemas.microsoft.com/office/drawing/2014/main" id="{048AC3A1-B6AB-C2F7-B1F9-FC8C1B9B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3ECA008-43B4-9751-32EF-CE901F40D7DD}"/>
              </a:ext>
            </a:extLst>
          </p:cNvPr>
          <p:cNvSpPr txBox="1"/>
          <p:nvPr/>
        </p:nvSpPr>
        <p:spPr>
          <a:xfrm>
            <a:off x="1076716" y="614597"/>
            <a:ext cx="1026826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Gal</a:t>
            </a:r>
            <a:r>
              <a:rPr lang="hu-HU" sz="32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2,7 </a:t>
            </a:r>
          </a:p>
          <a:p>
            <a:r>
              <a:rPr lang="hu-H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 elismerték, hogy rám van bízva a </a:t>
            </a:r>
            <a:r>
              <a:rPr lang="hu-HU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körülmetéletlenség</a:t>
            </a:r>
            <a:r>
              <a:rPr lang="hu-HU" sz="2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evangéliuma, mint ahogyan Péterre a körülmetélésé.</a:t>
            </a:r>
          </a:p>
          <a:p>
            <a:r>
              <a:rPr lang="hu-HU" sz="32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Gal</a:t>
            </a:r>
            <a:r>
              <a:rPr lang="hu-HU" sz="32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2,</a:t>
            </a:r>
            <a:r>
              <a:rPr lang="hu-HU" sz="3200" b="1" dirty="0">
                <a:solidFill>
                  <a:srgbClr val="0000FF"/>
                </a:solidFill>
                <a:latin typeface="Arial" panose="020B0604020202020204" pitchFamily="34" charset="0"/>
              </a:rPr>
              <a:t>10</a:t>
            </a:r>
            <a:endParaRPr lang="hu-HU" sz="3200" b="1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r>
              <a:rPr lang="hu-HU" sz="2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Csak azt kérték, hogy </a:t>
            </a:r>
            <a:r>
              <a:rPr lang="hu-HU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emlékezzünk meg a szegényekről: ez az, amit én igyekeztem is megtenni. 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3202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B10CC-ED0C-C5AA-C3C4-15BD82B1C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6C28B2-2807-EEC5-0BA6-39D067752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CB0D61-7CC7-F7B9-9FAF-02309CCDB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B196CD-32F1-916D-92A4-46D7700F7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EED3A3-8ECA-41F6-CD1A-F41B3C864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0C07DE-E9DB-5157-C86D-FF58D0941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Kép 5" descr="A képen fal, szimbólum, fedett pályás, lámpa látható&#10;&#10;Automatikusan generált leírás">
            <a:extLst>
              <a:ext uri="{FF2B5EF4-FFF2-40B4-BE49-F238E27FC236}">
                <a16:creationId xmlns:a16="http://schemas.microsoft.com/office/drawing/2014/main" id="{CAEBBCEE-D502-6848-CFCB-6DC0F9F87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1" b="1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BC41A1F-B229-9474-2F88-62C387D58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7D5F30F-DE71-610A-4B0B-0F876411D9F4}"/>
              </a:ext>
            </a:extLst>
          </p:cNvPr>
          <p:cNvSpPr txBox="1"/>
          <p:nvPr/>
        </p:nvSpPr>
        <p:spPr>
          <a:xfrm>
            <a:off x="680322" y="4402667"/>
            <a:ext cx="8133478" cy="940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Amikor az élet eldönti, mi mennyit ér…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BDE870-9756-4CFB-D3E1-BFF228053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9716BC-4E1B-4849-D214-640F1A1D3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C7CD19-113A-AC80-D94A-813BD451B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AutoShape 2" descr="Christian background Stock Photos, Royalty Free Christian ...">
            <a:extLst>
              <a:ext uri="{FF2B5EF4-FFF2-40B4-BE49-F238E27FC236}">
                <a16:creationId xmlns:a16="http://schemas.microsoft.com/office/drawing/2014/main" id="{CC000EBE-D8E0-81B8-125E-0C750C9671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2F45B9B-8ABC-FEC5-3F54-7BA8AED65F5E}"/>
              </a:ext>
            </a:extLst>
          </p:cNvPr>
          <p:cNvSpPr txBox="1"/>
          <p:nvPr/>
        </p:nvSpPr>
        <p:spPr>
          <a:xfrm>
            <a:off x="3080285" y="4503468"/>
            <a:ext cx="8133478" cy="135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8800" b="1" dirty="0">
                <a:solidFill>
                  <a:prstClr val="white"/>
                </a:solidFill>
                <a:latin typeface="Trebuchet MS" panose="020B0603020202020204"/>
              </a:rPr>
              <a:t>3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1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5111E-9031-9FFA-DD31-DC74F0792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, képernyőkép, szoftver, képernyő látható&#10;&#10;Automatikusan generált leírás">
            <a:extLst>
              <a:ext uri="{FF2B5EF4-FFF2-40B4-BE49-F238E27FC236}">
                <a16:creationId xmlns:a16="http://schemas.microsoft.com/office/drawing/2014/main" id="{DD38D6D4-5216-DDCE-33C7-155D142BF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4825E-A57A-CADE-C00C-23A61BA10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61,396 Background Bible Royalty-Free Images, Stock Photos ...">
            <a:extLst>
              <a:ext uri="{FF2B5EF4-FFF2-40B4-BE49-F238E27FC236}">
                <a16:creationId xmlns:a16="http://schemas.microsoft.com/office/drawing/2014/main" id="{D5E752D3-E041-6ED0-32DA-6F9A24BD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B5528F9-02E1-9CF7-72BB-A8F7963FCB23}"/>
              </a:ext>
            </a:extLst>
          </p:cNvPr>
          <p:cNvSpPr txBox="1"/>
          <p:nvPr/>
        </p:nvSpPr>
        <p:spPr>
          <a:xfrm>
            <a:off x="1076716" y="614597"/>
            <a:ext cx="1026826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ApCsel 11,28-29</a:t>
            </a:r>
          </a:p>
          <a:p>
            <a:r>
              <a:rPr lang="hu-HU" sz="2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Előállt egyikük, név szerint </a:t>
            </a:r>
            <a:r>
              <a:rPr lang="hu-HU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Agabosz</a:t>
            </a:r>
            <a:r>
              <a:rPr lang="hu-HU" sz="2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és a Lélek által megjövendölte, hogy nagy éhínség lesz az egész földön. </a:t>
            </a:r>
            <a:r>
              <a:rPr lang="hu-HU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Ez be is következett Klaudiusz idejében</a:t>
            </a:r>
            <a:r>
              <a:rPr lang="hu-HU" sz="2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 tanítványok pedig valamennyien elhatározták, hogy aszerint, amint kinek-kinek módjában áll, valami </a:t>
            </a:r>
            <a:r>
              <a:rPr lang="hu-HU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segítséget küldenek a Júdeában lakó testvéreknek. </a:t>
            </a:r>
            <a:endParaRPr lang="hu-HU" sz="4000" b="1" dirty="0"/>
          </a:p>
        </p:txBody>
      </p:sp>
    </p:spTree>
    <p:extLst>
      <p:ext uri="{BB962C8B-B14F-4D97-AF65-F5344CB8AC3E}">
        <p14:creationId xmlns:p14="http://schemas.microsoft.com/office/powerpoint/2010/main" val="38289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6A052-D090-FAA5-DD29-B54F545AC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61,396 Background Bible Royalty-Free Images, Stock Photos ...">
            <a:extLst>
              <a:ext uri="{FF2B5EF4-FFF2-40B4-BE49-F238E27FC236}">
                <a16:creationId xmlns:a16="http://schemas.microsoft.com/office/drawing/2014/main" id="{EE74E884-4F06-90F4-C1A2-DEB9E687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130C5A9-CE52-6117-C1F1-AB29E935A92F}"/>
              </a:ext>
            </a:extLst>
          </p:cNvPr>
          <p:cNvSpPr txBox="1"/>
          <p:nvPr/>
        </p:nvSpPr>
        <p:spPr>
          <a:xfrm>
            <a:off x="1076716" y="614597"/>
            <a:ext cx="10268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1Kor</a:t>
            </a:r>
            <a:r>
              <a:rPr lang="hu-HU" sz="3600" b="1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16,1 </a:t>
            </a:r>
          </a:p>
          <a:p>
            <a:r>
              <a:rPr lang="hu-HU" sz="3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Ami </a:t>
            </a:r>
            <a:r>
              <a:rPr lang="hu-HU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szentek javára folyó gyűjtést </a:t>
            </a:r>
            <a:r>
              <a:rPr lang="hu-HU" sz="3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illeti, ti is úgy cselekedjetek, ahogyan azt </a:t>
            </a:r>
            <a:r>
              <a:rPr lang="hu-HU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Galácia</a:t>
            </a:r>
            <a:r>
              <a:rPr lang="hu-HU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gyülekezeteinek</a:t>
            </a:r>
            <a:r>
              <a:rPr lang="hu-HU" sz="36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rendeltem. </a:t>
            </a:r>
            <a:endParaRPr lang="hu-HU" sz="6600" b="1" dirty="0"/>
          </a:p>
        </p:txBody>
      </p:sp>
    </p:spTree>
    <p:extLst>
      <p:ext uri="{BB962C8B-B14F-4D97-AF65-F5344CB8AC3E}">
        <p14:creationId xmlns:p14="http://schemas.microsoft.com/office/powerpoint/2010/main" val="371700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02034-B764-9935-F829-5022481FC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472AE5-CBE3-DB49-7D2D-6B8E35644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638D51-8E95-3947-7A75-2DC0C5D19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A13B2B-0602-014B-8A93-7A0F0CFBA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54D5CB-574A-A1B0-0A77-0387A2401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9BCAE-6EB9-91E3-4DFC-D90D89514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B058C2E-DF49-FE8C-C57F-64ED28048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85E054-5074-71AD-A524-776382CA6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062F2E-F7FE-24BB-1314-F56D2C297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52E3F8-0B49-2DB5-A5CB-7EAF6D31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554" y="1154193"/>
            <a:ext cx="7674983" cy="4284129"/>
          </a:xfrm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19900" b="1" dirty="0"/>
              <a:t>3</a:t>
            </a:r>
            <a:r>
              <a:rPr lang="en-US" sz="19900" b="1" dirty="0"/>
              <a:t>.</a:t>
            </a:r>
            <a:r>
              <a:rPr lang="en-US" sz="19900" dirty="0"/>
              <a:t> 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4C8F12F8-9476-C5B8-6C4B-FEC50201F325}"/>
              </a:ext>
            </a:extLst>
          </p:cNvPr>
          <p:cNvSpPr txBox="1">
            <a:spLocks/>
          </p:cNvSpPr>
          <p:nvPr/>
        </p:nvSpPr>
        <p:spPr>
          <a:xfrm>
            <a:off x="751341" y="1286935"/>
            <a:ext cx="7674983" cy="428412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5400" dirty="0"/>
              <a:t>Hogyan tegyük a szombatiskolát missziói eszközzé?</a:t>
            </a:r>
          </a:p>
        </p:txBody>
      </p:sp>
    </p:spTree>
    <p:extLst>
      <p:ext uri="{BB962C8B-B14F-4D97-AF65-F5344CB8AC3E}">
        <p14:creationId xmlns:p14="http://schemas.microsoft.com/office/powerpoint/2010/main" val="390710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0">
            <a:extLst>
              <a:ext uri="{FF2B5EF4-FFF2-40B4-BE49-F238E27FC236}">
                <a16:creationId xmlns:a16="http://schemas.microsoft.com/office/drawing/2014/main" id="{9914DEB7-D336-45AF-80A6-5B0F33AA0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B7F8253A-966D-472F-B473-A521CFD46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45C9A61-06BA-9AF2-F2BC-C0903AE3B4F4}"/>
              </a:ext>
            </a:extLst>
          </p:cNvPr>
          <p:cNvSpPr txBox="1"/>
          <p:nvPr/>
        </p:nvSpPr>
        <p:spPr>
          <a:xfrm>
            <a:off x="5453843" y="1180835"/>
            <a:ext cx="40473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99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97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könyv, képernyőkép, lámpa, fekete-fehér látható&#10;&#10;Automatikusan generált leírás">
            <a:extLst>
              <a:ext uri="{FF2B5EF4-FFF2-40B4-BE49-F238E27FC236}">
                <a16:creationId xmlns:a16="http://schemas.microsoft.com/office/drawing/2014/main" id="{E3421D7F-D247-1743-6C31-1568565B6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7A49AA8-C112-6676-A54C-98452DECD2A9}"/>
              </a:ext>
            </a:extLst>
          </p:cNvPr>
          <p:cNvSpPr txBox="1"/>
          <p:nvPr/>
        </p:nvSpPr>
        <p:spPr>
          <a:xfrm>
            <a:off x="831139" y="442912"/>
            <a:ext cx="1031557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err="1">
                <a:effectLst/>
                <a:latin typeface="Arial" panose="020B0604020202020204" pitchFamily="34" charset="0"/>
              </a:rPr>
              <a:t>2Pt</a:t>
            </a:r>
            <a:r>
              <a:rPr lang="hu-HU" sz="4400" b="1" dirty="0">
                <a:effectLst/>
                <a:latin typeface="Arial" panose="020B0604020202020204" pitchFamily="34" charset="0"/>
              </a:rPr>
              <a:t> 3,9 </a:t>
            </a:r>
          </a:p>
          <a:p>
            <a:r>
              <a:rPr lang="hu-HU" sz="3600" dirty="0">
                <a:effectLst/>
                <a:latin typeface="Arial" panose="020B0604020202020204" pitchFamily="34" charset="0"/>
              </a:rPr>
              <a:t>Nem késlekedik az Úr az ígérettel, amint egyesek gondolják, hanem türelmes hozzátok, mert </a:t>
            </a:r>
            <a:r>
              <a:rPr lang="hu-HU" sz="36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nem azt akarja, hogy némelyek elvesszenek, hanem azt, hogy </a:t>
            </a:r>
            <a:r>
              <a:rPr lang="hu-HU" sz="4000" u="sng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mindenki megtérjen</a:t>
            </a:r>
            <a:r>
              <a:rPr lang="hu-HU" sz="3600" dirty="0">
                <a:effectLst/>
                <a:latin typeface="Arial" panose="020B0604020202020204" pitchFamily="34" charset="0"/>
              </a:rPr>
              <a:t>. </a:t>
            </a:r>
          </a:p>
          <a:p>
            <a:endParaRPr lang="hu-HU" sz="3200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hu-HU" sz="3600" dirty="0">
                <a:latin typeface="+mj-lt"/>
              </a:rPr>
              <a:t>Péter megtanulta a leckét: „Némelyek” helyett: mindenki!</a:t>
            </a:r>
          </a:p>
        </p:txBody>
      </p:sp>
    </p:spTree>
    <p:extLst>
      <p:ext uri="{BB962C8B-B14F-4D97-AF65-F5344CB8AC3E}">
        <p14:creationId xmlns:p14="http://schemas.microsoft.com/office/powerpoint/2010/main" val="30788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őzsér Endre SP: A közösségi lelkiség felé | IH|S Jezsuiták A SZÍV">
            <a:extLst>
              <a:ext uri="{FF2B5EF4-FFF2-40B4-BE49-F238E27FC236}">
                <a16:creationId xmlns:a16="http://schemas.microsoft.com/office/drawing/2014/main" id="{1C3F2328-2DB7-18FD-6D63-05E20E8E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5" b="360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EF75F69-62B5-6088-1978-33E3B62C6699}"/>
              </a:ext>
            </a:extLst>
          </p:cNvPr>
          <p:cNvSpPr txBox="1"/>
          <p:nvPr/>
        </p:nvSpPr>
        <p:spPr>
          <a:xfrm>
            <a:off x="1500920" y="3429000"/>
            <a:ext cx="9608695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800" dirty="0"/>
              <a:t>A lelki növekedést gátló három kijelentés…</a:t>
            </a:r>
          </a:p>
        </p:txBody>
      </p:sp>
    </p:spTree>
    <p:extLst>
      <p:ext uri="{BB962C8B-B14F-4D97-AF65-F5344CB8AC3E}">
        <p14:creationId xmlns:p14="http://schemas.microsoft.com/office/powerpoint/2010/main" val="12943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9914DEB7-D336-45AF-80A6-5B0F33AA0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59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Régen minden jobb volt! - Podkaszt.hu">
            <a:extLst>
              <a:ext uri="{FF2B5EF4-FFF2-40B4-BE49-F238E27FC236}">
                <a16:creationId xmlns:a16="http://schemas.microsoft.com/office/drawing/2014/main" id="{F1E526CA-0395-F175-A8B8-94589AF92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3501" y="609600"/>
            <a:ext cx="6075807" cy="5681870"/>
          </a:xfrm>
          <a:prstGeom prst="rect">
            <a:avLst/>
          </a:prstGeom>
          <a:noFill/>
          <a:ln w="9525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B7F8253A-966D-472F-B473-A521CFD46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Mi a siker... - CashFlow Mágnes">
            <a:extLst>
              <a:ext uri="{FF2B5EF4-FFF2-40B4-BE49-F238E27FC236}">
                <a16:creationId xmlns:a16="http://schemas.microsoft.com/office/drawing/2014/main" id="{516E78B0-D83F-33F4-D8CC-7AE4F62AA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398D551-3430-74C5-B074-98249DBBAF7C}"/>
              </a:ext>
            </a:extLst>
          </p:cNvPr>
          <p:cNvSpPr txBox="1"/>
          <p:nvPr/>
        </p:nvSpPr>
        <p:spPr>
          <a:xfrm>
            <a:off x="1324302" y="1612308"/>
            <a:ext cx="10105697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7200" dirty="0"/>
              <a:t>Siker helyett hűség…</a:t>
            </a:r>
          </a:p>
        </p:txBody>
      </p:sp>
    </p:spTree>
    <p:extLst>
      <p:ext uri="{BB962C8B-B14F-4D97-AF65-F5344CB8AC3E}">
        <p14:creationId xmlns:p14="http://schemas.microsoft.com/office/powerpoint/2010/main" val="18281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Mi a különbség a hatékonyság és az eredményesség között? | Insprl">
            <a:extLst>
              <a:ext uri="{FF2B5EF4-FFF2-40B4-BE49-F238E27FC236}">
                <a16:creationId xmlns:a16="http://schemas.microsoft.com/office/drawing/2014/main" id="{A5AB632D-92F9-24E0-CCF5-9DB9EEC4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9" b="89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4F876C6-BD1A-B70F-1C37-C20FFC5F55E5}"/>
              </a:ext>
            </a:extLst>
          </p:cNvPr>
          <p:cNvSpPr txBox="1"/>
          <p:nvPr/>
        </p:nvSpPr>
        <p:spPr>
          <a:xfrm>
            <a:off x="6749144" y="870357"/>
            <a:ext cx="444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chemeClr val="bg1"/>
                </a:solidFill>
              </a:rPr>
              <a:t>Eredményesség…</a:t>
            </a:r>
          </a:p>
        </p:txBody>
      </p:sp>
    </p:spTree>
    <p:extLst>
      <p:ext uri="{BB962C8B-B14F-4D97-AF65-F5344CB8AC3E}">
        <p14:creationId xmlns:p14="http://schemas.microsoft.com/office/powerpoint/2010/main" val="19327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Bible Background Images – Browse 347,909 Stock Photos, Vectors ...">
            <a:extLst>
              <a:ext uri="{FF2B5EF4-FFF2-40B4-BE49-F238E27FC236}">
                <a16:creationId xmlns:a16="http://schemas.microsoft.com/office/drawing/2014/main" id="{9E9055ED-E32A-D441-9820-86ADE723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9C242B2-F6DA-664C-14CB-78F51AC86816}"/>
              </a:ext>
            </a:extLst>
          </p:cNvPr>
          <p:cNvSpPr txBox="1"/>
          <p:nvPr/>
        </p:nvSpPr>
        <p:spPr>
          <a:xfrm>
            <a:off x="1153885" y="1120676"/>
            <a:ext cx="9884229" cy="236988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4000" b="1" dirty="0">
                <a:effectLst/>
                <a:latin typeface="Arial" panose="020B0604020202020204" pitchFamily="34" charset="0"/>
              </a:rPr>
              <a:t>ApCsel 2,47 </a:t>
            </a:r>
          </a:p>
          <a:p>
            <a:r>
              <a:rPr lang="hu-HU" sz="3600" dirty="0">
                <a:effectLst/>
                <a:latin typeface="Arial" panose="020B0604020202020204" pitchFamily="34" charset="0"/>
              </a:rPr>
              <a:t>…dicsérték az Istent, és kedvelte őket az egész nép. Az </a:t>
            </a:r>
            <a:r>
              <a:rPr lang="hu-HU" sz="36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Úr </a:t>
            </a:r>
            <a:r>
              <a:rPr lang="hu-HU" sz="3600" dirty="0">
                <a:effectLst/>
                <a:latin typeface="Arial" panose="020B0604020202020204" pitchFamily="34" charset="0"/>
              </a:rPr>
              <a:t>pedig napról napra </a:t>
            </a:r>
            <a:r>
              <a:rPr lang="hu-HU" sz="36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növelte</a:t>
            </a:r>
            <a:r>
              <a:rPr lang="hu-HU" sz="3600" dirty="0">
                <a:effectLst/>
                <a:latin typeface="Arial" panose="020B0604020202020204" pitchFamily="34" charset="0"/>
              </a:rPr>
              <a:t> a </a:t>
            </a:r>
            <a:r>
              <a:rPr lang="hu-HU" sz="36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gyülekezetet</a:t>
            </a:r>
            <a:r>
              <a:rPr lang="hu-HU" sz="3600" dirty="0">
                <a:effectLst/>
                <a:latin typeface="Arial" panose="020B0604020202020204" pitchFamily="34" charset="0"/>
              </a:rPr>
              <a:t> az </a:t>
            </a:r>
            <a:r>
              <a:rPr lang="hu-HU" sz="36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üdvözülőkkel</a:t>
            </a:r>
            <a:r>
              <a:rPr lang="hu-HU" sz="3600" dirty="0">
                <a:effectLst/>
                <a:latin typeface="Arial" panose="020B0604020202020204" pitchFamily="34" charset="0"/>
              </a:rPr>
              <a:t>. 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1009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szoftver, Számítógépes ikon látható&#10;&#10;Automatikusan generált leírás">
            <a:extLst>
              <a:ext uri="{FF2B5EF4-FFF2-40B4-BE49-F238E27FC236}">
                <a16:creationId xmlns:a16="http://schemas.microsoft.com/office/drawing/2014/main" id="{95879BDA-CAC7-2374-0EA6-FE28E994B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shade val="100000"/>
                <a:hueMod val="100000"/>
                <a:satMod val="110000"/>
                <a:lumMod val="130000"/>
              </a:schemeClr>
            </a:gs>
            <a:gs pos="68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yamatábra: Bekötés 1">
            <a:extLst>
              <a:ext uri="{FF2B5EF4-FFF2-40B4-BE49-F238E27FC236}">
                <a16:creationId xmlns:a16="http://schemas.microsoft.com/office/drawing/2014/main" id="{A5E4D852-7D9B-8086-1F61-46E8D9CC4241}"/>
              </a:ext>
            </a:extLst>
          </p:cNvPr>
          <p:cNvSpPr/>
          <p:nvPr/>
        </p:nvSpPr>
        <p:spPr>
          <a:xfrm>
            <a:off x="4866970" y="2396606"/>
            <a:ext cx="2222091" cy="2086898"/>
          </a:xfrm>
          <a:prstGeom prst="flowChartConnector">
            <a:avLst/>
          </a:prstGeom>
          <a:solidFill>
            <a:srgbClr val="0070C0"/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Én (tanító)</a:t>
            </a:r>
          </a:p>
        </p:txBody>
      </p:sp>
      <p:sp>
        <p:nvSpPr>
          <p:cNvPr id="3" name="Folyamatábra: Bekötés 2">
            <a:extLst>
              <a:ext uri="{FF2B5EF4-FFF2-40B4-BE49-F238E27FC236}">
                <a16:creationId xmlns:a16="http://schemas.microsoft.com/office/drawing/2014/main" id="{9BBF3951-CF93-8072-D17C-AA7D123D7D76}"/>
              </a:ext>
            </a:extLst>
          </p:cNvPr>
          <p:cNvSpPr/>
          <p:nvPr/>
        </p:nvSpPr>
        <p:spPr>
          <a:xfrm>
            <a:off x="4210667" y="1681311"/>
            <a:ext cx="3534697" cy="3451121"/>
          </a:xfrm>
          <a:prstGeom prst="flowChartConnector">
            <a:avLst/>
          </a:pr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Folyamatábra: Bekötés 3">
            <a:extLst>
              <a:ext uri="{FF2B5EF4-FFF2-40B4-BE49-F238E27FC236}">
                <a16:creationId xmlns:a16="http://schemas.microsoft.com/office/drawing/2014/main" id="{9A4FF174-6444-CAA9-C4E0-03CF901F4137}"/>
              </a:ext>
            </a:extLst>
          </p:cNvPr>
          <p:cNvSpPr/>
          <p:nvPr/>
        </p:nvSpPr>
        <p:spPr>
          <a:xfrm>
            <a:off x="3377380" y="883669"/>
            <a:ext cx="5279923" cy="5053780"/>
          </a:xfrm>
          <a:prstGeom prst="flowChartConnector">
            <a:avLst/>
          </a:prstGeom>
          <a:noFill/>
          <a:ln w="730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Folyamatábra: Bekötés 4">
            <a:extLst>
              <a:ext uri="{FF2B5EF4-FFF2-40B4-BE49-F238E27FC236}">
                <a16:creationId xmlns:a16="http://schemas.microsoft.com/office/drawing/2014/main" id="{587F937F-006B-6705-5B4C-981FAB666747}"/>
              </a:ext>
            </a:extLst>
          </p:cNvPr>
          <p:cNvSpPr/>
          <p:nvPr/>
        </p:nvSpPr>
        <p:spPr>
          <a:xfrm>
            <a:off x="2644878" y="103239"/>
            <a:ext cx="6813755" cy="6607277"/>
          </a:xfrm>
          <a:prstGeom prst="flowChartConnector">
            <a:avLst/>
          </a:prstGeom>
          <a:noFill/>
          <a:ln w="730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81E5E96-A9C3-D09B-04DF-8CF763CD58A1}"/>
              </a:ext>
            </a:extLst>
          </p:cNvPr>
          <p:cNvSpPr txBox="1"/>
          <p:nvPr/>
        </p:nvSpPr>
        <p:spPr>
          <a:xfrm>
            <a:off x="4924735" y="2027274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Gyülekezet tagjai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96416E1-D38F-AB8C-D109-C011E9443C42}"/>
              </a:ext>
            </a:extLst>
          </p:cNvPr>
          <p:cNvSpPr txBox="1"/>
          <p:nvPr/>
        </p:nvSpPr>
        <p:spPr>
          <a:xfrm>
            <a:off x="4866970" y="4438636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Gyülekezet tagjai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C2E3E68-44E3-EF1F-F7DC-0854BA72C4A8}"/>
              </a:ext>
            </a:extLst>
          </p:cNvPr>
          <p:cNvSpPr txBox="1"/>
          <p:nvPr/>
        </p:nvSpPr>
        <p:spPr>
          <a:xfrm>
            <a:off x="4758811" y="1211263"/>
            <a:ext cx="2492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rgbClr val="92D050"/>
                </a:solidFill>
              </a:rPr>
              <a:t>Ritkán járó tagok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868B1A6-6723-15C4-60F6-6E0B8C7B9983}"/>
              </a:ext>
            </a:extLst>
          </p:cNvPr>
          <p:cNvSpPr txBox="1"/>
          <p:nvPr/>
        </p:nvSpPr>
        <p:spPr>
          <a:xfrm>
            <a:off x="4849760" y="5286208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rgbClr val="92D050"/>
                </a:solidFill>
              </a:rPr>
              <a:t>Ritkán járó</a:t>
            </a:r>
            <a:r>
              <a:rPr lang="hu-HU" dirty="0">
                <a:solidFill>
                  <a:srgbClr val="92D050"/>
                </a:solidFill>
              </a:rPr>
              <a:t> tagok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5E01658-4337-9859-7735-0C314AAEB7E7}"/>
              </a:ext>
            </a:extLst>
          </p:cNvPr>
          <p:cNvSpPr txBox="1"/>
          <p:nvPr/>
        </p:nvSpPr>
        <p:spPr>
          <a:xfrm>
            <a:off x="4771102" y="255197"/>
            <a:ext cx="249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Barátkozók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550973A-47E0-1019-FC5D-95FEEAE73DAB}"/>
              </a:ext>
            </a:extLst>
          </p:cNvPr>
          <p:cNvSpPr txBox="1"/>
          <p:nvPr/>
        </p:nvSpPr>
        <p:spPr>
          <a:xfrm>
            <a:off x="4758811" y="5937449"/>
            <a:ext cx="249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Barátkozók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43C53C43-E177-7CF6-7487-71DE9F20F8DB}"/>
              </a:ext>
            </a:extLst>
          </p:cNvPr>
          <p:cNvSpPr txBox="1"/>
          <p:nvPr/>
        </p:nvSpPr>
        <p:spPr>
          <a:xfrm>
            <a:off x="8233900" y="375952"/>
            <a:ext cx="3520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dirty="0">
                <a:latin typeface="Abadi" panose="020B0604020104020204" pitchFamily="34" charset="0"/>
              </a:rPr>
              <a:t>Régi működő elv</a:t>
            </a:r>
          </a:p>
          <a:p>
            <a:pPr algn="r"/>
            <a:r>
              <a:rPr lang="hu-HU" sz="3600" b="1" dirty="0">
                <a:latin typeface="Abadi" panose="020B0604020104020204" pitchFamily="34" charset="0"/>
              </a:rPr>
              <a:t>(Rick Warren)</a:t>
            </a:r>
          </a:p>
        </p:txBody>
      </p:sp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B3774B2D-C340-676F-8C87-F7FBC0F4BD28}"/>
              </a:ext>
            </a:extLst>
          </p:cNvPr>
          <p:cNvSpPr/>
          <p:nvPr/>
        </p:nvSpPr>
        <p:spPr>
          <a:xfrm>
            <a:off x="6754761" y="2844225"/>
            <a:ext cx="3923071" cy="1269947"/>
          </a:xfrm>
          <a:prstGeom prst="rightArrow">
            <a:avLst>
              <a:gd name="adj1" fmla="val 50000"/>
              <a:gd name="adj2" fmla="val 571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Én</a:t>
            </a:r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8F815ED0-5E95-D62E-0659-355BE6844298}"/>
              </a:ext>
            </a:extLst>
          </p:cNvPr>
          <p:cNvSpPr/>
          <p:nvPr/>
        </p:nvSpPr>
        <p:spPr>
          <a:xfrm>
            <a:off x="926689" y="2771897"/>
            <a:ext cx="3923071" cy="1269947"/>
          </a:xfrm>
          <a:prstGeom prst="rightArrow">
            <a:avLst>
              <a:gd name="adj1" fmla="val 50000"/>
              <a:gd name="adj2" fmla="val 57143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>
                <a:solidFill>
                  <a:schemeClr val="bg1"/>
                </a:solidFill>
              </a:rPr>
              <a:t>Ők</a:t>
            </a:r>
          </a:p>
        </p:txBody>
      </p:sp>
    </p:spTree>
    <p:extLst>
      <p:ext uri="{BB962C8B-B14F-4D97-AF65-F5344CB8AC3E}">
        <p14:creationId xmlns:p14="http://schemas.microsoft.com/office/powerpoint/2010/main" val="20136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poszter látható&#10;&#10;Automatikusan generált leírás">
            <a:extLst>
              <a:ext uri="{FF2B5EF4-FFF2-40B4-BE49-F238E27FC236}">
                <a16:creationId xmlns:a16="http://schemas.microsoft.com/office/drawing/2014/main" id="{3F41816F-0CB2-BD98-F1E5-838B82B0D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9" y="310475"/>
            <a:ext cx="6035055" cy="620068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E6022D73-3877-D084-65B1-3808306D2E6B}"/>
              </a:ext>
            </a:extLst>
          </p:cNvPr>
          <p:cNvSpPr txBox="1"/>
          <p:nvPr/>
        </p:nvSpPr>
        <p:spPr>
          <a:xfrm>
            <a:off x="6760565" y="1034799"/>
            <a:ext cx="4809305" cy="17543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600" dirty="0"/>
              <a:t>Christian A. Schwarz növekedési elmélete…</a:t>
            </a:r>
          </a:p>
          <a:p>
            <a:r>
              <a:rPr lang="hu-HU" sz="3600" dirty="0"/>
              <a:t>Néhány tapasztalat…</a:t>
            </a:r>
          </a:p>
        </p:txBody>
      </p:sp>
    </p:spTree>
    <p:extLst>
      <p:ext uri="{BB962C8B-B14F-4D97-AF65-F5344CB8AC3E}">
        <p14:creationId xmlns:p14="http://schemas.microsoft.com/office/powerpoint/2010/main" val="21971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1" name="Group 16390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6392" name="Rectangle 16391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393" name="Picture 16392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6386" name="Picture 2" descr="Tanítványság - Találd meg a helyed - YouTube">
            <a:extLst>
              <a:ext uri="{FF2B5EF4-FFF2-40B4-BE49-F238E27FC236}">
                <a16:creationId xmlns:a16="http://schemas.microsoft.com/office/drawing/2014/main" id="{1C6FFCDA-E13E-0B01-CD4B-E766C391E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53138" b="-2"/>
          <a:stretch/>
        </p:blipFill>
        <p:spPr bwMode="auto">
          <a:xfrm>
            <a:off x="7547810" y="10"/>
            <a:ext cx="464101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38FF916-441A-2A9D-0AEC-99DC7657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hu-HU" sz="4800" b="1" dirty="0"/>
              <a:t>MIT CSINÁLJUNK?</a:t>
            </a:r>
          </a:p>
        </p:txBody>
      </p:sp>
      <p:pic>
        <p:nvPicPr>
          <p:cNvPr id="16397" name="Picture 16396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47C9E7-2DD8-B988-24F0-BBD380854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5400" dirty="0"/>
              <a:t>Találd meg a helyed!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569CB01-1938-3737-3E72-7A7BE01D10E3}"/>
              </a:ext>
            </a:extLst>
          </p:cNvPr>
          <p:cNvSpPr txBox="1"/>
          <p:nvPr/>
        </p:nvSpPr>
        <p:spPr>
          <a:xfrm>
            <a:off x="6837913" y="751548"/>
            <a:ext cx="1228725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6000" b="1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6609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90093-331C-3EA0-3E77-6603DB678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D8F592-7A07-B3C9-1D99-C4D63BF36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hu-HU" sz="4800" b="1" dirty="0"/>
              <a:t>MIT CSINÁLJUNK?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A8D5B7-AE10-E738-7181-31C3C7686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11" y="2336872"/>
            <a:ext cx="5270774" cy="3599316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5400" dirty="0"/>
              <a:t>Legyél nyitott: </a:t>
            </a:r>
          </a:p>
          <a:p>
            <a:pPr marL="0" indent="0">
              <a:buNone/>
            </a:pPr>
            <a:r>
              <a:rPr lang="hu-HU" sz="5400" dirty="0"/>
              <a:t>A Biblia mindenkié!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58AE448-EB73-775D-F96A-C346EE606DA8}"/>
              </a:ext>
            </a:extLst>
          </p:cNvPr>
          <p:cNvSpPr txBox="1"/>
          <p:nvPr/>
        </p:nvSpPr>
        <p:spPr>
          <a:xfrm>
            <a:off x="10963275" y="834327"/>
            <a:ext cx="1228725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6000" b="1" dirty="0"/>
              <a:t>2.</a:t>
            </a:r>
          </a:p>
        </p:txBody>
      </p:sp>
      <p:pic>
        <p:nvPicPr>
          <p:cNvPr id="17410" name="Picture 2" descr="Nyitottság | Gyebrovszki Klára Mária Temploma">
            <a:extLst>
              <a:ext uri="{FF2B5EF4-FFF2-40B4-BE49-F238E27FC236}">
                <a16:creationId xmlns:a16="http://schemas.microsoft.com/office/drawing/2014/main" id="{105AE4D5-BEA9-5DFC-A044-D742CAAE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6" y="2229032"/>
            <a:ext cx="6116873" cy="38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3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684D2-5E69-C831-235E-80A0902B1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653228-174B-3565-8711-A6CEA698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hu-HU" sz="4800" b="1" dirty="0"/>
              <a:t>MIT CSINÁLJUNK?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2674B4-E0CB-D413-F507-18527E916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11" y="2336872"/>
            <a:ext cx="5270774" cy="3599316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5400" dirty="0"/>
              <a:t>Megtérés a kereszt elfogadására!</a:t>
            </a:r>
          </a:p>
          <a:p>
            <a:pPr marL="0" indent="0">
              <a:buNone/>
            </a:pPr>
            <a:r>
              <a:rPr lang="hu-HU" sz="5400" dirty="0"/>
              <a:t>(Melyik lelkiség növekedett inkább?)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50C95EA-3C7F-9466-7D7C-ECE29ADDD219}"/>
              </a:ext>
            </a:extLst>
          </p:cNvPr>
          <p:cNvSpPr txBox="1"/>
          <p:nvPr/>
        </p:nvSpPr>
        <p:spPr>
          <a:xfrm>
            <a:off x="10963275" y="834327"/>
            <a:ext cx="1228725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6000" b="1" dirty="0"/>
              <a:t>3.</a:t>
            </a:r>
          </a:p>
        </p:txBody>
      </p:sp>
      <p:pic>
        <p:nvPicPr>
          <p:cNvPr id="18434" name="Picture 2" descr="A kereszt igéje">
            <a:extLst>
              <a:ext uri="{FF2B5EF4-FFF2-40B4-BE49-F238E27FC236}">
                <a16:creationId xmlns:a16="http://schemas.microsoft.com/office/drawing/2014/main" id="{D0AD33D1-6C63-586C-2C3B-D649E5DE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81246"/>
            <a:ext cx="6248400" cy="415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42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56AF0-3FEE-C080-2135-E5124D477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5FF263-DDBD-C7FA-8999-37BC6F4D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hu-HU" sz="4800" b="1" dirty="0"/>
              <a:t>MIT CSINÁLJUNK?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667DAE-77C8-0516-8DA7-FE7EAC5BA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11" y="2336872"/>
            <a:ext cx="5270774" cy="3599316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5400" dirty="0"/>
              <a:t>A közöny a beletörődéssel kezdődik…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E48AA94-0B50-C335-3B29-0A8DBE2A1B31}"/>
              </a:ext>
            </a:extLst>
          </p:cNvPr>
          <p:cNvSpPr txBox="1"/>
          <p:nvPr/>
        </p:nvSpPr>
        <p:spPr>
          <a:xfrm>
            <a:off x="10963275" y="834327"/>
            <a:ext cx="1228725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6000" b="1" dirty="0"/>
              <a:t>4.</a:t>
            </a:r>
          </a:p>
        </p:txBody>
      </p:sp>
      <p:pic>
        <p:nvPicPr>
          <p:cNvPr id="19458" name="Picture 2" descr="Szegénység, Koldus, Szegény, Utca">
            <a:extLst>
              <a:ext uri="{FF2B5EF4-FFF2-40B4-BE49-F238E27FC236}">
                <a16:creationId xmlns:a16="http://schemas.microsoft.com/office/drawing/2014/main" id="{4BE53206-FD46-904B-E63A-C5DB8A15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94" y="2113097"/>
            <a:ext cx="6467781" cy="43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3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Napi felajánló ima - Mária százada">
            <a:extLst>
              <a:ext uri="{FF2B5EF4-FFF2-40B4-BE49-F238E27FC236}">
                <a16:creationId xmlns:a16="http://schemas.microsoft.com/office/drawing/2014/main" id="{12B19AF0-8CCE-F2B0-2CE8-3B772CF7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9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957B415-D017-8617-1980-27E0FF2C38C4}"/>
              </a:ext>
            </a:extLst>
          </p:cNvPr>
          <p:cNvSpPr txBox="1"/>
          <p:nvPr/>
        </p:nvSpPr>
        <p:spPr>
          <a:xfrm>
            <a:off x="3492707" y="3429000"/>
            <a:ext cx="773492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5400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7516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3043CC2-E060-443E-BBC4-197CCD7FE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1454BC00-0C10-4B2D-89D5-6405C87B8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2538"/>
            <a:ext cx="5538554" cy="5925402"/>
          </a:xfrm>
          <a:prstGeom prst="rect">
            <a:avLst/>
          </a:prstGeom>
          <a:ln w="22225">
            <a:solidFill>
              <a:srgbClr val="F19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ÉMA">
            <a:extLst>
              <a:ext uri="{FF2B5EF4-FFF2-40B4-BE49-F238E27FC236}">
                <a16:creationId xmlns:a16="http://schemas.microsoft.com/office/drawing/2014/main" id="{97D0E69A-AD90-871F-8991-920E5438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480060"/>
            <a:ext cx="5211232" cy="5717540"/>
          </a:xfrm>
          <a:prstGeom prst="rect">
            <a:avLst/>
          </a:prstGeom>
          <a:noFill/>
          <a:ln w="2540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FCD6BFF0-ABAD-4639-8BBC-4F900322F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2021" y="453280"/>
            <a:ext cx="5538554" cy="5925402"/>
          </a:xfrm>
          <a:prstGeom prst="rect">
            <a:avLst/>
          </a:prstGeom>
          <a:ln w="22225">
            <a:solidFill>
              <a:srgbClr val="F19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ýždenník TÉMA">
            <a:extLst>
              <a:ext uri="{FF2B5EF4-FFF2-40B4-BE49-F238E27FC236}">
                <a16:creationId xmlns:a16="http://schemas.microsoft.com/office/drawing/2014/main" id="{39373EE3-1EBA-3133-062D-351F3E88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0843" y="496080"/>
            <a:ext cx="5211232" cy="5669162"/>
          </a:xfrm>
          <a:prstGeom prst="rect">
            <a:avLst/>
          </a:prstGeom>
          <a:noFill/>
          <a:ln w="2540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46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0BBD46-E160-4D02-9D82-3934E3970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14C8A4-DCE7-4155-98CA-D8826574B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E88F4D5-B9E9-49E7-2582-A1D0713A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521757"/>
            <a:ext cx="11265873" cy="1080938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Autofit/>
          </a:bodyPr>
          <a:lstStyle/>
          <a:p>
            <a:r>
              <a:rPr lang="hu-HU" sz="4800" b="1" dirty="0">
                <a:solidFill>
                  <a:srgbClr val="FFFFFF"/>
                </a:solidFill>
              </a:rPr>
              <a:t>A LELKI NÖVEKEDÉS ÖSZTÖNZÉSE ÉS A MENTORÁLÁS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A64E61-6D37-4CB3-8F42-66B0DACBC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4402"/>
            <a:ext cx="12192000" cy="51335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16200000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201547-95E4-1D68-9BD3-39E8B3310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37" y="2157051"/>
            <a:ext cx="8092427" cy="4070810"/>
          </a:xfrm>
        </p:spPr>
        <p:txBody>
          <a:bodyPr anchor="t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hu-HU" sz="3600" dirty="0"/>
              <a:t>Lelkiségtípusok az újszövetségi egyházban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dirty="0"/>
              <a:t>A lelkiségtípusok kezelése (római – </a:t>
            </a:r>
            <a:r>
              <a:rPr lang="hu-HU" sz="3600" dirty="0" err="1"/>
              <a:t>galáciai</a:t>
            </a:r>
            <a:r>
              <a:rPr lang="hu-HU" sz="3600" dirty="0"/>
              <a:t> keresztények példája)</a:t>
            </a:r>
          </a:p>
          <a:p>
            <a:pPr marL="742950" indent="-742950">
              <a:buFont typeface="+mj-lt"/>
              <a:buAutoNum type="arabicPeriod"/>
            </a:pPr>
            <a:r>
              <a:rPr lang="hu-HU" sz="3600" dirty="0"/>
              <a:t>Hogyan tegyük a szombatiskolát missziói eszközzé (a gyülekezetben is)?</a:t>
            </a:r>
          </a:p>
        </p:txBody>
      </p:sp>
      <p:pic>
        <p:nvPicPr>
          <p:cNvPr id="4" name="Picture 2" descr="Adventista Teológiai Főiskola - ATF">
            <a:extLst>
              <a:ext uri="{FF2B5EF4-FFF2-40B4-BE49-F238E27FC236}">
                <a16:creationId xmlns:a16="http://schemas.microsoft.com/office/drawing/2014/main" id="{CFC6E5F5-75F2-E1E3-08BD-E5273D94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7998" y="2285643"/>
            <a:ext cx="3319621" cy="331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DB71C54-63C1-4B83-8324-BBCEC579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15D940-E187-4030-B313-FDC84AE67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E38F34-66D8-4203-B16C-14AC2024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FE82F8E-0F0D-D30A-11B6-349656E3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554" y="1154193"/>
            <a:ext cx="7674983" cy="4284129"/>
          </a:xfrm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900" b="1" dirty="0"/>
              <a:t>1.</a:t>
            </a:r>
            <a:r>
              <a:rPr lang="en-US" sz="19900" dirty="0"/>
              <a:t> 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86AB640D-6526-4A2F-83B4-D6EC2971E5D0}"/>
              </a:ext>
            </a:extLst>
          </p:cNvPr>
          <p:cNvSpPr txBox="1">
            <a:spLocks/>
          </p:cNvSpPr>
          <p:nvPr/>
        </p:nvSpPr>
        <p:spPr>
          <a:xfrm>
            <a:off x="822528" y="1864032"/>
            <a:ext cx="7674983" cy="428412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rgbClr val="FFFFFF"/>
                </a:solidFill>
              </a:rPr>
              <a:t>Lelkiségtípusok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az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újszövetségi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egyházban</a:t>
            </a:r>
            <a:endParaRPr lang="en-US" sz="4800" dirty="0">
              <a:solidFill>
                <a:srgbClr val="FFFFFF"/>
              </a:solidFill>
            </a:endParaRPr>
          </a:p>
          <a:p>
            <a:pPr algn="l"/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565</TotalTime>
  <Words>1689</Words>
  <Application>Microsoft Office PowerPoint</Application>
  <PresentationFormat>Szélesvásznú</PresentationFormat>
  <Paragraphs>193</Paragraphs>
  <Slides>66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66</vt:i4>
      </vt:variant>
    </vt:vector>
  </HeadingPairs>
  <TitlesOfParts>
    <vt:vector size="70" baseType="lpstr">
      <vt:lpstr>Abadi</vt:lpstr>
      <vt:lpstr>Arial</vt:lpstr>
      <vt:lpstr>Trebuchet MS</vt:lpstr>
      <vt:lpstr>Berlin</vt:lpstr>
      <vt:lpstr>Lelki növekedés ösztönzése és mentorálása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LELKI NÖVEKEDÉS ÖSZTÖNZÉSE ÉS A MENTORÁLÁS</vt:lpstr>
      <vt:lpstr>1. </vt:lpstr>
      <vt:lpstr>PowerPoint-bemutató</vt:lpstr>
      <vt:lpstr>A JERUZSÁLEMI KERESZTÉNYSÉG</vt:lpstr>
      <vt:lpstr>ANTIÓCHIAI KERESZTÉNYSÉG</vt:lpstr>
      <vt:lpstr>EFÉZUSI (KIS-ÁZSIA) KERESZTÉNYSÉG</vt:lpstr>
      <vt:lpstr> A ZSIDÓKERESZTÉNY SZEMÉLYISÉGTÍPUS</vt:lpstr>
      <vt:lpstr>PowerPoint-bemutató</vt:lpstr>
      <vt:lpstr> AZ ANTIÓKHIAI (POGÁNY) SZEMÉLYISÉGTÍPUS</vt:lpstr>
      <vt:lpstr>PowerPoint-bemutató</vt:lpstr>
      <vt:lpstr> A KIS-ÁZSIAI SZEMÉLYISÉGTÍPUS</vt:lpstr>
      <vt:lpstr>PowerPoint-bemutató</vt:lpstr>
      <vt:lpstr>PowerPoint-bemutató</vt:lpstr>
      <vt:lpstr> HÁROM ALAPVETŐ SZEMÉLYISÉGTÍPUS</vt:lpstr>
      <vt:lpstr>PowerPoint-bemutató</vt:lpstr>
      <vt:lpstr>PowerPoint-bemutató</vt:lpstr>
      <vt:lpstr>PowerPoint-bemutató</vt:lpstr>
      <vt:lpstr>PowerPoint-bemutató</vt:lpstr>
      <vt:lpstr>2. </vt:lpstr>
      <vt:lpstr>PowerPoint-bemutató</vt:lpstr>
      <vt:lpstr>PowerPoint-bemutató</vt:lpstr>
      <vt:lpstr>PowerPoint-bemutató</vt:lpstr>
      <vt:lpstr>A zsidóság és a kereszténység helyzete a Római Birodalomban</vt:lpstr>
      <vt:lpstr>PowerPoint-bemutató</vt:lpstr>
      <vt:lpstr>PowerPoint-bemutató</vt:lpstr>
      <vt:lpstr>PowerPoint-bemutató</vt:lpstr>
      <vt:lpstr>PowerPoint-bemutató</vt:lpstr>
      <vt:lpstr>KÉTFÉLE „LELKISÉG”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3.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MIT CSINÁLJUNK?</vt:lpstr>
      <vt:lpstr>MIT CSINÁLJUNK?</vt:lpstr>
      <vt:lpstr>MIT CSINÁLJUNK?</vt:lpstr>
      <vt:lpstr>MIT CSINÁLJUNK?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Krmstms@sulid.hu</dc:creator>
  <cp:lastModifiedBy>Krmstms@sulid.hu</cp:lastModifiedBy>
  <cp:revision>48</cp:revision>
  <dcterms:created xsi:type="dcterms:W3CDTF">2025-01-06T14:06:04Z</dcterms:created>
  <dcterms:modified xsi:type="dcterms:W3CDTF">2025-01-11T14:44:23Z</dcterms:modified>
</cp:coreProperties>
</file>