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0" autoAdjust="0"/>
    <p:restoredTop sz="66823" autoAdjust="0"/>
  </p:normalViewPr>
  <p:slideViewPr>
    <p:cSldViewPr snapToGrid="0">
      <p:cViewPr varScale="1">
        <p:scale>
          <a:sx n="55" d="100"/>
          <a:sy n="55" d="100"/>
        </p:scale>
        <p:origin x="283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FEC71F-D231-4284-BC19-01FE4B5EBDAC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9976A4-016B-4A90-B23D-9D4D70ABB5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98402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5. MÚLT, JELEN, JÖVŐ, ÉS AZ ÁLMOK</a:t>
            </a:r>
            <a:endParaRPr lang="hu-H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hu-H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Hátér-információ</a:t>
            </a:r>
            <a:endParaRPr lang="hu-H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b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hu-H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Ez a tanulmány a jövőre összpontosít. 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tinédzserek az iskolában és otthon is tanulnak. Ezen idő alatt választanak, döntéseket hoznak a jövőjükkel kapcsolatban. 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Ez a tanulmány segít a tiniknek felismerni, hogy mostani döntéseik befolyásolják a jövőjüket. A döntéseknek rövid, illetve hosszú távú következményei lehetnek, pozitívak és negatívak egyaránt. 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tiniknek életük több, különböző területén is meg kell küzdeniük a választásokkal, mint például az iskola, tantárgyak, szakirány, barátok, munka és szabadidő eltöltésének kérdésében. 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tizenévesek különbözőképpen döntenek, amikor a jövőjükről való gondolkodásra szólítják őket. Motiválhatja őket jobb iskolai teljesítményre, mert ez a saját döntésük, mert tudják a tanulás okát és célját. A legtöbb tini számára azonban az élet csak a jelenről szól, és ez teljesen elfogadható. Akkor merül fel nehézség, ha a jövőjükről és az álmaikról való gondolkodásra ösztönözzük őket. A következő kérdések hasznosak lehetnek: - „Melyik utat szeretnéd követni?”, vagy: -„Mi szeretnél lenni?” 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 feledjük, aggodalomra adhat okot, ha egy tinédzser nem akar a jövőjéről gondolkodni, vagy nagyon negatívan látja azt. Próbáljuk megtalálni a negatív gondolatok okát! Ha továbbra is aggódunk, kérdezzük meg, hogy mások is tudnak-e a problémáiról, vagy kap-e már szakmai segítséget. Ha igen, hogy érzi, segít-e neki ez a tapasztalat? 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Amennyiben az egész csoport negatív – gondoljunk csak egy tehetségkutató tesztre – pozitív energiát kaphatnak, ha felismerik, miben jók. 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Tanácsos elbeszélgetni velük a realitásokról, ha nagyon irreális a véleményük, vagy az álmaik. Előfordul, hogy egy kamaszlány álomvilágban él az otthoni nehézségei miatt.  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Szülőként három dolgot kívánok a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tinédzsereimnek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	Azt akarom, hogy Istent szerető és ösztönző Istennek ismerjék meg.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 	Azt akarom, hogy találjanak célt az életben (olyan szakmát, vagy foglalkozást, ami illik hozzájuk és Isten is azt várja tőlük). 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 	Szeretném, hogy olyan társat találjanak, akivel megoszthatják hitüket, szenvedélyüket és elhivatottságukat. 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fentieknek a következő sorrendben kell bekövetkezniük: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Isten megismerése befolyásolja a szakma kiválasztását.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Isten és a mi életcélunk hatással van a partnerválasztásunkra is.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döntések meghozatala szoros kapcsolatban áll a következő két alapvető hitéleti dologgal:  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vl="0"/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Sáfárság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hu-H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Isten felelősséget ruház ránk önmagunkkal, világunkkal és embertársainkkal szemben, valamint anyagi javainkért. Isten megáldja az erőfeszítéseinket, ha Őérte élünk. </a:t>
            </a:r>
            <a:endParaRPr lang="hu-H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Isten sáfárai vagyunk. Idővel, lehetőségekkel, képességekkel, hivatással, a föld és annak erőforrásainak birtoklásával áldott meg bennünket. Felelősséggel tartozunk neki, azzal, hogy helyesen használjuk fel őket. Azzal ismerjük el Isten tulajdonjogát, ha hűségesen szolgálunk neki és embertársainknak. Ez a tizedfizetésre és a hálaáldozatokra is ugyanúgy vonatkozik, mint az Ő evangéliumának terjesztésére és egyháza növekedésének támogatására. A sáfárságot kiváltságul adta nekünk Isten az élet védelmére, valamint az önzés és a kapzsiság legyőzésére. A sáfárok örülnek azoknak az áldásoknak, amelyeket mások kapnak az ő hűségük eredményeként.  </a:t>
            </a:r>
            <a:r>
              <a:rPr lang="hu-H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(1Móz 1:26-28; 2:15; 1Krón 29:14; Aggeus 1:3-11; Malakiás 3:8-12; Máté 23:</a:t>
            </a:r>
            <a:r>
              <a:rPr lang="hu-HU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23</a:t>
            </a:r>
            <a:r>
              <a:rPr lang="hu-H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 Róm 15:26, 27; 1Kor 9:9-14; 2Kor 8:1-15; 9:7.)</a:t>
            </a:r>
            <a:endParaRPr lang="hu-H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 	Keresztény viselkedés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hu-H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Isten arra szólít bennünket, hogy az Ő kegyelmének fényében éljünk, annak tudatában, hogy Ő végtelen nagy árat fizetett a megmentésünkért. A Szentlélek által dicsőítjük Istent értelmünkben, testünkben és lelkünkben. </a:t>
            </a:r>
            <a:endParaRPr lang="hu-H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Arra hívattunk, hogy istenfélő emberek legyünk a gondolkodásunkban, érzéseinkben, és életünk minden területén, személyes és közösségi életünkben a bibliai elvekkel összhangban cselekedjünk. Mivel a Szentlélek Urunk képére formálja át jellemünket, csak olyan dolgokban veszünk részt, amelyek Krisztushoz hasonló tisztaságot, egészséget és örömöt hoznak életünkbe. Ez azt jelenti, hogy szórakozásunknak meg kell felelnie a keresztény ízlés és szépség legmagasabb színvonalának. Öltözködésünknek – a kulturális különbségek elismerésével -, egyszerűnek, visszafogottnak és tisztának kell lennie. Azokhoz illően, akiknek valódi szépségét nem a külső ékesítés adja, hanem a szelíd és csendes lélek romolhatatlan dísze. Azt is jelenti, hogy mivel a testünk a Szentlélek temploma, értelmesen kell gondját viselnünk. A megfelelő testmozgás és elegendő pihenés mellett a lehető legegészségesebb táplálkozási szokásokra kell áttérnünk, és tartózkodni a Szentírásban meghatározott tisztátalan ételektől. Mivel a szeszesital, a dohány és drogok felelőtlen használata árt testi egészségünknek, ezektől is tartózkodnunk kell. Ehelyett minden olyannal kell foglalkoznunk és táplálkoznunk, ami testünket és gondolatvilágunkat Krisztus elveinek megfelelő, fegyelmezett állapotban tartja. Hiszen Ő azt kívánja, hogy egészségesek, örömtelik és jók legyünk. </a:t>
            </a:r>
            <a:r>
              <a:rPr lang="hu-H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(1Móz 7:2; 2Móz 20:15; 3Móz 11:1-47; Zsolt 106:3; Róm 12:1, 2; 1Kor 6:19, 20; 10:31; 2Kor 6:14-7:1; 10:5; </a:t>
            </a:r>
            <a:r>
              <a:rPr lang="hu-HU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Eféz</a:t>
            </a:r>
            <a:r>
              <a:rPr lang="hu-H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hu-HU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hu-H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:1-21; Filippi 2:4; </a:t>
            </a:r>
            <a:r>
              <a:rPr lang="hu-HU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</a:t>
            </a:r>
            <a:r>
              <a:rPr lang="hu-H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:8; 1Tim 2:9, 10; Titus 2:11, 12; 1Péter 3:1-4; 1 János 2:6; 3Ján 2.) </a:t>
            </a:r>
            <a:endParaRPr lang="hu-H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hu-H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9976A4-016B-4A90-B23D-9D4D70ABB57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33791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Bemelegítés</a:t>
            </a:r>
            <a:endParaRPr lang="hu-H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hu-H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Múlt, jelen, jövő és az álmok </a:t>
            </a:r>
            <a:endParaRPr lang="hu-H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hu-H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Előkészületek: </a:t>
            </a:r>
            <a:endParaRPr lang="hu-H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Nyomtassunk ki az alábbi idézeteket (kereshetünk helyettük más, hasonlókat is), és helyezzük el őket körben, a teremben.  </a:t>
            </a:r>
            <a:endParaRPr lang="hu-H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hu-H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Kérjük meg a tiniket, hogy álljanak fel, nézzenek körül és válasszanak egy idézetet, ami tetszik nekik. Majd menjenek vissza vele a helyükre. </a:t>
            </a:r>
            <a:r>
              <a:rPr lang="hu-H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(Járkáljunk mi is közöttük, és figyeljünk, hátha szükség lesz segítségünkre az értelmezéshez!)</a:t>
            </a:r>
            <a:endParaRPr lang="hu-H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Kérjük meg a lányokat, hogy két-három fős kis csoportokban osszák meg egymással a választott idézetet! Olvassák fel hangosan és mondják el, miért éppen azt választották. </a:t>
            </a:r>
            <a:r>
              <a:rPr lang="hu-H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(Vagy tehetjük ugyanezt az egész csoport részvételével.) </a:t>
            </a:r>
            <a:endParaRPr lang="hu-H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Végül kérdezzük meg a tiniket, hogy kinek az idézete szól a múltról, kié a jelenről és a jövőről, és kié egy álomról?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hu-H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Magyarul is találhatunk hasonló, képes idézeteket:</a:t>
            </a:r>
            <a:r>
              <a:rPr lang="hu-HU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google</a:t>
            </a:r>
            <a:r>
              <a:rPr lang="hu-H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hu-HU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brain</a:t>
            </a:r>
            <a:r>
              <a:rPr lang="hu-H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hu-HU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quotes</a:t>
            </a:r>
            <a:r>
              <a:rPr lang="hu-H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címszó alatt.</a:t>
            </a:r>
            <a:endParaRPr lang="hu-H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hu-H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9976A4-016B-4A90-B23D-9D4D70ABB57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64565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Játék: Kérdések a jövődről</a:t>
            </a:r>
          </a:p>
          <a:p>
            <a:endParaRPr lang="hu-H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Nyomtassuk ki a társasjáték tábláját (lásd a 9. oldalon)!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Nyomtassuk ki a kérdéseket tartalmazó kártyákat (lásd a következő oldalon), és vágjuk szét őket! Majd írással lefelé, egy kupacban helyezzük az asztalra! 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Helyezzünk cukorkákat a tábla mezőire. A kérdés megválaszolása után lehet majd elfogyasztani őket. 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Dobjunk fel egy érmét: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ha fej: egyet léphet előre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ha írás: kettőt léphet előre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Mindegyik résztvevő húzzon egy-egy kérdést! A széléről a tábla közepe felé haladjanak. 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Nem kötelező a kérdésekre válaszolni, de ez esetben nem jár cukorka. 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Bátorítsuk a tiniket, hogy röviden, tömören válaszoljanak. 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Magyarázzuk el a játékszabályokat és kezdjünk!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hu-H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9976A4-016B-4A90-B23D-9D4D70ABB57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06280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Naplóbejegyzés</a:t>
            </a:r>
            <a:endParaRPr lang="hu-H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hu-H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Előkészületek: szükségünk lesz virágmagokra (pl. napraforgó), gyógynövény vagy zöldség- magokra (pl. bazsalikom, vagy saláta).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jövőnk a mostani döntéseinktől függ.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Olyan, mint az elvetett mag, öntözésre és napfényre van szüksége.  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Ez figyelmeztethet, hogy a választásaink, döntéseink is nagy figyelmet igényelnek. 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Felszólítás: ültessük el ezt a magot és gondoskodjunk róla! Had emlékeztessen rá, hogy döntéseinkre is folyamatosan figyelnünk kell. Fényképezzük le egy hét múlva, és küldjük el a képet a csoport tagjainak!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9976A4-016B-4A90-B23D-9D4D70ABB57B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78031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Imádság</a:t>
            </a:r>
            <a:endParaRPr lang="hu-H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Uram!  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Köszönöm a választási lehetőségeket!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döntések olyanok, mint a magok. 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magnak figyelemre és gondozásra van szüksége. 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Áldd meg kérlek, a jövőmért tett erőfeszítéseimet. 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Had forduljak feléd, ahogyan a virág fordul a nap felé! 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Mert az én jövőm: veled lenni, Uram! 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növénynek vízre, fényre és melegre van szüksége. 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Nekem a Te fényedre és melegségedre van szükségem, 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különösen a körülöttem tomboló vihar idején. 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Maradj mellettem, Uram, mert ismeretlen jövővel állok szemben.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Te kezedbe akarom tenni a jövőmet. 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 vezess át az összes többi holnapon. 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Vezess, amikor sikeres vagyok. 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Taníts, hogy kitartsak melletted, akkor is, amikor sikertelen vagyok. 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Tudatosítsd bennem, hogy Te akkor is velem vagy! 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Adjál nekem tanítható lelkületet miközben a jövő feltárul előttem. 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Jézus nevében  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Ámen</a:t>
            </a:r>
          </a:p>
          <a:p>
            <a:r>
              <a:rPr lang="hu-HU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hu-HU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9976A4-016B-4A90-B23D-9D4D70ABB57B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903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873660B-C4CC-43E7-82BC-89CB408587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302D1C57-2C7B-462F-AE17-C9A81ACFEF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1153626-D5CA-40E7-8870-8915F7B1D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233D5-95B1-40AC-9675-CB4CF26C7975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2719428-E1C9-4097-90CB-73CDB5BD5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201A791-0A98-4594-AD0D-E31C2F684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B1AF-88F7-4631-BD93-7CA8E33297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542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7568762-CE6E-41AA-AD91-A24B00634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D8A73011-37D4-486B-BE42-D3B4E2AE7E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1142E40-9207-4884-A944-6948910FC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233D5-95B1-40AC-9675-CB4CF26C7975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574B0A8-7871-472F-BC0F-F7C31E8EC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538309F-F317-48DA-969D-EACFBEE0B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B1AF-88F7-4631-BD93-7CA8E33297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2676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50FFA7C9-5849-4BA0-900C-269ECFC3E9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5CD4A535-ACA0-48A8-9721-E073BC56C0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5B07A6E-D0A7-4DC8-84D0-1D5BF94B4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233D5-95B1-40AC-9675-CB4CF26C7975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5AFC271-BEE1-4433-83D1-12AFA20D1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BDA3A2A-B664-4B50-8273-DF13071FD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B1AF-88F7-4631-BD93-7CA8E33297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8503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1F66CFD-53FB-4EDE-8F2F-72F572F0C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D3FA11E-95D7-4623-91CA-339498994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C0465FF-E901-46B5-8D29-30CAF42BA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233D5-95B1-40AC-9675-CB4CF26C7975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EE59AA0-F3C3-4889-A710-6FBE5A85B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C9D711B-2A9D-4148-B208-F62713838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B1AF-88F7-4631-BD93-7CA8E33297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1081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4B9C74B-2603-4EEC-94DE-E95AD31CA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E5C96BE7-8075-414F-92B7-4013B51327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A1E1822-6559-4ABD-ABF8-04DD787D5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233D5-95B1-40AC-9675-CB4CF26C7975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068348D-F3ED-4EE8-82F4-0B5ABE4E5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D3BF2EE-E9C2-4F89-8080-93E217A41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B1AF-88F7-4631-BD93-7CA8E33297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2792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83B98FF-1A11-4F38-BAF6-9B0ED3098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E0CF43F-0123-4617-A7A1-57C8BCB1CD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BBBABC17-74C8-4423-8EEF-FC4CF74043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8F22A74-16FA-49A4-B86E-E5716226B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233D5-95B1-40AC-9675-CB4CF26C7975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60B4E5B6-B156-4DE3-AB31-7F4A90E8D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0976224-2DD3-49D1-A0BC-DCC8AAEE6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B1AF-88F7-4631-BD93-7CA8E33297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9023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43038EF-8E4F-4D01-9FA6-02E23CE11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D03EAAD-2F54-4817-8218-39F8300631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94FEC6D4-CF30-415E-815F-69C43827E4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24815948-9AE3-44D7-9E7C-64320200FF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1753F557-8386-4627-93F4-37D1678F6B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2209B6BC-9DB6-45C3-8004-95EB49923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233D5-95B1-40AC-9675-CB4CF26C7975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EE98E217-7EF6-4C01-BA9D-9A6C01496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12E333C8-ADDE-4AA9-91EC-4CE06735D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B1AF-88F7-4631-BD93-7CA8E33297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2747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382175F-C933-4A6C-A260-56E7E94BF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FCDD5C54-28C8-4C0F-A134-9EDF4FC1C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233D5-95B1-40AC-9675-CB4CF26C7975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9935F005-664E-4BF6-B36D-BCD8D2E1E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678BE597-5171-4F09-BDDF-806730757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B1AF-88F7-4631-BD93-7CA8E33297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69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A0D4B92B-D540-4E58-B880-748906249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233D5-95B1-40AC-9675-CB4CF26C7975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D0CD4C09-6306-4A88-B03D-FECD89FF7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34DFE81-04C9-4FD4-8431-B4A73F0DD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B1AF-88F7-4631-BD93-7CA8E33297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8837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633C5B7-6BD7-4694-ADB0-B6721F444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4B98661-2355-403A-B54C-D7EAEE586D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E246FCED-05E6-431A-9C9B-A9DC6C322E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C6213922-CACF-4A49-8634-2D0E7B8D2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233D5-95B1-40AC-9675-CB4CF26C7975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A7664669-388F-4759-A838-596B469A2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5F6CE845-10DB-4ED5-877F-24C7B9F1A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B1AF-88F7-4631-BD93-7CA8E33297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2296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1DF4D8C-B05F-4422-95AE-3B6450A04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EEE679EB-67DE-47E1-A3DE-6FEED2C66D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EBEB2F32-DC2D-4CD8-BA1F-50A78AA4DB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49F0DD71-786F-4BBB-9DD7-E2EC2A224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233D5-95B1-40AC-9675-CB4CF26C7975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D652D23-5062-46C7-9FEF-858DDD2C1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B0ED9F9-A8AF-453A-B9EF-DEEB4F8C3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BB1AF-88F7-4631-BD93-7CA8E33297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4966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B707CF47-5FE1-4743-A273-457871E23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AF3F51F8-8A13-4CD7-9A00-A6BEB5BFF0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D2F199E-A896-450C-9FD4-C85D2AAE2E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233D5-95B1-40AC-9675-CB4CF26C7975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165D14A-AD8E-4A91-92BA-361A9C25BD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DECCE65-1FF5-4082-9A33-514D7315C0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BB1AF-88F7-4631-BD93-7CA8E33297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841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Rectangle 134">
            <a:extLst>
              <a:ext uri="{FF2B5EF4-FFF2-40B4-BE49-F238E27FC236}">
                <a16:creationId xmlns="" xmlns:a16="http://schemas.microsoft.com/office/drawing/2014/main" id="{57845966-6EFC-468A-9CC7-BAB4B95854E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354372" y="0"/>
            <a:ext cx="9483256" cy="6858000"/>
          </a:xfrm>
          <a:prstGeom prst="rect">
            <a:avLst/>
          </a:prstGeom>
          <a:solidFill>
            <a:srgbClr val="393D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7" name="Picture 136">
            <a:extLst>
              <a:ext uri="{FF2B5EF4-FFF2-40B4-BE49-F238E27FC236}">
                <a16:creationId xmlns="" xmlns:a16="http://schemas.microsoft.com/office/drawing/2014/main" id="{75554383-98AF-4A47-BB65-705FAAA4BE6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9" name="Freeform: Shape 138">
            <a:extLst>
              <a:ext uri="{FF2B5EF4-FFF2-40B4-BE49-F238E27FC236}">
                <a16:creationId xmlns="" xmlns:a16="http://schemas.microsoft.com/office/drawing/2014/main" id="{ADAD1991-FFD1-4E94-ABAB-7560D33008E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2144484" y="0"/>
            <a:ext cx="7837716" cy="6858000"/>
          </a:xfrm>
          <a:custGeom>
            <a:avLst/>
            <a:gdLst>
              <a:gd name="connsiteX0" fmla="*/ 2232159 w 7837716"/>
              <a:gd name="connsiteY0" fmla="*/ 0 h 6858000"/>
              <a:gd name="connsiteX1" fmla="*/ 5605557 w 7837716"/>
              <a:gd name="connsiteY1" fmla="*/ 0 h 6858000"/>
              <a:gd name="connsiteX2" fmla="*/ 5617845 w 7837716"/>
              <a:gd name="connsiteY2" fmla="*/ 5384 h 6858000"/>
              <a:gd name="connsiteX3" fmla="*/ 7837716 w 7837716"/>
              <a:gd name="connsiteY3" fmla="*/ 3429000 h 6858000"/>
              <a:gd name="connsiteX4" fmla="*/ 5617845 w 7837716"/>
              <a:gd name="connsiteY4" fmla="*/ 6852616 h 6858000"/>
              <a:gd name="connsiteX5" fmla="*/ 5605557 w 7837716"/>
              <a:gd name="connsiteY5" fmla="*/ 6858000 h 6858000"/>
              <a:gd name="connsiteX6" fmla="*/ 2232159 w 7837716"/>
              <a:gd name="connsiteY6" fmla="*/ 6858000 h 6858000"/>
              <a:gd name="connsiteX7" fmla="*/ 2219871 w 7837716"/>
              <a:gd name="connsiteY7" fmla="*/ 6852616 h 6858000"/>
              <a:gd name="connsiteX8" fmla="*/ 0 w 7837716"/>
              <a:gd name="connsiteY8" fmla="*/ 3429000 h 6858000"/>
              <a:gd name="connsiteX9" fmla="*/ 2219871 w 7837716"/>
              <a:gd name="connsiteY9" fmla="*/ 538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837716" h="6858000">
                <a:moveTo>
                  <a:pt x="2232159" y="0"/>
                </a:moveTo>
                <a:lnTo>
                  <a:pt x="5605557" y="0"/>
                </a:lnTo>
                <a:lnTo>
                  <a:pt x="5617845" y="5384"/>
                </a:lnTo>
                <a:cubicBezTo>
                  <a:pt x="6931322" y="618789"/>
                  <a:pt x="7837716" y="1921305"/>
                  <a:pt x="7837716" y="3429000"/>
                </a:cubicBezTo>
                <a:cubicBezTo>
                  <a:pt x="7837716" y="4936696"/>
                  <a:pt x="6931322" y="6239212"/>
                  <a:pt x="5617845" y="6852616"/>
                </a:cubicBezTo>
                <a:lnTo>
                  <a:pt x="5605557" y="6858000"/>
                </a:lnTo>
                <a:lnTo>
                  <a:pt x="2232159" y="6858000"/>
                </a:lnTo>
                <a:lnTo>
                  <a:pt x="2219871" y="6852616"/>
                </a:lnTo>
                <a:cubicBezTo>
                  <a:pt x="906394" y="6239212"/>
                  <a:pt x="0" y="4936696"/>
                  <a:pt x="0" y="3429000"/>
                </a:cubicBezTo>
                <a:cubicBezTo>
                  <a:pt x="0" y="1921305"/>
                  <a:pt x="906394" y="618789"/>
                  <a:pt x="2219871" y="5384"/>
                </a:cubicBezTo>
                <a:close/>
              </a:path>
            </a:pathLst>
          </a:custGeom>
          <a:solidFill>
            <a:schemeClr val="bg1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2000"/>
                  </a:schemeClr>
                </a:gs>
                <a:gs pos="100000">
                  <a:schemeClr val="bg2">
                    <a:lumMod val="87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26" name="Picture 2" descr="Image result for past present future">
            <a:extLst>
              <a:ext uri="{FF2B5EF4-FFF2-40B4-BE49-F238E27FC236}">
                <a16:creationId xmlns="" xmlns:a16="http://schemas.microsoft.com/office/drawing/2014/main" id="{3DB4224F-5895-4A00-9FBB-A5611E3B8CF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414"/>
          <a:stretch/>
        </p:blipFill>
        <p:spPr bwMode="auto">
          <a:xfrm>
            <a:off x="3236181" y="1914534"/>
            <a:ext cx="5462546" cy="3072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2288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70">
            <a:extLst>
              <a:ext uri="{FF2B5EF4-FFF2-40B4-BE49-F238E27FC236}">
                <a16:creationId xmlns="" xmlns:a16="http://schemas.microsoft.com/office/drawing/2014/main" id="{57845966-6EFC-468A-9CC7-BAB4B95854E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354372" y="0"/>
            <a:ext cx="9483256" cy="6858000"/>
          </a:xfrm>
          <a:prstGeom prst="rect">
            <a:avLst/>
          </a:prstGeom>
          <a:solidFill>
            <a:srgbClr val="7952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="" xmlns:a16="http://schemas.microsoft.com/office/drawing/2014/main" id="{75554383-98AF-4A47-BB65-705FAAA4BE6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5" name="Freeform: Shape 74">
            <a:extLst>
              <a:ext uri="{FF2B5EF4-FFF2-40B4-BE49-F238E27FC236}">
                <a16:creationId xmlns="" xmlns:a16="http://schemas.microsoft.com/office/drawing/2014/main" id="{ADAD1991-FFD1-4E94-ABAB-7560D33008E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2144484" y="0"/>
            <a:ext cx="7837716" cy="6858000"/>
          </a:xfrm>
          <a:custGeom>
            <a:avLst/>
            <a:gdLst>
              <a:gd name="connsiteX0" fmla="*/ 2232159 w 7837716"/>
              <a:gd name="connsiteY0" fmla="*/ 0 h 6858000"/>
              <a:gd name="connsiteX1" fmla="*/ 5605557 w 7837716"/>
              <a:gd name="connsiteY1" fmla="*/ 0 h 6858000"/>
              <a:gd name="connsiteX2" fmla="*/ 5617845 w 7837716"/>
              <a:gd name="connsiteY2" fmla="*/ 5384 h 6858000"/>
              <a:gd name="connsiteX3" fmla="*/ 7837716 w 7837716"/>
              <a:gd name="connsiteY3" fmla="*/ 3429000 h 6858000"/>
              <a:gd name="connsiteX4" fmla="*/ 5617845 w 7837716"/>
              <a:gd name="connsiteY4" fmla="*/ 6852616 h 6858000"/>
              <a:gd name="connsiteX5" fmla="*/ 5605557 w 7837716"/>
              <a:gd name="connsiteY5" fmla="*/ 6858000 h 6858000"/>
              <a:gd name="connsiteX6" fmla="*/ 2232159 w 7837716"/>
              <a:gd name="connsiteY6" fmla="*/ 6858000 h 6858000"/>
              <a:gd name="connsiteX7" fmla="*/ 2219871 w 7837716"/>
              <a:gd name="connsiteY7" fmla="*/ 6852616 h 6858000"/>
              <a:gd name="connsiteX8" fmla="*/ 0 w 7837716"/>
              <a:gd name="connsiteY8" fmla="*/ 3429000 h 6858000"/>
              <a:gd name="connsiteX9" fmla="*/ 2219871 w 7837716"/>
              <a:gd name="connsiteY9" fmla="*/ 538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837716" h="6858000">
                <a:moveTo>
                  <a:pt x="2232159" y="0"/>
                </a:moveTo>
                <a:lnTo>
                  <a:pt x="5605557" y="0"/>
                </a:lnTo>
                <a:lnTo>
                  <a:pt x="5617845" y="5384"/>
                </a:lnTo>
                <a:cubicBezTo>
                  <a:pt x="6931322" y="618789"/>
                  <a:pt x="7837716" y="1921305"/>
                  <a:pt x="7837716" y="3429000"/>
                </a:cubicBezTo>
                <a:cubicBezTo>
                  <a:pt x="7837716" y="4936696"/>
                  <a:pt x="6931322" y="6239212"/>
                  <a:pt x="5617845" y="6852616"/>
                </a:cubicBezTo>
                <a:lnTo>
                  <a:pt x="5605557" y="6858000"/>
                </a:lnTo>
                <a:lnTo>
                  <a:pt x="2232159" y="6858000"/>
                </a:lnTo>
                <a:lnTo>
                  <a:pt x="2219871" y="6852616"/>
                </a:lnTo>
                <a:cubicBezTo>
                  <a:pt x="906394" y="6239212"/>
                  <a:pt x="0" y="4936696"/>
                  <a:pt x="0" y="3429000"/>
                </a:cubicBezTo>
                <a:cubicBezTo>
                  <a:pt x="0" y="1921305"/>
                  <a:pt x="906394" y="618789"/>
                  <a:pt x="2219871" y="5384"/>
                </a:cubicBezTo>
                <a:close/>
              </a:path>
            </a:pathLst>
          </a:custGeom>
          <a:solidFill>
            <a:schemeClr val="bg1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2000"/>
                  </a:schemeClr>
                </a:gs>
                <a:gs pos="100000">
                  <a:schemeClr val="bg2">
                    <a:lumMod val="87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050" name="Picture 2" descr="Image result for quotes past present future">
            <a:extLst>
              <a:ext uri="{FF2B5EF4-FFF2-40B4-BE49-F238E27FC236}">
                <a16:creationId xmlns="" xmlns:a16="http://schemas.microsoft.com/office/drawing/2014/main" id="{138BBAA0-156D-481E-AFFC-CDBE5EDBFA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6181" y="2037432"/>
            <a:ext cx="5462546" cy="2826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zövegdoboz 1"/>
          <p:cNvSpPr txBox="1"/>
          <p:nvPr/>
        </p:nvSpPr>
        <p:spPr>
          <a:xfrm>
            <a:off x="-360218" y="4864299"/>
            <a:ext cx="653934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800" dirty="0" smtClean="0">
                <a:solidFill>
                  <a:srgbClr val="C00000"/>
                </a:solidFill>
              </a:rPr>
              <a:t>Sajnálkozás nélkül </a:t>
            </a:r>
            <a:r>
              <a:rPr lang="hu-HU" sz="2800" b="1" dirty="0" smtClean="0">
                <a:solidFill>
                  <a:srgbClr val="C00000"/>
                </a:solidFill>
              </a:rPr>
              <a:t>fogadd el </a:t>
            </a:r>
            <a:r>
              <a:rPr lang="hu-HU" sz="2800" dirty="0" smtClean="0">
                <a:solidFill>
                  <a:srgbClr val="C00000"/>
                </a:solidFill>
              </a:rPr>
              <a:t>a múltat, </a:t>
            </a:r>
          </a:p>
          <a:p>
            <a:pPr algn="ctr"/>
            <a:r>
              <a:rPr lang="hu-HU" sz="2800" dirty="0" smtClean="0">
                <a:solidFill>
                  <a:srgbClr val="C00000"/>
                </a:solidFill>
              </a:rPr>
              <a:t>élj </a:t>
            </a:r>
            <a:r>
              <a:rPr lang="hu-HU" sz="2800" b="1" dirty="0" smtClean="0">
                <a:solidFill>
                  <a:srgbClr val="C00000"/>
                </a:solidFill>
              </a:rPr>
              <a:t>bizalommal</a:t>
            </a:r>
            <a:r>
              <a:rPr lang="hu-HU" sz="2800" dirty="0" smtClean="0">
                <a:solidFill>
                  <a:srgbClr val="C00000"/>
                </a:solidFill>
              </a:rPr>
              <a:t> a jelenben és </a:t>
            </a:r>
          </a:p>
          <a:p>
            <a:pPr algn="ctr"/>
            <a:r>
              <a:rPr lang="hu-HU" sz="2800" b="1" dirty="0" smtClean="0">
                <a:solidFill>
                  <a:srgbClr val="C00000"/>
                </a:solidFill>
              </a:rPr>
              <a:t>félelem nélkül </a:t>
            </a:r>
            <a:r>
              <a:rPr lang="hu-HU" sz="2800" dirty="0" smtClean="0">
                <a:solidFill>
                  <a:srgbClr val="C00000"/>
                </a:solidFill>
              </a:rPr>
              <a:t>tekints a jövőbe</a:t>
            </a:r>
            <a:endParaRPr lang="hu-HU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476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="" xmlns:a16="http://schemas.microsoft.com/office/drawing/2014/main" id="{57845966-6EFC-468A-9CC7-BAB4B95854E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354372" y="0"/>
            <a:ext cx="9483256" cy="6858000"/>
          </a:xfrm>
          <a:prstGeom prst="rect">
            <a:avLst/>
          </a:prstGeom>
          <a:solidFill>
            <a:srgbClr val="2763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="" xmlns:a16="http://schemas.microsoft.com/office/drawing/2014/main" id="{75554383-98AF-4A47-BB65-705FAAA4BE6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5" name="Freeform: Shape 74">
            <a:extLst>
              <a:ext uri="{FF2B5EF4-FFF2-40B4-BE49-F238E27FC236}">
                <a16:creationId xmlns="" xmlns:a16="http://schemas.microsoft.com/office/drawing/2014/main" id="{ADAD1991-FFD1-4E94-ABAB-7560D33008E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2144484" y="0"/>
            <a:ext cx="7837716" cy="6858000"/>
          </a:xfrm>
          <a:custGeom>
            <a:avLst/>
            <a:gdLst>
              <a:gd name="connsiteX0" fmla="*/ 2232159 w 7837716"/>
              <a:gd name="connsiteY0" fmla="*/ 0 h 6858000"/>
              <a:gd name="connsiteX1" fmla="*/ 5605557 w 7837716"/>
              <a:gd name="connsiteY1" fmla="*/ 0 h 6858000"/>
              <a:gd name="connsiteX2" fmla="*/ 5617845 w 7837716"/>
              <a:gd name="connsiteY2" fmla="*/ 5384 h 6858000"/>
              <a:gd name="connsiteX3" fmla="*/ 7837716 w 7837716"/>
              <a:gd name="connsiteY3" fmla="*/ 3429000 h 6858000"/>
              <a:gd name="connsiteX4" fmla="*/ 5617845 w 7837716"/>
              <a:gd name="connsiteY4" fmla="*/ 6852616 h 6858000"/>
              <a:gd name="connsiteX5" fmla="*/ 5605557 w 7837716"/>
              <a:gd name="connsiteY5" fmla="*/ 6858000 h 6858000"/>
              <a:gd name="connsiteX6" fmla="*/ 2232159 w 7837716"/>
              <a:gd name="connsiteY6" fmla="*/ 6858000 h 6858000"/>
              <a:gd name="connsiteX7" fmla="*/ 2219871 w 7837716"/>
              <a:gd name="connsiteY7" fmla="*/ 6852616 h 6858000"/>
              <a:gd name="connsiteX8" fmla="*/ 0 w 7837716"/>
              <a:gd name="connsiteY8" fmla="*/ 3429000 h 6858000"/>
              <a:gd name="connsiteX9" fmla="*/ 2219871 w 7837716"/>
              <a:gd name="connsiteY9" fmla="*/ 538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837716" h="6858000">
                <a:moveTo>
                  <a:pt x="2232159" y="0"/>
                </a:moveTo>
                <a:lnTo>
                  <a:pt x="5605557" y="0"/>
                </a:lnTo>
                <a:lnTo>
                  <a:pt x="5617845" y="5384"/>
                </a:lnTo>
                <a:cubicBezTo>
                  <a:pt x="6931322" y="618789"/>
                  <a:pt x="7837716" y="1921305"/>
                  <a:pt x="7837716" y="3429000"/>
                </a:cubicBezTo>
                <a:cubicBezTo>
                  <a:pt x="7837716" y="4936696"/>
                  <a:pt x="6931322" y="6239212"/>
                  <a:pt x="5617845" y="6852616"/>
                </a:cubicBezTo>
                <a:lnTo>
                  <a:pt x="5605557" y="6858000"/>
                </a:lnTo>
                <a:lnTo>
                  <a:pt x="2232159" y="6858000"/>
                </a:lnTo>
                <a:lnTo>
                  <a:pt x="2219871" y="6852616"/>
                </a:lnTo>
                <a:cubicBezTo>
                  <a:pt x="906394" y="6239212"/>
                  <a:pt x="0" y="4936696"/>
                  <a:pt x="0" y="3429000"/>
                </a:cubicBezTo>
                <a:cubicBezTo>
                  <a:pt x="0" y="1921305"/>
                  <a:pt x="906394" y="618789"/>
                  <a:pt x="2219871" y="5384"/>
                </a:cubicBezTo>
                <a:close/>
              </a:path>
            </a:pathLst>
          </a:custGeom>
          <a:solidFill>
            <a:schemeClr val="bg1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2000"/>
                  </a:schemeClr>
                </a:gs>
                <a:gs pos="100000">
                  <a:schemeClr val="bg2">
                    <a:lumMod val="87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074" name="Picture 2" descr="Image result for board games templates">
            <a:extLst>
              <a:ext uri="{FF2B5EF4-FFF2-40B4-BE49-F238E27FC236}">
                <a16:creationId xmlns="" xmlns:a16="http://schemas.microsoft.com/office/drawing/2014/main" id="{34C6ECCB-A79D-438C-B7CC-69D6304625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3381" y="1176793"/>
            <a:ext cx="4548146" cy="4548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1449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="" xmlns:a16="http://schemas.microsoft.com/office/drawing/2014/main" id="{57845966-6EFC-468A-9CC7-BAB4B95854E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354372" y="0"/>
            <a:ext cx="9483256" cy="6858000"/>
          </a:xfrm>
          <a:prstGeom prst="rect">
            <a:avLst/>
          </a:prstGeom>
          <a:solidFill>
            <a:srgbClr val="4052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="" xmlns:a16="http://schemas.microsoft.com/office/drawing/2014/main" id="{75554383-98AF-4A47-BB65-705FAAA4BE6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5" name="Freeform: Shape 74">
            <a:extLst>
              <a:ext uri="{FF2B5EF4-FFF2-40B4-BE49-F238E27FC236}">
                <a16:creationId xmlns="" xmlns:a16="http://schemas.microsoft.com/office/drawing/2014/main" id="{ADAD1991-FFD1-4E94-ABAB-7560D33008E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2144484" y="0"/>
            <a:ext cx="7837716" cy="6858000"/>
          </a:xfrm>
          <a:custGeom>
            <a:avLst/>
            <a:gdLst>
              <a:gd name="connsiteX0" fmla="*/ 2232159 w 7837716"/>
              <a:gd name="connsiteY0" fmla="*/ 0 h 6858000"/>
              <a:gd name="connsiteX1" fmla="*/ 5605557 w 7837716"/>
              <a:gd name="connsiteY1" fmla="*/ 0 h 6858000"/>
              <a:gd name="connsiteX2" fmla="*/ 5617845 w 7837716"/>
              <a:gd name="connsiteY2" fmla="*/ 5384 h 6858000"/>
              <a:gd name="connsiteX3" fmla="*/ 7837716 w 7837716"/>
              <a:gd name="connsiteY3" fmla="*/ 3429000 h 6858000"/>
              <a:gd name="connsiteX4" fmla="*/ 5617845 w 7837716"/>
              <a:gd name="connsiteY4" fmla="*/ 6852616 h 6858000"/>
              <a:gd name="connsiteX5" fmla="*/ 5605557 w 7837716"/>
              <a:gd name="connsiteY5" fmla="*/ 6858000 h 6858000"/>
              <a:gd name="connsiteX6" fmla="*/ 2232159 w 7837716"/>
              <a:gd name="connsiteY6" fmla="*/ 6858000 h 6858000"/>
              <a:gd name="connsiteX7" fmla="*/ 2219871 w 7837716"/>
              <a:gd name="connsiteY7" fmla="*/ 6852616 h 6858000"/>
              <a:gd name="connsiteX8" fmla="*/ 0 w 7837716"/>
              <a:gd name="connsiteY8" fmla="*/ 3429000 h 6858000"/>
              <a:gd name="connsiteX9" fmla="*/ 2219871 w 7837716"/>
              <a:gd name="connsiteY9" fmla="*/ 538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837716" h="6858000">
                <a:moveTo>
                  <a:pt x="2232159" y="0"/>
                </a:moveTo>
                <a:lnTo>
                  <a:pt x="5605557" y="0"/>
                </a:lnTo>
                <a:lnTo>
                  <a:pt x="5617845" y="5384"/>
                </a:lnTo>
                <a:cubicBezTo>
                  <a:pt x="6931322" y="618789"/>
                  <a:pt x="7837716" y="1921305"/>
                  <a:pt x="7837716" y="3429000"/>
                </a:cubicBezTo>
                <a:cubicBezTo>
                  <a:pt x="7837716" y="4936696"/>
                  <a:pt x="6931322" y="6239212"/>
                  <a:pt x="5617845" y="6852616"/>
                </a:cubicBezTo>
                <a:lnTo>
                  <a:pt x="5605557" y="6858000"/>
                </a:lnTo>
                <a:lnTo>
                  <a:pt x="2232159" y="6858000"/>
                </a:lnTo>
                <a:lnTo>
                  <a:pt x="2219871" y="6852616"/>
                </a:lnTo>
                <a:cubicBezTo>
                  <a:pt x="906394" y="6239212"/>
                  <a:pt x="0" y="4936696"/>
                  <a:pt x="0" y="3429000"/>
                </a:cubicBezTo>
                <a:cubicBezTo>
                  <a:pt x="0" y="1921305"/>
                  <a:pt x="906394" y="618789"/>
                  <a:pt x="2219871" y="5384"/>
                </a:cubicBezTo>
                <a:close/>
              </a:path>
            </a:pathLst>
          </a:custGeom>
          <a:solidFill>
            <a:schemeClr val="bg1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2000"/>
                  </a:schemeClr>
                </a:gs>
                <a:gs pos="100000">
                  <a:schemeClr val="bg2">
                    <a:lumMod val="87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098" name="Picture 2" descr="Image result for sunflower seeds">
            <a:extLst>
              <a:ext uri="{FF2B5EF4-FFF2-40B4-BE49-F238E27FC236}">
                <a16:creationId xmlns="" xmlns:a16="http://schemas.microsoft.com/office/drawing/2014/main" id="{8EAF22BB-512A-4B2F-B585-A5A9E20EE3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6181" y="1634570"/>
            <a:ext cx="5462546" cy="3632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8850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="" xmlns:a16="http://schemas.microsoft.com/office/drawing/2014/main" id="{57845966-6EFC-468A-9CC7-BAB4B95854E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354372" y="0"/>
            <a:ext cx="9483256" cy="6858000"/>
          </a:xfrm>
          <a:prstGeom prst="rect">
            <a:avLst/>
          </a:prstGeom>
          <a:solidFill>
            <a:srgbClr val="886E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="" xmlns:a16="http://schemas.microsoft.com/office/drawing/2014/main" id="{75554383-98AF-4A47-BB65-705FAAA4BE6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5" name="Freeform: Shape 74">
            <a:extLst>
              <a:ext uri="{FF2B5EF4-FFF2-40B4-BE49-F238E27FC236}">
                <a16:creationId xmlns="" xmlns:a16="http://schemas.microsoft.com/office/drawing/2014/main" id="{ADAD1991-FFD1-4E94-ABAB-7560D33008E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2144484" y="0"/>
            <a:ext cx="7837716" cy="6858000"/>
          </a:xfrm>
          <a:custGeom>
            <a:avLst/>
            <a:gdLst>
              <a:gd name="connsiteX0" fmla="*/ 2232159 w 7837716"/>
              <a:gd name="connsiteY0" fmla="*/ 0 h 6858000"/>
              <a:gd name="connsiteX1" fmla="*/ 5605557 w 7837716"/>
              <a:gd name="connsiteY1" fmla="*/ 0 h 6858000"/>
              <a:gd name="connsiteX2" fmla="*/ 5617845 w 7837716"/>
              <a:gd name="connsiteY2" fmla="*/ 5384 h 6858000"/>
              <a:gd name="connsiteX3" fmla="*/ 7837716 w 7837716"/>
              <a:gd name="connsiteY3" fmla="*/ 3429000 h 6858000"/>
              <a:gd name="connsiteX4" fmla="*/ 5617845 w 7837716"/>
              <a:gd name="connsiteY4" fmla="*/ 6852616 h 6858000"/>
              <a:gd name="connsiteX5" fmla="*/ 5605557 w 7837716"/>
              <a:gd name="connsiteY5" fmla="*/ 6858000 h 6858000"/>
              <a:gd name="connsiteX6" fmla="*/ 2232159 w 7837716"/>
              <a:gd name="connsiteY6" fmla="*/ 6858000 h 6858000"/>
              <a:gd name="connsiteX7" fmla="*/ 2219871 w 7837716"/>
              <a:gd name="connsiteY7" fmla="*/ 6852616 h 6858000"/>
              <a:gd name="connsiteX8" fmla="*/ 0 w 7837716"/>
              <a:gd name="connsiteY8" fmla="*/ 3429000 h 6858000"/>
              <a:gd name="connsiteX9" fmla="*/ 2219871 w 7837716"/>
              <a:gd name="connsiteY9" fmla="*/ 538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837716" h="6858000">
                <a:moveTo>
                  <a:pt x="2232159" y="0"/>
                </a:moveTo>
                <a:lnTo>
                  <a:pt x="5605557" y="0"/>
                </a:lnTo>
                <a:lnTo>
                  <a:pt x="5617845" y="5384"/>
                </a:lnTo>
                <a:cubicBezTo>
                  <a:pt x="6931322" y="618789"/>
                  <a:pt x="7837716" y="1921305"/>
                  <a:pt x="7837716" y="3429000"/>
                </a:cubicBezTo>
                <a:cubicBezTo>
                  <a:pt x="7837716" y="4936696"/>
                  <a:pt x="6931322" y="6239212"/>
                  <a:pt x="5617845" y="6852616"/>
                </a:cubicBezTo>
                <a:lnTo>
                  <a:pt x="5605557" y="6858000"/>
                </a:lnTo>
                <a:lnTo>
                  <a:pt x="2232159" y="6858000"/>
                </a:lnTo>
                <a:lnTo>
                  <a:pt x="2219871" y="6852616"/>
                </a:lnTo>
                <a:cubicBezTo>
                  <a:pt x="906394" y="6239212"/>
                  <a:pt x="0" y="4936696"/>
                  <a:pt x="0" y="3429000"/>
                </a:cubicBezTo>
                <a:cubicBezTo>
                  <a:pt x="0" y="1921305"/>
                  <a:pt x="906394" y="618789"/>
                  <a:pt x="2219871" y="5384"/>
                </a:cubicBezTo>
                <a:close/>
              </a:path>
            </a:pathLst>
          </a:custGeom>
          <a:solidFill>
            <a:schemeClr val="bg1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2000"/>
                  </a:schemeClr>
                </a:gs>
                <a:gs pos="100000">
                  <a:schemeClr val="bg2">
                    <a:lumMod val="87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122" name="Picture 2" descr="Image result for seeds">
            <a:extLst>
              <a:ext uri="{FF2B5EF4-FFF2-40B4-BE49-F238E27FC236}">
                <a16:creationId xmlns="" xmlns:a16="http://schemas.microsoft.com/office/drawing/2014/main" id="{3A89C157-415B-456E-A81D-D9570F63B6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6181" y="1627741"/>
            <a:ext cx="5462546" cy="3646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59198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151</Words>
  <Application>Microsoft Office PowerPoint</Application>
  <PresentationFormat>Szélesvásznú</PresentationFormat>
  <Paragraphs>113</Paragraphs>
  <Slides>5</Slides>
  <Notes>5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Clair Sanches-Schutte</dc:creator>
  <cp:lastModifiedBy>Bea</cp:lastModifiedBy>
  <cp:revision>6</cp:revision>
  <dcterms:created xsi:type="dcterms:W3CDTF">2019-02-11T13:33:24Z</dcterms:created>
  <dcterms:modified xsi:type="dcterms:W3CDTF">2020-03-22T11:10:35Z</dcterms:modified>
</cp:coreProperties>
</file>