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5" r:id="rId9"/>
    <p:sldId id="269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3" r:id="rId24"/>
    <p:sldId id="277" r:id="rId25"/>
    <p:sldId id="282" r:id="rId26"/>
    <p:sldId id="284" r:id="rId27"/>
    <p:sldId id="288" r:id="rId28"/>
    <p:sldId id="286" r:id="rId29"/>
    <p:sldId id="287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8999"/>
    <a:srgbClr val="B9704E"/>
    <a:srgbClr val="D68F67"/>
    <a:srgbClr val="5E6373"/>
    <a:srgbClr val="7E736B"/>
    <a:srgbClr val="A8B1AA"/>
    <a:srgbClr val="A16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178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307" y="646322"/>
            <a:ext cx="8229600" cy="3234798"/>
          </a:xfrm>
        </p:spPr>
        <p:txBody>
          <a:bodyPr>
            <a:noAutofit/>
          </a:bodyPr>
          <a:lstStyle/>
          <a:p>
            <a:pPr algn="r"/>
            <a:r>
              <a:rPr lang="hu-HU" sz="7200" b="1" dirty="0">
                <a:solidFill>
                  <a:srgbClr val="B9704E"/>
                </a:solidFill>
                <a:latin typeface="Century" panose="02040604050505020304" pitchFamily="18" charset="0"/>
              </a:rPr>
              <a:t>ELÉRNI AZ EMBEREKET</a:t>
            </a:r>
            <a:endParaRPr lang="pt-BR" sz="7200" b="1" dirty="0">
              <a:solidFill>
                <a:srgbClr val="B9704E"/>
              </a:solidFill>
              <a:latin typeface="Century" panose="02040604050505020304" pitchFamily="18" charset="0"/>
            </a:endParaRPr>
          </a:p>
          <a:p>
            <a:pPr algn="r"/>
            <a:r>
              <a:rPr lang="hu-HU" sz="2000" b="1" dirty="0">
                <a:solidFill>
                  <a:srgbClr val="B9704E"/>
                </a:solidFill>
                <a:latin typeface="Century" panose="02040604050505020304" pitchFamily="18" charset="0"/>
              </a:rPr>
              <a:t>Írta: </a:t>
            </a:r>
            <a:r>
              <a:rPr lang="pt-BR" sz="2000" b="1" dirty="0">
                <a:solidFill>
                  <a:srgbClr val="B9704E"/>
                </a:solidFill>
                <a:latin typeface="Century" panose="02040604050505020304" pitchFamily="18" charset="0"/>
              </a:rPr>
              <a:t>Charissa Torossian</a:t>
            </a:r>
            <a:endParaRPr lang="hu-HU" sz="2000" b="1" dirty="0">
              <a:solidFill>
                <a:srgbClr val="B9704E"/>
              </a:solidFill>
              <a:latin typeface="Century" panose="02040604050505020304" pitchFamily="18" charset="0"/>
            </a:endParaRPr>
          </a:p>
          <a:p>
            <a:pPr algn="r"/>
            <a:r>
              <a:rPr lang="hu-HU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Fordította: Tokics Ildikó</a:t>
            </a:r>
            <a:endParaRPr lang="en-US" sz="2000" dirty="0"/>
          </a:p>
          <a:p>
            <a:pPr algn="r"/>
            <a:r>
              <a:rPr lang="pt-BR" sz="2000" b="1" dirty="0">
                <a:solidFill>
                  <a:srgbClr val="B9704E"/>
                </a:solidFill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4027775" y="6314356"/>
            <a:ext cx="63246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spc="300" dirty="0">
                <a:solidFill>
                  <a:schemeClr val="bg1"/>
                </a:solidFill>
                <a:latin typeface="Montserrat Medium" panose="00000600000000000000" pitchFamily="50" charset="0"/>
              </a:rPr>
              <a:t>Nemzetközi Női Imanap </a:t>
            </a:r>
            <a:r>
              <a:rPr lang="pt-BR" sz="1400" spc="300" dirty="0">
                <a:solidFill>
                  <a:schemeClr val="bg1"/>
                </a:solidFill>
                <a:latin typeface="Montserrat Medium" panose="00000600000000000000" pitchFamily="50" charset="0"/>
              </a:rPr>
              <a:t>202</a:t>
            </a:r>
            <a:r>
              <a:rPr lang="hu-HU" sz="1400" spc="300" dirty="0">
                <a:solidFill>
                  <a:schemeClr val="bg1"/>
                </a:solidFill>
                <a:latin typeface="Montserrat Medium" panose="00000600000000000000" pitchFamily="50" charset="0"/>
              </a:rPr>
              <a:t>5</a:t>
            </a:r>
            <a:endParaRPr lang="pt-BR" sz="1400" spc="300" dirty="0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BA0B34-1ABC-AAA3-391B-9891A9E21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DE79D6-1814-162D-4C67-AAA5C8DE2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524000"/>
            <a:ext cx="9370216" cy="4828453"/>
          </a:xfrm>
        </p:spPr>
        <p:txBody>
          <a:bodyPr>
            <a:normAutofit/>
          </a:bodyPr>
          <a:lstStyle/>
          <a:p>
            <a:pPr marL="623888" marR="0" indent="-457200">
              <a:buFont typeface="Wingdings" pitchFamily="2" charset="2"/>
              <a:buChar char="v"/>
            </a:pPr>
            <a:r>
              <a:rPr lang="hu-H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Ahogy közelebb és közelebb ért, úgy nőtt egyre jobban a hite.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3888" marR="0" indent="-457200">
              <a:buFont typeface="Wingdings" pitchFamily="2" charset="2"/>
              <a:buChar char="v"/>
            </a:pPr>
            <a:r>
              <a:rPr lang="hu-H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Körülötte az emberek el-elnyomták, de ő eltökélt volt.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3888" marR="0" indent="-457200">
              <a:buFont typeface="Wingdings" pitchFamily="2" charset="2"/>
              <a:buChar char="v"/>
            </a:pPr>
            <a:r>
              <a:rPr lang="hu-H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eltökélt volt. </a:t>
            </a:r>
            <a:r>
              <a:rPr lang="hu-HU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Kereste Isten érintését egész életében és egy merész cselekedettel, hittel telve, előre tolta magát a sokaság lába között, és épphogy elérte Jézus ruhája szegélyét. 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457200">
              <a:buFont typeface="Wingdings" pitchFamily="2" charset="2"/>
              <a:buChar char="v"/>
            </a:pPr>
            <a:r>
              <a:rPr lang="hu-H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Ebbe a pillanatba sűrítette élete egész hitét.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36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1B2B3E-D64E-365E-C004-E684B560B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0446-B819-DEFA-E1DA-1692DBB5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7344"/>
            <a:ext cx="10224654" cy="1306656"/>
          </a:xfrm>
        </p:spPr>
        <p:txBody>
          <a:bodyPr>
            <a:normAutofit/>
          </a:bodyPr>
          <a:lstStyle/>
          <a:p>
            <a:pPr algn="ctr"/>
            <a:r>
              <a:rPr lang="hu-H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Egyetlen célja volt az életében – ELÉRNI Jézust</a:t>
            </a:r>
            <a:endParaRPr lang="pt-BR" sz="36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4382C5-B6ED-AD6F-2F0C-211428C6C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633592"/>
            <a:ext cx="9370216" cy="4718862"/>
          </a:xfrm>
        </p:spPr>
        <p:txBody>
          <a:bodyPr>
            <a:normAutofit fontScale="92500" lnSpcReduction="10000"/>
          </a:bodyPr>
          <a:lstStyle/>
          <a:p>
            <a:pPr marL="534988" indent="-534988">
              <a:buFont typeface="Wingdings" pitchFamily="2" charset="2"/>
              <a:buChar char="v"/>
            </a:pPr>
            <a:r>
              <a:rPr lang="hu-H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 az asszony nem egy röplapért nyújtotta a kezét.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>
              <a:buFont typeface="Wingdings" pitchFamily="2" charset="2"/>
              <a:buChar char="v"/>
            </a:pPr>
            <a:r>
              <a:rPr lang="hu-H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Nem a program látványosságáért követte Jézust.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>
              <a:buFont typeface="Wingdings" pitchFamily="2" charset="2"/>
              <a:buChar char="v"/>
            </a:pPr>
            <a:r>
              <a:rPr lang="hu-H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Nem a környezet miatt volt a tömegben, vagy a látványért, vagy hogy felhívja magára a figyelmet.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>
              <a:buFont typeface="Wingdings" pitchFamily="2" charset="2"/>
              <a:buChar char="v"/>
            </a:pPr>
            <a:r>
              <a:rPr lang="hu-H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Ő nem csak belebotlott Jézusba.</a:t>
            </a:r>
            <a:endParaRPr lang="en-US" sz="3200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>
              <a:buFont typeface="Wingdings" pitchFamily="2" charset="2"/>
              <a:buChar char="v"/>
            </a:pPr>
            <a:r>
              <a:rPr lang="hu-H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Azért ment oda, mert szükségben volt, és akkor, ott, inden, amire szüksége volt, az maga Jézus volt.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>
              <a:buFont typeface="Wingdings" pitchFamily="2" charset="2"/>
              <a:buChar char="v"/>
            </a:pPr>
            <a:r>
              <a:rPr lang="hu-H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Ezért érintette meg Őt.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>
              <a:buFont typeface="Wingdings" pitchFamily="2" charset="2"/>
              <a:buChar char="v"/>
            </a:pPr>
            <a:r>
              <a:rPr lang="hu-H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Teljes szívével el akarta érni Jézust. Isten látta ezt, ahogyan minket is lát ma.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263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8C72F1-FAB0-7130-E24A-D023B157A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B73E-3838-A2E9-9503-2D7AECE8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3" y="522144"/>
            <a:ext cx="10123032" cy="130665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40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CSODÁLATOS GYÓGYULÁSA</a:t>
            </a:r>
            <a:b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5588FB-BC74-6ADD-44F1-58FE4CA27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171" y="1828800"/>
            <a:ext cx="7872761" cy="3964021"/>
          </a:xfrm>
        </p:spPr>
        <p:txBody>
          <a:bodyPr/>
          <a:lstStyle/>
          <a:p>
            <a:pPr marL="0" marR="0" indent="0" algn="ctr">
              <a:buNone/>
            </a:pPr>
            <a:r>
              <a:rPr lang="hu-HU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 Azonnal elapadt a vérzés forrása, és érezte testében, hogy meggyógyult a bajából. Jézus azonnal észrevette, hogy erő áradt ki belőle, ezért a sokaságban megfordulva így szólt:      Ki érintette meg a ruhámat?</a:t>
            </a:r>
          </a:p>
          <a:p>
            <a:pPr marL="0" marR="0" indent="0" algn="ctr">
              <a:buNone/>
            </a:pPr>
            <a:r>
              <a:rPr lang="en-US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hu-HU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0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rk</a:t>
            </a:r>
            <a:r>
              <a:rPr lang="en-US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5:29-30</a:t>
            </a:r>
            <a:r>
              <a:rPr lang="hu-HU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961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A2188D-C342-487D-D20F-17D2D18EB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E41AA7-1CBD-8C01-4C9F-446E827B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20" y="1605167"/>
            <a:ext cx="9370216" cy="4268821"/>
          </a:xfrm>
        </p:spPr>
        <p:txBody>
          <a:bodyPr/>
          <a:lstStyle/>
          <a:p>
            <a:pPr marL="534988" indent="-534988">
              <a:buFont typeface="Wingdings" pitchFamily="2" charset="2"/>
              <a:buChar char="v"/>
            </a:pPr>
            <a:r>
              <a:rPr lang="hu-H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Krisztus hatalma nagyobb volt minden problémánál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34988" indent="-534988">
              <a:buNone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>
              <a:buFont typeface="Wingdings" pitchFamily="2" charset="2"/>
              <a:buChar char="v"/>
            </a:pPr>
            <a:r>
              <a:rPr lang="hu-H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Azáltal, hogy a nő megérintette, Jézus is tisztátalanná kellett volna váljon, de ehelyett ez az érintés adta vissza az életét a nőnek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210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2E06EE-119A-5382-116D-6EE195675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DC7A8-2152-2042-EF1E-ADDD7056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344"/>
            <a:ext cx="10356111" cy="130665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40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JÉZUS GONDJA ÉS HÍVÁSA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06A546-CA2F-13BE-83A4-A7579FFDD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796902"/>
            <a:ext cx="9501672" cy="4555551"/>
          </a:xfrm>
        </p:spPr>
        <p:txBody>
          <a:bodyPr/>
          <a:lstStyle/>
          <a:p>
            <a:pPr marL="0" indent="0" algn="ctr">
              <a:buNone/>
            </a:pPr>
            <a:endParaRPr lang="en-US" sz="1800" i="1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„Tanítványai így feleltek: Látod, hogyan tolong </a:t>
            </a:r>
            <a:r>
              <a:rPr lang="hu-HU" sz="3200" i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körülötted</a:t>
            </a:r>
            <a:r>
              <a:rPr lang="hu-HU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sokaság, és azt kérdezed: Ki érintett meg engem? Jézus körülnézett, hogy lássa, ki tette ezt. Az asszony pedig, mivel tudta, mi történt vele, félve és remegve jött elő, leborult előtte, és elmondta neki a teljes igazságot.”</a:t>
            </a:r>
          </a:p>
          <a:p>
            <a:pPr marL="0" indent="0" algn="ctr">
              <a:buNone/>
            </a:pPr>
            <a:r>
              <a:rPr lang="en-US" sz="20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0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rk</a:t>
            </a:r>
            <a:r>
              <a:rPr lang="en-US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5:31-33)</a:t>
            </a:r>
            <a:endParaRPr lang="en-US" sz="20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66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268BE0-717C-7581-A4CF-5EB39971A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6D14-ED4B-0C48-7C4E-7779855C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92" y="174814"/>
            <a:ext cx="9944786" cy="914247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Miért tette fel ezt a kérdést Jézus?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FCDF3D-8ABA-B7C1-595F-16D324F25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1" y="1215098"/>
            <a:ext cx="9370216" cy="5252484"/>
          </a:xfrm>
        </p:spPr>
        <p:txBody>
          <a:bodyPr>
            <a:normAutofit fontScale="85000" lnSpcReduction="20000"/>
          </a:bodyPr>
          <a:lstStyle/>
          <a:p>
            <a:pPr marL="534988" indent="-534988">
              <a:buFont typeface="Wingdings" pitchFamily="2" charset="2"/>
              <a:buChar char="v"/>
            </a:pPr>
            <a:r>
              <a:rPr lang="hu-H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Jézus nem azért tette fel a kérdést, hogy információt szerezzen.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>
              <a:buFont typeface="Wingdings" pitchFamily="2" charset="2"/>
              <a:buChar char="v"/>
            </a:pPr>
            <a:r>
              <a:rPr lang="hu-HU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Tudta, hogy valaki hittel nyúlt feléje.</a:t>
            </a:r>
            <a:endParaRPr lang="en-US" sz="32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>
              <a:buFont typeface="Wingdings" pitchFamily="2" charset="2"/>
              <a:buChar char="v"/>
            </a:pPr>
            <a:r>
              <a:rPr lang="hu-H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tisztátalan, nem kívánt, érinthetetlen nő tudta.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indent="-534988">
              <a:buFont typeface="Wingdings" pitchFamily="2" charset="2"/>
              <a:buChar char="v"/>
            </a:pPr>
            <a:r>
              <a:rPr lang="hu-HU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Jézus azt akarta, hogy tanítványai, a sokaság, ez az asszony és tágabb értelemben mi mindannyian megtanuljunk egy fontos leckét. </a:t>
            </a:r>
            <a:endParaRPr lang="en-US" sz="3200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>
              <a:buFont typeface="Wingdings" pitchFamily="2" charset="2"/>
              <a:buChar char="v"/>
            </a:pPr>
            <a:r>
              <a:rPr lang="hu-H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Bár az asszony volt az, aki kezdeményezte a közeledést Jézushoz, a Jézussal való megmentő kapcsolat nem a MI kezdeményezésünkre jön létre. 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>
              <a:buFont typeface="Wingdings" pitchFamily="2" charset="2"/>
              <a:buChar char="v"/>
            </a:pPr>
            <a:r>
              <a:rPr lang="hu-HU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„Isten azonban azzal mutatta meg szeretetét irántunk, hogy amikor még bűnösök voltunk Krisztus meghalt értünk.” </a:t>
            </a:r>
            <a:r>
              <a:rPr lang="en-US" sz="24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hu-HU" sz="2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óma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5:8)</a:t>
            </a:r>
            <a:endParaRPr lang="en-US" sz="2400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>
              <a:buFont typeface="Wingdings" pitchFamily="2" charset="2"/>
              <a:buChar char="v"/>
            </a:pPr>
            <a:r>
              <a:rPr lang="hu-HU" sz="3200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Tudnia kellet, hogy Jézus kinyújtotta a kezét felé!</a:t>
            </a:r>
            <a:endParaRPr lang="en-US" sz="3200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>
              <a:buFont typeface="Wingdings" pitchFamily="2" charset="2"/>
              <a:buChar char="v"/>
            </a:pPr>
            <a:r>
              <a:rPr lang="hu-H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Jézus azt akarta, hogy mindenki tudja, Ő elismeri a nő hitét.</a:t>
            </a:r>
            <a:endParaRPr lang="en-US" sz="3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722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3432A-10F3-01DE-1224-7A21791BE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DDF0-3190-FF08-03CC-5CBDB38FF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344"/>
            <a:ext cx="10409273" cy="1306656"/>
          </a:xfrm>
        </p:spPr>
        <p:txBody>
          <a:bodyPr>
            <a:normAutofit/>
          </a:bodyPr>
          <a:lstStyle/>
          <a:p>
            <a:pPr algn="ctr"/>
            <a:r>
              <a:rPr lang="hu-HU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Érinthetetlen és tisztátalan volt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F2104E-CB4A-CB0C-7892-38EB1712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881964"/>
            <a:ext cx="9370216" cy="4470490"/>
          </a:xfrm>
        </p:spPr>
        <p:txBody>
          <a:bodyPr/>
          <a:lstStyle/>
          <a:p>
            <a:pPr marL="763588" marR="0" indent="-763588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nő remegett, mert a hozzá hasonló emberek nem is lehettek volna ott a tömegben.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3588" marR="0" indent="-763588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„Vajon, mit fog szólni Jézus, ha megtudja, hogy én voltam az, aki megérintettem Őt?”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3588" marR="0" indent="-763588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tömeg észrevette őt és azonnal ítélkezni kezdtek. </a:t>
            </a: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3588" marR="0" indent="-763588">
              <a:buFont typeface="Wingdings" pitchFamily="2" charset="2"/>
              <a:buChar char="v"/>
            </a:pPr>
            <a:r>
              <a:rPr lang="hu-HU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Jézus tudta, mit tesz.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3588" marR="0" indent="-763588">
              <a:buFont typeface="Wingdings" pitchFamily="2" charset="2"/>
              <a:buChar char="v"/>
            </a:pPr>
            <a:r>
              <a:rPr lang="hu-HU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Jézus minden téren helyre akarta állítani az asszony életét.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9541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9AE087-9121-3299-AC86-AD742403A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305240-731F-12AB-CA5D-A7816FD4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891" y="1014773"/>
            <a:ext cx="9370216" cy="4828453"/>
          </a:xfrm>
        </p:spPr>
        <p:txBody>
          <a:bodyPr/>
          <a:lstStyle/>
          <a:p>
            <a:pPr marL="0" indent="0" algn="ctr">
              <a:buNone/>
            </a:pPr>
            <a:endParaRPr lang="en-US" sz="32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32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„Súlyos teher bilincselt meg engem</a:t>
            </a:r>
          </a:p>
          <a:p>
            <a:pPr marL="0" indent="0" algn="ctr">
              <a:buNone/>
            </a:pPr>
            <a:r>
              <a:rPr lang="hu-HU" sz="32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roskadtam a bűntudat és szégyen alatt.</a:t>
            </a:r>
          </a:p>
          <a:p>
            <a:pPr marL="0" indent="0" algn="ctr">
              <a:buNone/>
            </a:pPr>
            <a:r>
              <a:rPr lang="hu-HU" sz="32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Aztán a ruhád szegélyét megérintettem,</a:t>
            </a:r>
          </a:p>
          <a:p>
            <a:pPr marL="0" indent="0" algn="ctr">
              <a:buNone/>
            </a:pPr>
            <a:r>
              <a:rPr lang="hu-HU" sz="32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És érzem, többé nem vagyok az, aki voltam!</a:t>
            </a:r>
          </a:p>
          <a:p>
            <a:pPr marL="0" indent="0" algn="ctr">
              <a:buNone/>
            </a:pPr>
            <a:r>
              <a:rPr lang="hu-HU" sz="32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Valami történt, és most már tudom, hogy mi az.</a:t>
            </a:r>
          </a:p>
          <a:p>
            <a:pPr marL="0" indent="0" algn="ctr">
              <a:buNone/>
            </a:pPr>
            <a:r>
              <a:rPr lang="hu-HU" sz="32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Meggyógyítottál, és teljesen ép lehetek újra.”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46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6596E1-3A40-C273-73A4-E5170F66E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902F-488E-CE1F-4A97-BC67171B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7344"/>
            <a:ext cx="10377376" cy="1306656"/>
          </a:xfrm>
        </p:spPr>
        <p:txBody>
          <a:bodyPr>
            <a:noAutofit/>
          </a:bodyPr>
          <a:lstStyle/>
          <a:p>
            <a:pPr algn="ctr"/>
            <a:br>
              <a:rPr lang="en-US" sz="4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 üdvösség ajándéka </a:t>
            </a:r>
            <a:br>
              <a:rPr lang="hu-H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nem lehet a legjobban őrzött titok</a:t>
            </a:r>
            <a:br>
              <a:rPr lang="en-US" sz="4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9BF692-B246-6B3C-9B63-5CD3DC4C7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711842"/>
            <a:ext cx="9370216" cy="4640611"/>
          </a:xfrm>
        </p:spPr>
        <p:txBody>
          <a:bodyPr>
            <a:normAutofit/>
          </a:bodyPr>
          <a:lstStyle/>
          <a:p>
            <a:pPr marL="627063" marR="0" indent="-534988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Ahogy Jézus felszólította az asszonyt, hogy vallja meg, mit tett Isten vele és érte,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marR="0" indent="-534988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Isten mindannyiunkat arra hív, hogy tanúskodjunk jóságáról, szeretetéről és kegyelméről a világ felé.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marR="0" indent="-534988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Helvetica" pitchFamily="2" charset="0"/>
              </a:rPr>
              <a:t>Az evangélium megváltoztatja és formálja a társadalomhoz való viszonyunkat. </a:t>
            </a:r>
            <a:endParaRPr lang="en-GB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marR="0" indent="-534988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hitet meg kell vallani. A hit mindig személyes, de soha nem magánügy. 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marR="0" indent="-534988">
              <a:buFont typeface="Wingdings" pitchFamily="2" charset="2"/>
              <a:buChar char="v"/>
            </a:pPr>
            <a:r>
              <a:rPr lang="hu-HU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„Ti vagytok a tanúim – így szól az ÚR – hogy én Isten vagyok.” </a:t>
            </a: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Ézsaiás</a:t>
            </a: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43:12b</a:t>
            </a:r>
            <a:r>
              <a:rPr lang="hu-HU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1848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3C4F3A-35B1-4D37-5C52-A47E5488B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E88C83-32CD-2ADC-A222-AC0079479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524000"/>
            <a:ext cx="9370216" cy="4828453"/>
          </a:xfrm>
        </p:spPr>
        <p:txBody>
          <a:bodyPr>
            <a:normAutofit fontScale="92500"/>
          </a:bodyPr>
          <a:lstStyle/>
          <a:p>
            <a:pPr marL="534988" marR="0" indent="-534988">
              <a:buFont typeface="Wingdings" pitchFamily="2" charset="2"/>
              <a:buChar char="v"/>
            </a:pPr>
            <a:r>
              <a:rPr lang="hu-HU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„Krisztus hűségének megvallása a menny választott eszköze, mellyel bemutathatjuk Őt a világnak.”</a:t>
            </a: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marR="0" indent="-534988">
              <a:buNone/>
            </a:pP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hu-H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(Ellen G. White</a:t>
            </a:r>
            <a:r>
              <a:rPr lang="hu-HU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Jézus élete. Advent Kiadó, Budapest, 1993. 286. o.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534988" marR="0" indent="-534988">
              <a:buFont typeface="Wingdings" pitchFamily="2" charset="2"/>
              <a:buChar char="v"/>
            </a:pPr>
            <a:endParaRPr lang="en-US" b="1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marR="0" indent="-534988">
              <a:buFont typeface="Wingdings" pitchFamily="2" charset="2"/>
              <a:buChar char="v"/>
            </a:pPr>
            <a:r>
              <a:rPr lang="hu-HU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Én, aki senki vagyok, elmondom mindenkinek azt, hogy van Valaki, aki </a:t>
            </a:r>
            <a:r>
              <a:rPr lang="hu-H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bárkit megment</a:t>
            </a:r>
            <a:r>
              <a:rPr lang="hu-HU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aki segítségül hívja az Ő nevét.</a:t>
            </a: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marR="0" indent="-534988">
              <a:buFont typeface="Wingdings" pitchFamily="2" charset="2"/>
              <a:buChar char="v"/>
            </a:pP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marR="0" indent="-534988">
              <a:buFont typeface="Wingdings" pitchFamily="2" charset="2"/>
              <a:buChar char="v"/>
            </a:pPr>
            <a:r>
              <a:rPr lang="hu-HU" sz="3200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„Így szóljanak az Úr </a:t>
            </a:r>
            <a:r>
              <a:rPr lang="hu-HU" sz="3200" i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megváltottai</a:t>
            </a:r>
            <a:r>
              <a:rPr lang="hu-HU" sz="3200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akiket megváltott az ellenség kezéből, …Adjanak most hálát az Úrnak szeretetéért, az emberekkel tett csodáiért!” </a:t>
            </a: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Zsoltár</a:t>
            </a: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107:2, 21</a:t>
            </a:r>
            <a:r>
              <a:rPr lang="hu-HU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535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8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Jairus</a:t>
            </a:r>
            <a:r>
              <a:rPr lang="hu-HU" sz="3600" b="1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kétségbeesett helyzete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5"/>
            <a:ext cx="9959109" cy="4548771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hu-HU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„Amikor Jézus ismét átkelt hajón a túlsó partra, </a:t>
            </a:r>
            <a:r>
              <a:rPr lang="hu-HU" sz="32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nagy</a:t>
            </a:r>
            <a:r>
              <a:rPr lang="hu-HU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u-HU" sz="32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sokaság</a:t>
            </a:r>
            <a:r>
              <a:rPr lang="hu-HU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u-HU" sz="32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sereglett</a:t>
            </a:r>
            <a:r>
              <a:rPr lang="hu-HU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köré, ő pedig a tenger partján maradt. Akkor jött egy zsinagógai elöljáró, név szerint </a:t>
            </a:r>
            <a:r>
              <a:rPr lang="hu-HU" sz="3200" i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Jairus</a:t>
            </a:r>
            <a:r>
              <a:rPr lang="hu-HU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, aki meglátva őt, </a:t>
            </a:r>
            <a:r>
              <a:rPr lang="hu-HU" sz="32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lába</a:t>
            </a:r>
            <a:r>
              <a:rPr lang="hu-HU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u-HU" sz="32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elé</a:t>
            </a:r>
            <a:r>
              <a:rPr lang="hu-HU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u-HU" sz="32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borult</a:t>
            </a:r>
            <a:r>
              <a:rPr lang="hu-HU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, és </a:t>
            </a:r>
            <a:r>
              <a:rPr lang="hu-HU" sz="32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esedezve</a:t>
            </a:r>
            <a:r>
              <a:rPr lang="hu-HU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u-HU" sz="32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kérte</a:t>
            </a:r>
            <a:r>
              <a:rPr lang="hu-HU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: A kislányom halálán van, jöjj, tedd rá a kezed, hogy meggyógyuljon, és életben maradjon. Jézus ekkor elindult vele. A nagy sokaság követte őt, és </a:t>
            </a:r>
            <a:r>
              <a:rPr lang="hu-HU" sz="32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tolongott</a:t>
            </a:r>
            <a:r>
              <a:rPr lang="hu-HU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körülötte”</a:t>
            </a:r>
            <a:r>
              <a:rPr lang="hu-HU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(Márk 5:21-24).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6CD63-CEC0-F7B4-C909-B0E477866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9DA8-3915-3A25-0059-E9367FBE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7344"/>
            <a:ext cx="10462436" cy="1306656"/>
          </a:xfrm>
        </p:spPr>
        <p:txBody>
          <a:bodyPr>
            <a:noAutofit/>
          </a:bodyPr>
          <a:lstStyle/>
          <a:p>
            <a:pPr marL="0" marR="0" algn="ctr"/>
            <a:b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 Ő VIGASZTALÁSA</a:t>
            </a:r>
            <a:br>
              <a:rPr lang="en-US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4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5207FB-7B30-F02A-1C79-A3204DCAC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318438"/>
            <a:ext cx="9370216" cy="5322218"/>
          </a:xfrm>
        </p:spPr>
        <p:txBody>
          <a:bodyPr>
            <a:normAutofit fontScale="77500" lnSpcReduction="20000"/>
          </a:bodyPr>
          <a:lstStyle/>
          <a:p>
            <a:pPr marL="0" marR="0" indent="0">
              <a:buNone/>
            </a:pPr>
            <a:endParaRPr lang="en-US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hu-HU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„Ő pedig ezt mondta neki: </a:t>
            </a:r>
            <a:r>
              <a:rPr lang="hu-HU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Leányom, </a:t>
            </a:r>
            <a:r>
              <a:rPr lang="hu-HU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hited megtartott téged: </a:t>
            </a:r>
            <a:r>
              <a:rPr lang="hu-HU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 el </a:t>
            </a:r>
            <a:r>
              <a:rPr lang="hu-HU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békességgel, és bajodtól megszabadulva légy egészséges!” </a:t>
            </a:r>
            <a:r>
              <a:rPr lang="en-US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rk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5:34)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hu-HU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Jézus nem a megérinthetetlen asszonyt látta: Ő </a:t>
            </a:r>
            <a:endParaRPr lang="en-US" sz="33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éve szenvedő, fájdalomban élő embert látta.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éve szégyenben és megtagadásban élő embert látta.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éve megtagadásban élő embert látta.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éve sötét emlékekkel teli embert látta.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Látta, milyen mérhetetlen kockázatot vállalt a nő.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Többre volt szüksége, mint fizikai gyógyulásra.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Összetört szívét látta.</a:t>
            </a:r>
            <a:endParaRPr lang="en-US" sz="33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hu-HU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 az egyetlen alkalom a Bibliában, </a:t>
            </a:r>
          </a:p>
          <a:p>
            <a:pPr marL="0" marR="0" indent="0" algn="ctr">
              <a:buNone/>
            </a:pPr>
            <a:r>
              <a:rPr lang="hu-HU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amikor Jézus valakit a „leányának” hív.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777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F9CC85-1C8D-EBAC-A217-DBA1F89C2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288E94-119B-DE4F-84E7-8EED1D3D4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0" y="1775638"/>
            <a:ext cx="9731494" cy="37553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Azt akarta, hogy e 12 év után hivatalosan kinyilvánítsa: ez az asszony meggyógyult. Amikor azt mondta Jézus neki, hogy „Eredj”, ez a szó a jelen idejű felszólító módban szerepel a görög nyelvben és azt jelenti: </a:t>
            </a:r>
            <a:r>
              <a:rPr lang="hu-H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 tovább békével</a:t>
            </a: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vagy </a:t>
            </a:r>
            <a:r>
              <a:rPr lang="hu-H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eredj békében – legyen ez az állapotod mostantól fogva</a:t>
            </a: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Nincs ahhoz fogható béke, mint, amit Jézus tud nyújtani!</a:t>
            </a: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Te is megkaphatod ezt a békét az imádság által!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27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5818B9-C633-8510-A31E-EE5BA426C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35A877-CA5C-AF4B-98E4-9A4450CCC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776178"/>
            <a:ext cx="9370216" cy="5576276"/>
          </a:xfrm>
        </p:spPr>
        <p:txBody>
          <a:bodyPr>
            <a:normAutofit lnSpcReduction="10000"/>
          </a:bodyPr>
          <a:lstStyle/>
          <a:p>
            <a:pPr marL="0" marR="0" indent="0">
              <a:buNone/>
            </a:pPr>
            <a:r>
              <a:rPr lang="hu-H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12 évig senki volt, és ezután</a:t>
            </a:r>
            <a:endParaRPr lang="en-US" b="1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hu-HU" sz="2400" b="1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nő hirtelen </a:t>
            </a:r>
            <a:r>
              <a:rPr lang="hu-H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Valaki </a:t>
            </a: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lett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en-US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Megújult.</a:t>
            </a:r>
            <a:endParaRPr lang="en-US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Elfogadta őt és a családjához tartozik mostantól.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Eloszlatta a félelmét.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nő jövőjét Jézus biztosítja.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endParaRPr lang="en-US" sz="18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hu-HU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görög szó, amit Márk használ: „megtartott” – azt is jelenti: „megváltott” </a:t>
            </a:r>
            <a:r>
              <a:rPr lang="hu-HU" sz="20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2000" i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sozo</a:t>
            </a:r>
            <a:r>
              <a:rPr lang="hu-HU" sz="20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hu-HU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Jézus csupán azt mondta ennek a nőnek: „a te hited megtartott”. Szó szerint azt mondta: „a te hited megváltott téged!” Azt asszonynak a Jézus hatalmába (és nem köntösébe) vetett hite (és nem az ujja) tette újra egésszé őt. Ez volt Jézus személyes válasza az asszony személyes hitér</a:t>
            </a:r>
            <a:r>
              <a:rPr lang="hu-HU" sz="20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e, ami meggyógyította őt.</a:t>
            </a:r>
            <a:endParaRPr lang="en-US" sz="20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34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633BDC-2B23-C852-7E41-10F8D4CF3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9E54-9663-F9F4-CFD8-991CCF72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344"/>
            <a:ext cx="10398641" cy="130665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MI KIHÍVÁSUNK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36F703-1EE0-E141-2F43-0F29E97FF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435396"/>
            <a:ext cx="9370216" cy="491705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hu-HU" sz="32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„Meg kell értenünk ezt a leckét; mert mélyebb jelentése van, mint sokan gondolnák. Közel lehetünk Krisztushoz, sőt még tolonghatunk is Felé, mégsem kapunk áldást, mert csak a sokaság szokásos tolongásával érintjük meg Őt. Százak és ezrek vannak, akik azt hiszik, hogy hisznek Krisztusban; de nem érintik meg Őt azzal a hittel, ami a szenvedő asszony által nyilvánult meg. ...Eljött az idő, amikor örök életünk függ attól, hogy higgyünk Krisztusban.”</a:t>
            </a:r>
            <a:r>
              <a:rPr lang="hu-HU" sz="3200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hu-HU" sz="32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Ellen G. White: „A hit érintése”. </a:t>
            </a:r>
            <a:r>
              <a:rPr lang="hu-HU" sz="3200" i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Idők jelei.</a:t>
            </a:r>
            <a:r>
              <a:rPr lang="hu-HU" sz="32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1899. október 25., 2. o.)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122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B06842-1145-9E19-B508-2E0F1E32D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A4E3A0-4757-BFA8-6460-FB4BE1F1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832208"/>
            <a:ext cx="9370216" cy="5520246"/>
          </a:xfrm>
        </p:spPr>
        <p:txBody>
          <a:bodyPr>
            <a:normAutofit fontScale="92500"/>
          </a:bodyPr>
          <a:lstStyle/>
          <a:p>
            <a:pPr marL="57150" marR="0" indent="-285750">
              <a:buFont typeface="Wingdings" pitchFamily="2" charset="2"/>
              <a:buChar char="v"/>
            </a:pPr>
            <a:r>
              <a:rPr lang="hu-H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Voltál valaha ilyen nagy tömegben? Hányszor érintettem meg Jézust a vallásos életem rohanó perceiben, miközben igazán mélyen mégsem érintettem meg Őt?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en-US" sz="3200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hétköznapi hit nem visz sehova.</a:t>
            </a:r>
            <a:endParaRPr lang="en-US" sz="3200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endParaRPr lang="en-US" sz="3200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hu-HU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Nem elég csak az Ő jelenlétében lenni! </a:t>
            </a:r>
            <a:r>
              <a:rPr lang="hu-HU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Közel lehetünk Hozzá, de mégis távol az Ő erejétől.</a:t>
            </a:r>
            <a:endParaRPr lang="en-US" sz="3200" i="1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Nem elég elhinni Jézusról, amit tudunk. Neked és nekem Őbenne kell hinnünk.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2771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164B31-EF21-38EF-F48A-27736A542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FEBF34-3B96-743D-F150-AD9CF6BD0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813" y="1307685"/>
            <a:ext cx="8799892" cy="4438593"/>
          </a:xfrm>
        </p:spPr>
        <p:txBody>
          <a:bodyPr>
            <a:normAutofit/>
          </a:bodyPr>
          <a:lstStyle/>
          <a:p>
            <a:pPr marR="0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Jézussal való kapcsolat az, ami a hitet cselekvőképessé teszi. 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Amikor a hit kapcsolódik Jézushoz – többé nem számít, hogy ki vagy – Isten válaszol az imádra bármikor és bárhol is vagy, mindenkor és mindenhol.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Lehet, hogy nincsen erős hited – a Megváltónk azonban erős, és válaszol a legkisebb érintésre is, legyen az épp csak a ruhája szegélye.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8710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E98B8F-76A1-1B7B-07EC-53EA371BE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65367-8D33-D47A-5BB8-1D73891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217344"/>
            <a:ext cx="9513454" cy="1306656"/>
          </a:xfrm>
        </p:spPr>
        <p:txBody>
          <a:bodyPr>
            <a:normAutofit/>
          </a:bodyPr>
          <a:lstStyle/>
          <a:p>
            <a:pPr algn="ctr"/>
            <a:r>
              <a:rPr lang="hu-HU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Jézus ruháját még mindig meg lehet érinteni imádságba vetett hittel!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0D64E1-579B-914E-D09D-5AF656E81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818168"/>
            <a:ext cx="9370216" cy="4534286"/>
          </a:xfrm>
        </p:spPr>
        <p:txBody>
          <a:bodyPr/>
          <a:lstStyle/>
          <a:p>
            <a:pPr marL="0" marR="0" indent="0">
              <a:buNone/>
            </a:pP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 idő elérkezett, hogy nem csak azért </a:t>
            </a:r>
            <a:r>
              <a:rPr lang="hu-HU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keressük</a:t>
            </a: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Jézust, hogy lássuk Őt, vagy hogy közelebb kerüljünk Hozzá, ahogy a tömeg tette.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 idő elérkezett hogy elérjük Jézust a hitünkkel és engedjük hogy </a:t>
            </a:r>
            <a:r>
              <a:rPr lang="hu-H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életünkben </a:t>
            </a: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csodát tegyen!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29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C994CF-666C-F5B8-7C34-B41EA5DEC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654B-F2C1-E526-19A2-882DAE00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3" y="217344"/>
            <a:ext cx="9894871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Mit gondolt 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Jairus?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9D77-2192-338E-D8AD-4998F2EF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5" y="2001116"/>
            <a:ext cx="9894870" cy="4351338"/>
          </a:xfrm>
        </p:spPr>
        <p:txBody>
          <a:bodyPr>
            <a:normAutofit/>
          </a:bodyPr>
          <a:lstStyle/>
          <a:p>
            <a:pPr marL="534988" indent="-534988">
              <a:buFont typeface="Wingdings" pitchFamily="2" charset="2"/>
              <a:buChar char="v"/>
            </a:pPr>
            <a:endParaRPr lang="en-US" sz="32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>
              <a:buFont typeface="Wingdings" pitchFamily="2" charset="2"/>
              <a:buChar char="v"/>
            </a:pPr>
            <a:r>
              <a:rPr lang="hu-HU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„A lányod halott </a:t>
            </a:r>
            <a:r>
              <a:rPr lang="hu-HU" sz="32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Jairus</a:t>
            </a:r>
            <a:r>
              <a:rPr lang="hu-HU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 Ne zavard a Mestert tovább!”</a:t>
            </a:r>
            <a:endParaRPr lang="en-US" sz="32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>
              <a:buNone/>
            </a:pPr>
            <a:endParaRPr lang="en-US" sz="32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>
              <a:buFont typeface="Wingdings" pitchFamily="2" charset="2"/>
              <a:buChar char="v"/>
            </a:pPr>
            <a:r>
              <a:rPr lang="hu-HU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Jézus azt mondja: </a:t>
            </a:r>
            <a:r>
              <a:rPr lang="hu-HU" sz="3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„Ne félj, csak higgy és megmenekül         a leányod</a:t>
            </a:r>
            <a:r>
              <a:rPr lang="en-US" sz="3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(Luk</a:t>
            </a:r>
            <a:r>
              <a:rPr lang="hu-HU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ács</a:t>
            </a: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8:49, 50). 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08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4424D1-F3E4-F6C3-A52C-8B53C355F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CE7BE7-F8D8-BE0A-6A65-EEF18B96D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701210"/>
            <a:ext cx="9370216" cy="4651244"/>
          </a:xfrm>
        </p:spPr>
        <p:txBody>
          <a:bodyPr/>
          <a:lstStyle/>
          <a:p>
            <a:pPr marL="0" marR="0" indent="0" algn="ctr">
              <a:buNone/>
            </a:pPr>
            <a:endParaRPr lang="en-US" sz="3200" b="1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hu-HU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„A tömeg közepén történt; de a tömeget elfelejtve, Jézus úgy beszélt az asszonyhoz, mintha ő lenne            az egyetlen ember a világon.”</a:t>
            </a:r>
            <a:endParaRPr lang="en-US" sz="32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(William Barclay )</a:t>
            </a:r>
          </a:p>
          <a:p>
            <a:pPr marL="0" marR="0" indent="0" algn="ctr">
              <a:buNone/>
            </a:pPr>
            <a:endParaRPr lang="en-US" sz="32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6704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754CF-6FDC-57EA-962F-EC3312C37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21510-3076-30DF-3D26-F881AFD59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538" y="1962007"/>
            <a:ext cx="6481981" cy="3144250"/>
          </a:xfrm>
        </p:spPr>
        <p:txBody>
          <a:bodyPr/>
          <a:lstStyle/>
          <a:p>
            <a:endParaRPr lang="pt-BR" sz="28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Meg kell érintened Jézust ma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36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Már most elérheted Jézust,           és megérintheted Őt hittel!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BBC20D-8281-8D3F-7941-74A21F702EFE}"/>
              </a:ext>
            </a:extLst>
          </p:cNvPr>
          <p:cNvSpPr txBox="1"/>
          <p:nvPr/>
        </p:nvSpPr>
        <p:spPr>
          <a:xfrm>
            <a:off x="523982" y="505546"/>
            <a:ext cx="8548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IMÁDSÁG IDEJE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8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85" y="217344"/>
            <a:ext cx="9741770" cy="2128692"/>
          </a:xfrm>
        </p:spPr>
        <p:txBody>
          <a:bodyPr>
            <a:normAutofit/>
          </a:bodyPr>
          <a:lstStyle/>
          <a:p>
            <a:r>
              <a:rPr lang="hu-H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Ahogy </a:t>
            </a:r>
            <a:r>
              <a:rPr lang="hu-HU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Jairus</a:t>
            </a:r>
            <a:r>
              <a:rPr lang="hu-H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ha mi is választ akarunk imánkra:</a:t>
            </a:r>
            <a:b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3600" b="1" dirty="0">
              <a:solidFill>
                <a:schemeClr val="accent1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6" y="2188564"/>
            <a:ext cx="9741770" cy="4452092"/>
          </a:xfrm>
        </p:spPr>
        <p:txBody>
          <a:bodyPr>
            <a:normAutofit/>
          </a:bodyPr>
          <a:lstStyle/>
          <a:p>
            <a:pPr marL="534988" marR="0" indent="-534988">
              <a:buFont typeface="Wingdings" pitchFamily="2" charset="2"/>
              <a:buChar char="v"/>
            </a:pPr>
            <a:r>
              <a:rPr lang="hu-HU" sz="3600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Nekünk is Jézus jelenlétébe kell lépnünk.</a:t>
            </a:r>
          </a:p>
          <a:p>
            <a:pPr marL="534988" marR="0" indent="-534988">
              <a:buFont typeface="Wingdings" pitchFamily="2" charset="2"/>
              <a:buChar char="v"/>
            </a:pPr>
            <a:r>
              <a:rPr lang="hu-HU" sz="3600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Nekünk is meg kell hajolnunk őszintén Jézus előtt.</a:t>
            </a:r>
          </a:p>
          <a:p>
            <a:pPr marL="534988" marR="0" indent="-534988">
              <a:buFont typeface="Wingdings" pitchFamily="2" charset="2"/>
              <a:buChar char="v"/>
            </a:pPr>
            <a:r>
              <a:rPr lang="hu-HU" sz="3600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Kérésünket elé kell hoznunk hittel, és teljesen bíznunk kell Isten hatalmában és jóságában.</a:t>
            </a:r>
          </a:p>
          <a:p>
            <a:pPr marL="0" marR="0" indent="0">
              <a:buNone/>
            </a:pP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AAB249-E62D-4353-3F9A-FB0DE398F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074445-C007-9A0B-516D-65A800A35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188564"/>
            <a:ext cx="9959109" cy="4452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3600" b="1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 asszony pedig, </a:t>
            </a:r>
            <a:r>
              <a:rPr lang="hu-HU" sz="3600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 tizenkét éve vérfolyásos volt, sok orvostól sokat szenvedett, és mindenét rájuk költötte ugyan, mégsem látta semmi hasznát,                hanem </a:t>
            </a:r>
            <a:r>
              <a:rPr lang="hu-HU" sz="3600" b="1" i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még rosszabbul lett.”</a:t>
            </a:r>
            <a:endParaRPr lang="en-US" sz="3600" b="1" i="1" kern="1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rk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5:25-26</a:t>
            </a:r>
            <a:r>
              <a:rPr lang="hu-HU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7090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74D12C-FC32-4989-7CEE-4CF9C1362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F5DDEE-3D1A-A0A5-EF84-97ED16760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249" y="217344"/>
            <a:ext cx="7779405" cy="2128692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Hogyan ÉRZEL TE, amikor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1966DD-D503-C686-9CFD-81496EFE5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458386"/>
            <a:ext cx="9959109" cy="4182269"/>
          </a:xfrm>
        </p:spPr>
        <p:txBody>
          <a:bodyPr>
            <a:normAutofit/>
          </a:bodyPr>
          <a:lstStyle/>
          <a:p>
            <a:pPr marL="534988" indent="-534988">
              <a:buFont typeface="Wingdings" pitchFamily="2" charset="2"/>
              <a:buChar char="v"/>
            </a:pPr>
            <a:r>
              <a:rPr lang="hu-HU" sz="32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Jézus nem válaszol azonnal az imádságodra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?</a:t>
            </a:r>
          </a:p>
          <a:p>
            <a:pPr marL="534988" indent="-534988">
              <a:buFont typeface="Wingdings" pitchFamily="2" charset="2"/>
              <a:buChar char="v"/>
            </a:pPr>
            <a:r>
              <a:rPr lang="hu-HU" sz="32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Valakinek a kérését fontosabbnak tartják, mint a </a:t>
            </a:r>
            <a:r>
              <a:rPr lang="hu-HU" sz="32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tiedet</a:t>
            </a:r>
            <a:r>
              <a:rPr lang="hu-HU" sz="32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 az imaórán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?</a:t>
            </a:r>
          </a:p>
          <a:p>
            <a:pPr marL="534988" indent="-534988">
              <a:buFont typeface="Wingdings" pitchFamily="2" charset="2"/>
              <a:buChar char="v"/>
            </a:pPr>
            <a:r>
              <a:rPr lang="hu-HU" sz="32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Sokáig imádkozol a problémáidért anélkül, hogy Isten beavatkozna?</a:t>
            </a:r>
            <a:endParaRPr lang="pt-BR" sz="32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3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39" y="217344"/>
            <a:ext cx="9370215" cy="1306656"/>
          </a:xfrm>
        </p:spPr>
        <p:txBody>
          <a:bodyPr>
            <a:normAutofit/>
          </a:bodyPr>
          <a:lstStyle/>
          <a:p>
            <a:pPr algn="ctr"/>
            <a:r>
              <a:rPr lang="hu-HU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Nem tudjuk az ő nevét, </a:t>
            </a:r>
            <a:br>
              <a:rPr lang="hu-HU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ismerjük a nehézségét</a:t>
            </a:r>
            <a:endParaRPr lang="pt-BR" sz="36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2083632"/>
            <a:ext cx="9370216" cy="4268821"/>
          </a:xfrm>
        </p:spPr>
        <p:txBody>
          <a:bodyPr/>
          <a:lstStyle/>
          <a:p>
            <a:pPr marL="534988" indent="-534988">
              <a:buFont typeface="Wingdings" pitchFamily="2" charset="2"/>
              <a:buChar char="v"/>
            </a:pPr>
            <a:r>
              <a:rPr lang="hu-HU" sz="36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Amíg </a:t>
            </a:r>
            <a:r>
              <a:rPr lang="hu-HU" sz="36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Jairus</a:t>
            </a:r>
            <a:r>
              <a:rPr lang="hu-HU" sz="36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örülhet annak, hogy lánya boldogan </a:t>
            </a:r>
            <a:r>
              <a:rPr lang="hu-HU" sz="3600" u="sng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ÉL</a:t>
            </a:r>
            <a:r>
              <a:rPr lang="hu-HU" sz="36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12 éven át vele</a:t>
            </a:r>
            <a:r>
              <a:rPr lang="en-US" sz="36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534988" indent="-534988">
              <a:buFont typeface="Wingdings" pitchFamily="2" charset="2"/>
              <a:buChar char="v"/>
            </a:pPr>
            <a:r>
              <a:rPr lang="hu-HU" sz="3600" kern="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36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ddig ez a nő valószínűleg férj nélkül és gyermektelenül 12 éven át szinte </a:t>
            </a:r>
            <a:r>
              <a:rPr lang="hu-HU" sz="3600" u="sng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HALDOKLIK</a:t>
            </a:r>
            <a:r>
              <a:rPr lang="hu-HU" sz="36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 a vérfolyásos betegségben</a:t>
            </a:r>
            <a:r>
              <a:rPr lang="en-US" sz="36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u-HU" sz="3600" kern="1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534988">
              <a:buFont typeface="Wingdings" pitchFamily="2" charset="2"/>
              <a:buChar char="v"/>
            </a:pPr>
            <a:r>
              <a:rPr lang="hu-HU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Ez nagyon hosszú idő. Gondolj csak bele mennyi mindent végeztél el 12 év alatt! 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009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86A2F3-3043-FCA7-7994-C3AD8842E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C427-11F7-ED38-77AB-FECF48DC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3" y="217344"/>
            <a:ext cx="9884412" cy="1306656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Ez a betegség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29C70-04C2-0459-A035-DEBCBA57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81" y="1734153"/>
            <a:ext cx="9382173" cy="437375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Úgy érezte, élete napról napra fogyatkozik el.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Folyamatos társadalmi zavart keltett benne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Nincstelen maradt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Állandóan </a:t>
            </a:r>
            <a:r>
              <a:rPr lang="hu-H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„tisztátalanná” </a:t>
            </a:r>
            <a:r>
              <a:rPr lang="hu-H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tette őt.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Megrázó magányt okozott neki.</a:t>
            </a: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Elvágta őt a közösségtől.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310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001FA5-9C96-0249-1A16-43FCA3B96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621B-7CF2-0861-9834-6FBE84A2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7" y="217344"/>
            <a:ext cx="10033268" cy="1306656"/>
          </a:xfrm>
        </p:spPr>
        <p:txBody>
          <a:bodyPr>
            <a:normAutofit/>
          </a:bodyPr>
          <a:lstStyle/>
          <a:p>
            <a:pPr algn="ctr"/>
            <a:r>
              <a:rPr lang="hu-H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bűn, akárcsak a betegsége, </a:t>
            </a:r>
            <a:br>
              <a:rPr lang="hu-H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elválaszt bennünket Istentől és egymástól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A2C34A-4C97-3FD3-FE1E-66965F4CC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79" y="1796553"/>
            <a:ext cx="9370216" cy="42688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Szertartásos szennyezettsége tökéletes képet fest arról, hogyan szennyez be bennünket is a bűn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3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kern="100" dirty="0">
                <a:solidFill>
                  <a:srgbClr val="00206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Elválaszt bennünket Istentől és egymástól.</a:t>
            </a:r>
            <a:endParaRPr lang="en-US" kern="100" dirty="0">
              <a:solidFill>
                <a:srgbClr val="00206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kern="100" dirty="0">
                <a:solidFill>
                  <a:srgbClr val="00206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Bűneink legalább annyira zavarba ejtőek és nagy áruk van mint amilyen az asszony kínos helyzete volt.</a:t>
            </a:r>
            <a:endParaRPr lang="en-US" kern="100" dirty="0">
              <a:solidFill>
                <a:srgbClr val="00206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kern="100" dirty="0">
                <a:solidFill>
                  <a:srgbClr val="00206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Ahogyan a betegsége elindította a lassú halálát, ugyanígy a bűn is kiszívja az életerőt belőlünk és a biztos halálhoz vezet.</a:t>
            </a:r>
          </a:p>
          <a:p>
            <a:pPr>
              <a:buFont typeface="Wingdings" pitchFamily="2" charset="2"/>
              <a:buChar char="v"/>
            </a:pPr>
            <a:r>
              <a:rPr lang="hu-HU" sz="2900" dirty="0">
                <a:solidFill>
                  <a:srgbClr val="002060"/>
                </a:solidFill>
                <a:effectLst/>
                <a:latin typeface="Avenir Book "/>
                <a:ea typeface="Calibri" panose="020F0502020204030204" pitchFamily="34" charset="0"/>
              </a:rPr>
              <a:t>Megpróbáljuk kezelni mindenféle „gyógyírral”: „az élvezet gyógyírjával”, a „szórakozás gyógyírjával”, a „karrier gyógyírjával”, de ahogy a nő helyzete reménytelen volt, a bűn szintén ilyen reménytelen probléma a Nagy Orvos nélkül, nincsen rá emberi gyógyír. </a:t>
            </a:r>
            <a:endParaRPr lang="en-US" sz="2900" kern="100" dirty="0">
              <a:solidFill>
                <a:srgbClr val="002060"/>
              </a:solidFill>
              <a:latin typeface="Avenir Book 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33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bűnre nincs emberi gyógymód.</a:t>
            </a:r>
            <a:endParaRPr lang="en-US" sz="33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848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2B27E0-C336-794D-FA65-DC0719F93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AAF9-05AE-6CF0-132D-F7377D9A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45" y="776976"/>
            <a:ext cx="9668926" cy="130665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800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KRISZTUSSAL VALÓ KAPCSOLATA</a:t>
            </a:r>
            <a:br>
              <a:rPr lang="en-US" sz="40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2B03F2-EFA4-4896-B5FA-FDB0BD0A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45" y="2761726"/>
            <a:ext cx="9370216" cy="2560287"/>
          </a:xfrm>
        </p:spPr>
        <p:txBody>
          <a:bodyPr/>
          <a:lstStyle/>
          <a:p>
            <a:pPr marL="0" indent="0" algn="ctr">
              <a:buNone/>
            </a:pPr>
            <a:r>
              <a:rPr lang="hu-HU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„…amikor hallott Jézusról, eljött, és a sokaságban hátulról megérintette a ruháját, mert így gondolkodott: Ha megérintem akár csak a ruháját is, meggyógyulok.”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rk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5:27-28</a:t>
            </a:r>
            <a:r>
              <a:rPr lang="hu-HU" sz="2000" i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97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InternationalWomensDayPrayer_SERMON_  -  Read-Only" id="{02CF4913-BE4D-A54A-9F0B-24B691A098FA}" vid="{7B038078-A16F-144F-9EC3-25CED95187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1928</Words>
  <Application>Microsoft Office PowerPoint</Application>
  <PresentationFormat>Szélesvásznú</PresentationFormat>
  <Paragraphs>153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9" baseType="lpstr">
      <vt:lpstr>Arial</vt:lpstr>
      <vt:lpstr>Avenir Book</vt:lpstr>
      <vt:lpstr>Avenir Book </vt:lpstr>
      <vt:lpstr>Calibri</vt:lpstr>
      <vt:lpstr>Calibri Light</vt:lpstr>
      <vt:lpstr>Century</vt:lpstr>
      <vt:lpstr>Montserrat Medium</vt:lpstr>
      <vt:lpstr>Times New Roman</vt:lpstr>
      <vt:lpstr>Wingdings</vt:lpstr>
      <vt:lpstr>Office Theme</vt:lpstr>
      <vt:lpstr>PowerPoint-bemutató</vt:lpstr>
      <vt:lpstr>Jairus kétségbeesett helyzete</vt:lpstr>
      <vt:lpstr>Ahogy Jairus, ha mi is választ akarunk imánkra: </vt:lpstr>
      <vt:lpstr>PowerPoint-bemutató</vt:lpstr>
      <vt:lpstr>Hogyan ÉRZEL TE, amikor:</vt:lpstr>
      <vt:lpstr>Nem tudjuk az ő nevét,  de ismerjük a nehézségét</vt:lpstr>
      <vt:lpstr>Ez a betegség</vt:lpstr>
      <vt:lpstr>A bűn, akárcsak a betegsége,  elválaszt bennünket Istentől és egymástól</vt:lpstr>
      <vt:lpstr> KRISZTUSSAL VALÓ KAPCSOLATA </vt:lpstr>
      <vt:lpstr>PowerPoint-bemutató</vt:lpstr>
      <vt:lpstr>Egyetlen célja volt az életében – ELÉRNI Jézust</vt:lpstr>
      <vt:lpstr> CSODÁLATOS GYÓGYULÁSA </vt:lpstr>
      <vt:lpstr>PowerPoint-bemutató</vt:lpstr>
      <vt:lpstr> JÉZUS GONDJA ÉS HÍVÁSA </vt:lpstr>
      <vt:lpstr>Miért tette fel ezt a kérdést Jézus?</vt:lpstr>
      <vt:lpstr>Érinthetetlen és tisztátalan volt</vt:lpstr>
      <vt:lpstr>PowerPoint-bemutató</vt:lpstr>
      <vt:lpstr> Az üdvösség ajándéka  nem lehet a legjobban őrzött titok </vt:lpstr>
      <vt:lpstr>PowerPoint-bemutató</vt:lpstr>
      <vt:lpstr>  AZ Ő VIGASZTALÁSA   </vt:lpstr>
      <vt:lpstr>PowerPoint-bemutató</vt:lpstr>
      <vt:lpstr>PowerPoint-bemutató</vt:lpstr>
      <vt:lpstr> A MI KIHÍVÁSUNK </vt:lpstr>
      <vt:lpstr>PowerPoint-bemutató</vt:lpstr>
      <vt:lpstr>PowerPoint-bemutató</vt:lpstr>
      <vt:lpstr>Jézus ruháját még mindig meg lehet érinteni imádságba vetett hittel!</vt:lpstr>
      <vt:lpstr>Mit gondolt Jairus?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Stele, Galina</dc:creator>
  <cp:lastModifiedBy>IMRE DR TOKICS</cp:lastModifiedBy>
  <cp:revision>79</cp:revision>
  <dcterms:created xsi:type="dcterms:W3CDTF">2025-01-21T22:34:02Z</dcterms:created>
  <dcterms:modified xsi:type="dcterms:W3CDTF">2025-02-22T19:48:15Z</dcterms:modified>
</cp:coreProperties>
</file>