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5" r:id="rId4"/>
    <p:sldId id="266" r:id="rId5"/>
    <p:sldId id="258" r:id="rId6"/>
    <p:sldId id="259" r:id="rId7"/>
    <p:sldId id="260" r:id="rId8"/>
    <p:sldId id="261" r:id="rId9"/>
    <p:sldId id="267" r:id="rId10"/>
    <p:sldId id="262" r:id="rId11"/>
    <p:sldId id="268" r:id="rId12"/>
    <p:sldId id="263" r:id="rId13"/>
    <p:sldId id="264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362"/>
    <a:srgbClr val="387358"/>
    <a:srgbClr val="31634B"/>
    <a:srgbClr val="496325"/>
    <a:srgbClr val="ED7D31"/>
    <a:srgbClr val="ED8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8BD314-98BB-024A-82A7-855C1327FF2C}" v="8" dt="2022-11-16T20:34:56.0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558"/>
  </p:normalViewPr>
  <p:slideViewPr>
    <p:cSldViewPr snapToGrid="0">
      <p:cViewPr varScale="1">
        <p:scale>
          <a:sx n="81" d="100"/>
          <a:sy n="81" d="100"/>
        </p:scale>
        <p:origin x="6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53D83-1287-AF48-81DD-D8F405B16791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40A5F-1EA4-3146-BDDE-DC86CB159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07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40A5F-1EA4-3146-BDDE-DC86CB1592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63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72CD8-248A-63DE-0DA2-7583CA0DB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913102-5BA8-35AB-6E80-E8055BB2D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2F4E4-67D5-CAD7-23E0-648A04223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C7D52-D477-F815-7E0F-6F0AF96F6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652FE-5521-5C9E-B632-D1F328E31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36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54950-F15B-BAE4-398E-171DA4F43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9B9A2D-535E-1C0C-94CF-6EDA81B68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78804-983A-2B0D-1556-037BF23BD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B2CA7-5027-8FEB-750E-5653DE1D3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693CA-EF33-1911-1590-1C5BF289C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032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04A74E-3B71-B2C1-3BC2-51F042EEBD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D78EF2-9163-EE61-BCB5-BE259778F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92FF7-8409-5BC8-4AD4-715C32ABF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455DF0-F9A3-D921-8A60-FF2EE879A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BFB76-798B-6FD2-492F-70DAEF259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175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5D26F-780B-7A1A-220C-DD12B701E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1F73E-0AC8-C6C8-417F-D3B8941A0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2C6D3-B135-EE8E-1880-4F9A8FD8B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2A90B-660B-AD13-49FB-A3A91BF44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02727-2C06-56A2-56DF-EACE735EC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4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F6D6D-C5EE-F2F9-DDF1-407992214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C8674-D9EA-D982-2243-1517DF43A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6715D-A788-7B50-B4A4-ECA7EA074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2D8F5-4754-B600-1200-582D1175A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17398-0CCB-3425-82F7-A2F92A5E7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871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E5380-709B-B9C4-C985-A7045565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4274-68C8-7066-C61A-B95BFD15D1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315746-4C56-0DEE-1092-45799EA60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47B29-D254-BE1A-6852-6CB4633BC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707D2-1D0F-2305-F355-2D346025F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438FF8-B770-95FA-0100-03D036E66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553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98D4-4CD7-AD32-07AF-1BDC40C12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55B27B-8DC9-A507-7A35-AAE7E20AF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84BCB3-F9FA-96E1-C542-D723C9A64F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BC73A3-4B68-2670-7E77-A393614B1E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D66ADB-D706-1D8C-2478-C36C1255BF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C41BC2-C474-E8E2-50CB-9113B6E36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B185CE-6E74-5D79-C3C4-8E80EFB9E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D475E4-5126-3F66-947D-E3AC07E17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9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30FB2-631F-E84C-0225-A6C94664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C4C0B5-CCEE-4DFF-F472-AD77C0A6E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EB8A2-81D8-7EA0-4E2F-8B0F95C00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B13009-AE4F-46F7-51DE-A7E9CDAE5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AEA75A-A064-CB9D-7C1F-12F74D470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953F35-DF43-A249-0614-4176FB4C1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B7FA6-E876-F107-1241-10D033092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58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376F4-653A-72AC-E4F3-87DDF39B2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D823D-EE99-15AA-A6B3-F9838E51A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844661-BE84-FC11-6158-1D29F763C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C082A2-4B47-F50D-21EE-B98AA2B49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1022CC-DD9F-69B8-6026-91A7FBB6D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FB5955-A9A4-786A-8249-B46C00B6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383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159C6-EDEF-6284-EB58-DEA48984C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AA1606-5D12-6D54-62B6-8D7A531C8F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BE8110-BC49-2D8C-282B-83E01FF58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3080B-FDD5-56D1-8DBA-D25C9F773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F5DBB-8E08-4D3E-8B7B-F93633162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B1EE0-23FA-85DB-33C6-D469BACC2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097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0CE65B-71EC-299B-C70F-643E49B79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8E13B-36FA-5B5D-F418-9F68609D5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CACB6-3B5A-C103-511F-2F4BDD284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F7DBC-5DAB-1F42-B390-3132356937A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23DA9-6EC1-814E-50A2-339985751D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1A990-53A4-828C-C28F-0CACF7F19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CB020-22ED-5B41-AC51-1AE876FC2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64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19AC7F9-5F0A-21AF-5C27-1FFCE0F504D5}"/>
              </a:ext>
            </a:extLst>
          </p:cNvPr>
          <p:cNvSpPr txBox="1"/>
          <p:nvPr/>
        </p:nvSpPr>
        <p:spPr>
          <a:xfrm>
            <a:off x="866012" y="5226784"/>
            <a:ext cx="560118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8800" b="1" dirty="0">
                <a:solidFill>
                  <a:schemeClr val="accent2">
                    <a:lumMod val="75000"/>
                  </a:schemeClr>
                </a:solidFill>
                <a:latin typeface="Avenir Next Condensed" panose="020B0506020202020204" pitchFamily="34" charset="0"/>
                <a:cs typeface="Daytona" panose="020F0502020204030204" pitchFamily="34" charset="0"/>
              </a:rPr>
              <a:t>IMA</a:t>
            </a:r>
            <a:endParaRPr lang="en-US" sz="8800" b="1" dirty="0">
              <a:solidFill>
                <a:schemeClr val="accent2">
                  <a:lumMod val="75000"/>
                </a:schemeClr>
              </a:solidFill>
              <a:latin typeface="Avenir Next Condensed" panose="020B0506020202020204" pitchFamily="34" charset="0"/>
              <a:cs typeface="Daytona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648FFE-82E2-4128-F833-A8031A1C0564}"/>
              </a:ext>
            </a:extLst>
          </p:cNvPr>
          <p:cNvSpPr txBox="1"/>
          <p:nvPr/>
        </p:nvSpPr>
        <p:spPr>
          <a:xfrm>
            <a:off x="5189594" y="422325"/>
            <a:ext cx="399967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NEMZETKÖZI NŐI IMANAP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ts val="1800"/>
              </a:lnSpc>
            </a:pP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GK NŐI SZOLGÁLATOK OSZTÁLYA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ts val="1800"/>
              </a:lnSpc>
            </a:pPr>
            <a:r>
              <a:rPr lang="hu-H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SZEMINÁRIUM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4650948-D1DE-3A81-AEE8-6773B27A020F}"/>
              </a:ext>
            </a:extLst>
          </p:cNvPr>
          <p:cNvSpPr txBox="1">
            <a:spLocks/>
          </p:cNvSpPr>
          <p:nvPr/>
        </p:nvSpPr>
        <p:spPr>
          <a:xfrm>
            <a:off x="375011" y="4348095"/>
            <a:ext cx="6814420" cy="8786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6500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Átformáló</a:t>
            </a:r>
            <a:r>
              <a:rPr lang="en-US" sz="6600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 </a:t>
            </a:r>
          </a:p>
        </p:txBody>
      </p:sp>
      <p:pic>
        <p:nvPicPr>
          <p:cNvPr id="2" name="Picture 1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3283A0E2-022B-EDE1-6839-6D97D0450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89268" y="422325"/>
            <a:ext cx="1004371" cy="71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A74C5-6A43-5D10-B488-76C89896F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4015" cy="1325563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Modern Love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ima hatása</a:t>
            </a:r>
            <a:endParaRPr lang="en-US" sz="88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92B84-7063-5999-A09F-3FAE5F4C2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87444"/>
            <a:ext cx="9052932" cy="3691054"/>
          </a:xfrm>
        </p:spPr>
        <p:txBody>
          <a:bodyPr>
            <a:noAutofit/>
          </a:bodyPr>
          <a:lstStyle/>
          <a:p>
            <a:pPr algn="just">
              <a:spcAft>
                <a:spcPts val="750"/>
              </a:spcAft>
            </a:pPr>
            <a:r>
              <a:rPr lang="hu-HU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Fizikai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. „A test és lélek gyógyítására a hálás és dicsőítő lelkületnél nincs jobb orvosság.” (Ellen G. White, </a:t>
            </a:r>
            <a:r>
              <a:rPr lang="hu-HU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Prayer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[Imádság], 82. o)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Érzelmi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„Ahhoz, hogy megerősítsük kapcsolatunkat [Istennel], és kielégítsük érzelmi és lelki szükségleteinket, meg kell tanulnunk az ima erejét. (Az Ellen White Társaság kuratóriumi tagjai, </a:t>
            </a:r>
            <a:r>
              <a:rPr lang="hu-HU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Prayer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[Imádság], 3. o)</a:t>
            </a:r>
          </a:p>
        </p:txBody>
      </p:sp>
    </p:spTree>
    <p:extLst>
      <p:ext uri="{BB962C8B-B14F-4D97-AF65-F5344CB8AC3E}">
        <p14:creationId xmlns:p14="http://schemas.microsoft.com/office/powerpoint/2010/main" val="3711630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A74C5-6A43-5D10-B488-76C89896F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4015" cy="1325563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Modern Love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ima hatása</a:t>
            </a:r>
            <a:endParaRPr lang="en-US" sz="88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92B84-7063-5999-A09F-3FAE5F4C2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6293"/>
            <a:ext cx="8640337" cy="3702205"/>
          </a:xfrm>
        </p:spPr>
        <p:txBody>
          <a:bodyPr>
            <a:noAutofit/>
          </a:bodyPr>
          <a:lstStyle/>
          <a:p>
            <a:r>
              <a:rPr lang="hu-HU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Szellemi</a:t>
            </a:r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„Az ima megvilágosítja az elmét az igazságot illetően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Ellen G. White, </a:t>
            </a:r>
            <a:r>
              <a:rPr lang="hu-HU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Prayer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[Imádság], 90. o)</a:t>
            </a:r>
            <a:endParaRPr lang="hu-HU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750"/>
              </a:spcAft>
            </a:pPr>
            <a:r>
              <a:rPr lang="hu-HU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Szociális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„Az ima egyesít bennünket egymással és Istennel” (Ellen G. White, </a:t>
            </a:r>
            <a:r>
              <a:rPr lang="hu-HU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Prayer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[Imádság], 91. o)</a:t>
            </a:r>
          </a:p>
          <a:p>
            <a:pPr algn="just">
              <a:spcAft>
                <a:spcPts val="750"/>
              </a:spcAft>
            </a:pPr>
            <a:r>
              <a:rPr lang="hu-HU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Lelki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„Az ima lélek élete. A hittel mondott ima az a fegyver, amivel sikeresen legyőzhetjük az ellenség minden támadását.” (Ellen G. White, </a:t>
            </a:r>
            <a:r>
              <a:rPr lang="hu-HU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Prayer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[Imádság], 91. o)</a:t>
            </a:r>
          </a:p>
        </p:txBody>
      </p:sp>
    </p:spTree>
    <p:extLst>
      <p:ext uri="{BB962C8B-B14F-4D97-AF65-F5344CB8AC3E}">
        <p14:creationId xmlns:p14="http://schemas.microsoft.com/office/powerpoint/2010/main" val="247642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28C3C-40D2-D351-1227-D02150039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Tedd fel magadnak a kérdést!</a:t>
            </a:r>
            <a:endParaRPr lang="en-US" sz="88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781CC-C2DE-6FC2-A164-BC5169CAB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8764" y="1867666"/>
            <a:ext cx="7042187" cy="4351338"/>
          </a:xfrm>
        </p:spPr>
        <p:txBody>
          <a:bodyPr>
            <a:normAutofit/>
          </a:bodyPr>
          <a:lstStyle/>
          <a:p>
            <a:pPr marL="228600" algn="just">
              <a:spcAft>
                <a:spcPts val="750"/>
              </a:spcAft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</a:rPr>
              <a:t>Mik azok a tényezők, amik visszatartanak vagy elvonnak téged az imától?</a:t>
            </a:r>
          </a:p>
          <a:p>
            <a:pPr marL="228600" algn="just">
              <a:spcAft>
                <a:spcPts val="750"/>
              </a:spcAft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</a:rPr>
              <a:t>Hogyan lehetsz szorgalmas az imaéletedben?</a:t>
            </a:r>
          </a:p>
          <a:p>
            <a:pPr marL="228600" algn="just">
              <a:spcAft>
                <a:spcPts val="750"/>
              </a:spcAft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</a:rPr>
              <a:t>Melyik gyakorlati ötleteket fogod beépíteni az imaéletedbe?</a:t>
            </a:r>
          </a:p>
          <a:p>
            <a:pPr marL="228600" algn="just">
              <a:spcAft>
                <a:spcPts val="750"/>
              </a:spcAft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</a:rPr>
              <a:t>Mi a legmélyebb vágyad?</a:t>
            </a:r>
          </a:p>
          <a:p>
            <a:pPr marL="228600" algn="just">
              <a:spcAft>
                <a:spcPts val="750"/>
              </a:spcAft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</a:rPr>
              <a:t>Mit szeretnél kérni Istentől ma?</a:t>
            </a:r>
          </a:p>
        </p:txBody>
      </p:sp>
    </p:spTree>
    <p:extLst>
      <p:ext uri="{BB962C8B-B14F-4D97-AF65-F5344CB8AC3E}">
        <p14:creationId xmlns:p14="http://schemas.microsoft.com/office/powerpoint/2010/main" val="94952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2EE1B-4707-B2E9-8DBE-1013D1E9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Ígéret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A2B99-27B2-6B50-C98C-646947F7D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924" y="1825625"/>
            <a:ext cx="653487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„A hit imájára erő száll majd Istentől az emberre…. Igaz hit és igaz ima - milyen erő van ezekben! Mint két kar, amellyel a könyörgő ember a végtelen szeretet hatalmát megragadja” (Ellen G. White, </a:t>
            </a:r>
            <a:r>
              <a:rPr lang="hu-HU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Prayer</a:t>
            </a:r>
            <a:r>
              <a:rPr lang="hu-HU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[Imádság], 85. o)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319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7493BD-92D5-0C6A-BC9D-93A7D1422AFC}"/>
              </a:ext>
            </a:extLst>
          </p:cNvPr>
          <p:cNvSpPr txBox="1"/>
          <p:nvPr/>
        </p:nvSpPr>
        <p:spPr>
          <a:xfrm>
            <a:off x="1746330" y="5624852"/>
            <a:ext cx="46723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2023 </a:t>
            </a:r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NEMZETKÖZI NŐI IMANAP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</a:t>
            </a:r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 NŐI SZOLGÁLATOK OSZTÁLYA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ZEMINÁRIUM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DFE36BC1-D305-DCE7-3250-828B233DAE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1959" y="5728018"/>
            <a:ext cx="1004371" cy="71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230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8B2A0-252E-1BC8-30C4-622EE0410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132" y="457200"/>
            <a:ext cx="4795024" cy="925551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Átalakulás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C2B17-7832-92B0-C70C-6A634E44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1" y="2860287"/>
            <a:ext cx="5531005" cy="892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effectLst/>
                <a:latin typeface="Avenir Next Condensed" panose="020B0506020202020204" pitchFamily="34" charset="0"/>
                <a:ea typeface="Calibri" panose="020F0502020204030204" pitchFamily="34" charset="0"/>
                <a:cs typeface="DokChampa" panose="020B0604020202020204" pitchFamily="34" charset="-34"/>
              </a:rPr>
              <a:t>A</a:t>
            </a:r>
            <a:r>
              <a:rPr lang="hu-HU" sz="4000" b="1" dirty="0">
                <a:solidFill>
                  <a:schemeClr val="accent2">
                    <a:lumMod val="75000"/>
                  </a:schemeClr>
                </a:solidFill>
                <a:effectLst/>
                <a:latin typeface="Avenir Next Condensed" panose="020B0506020202020204" pitchFamily="34" charset="0"/>
                <a:ea typeface="Calibri" panose="020F0502020204030204" pitchFamily="34" charset="0"/>
                <a:cs typeface="DokChampa" panose="020B0604020202020204" pitchFamily="34" charset="-34"/>
              </a:rPr>
              <a:t>z elme megváltozása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Avenir Next Condensed" panose="020B0506020202020204" pitchFamily="34" charset="0"/>
              <a:cs typeface="DokChampa" panose="020B06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F2B992-E7EA-FCA7-C1AC-C2809B3E5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7131" y="3997713"/>
            <a:ext cx="9475712" cy="2525752"/>
          </a:xfrm>
        </p:spPr>
        <p:txBody>
          <a:bodyPr>
            <a:normAutofit/>
          </a:bodyPr>
          <a:lstStyle/>
          <a:p>
            <a:pPr algn="just">
              <a:spcAft>
                <a:spcPts val="750"/>
              </a:spcAft>
            </a:pPr>
            <a:r>
              <a:rPr lang="hu-HU" sz="28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Noto Serif" panose="02020600060500020200" pitchFamily="18" charset="0"/>
              </a:rPr>
              <a:t>„És ne szabjátok magatokat e világhoz, hanem változzatok el a ti elméteknek megújulása által, hogy megvizsgáljátok, mi az Istennek jó, kedves és tökéletes akarata.</a:t>
            </a:r>
            <a:r>
              <a:rPr lang="hu-HU" sz="2800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” (Róma 12:2, KG)</a:t>
            </a:r>
            <a:endParaRPr lang="hu-HU" sz="28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778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8B2A0-252E-1BC8-30C4-622EE0410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131" y="457200"/>
            <a:ext cx="4795025" cy="925551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Átalakulás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C2B17-7832-92B0-C70C-6A634E44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0" y="2849136"/>
            <a:ext cx="6221229" cy="9255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effectLst/>
                <a:latin typeface="Avenir Next Condensed" panose="020B0506020202020204" pitchFamily="34" charset="0"/>
                <a:ea typeface="Calibri" panose="020F0502020204030204" pitchFamily="34" charset="0"/>
                <a:cs typeface="DokChampa" panose="020B0604020202020204" pitchFamily="34" charset="-34"/>
              </a:rPr>
              <a:t>A </a:t>
            </a:r>
            <a:r>
              <a:rPr lang="hu-HU" sz="4000" b="1" dirty="0">
                <a:solidFill>
                  <a:schemeClr val="accent2">
                    <a:lumMod val="75000"/>
                  </a:schemeClr>
                </a:solidFill>
                <a:effectLst/>
                <a:latin typeface="Avenir Next Condensed" panose="020B0506020202020204" pitchFamily="34" charset="0"/>
                <a:ea typeface="Calibri" panose="020F0502020204030204" pitchFamily="34" charset="0"/>
                <a:cs typeface="DokChampa" panose="020B0604020202020204" pitchFamily="34" charset="-34"/>
              </a:rPr>
              <a:t>szív és lélek átalakulása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Avenir Next Condensed" panose="020B0506020202020204" pitchFamily="34" charset="0"/>
              <a:cs typeface="DokChampa" panose="020B06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F2B992-E7EA-FCA7-C1AC-C2809B3E5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7130" y="3978196"/>
            <a:ext cx="8759008" cy="25257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hu-HU" sz="2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</a:rPr>
              <a:t>„És adok néktek új szívet, és új lelket adok belétek, és elveszem a kőszívet testetekből, és adok néktek hússzívet.” (Ezékiel 36:26, KG)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32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8B2A0-252E-1BC8-30C4-622EE0410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131" y="457200"/>
            <a:ext cx="6490010" cy="925551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Az átalakulás folyamata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C2B17-7832-92B0-C70C-6A634E44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1" y="2490951"/>
            <a:ext cx="5720576" cy="1567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4000" b="1" dirty="0">
                <a:solidFill>
                  <a:schemeClr val="accent2">
                    <a:lumMod val="75000"/>
                  </a:schemeClr>
                </a:solidFill>
                <a:latin typeface="Avenir Next Condensed" panose="020B0506020202020204" pitchFamily="34" charset="0"/>
                <a:cs typeface="DokChampa" panose="020B0604020202020204" pitchFamily="34" charset="-34"/>
              </a:rPr>
              <a:t>Isten erejéből hit által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Avenir Next Condensed" panose="020B0506020202020204" pitchFamily="34" charset="0"/>
              <a:cs typeface="DokChampa" panose="020B06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F2B992-E7EA-FCA7-C1AC-C2809B3E5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7131" y="4153829"/>
            <a:ext cx="9475711" cy="2525752"/>
          </a:xfrm>
        </p:spPr>
        <p:txBody>
          <a:bodyPr>
            <a:normAutofit/>
          </a:bodyPr>
          <a:lstStyle/>
          <a:p>
            <a:pPr algn="just">
              <a:spcAft>
                <a:spcPts val="750"/>
              </a:spcAft>
            </a:pPr>
            <a:r>
              <a:rPr lang="hu-HU" sz="2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</a:rPr>
              <a:t>„Krisztussal együtt megfeszíttettem. Élek pedig többé nem én, hanem él bennem a Krisztus; amely életet pedig most testben élek, az Isten Fiában való hitben élem, aki szeretett engem és önmagát adta érettem.” (</a:t>
            </a:r>
            <a:r>
              <a:rPr lang="hu-H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</a:rPr>
              <a:t>Gal</a:t>
            </a:r>
            <a:r>
              <a:rPr lang="hu-HU" sz="2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Times New Roman" panose="02020603050405020304" pitchFamily="18" charset="0"/>
              </a:rPr>
              <a:t> 2:20, KG)</a:t>
            </a:r>
          </a:p>
        </p:txBody>
      </p:sp>
    </p:spTree>
    <p:extLst>
      <p:ext uri="{BB962C8B-B14F-4D97-AF65-F5344CB8AC3E}">
        <p14:creationId xmlns:p14="http://schemas.microsoft.com/office/powerpoint/2010/main" val="2235486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92B84-7063-5999-A09F-3FAE5F4C2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3037" y="2500169"/>
            <a:ext cx="4717031" cy="190685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Az ima befolyásolja, hogyan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  <a:p>
            <a:pPr marL="0" indent="0">
              <a:buNone/>
            </a:pPr>
            <a:endParaRPr lang="en-US" sz="3600" b="1" dirty="0">
              <a:effectLst/>
              <a:latin typeface="Avenir Next Condensed" panose="020B0506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593678-1DBE-B378-992A-37F699B3B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08652" y="3478231"/>
            <a:ext cx="3193665" cy="263975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4000" b="1" dirty="0">
                <a:solidFill>
                  <a:schemeClr val="accent2">
                    <a:lumMod val="7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gondolkodunk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effectLst/>
              <a:latin typeface="Avenir Next Condensed" panose="020B0506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hu-HU" sz="4000" b="1" dirty="0">
                <a:solidFill>
                  <a:schemeClr val="accent2">
                    <a:lumMod val="7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érzünk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effectLst/>
              <a:latin typeface="Avenir Next Condensed" panose="020B0506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hu-HU" sz="4000" b="1" dirty="0">
                <a:solidFill>
                  <a:schemeClr val="accent2">
                    <a:lumMod val="7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kapcsolódunk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effectLst/>
              <a:latin typeface="Avenir Next Condensed" panose="020B0506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hu-HU" sz="4000" b="1" dirty="0">
                <a:solidFill>
                  <a:schemeClr val="accent2">
                    <a:lumMod val="75000"/>
                  </a:schemeClr>
                </a:solidFill>
                <a:effectLst/>
                <a:latin typeface="Avenir Next Condensed" panose="020B0506020202020204" pitchFamily="34" charset="0"/>
                <a:ea typeface="Calibri" panose="020F0502020204030204" pitchFamily="34" charset="0"/>
              </a:rPr>
              <a:t>élünk</a:t>
            </a:r>
            <a:endParaRPr 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30D2703-2B0E-0374-847B-25D71720FF0E}"/>
              </a:ext>
            </a:extLst>
          </p:cNvPr>
          <p:cNvSpPr txBox="1">
            <a:spLocks/>
          </p:cNvSpPr>
          <p:nvPr/>
        </p:nvSpPr>
        <p:spPr>
          <a:xfrm>
            <a:off x="4874762" y="3478231"/>
            <a:ext cx="5482684" cy="2278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hu-HU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Az ima átalakítja </a:t>
            </a:r>
            <a:r>
              <a:rPr lang="hu-HU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JELLEMÜNKET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600" b="1" dirty="0">
              <a:latin typeface="Avenir Next Condensed" panose="020B0506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99736BD-6ED6-8FAC-3698-74266327A4AA}"/>
              </a:ext>
            </a:extLst>
          </p:cNvPr>
          <p:cNvSpPr txBox="1">
            <a:spLocks/>
          </p:cNvSpPr>
          <p:nvPr/>
        </p:nvSpPr>
        <p:spPr>
          <a:xfrm>
            <a:off x="708295" y="428452"/>
            <a:ext cx="861989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Ima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929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28C3C-40D2-D351-1227-D02150039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04" y="427171"/>
            <a:ext cx="8619892" cy="1325563"/>
          </a:xfrm>
        </p:spPr>
        <p:txBody>
          <a:bodyPr/>
          <a:lstStyle/>
          <a:p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Ima és Átalakulás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781CC-C2DE-6FC2-A164-BC5169CAB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283" y="2241394"/>
            <a:ext cx="7058722" cy="4113987"/>
          </a:xfrm>
        </p:spPr>
        <p:txBody>
          <a:bodyPr/>
          <a:lstStyle/>
          <a:p>
            <a:r>
              <a:rPr lang="hu-H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A siker eszköze a bűn feletti győzelemben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  <a:p>
            <a:r>
              <a:rPr lang="hu-H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A lelki erő titka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  <a:p>
            <a:r>
              <a:rPr lang="hu-H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Elengedhetetlen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  <a:p>
            <a:r>
              <a:rPr lang="hu-H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Jellemformáló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32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2EE1B-4707-B2E9-8DBE-1013D1E9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2056" y="681037"/>
            <a:ext cx="6284290" cy="1325563"/>
          </a:xfrm>
        </p:spPr>
        <p:txBody>
          <a:bodyPr/>
          <a:lstStyle/>
          <a:p>
            <a:pPr algn="ctr"/>
            <a:r>
              <a:rPr lang="hu-HU" dirty="0">
                <a:solidFill>
                  <a:srgbClr val="337362"/>
                </a:solidFill>
                <a:latin typeface="Modern Love" pitchFamily="82" charset="0"/>
              </a:rPr>
              <a:t>Az átformáló ima </a:t>
            </a:r>
            <a:r>
              <a:rPr lang="hu-HU" dirty="0" err="1">
                <a:solidFill>
                  <a:srgbClr val="337362"/>
                </a:solidFill>
                <a:latin typeface="Modern Love" pitchFamily="82" charset="0"/>
              </a:rPr>
              <a:t>jellemzöi</a:t>
            </a:r>
            <a:endParaRPr lang="en-US" dirty="0">
              <a:solidFill>
                <a:srgbClr val="337362"/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A2B99-27B2-6B50-C98C-646947F7D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0195" y="2442117"/>
            <a:ext cx="5742878" cy="3734846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Istenközpontú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hu-HU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Igeközpontú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hu-HU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Másokra összpontosító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</a:t>
            </a:r>
            <a:r>
              <a:rPr lang="hu-HU" sz="3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sszióközpontú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120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8B2A0-252E-1BC8-30C4-622EE0410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Gyakorlati ötletek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C2B17-7832-92B0-C70C-6A634E44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1913"/>
            <a:ext cx="8974873" cy="3890962"/>
          </a:xfrm>
        </p:spPr>
        <p:txBody>
          <a:bodyPr/>
          <a:lstStyle/>
          <a:p>
            <a:r>
              <a:rPr lang="hu-HU" sz="3200" dirty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Imádkozz változásért magadban és a </a:t>
            </a:r>
            <a:r>
              <a:rPr lang="hu-HU" sz="3200" dirty="0" err="1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körülötted</a:t>
            </a:r>
            <a:r>
              <a:rPr lang="hu-HU" sz="3200" dirty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lévőkben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dirty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Imádkozva tanulmányozd a Bibliát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dirty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Dicsőítsd Istent és légy hálás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dirty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Megtérés és bűnvallás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dirty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Imádkozz Isten Igéje szerinti átalakulásért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i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b="1" i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80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8B2A0-252E-1BC8-30C4-622EE0410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Gyakorlati ötletek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C2B17-7832-92B0-C70C-6A634E44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9385"/>
            <a:ext cx="8963722" cy="3567578"/>
          </a:xfrm>
        </p:spPr>
        <p:txBody>
          <a:bodyPr/>
          <a:lstStyle/>
          <a:p>
            <a:r>
              <a:rPr lang="hu-HU" sz="3200" dirty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Éld imáidat! Higgy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dirty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Éld Isten Igéjét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dirty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Imádkozz másokért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dirty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Imádkozz, dicsőíts és tanulmányozz együtt másokkal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3200" dirty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Használj más elérhető forrásokat is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b="1" i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i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b="1" i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92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</Words>
  <Application>Microsoft Office PowerPoint</Application>
  <PresentationFormat>Szélesvásznú</PresentationFormat>
  <Paragraphs>65</Paragraphs>
  <Slides>14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0" baseType="lpstr">
      <vt:lpstr>Arial</vt:lpstr>
      <vt:lpstr>Avenir Next Condensed</vt:lpstr>
      <vt:lpstr>Calibri</vt:lpstr>
      <vt:lpstr>Calibri Light</vt:lpstr>
      <vt:lpstr>Modern Love</vt:lpstr>
      <vt:lpstr>Office Theme</vt:lpstr>
      <vt:lpstr>PowerPoint-bemutató</vt:lpstr>
      <vt:lpstr>Átalakulás</vt:lpstr>
      <vt:lpstr>Átalakulás</vt:lpstr>
      <vt:lpstr>Az átalakulás folyamata</vt:lpstr>
      <vt:lpstr>PowerPoint-bemutató</vt:lpstr>
      <vt:lpstr>Ima és Átalakulás</vt:lpstr>
      <vt:lpstr>Az átformáló ima jellemzöi</vt:lpstr>
      <vt:lpstr>Gyakorlati ötletek</vt:lpstr>
      <vt:lpstr>Gyakorlati ötletek</vt:lpstr>
      <vt:lpstr>Az ima hatása</vt:lpstr>
      <vt:lpstr>Az ima hatása</vt:lpstr>
      <vt:lpstr>Tedd fel magadnak a kérdést!</vt:lpstr>
      <vt:lpstr>Ígéret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Transforming</dc:title>
  <dc:creator>Itin, Nilde</dc:creator>
  <cp:lastModifiedBy>Károly Kóczián</cp:lastModifiedBy>
  <cp:revision>11</cp:revision>
  <dcterms:created xsi:type="dcterms:W3CDTF">2022-11-04T01:09:12Z</dcterms:created>
  <dcterms:modified xsi:type="dcterms:W3CDTF">2023-02-09T15:30:41Z</dcterms:modified>
</cp:coreProperties>
</file>