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8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91" r:id="rId20"/>
    <p:sldId id="274" r:id="rId21"/>
    <p:sldId id="275" r:id="rId22"/>
    <p:sldId id="276" r:id="rId23"/>
    <p:sldId id="277" r:id="rId24"/>
    <p:sldId id="278" r:id="rId25"/>
    <p:sldId id="279" r:id="rId26"/>
    <p:sldId id="280" r:id="rId27"/>
    <p:sldId id="281" r:id="rId28"/>
    <p:sldId id="282" r:id="rId29"/>
    <p:sldId id="283"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7"/>
    <p:restoredTop sz="87332" autoAdjust="0"/>
  </p:normalViewPr>
  <p:slideViewPr>
    <p:cSldViewPr snapToGrid="0" snapToObjects="1">
      <p:cViewPr varScale="1">
        <p:scale>
          <a:sx n="78" d="100"/>
          <a:sy n="78" d="100"/>
        </p:scale>
        <p:origin x="1152" y="54"/>
      </p:cViewPr>
      <p:guideLst/>
    </p:cSldViewPr>
  </p:slideViewPr>
  <p:notesTextViewPr>
    <p:cViewPr>
      <p:scale>
        <a:sx n="1" d="1"/>
        <a:sy n="1" d="1"/>
      </p:scale>
      <p:origin x="0" y="0"/>
    </p:cViewPr>
  </p:notesTextViewPr>
  <p:notesViewPr>
    <p:cSldViewPr snapToGrid="0" snapToObjects="1">
      <p:cViewPr varScale="1">
        <p:scale>
          <a:sx n="122" d="100"/>
          <a:sy n="122" d="100"/>
        </p:scale>
        <p:origin x="213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F6128-B3FB-284A-9088-4C47E32CF26E}"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1F23C-F166-F546-84ED-7FFF8AF5A6A5}" type="slidenum">
              <a:rPr lang="en-US" smtClean="0"/>
              <a:t>‹#›</a:t>
            </a:fld>
            <a:endParaRPr lang="en-US"/>
          </a:p>
        </p:txBody>
      </p:sp>
    </p:spTree>
    <p:extLst>
      <p:ext uri="{BB962C8B-B14F-4D97-AF65-F5344CB8AC3E}">
        <p14:creationId xmlns:p14="http://schemas.microsoft.com/office/powerpoint/2010/main" val="11427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ocusonthefamily.ca/content/words-that-bruise-are-you-emotionally-abusiv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womenshealth.gov/relationships-and-safety/other-types/emotional-and-verbal-abus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lilaclane.com/relationships/emotional-abuse/male-victim-abuse.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angerassessment.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sychologytoday.com/blog/toxic-relationships/201704/forms-emotional-and-verbal-abuse-you-may-be-overlook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ocusonthefamily.ca/content/words-that-bruise-are-you-emotionally-abusiv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ÉRZELMI BÁNTALMAZÁS; és amit tehetünk ellene</a:t>
            </a:r>
          </a:p>
          <a:p>
            <a:endParaRPr lang="hu-HU"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Írta: Dr. </a:t>
            </a:r>
            <a:r>
              <a:rPr lang="hu-HU" sz="1200" b="1" kern="1200" dirty="0" err="1">
                <a:solidFill>
                  <a:schemeClr val="tx1"/>
                </a:solidFill>
                <a:effectLst/>
                <a:latin typeface="+mn-lt"/>
                <a:ea typeface="+mn-ea"/>
                <a:cs typeface="+mn-cs"/>
              </a:rPr>
              <a:t>Katia</a:t>
            </a:r>
            <a:r>
              <a:rPr lang="hu-HU" sz="1200" b="1" kern="1200" dirty="0">
                <a:solidFill>
                  <a:schemeClr val="tx1"/>
                </a:solidFill>
                <a:effectLst/>
                <a:latin typeface="+mn-lt"/>
                <a:ea typeface="+mn-ea"/>
                <a:cs typeface="+mn-cs"/>
              </a:rPr>
              <a:t> G. Reinert</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971F23C-F166-F546-84ED-7FFF8AF5A6A5}" type="slidenum">
              <a:rPr lang="en-US" smtClean="0"/>
              <a:t>1</a:t>
            </a:fld>
            <a:endParaRPr lang="en-US"/>
          </a:p>
        </p:txBody>
      </p:sp>
    </p:spTree>
    <p:extLst>
      <p:ext uri="{BB962C8B-B14F-4D97-AF65-F5344CB8AC3E}">
        <p14:creationId xmlns:p14="http://schemas.microsoft.com/office/powerpoint/2010/main" val="243927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Rendkívüli birtoklásvágy és féltékenység gyötri a bántalmazókat.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Erős vágyat éreznek társuk irányítására.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bántalmazónak gyakran felszínes a kapcsolata másokkal.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Elsődleges, ha nem kizárólagos a férjével/barátjával élt kapcsolata.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Kettős személyiségként is jellemezhető.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Mézes-mázas, vagy kivételesen kegyetlen és hirtelen. Hangulatától függően önző, vagy nagylelkű.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10</a:t>
            </a:fld>
            <a:endParaRPr lang="en-US"/>
          </a:p>
        </p:txBody>
      </p:sp>
    </p:spTree>
    <p:extLst>
      <p:ext uri="{BB962C8B-B14F-4D97-AF65-F5344CB8AC3E}">
        <p14:creationId xmlns:p14="http://schemas.microsoft.com/office/powerpoint/2010/main" val="2270494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bántalmazó egyik legfőbb jellemzője a mások félrevezetésére való képessége.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Tud kedves, nyugodt, bájos és meggyőző is lenni.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társa általában jelkép számára.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bántalmazó nő nem tekinti önálló személynek társát, hanem egy másik, jelentős személy szimbólumának. Ez különösen akkor igaz, amikor mérges valamiért. Elvárná, hogy társa úgy gondolkodjon, érezzen és cselekedjen, mint az ő elképzelésében élő meghatározó másik — gyakran az édesapja (vagy más meghatározó férfi családtagja).</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8600"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Kultúránk túlságosan és irracionálisan elfogadja az „Én majd megváltoztatom!” filozófiáját, mely szerint egy nő kiválasztja, majd saját ízléséhez „igazítja” partnerét. „Házasodj össze ma a férfival – és holnap változtasd meg őt!” (idézet a Macsók és macák [Guys </a:t>
            </a:r>
            <a:r>
              <a:rPr lang="hu-HU" sz="1200" dirty="0" err="1">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&amp;Dolls</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Broadway musicalből).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8600"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Az egyenrangú, szerető kapcsolatban élő párok egymás kedvéért természetesen dönthetnek fizikai SZOKÁSAIK megváltoztatásáról, de egyik fél sem követelheti meg partnerétől ÉLETMÓDJA, SZEMÉLYISÉGE, HOBBIJA, vagy PÁLYAVÁLASZTÁSA módosítását kizárólag a saját kedvéért.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11</a:t>
            </a:fld>
            <a:endParaRPr lang="en-US"/>
          </a:p>
        </p:txBody>
      </p:sp>
    </p:spTree>
    <p:extLst>
      <p:ext uri="{BB962C8B-B14F-4D97-AF65-F5344CB8AC3E}">
        <p14:creationId xmlns:p14="http://schemas.microsoft.com/office/powerpoint/2010/main" val="412530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Fontos tisztában lenni vele, hogy a bántalmazók sem reménytelen esetek és nekik is megvannak a maguk fájdalmas tapasztalataik. </a:t>
            </a: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Kutatások szerint a bántalmazott emberek hajlamosak másokat bántalmazni.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bántalmazó viselkedés tehát származhat egy előző kapcsolatban elszenvedett visszaélés miatt érzett félelemből és szégyenérzetből. Ez gyakran eredményezi, hogy a szégyenérzetet csak sorozatos bántalmazással tudják elnyomni. A következőket gondolhatják magukban a bántalmazók: –Soha többé nem leszek az a megfélemlített kisgyerek, nem kerülök olyan sebezhető helyzetbe, ezért inkább én irányítok.</a:t>
            </a:r>
          </a:p>
          <a:p>
            <a:pPr indent="228600">
              <a:lnSpc>
                <a:spcPts val="2000"/>
              </a:lnSpc>
              <a:spcAft>
                <a:spcPts val="0"/>
              </a:spcAft>
            </a:pP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hu-HU" sz="105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https://www.focusonthefamily.ca/content/words-that-bruise-are-you-emotionally-abusive</a:t>
            </a:r>
            <a:r>
              <a:rPr lang="hu-HU" sz="105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D971F23C-F166-F546-84ED-7FFF8AF5A6A5}" type="slidenum">
              <a:rPr lang="en-US" smtClean="0"/>
              <a:t>12</a:t>
            </a:fld>
            <a:endParaRPr lang="en-US"/>
          </a:p>
        </p:txBody>
      </p:sp>
    </p:spTree>
    <p:extLst>
      <p:ext uri="{BB962C8B-B14F-4D97-AF65-F5344CB8AC3E}">
        <p14:creationId xmlns:p14="http://schemas.microsoft.com/office/powerpoint/2010/main" val="2621309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MILYEN MÓDSZEREI VANNAK A LÉLEKTANI BÁNTALMAZÁSNAK?</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13</a:t>
            </a:fld>
            <a:endParaRPr lang="en-US"/>
          </a:p>
        </p:txBody>
      </p:sp>
    </p:spTree>
    <p:extLst>
      <p:ext uri="{BB962C8B-B14F-4D97-AF65-F5344CB8AC3E}">
        <p14:creationId xmlns:p14="http://schemas.microsoft.com/office/powerpoint/2010/main" val="5009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fontAlgn="base">
              <a:lnSpc>
                <a:spcPts val="2000"/>
              </a:lnSpc>
              <a:spcAft>
                <a:spcPts val="0"/>
              </a:spcAft>
              <a:buAutoNum type="arabicPeriod"/>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Érzelmi visszaélés szavakkal</a:t>
            </a:r>
          </a:p>
          <a:p>
            <a:pPr marL="342900" indent="-342900" fontAlgn="base">
              <a:lnSpc>
                <a:spcPts val="2000"/>
              </a:lnSpc>
              <a:spcAft>
                <a:spcPts val="0"/>
              </a:spcAft>
              <a:buAutoNum type="arabicPeriod"/>
            </a:pP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Az erőszakos véleménynyilvánító.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Nem veszi figyelembe a véleményedet és mindig a sajátját akarja rád kényszeríteni.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Akinek mindig igaza van.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Mindig az ő véleményének kel érvényesülnie és minden nézeteltérésben övé az utolsó szó.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bíró és a zsűri.</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Nyersen ítélkezik feletted. Szégyent és bűntudatot ébresztve benned durván kritizálja személyedet vagy viselkedésedet.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14</a:t>
            </a:fld>
            <a:endParaRPr lang="en-US"/>
          </a:p>
        </p:txBody>
      </p:sp>
    </p:spTree>
    <p:extLst>
      <p:ext uri="{BB962C8B-B14F-4D97-AF65-F5344CB8AC3E}">
        <p14:creationId xmlns:p14="http://schemas.microsoft.com/office/powerpoint/2010/main" val="415130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földbe döngölő művész.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Ilyen megjegyzésekkel értékeli le döntéseidet vagy érzéseidet: - Hülye vagy? Hogy lehet ekkora ostobaságot kitalálni?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a:t>
            </a:r>
            <a:r>
              <a:rPr lang="hu-HU" sz="1200" b="1" dirty="0" err="1">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Stand-Up</a:t>
            </a: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komédiás.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Gúnyos megjegyzésekkel hoz elő régebbi eseteket, lekicsinyli nézeteidet vagy személyedet.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nagy bűntudatkeltő.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Irreális és ki nem érdemelt bűntudatkeltéssel próbálja viselkedésedet irányítani.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történész.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Állítólag megbocsájt, mégis újra meg újra felhozza a régebbi eseteket, hogy megszégyenítsen és döntései, érzései elfogadására kényszerítsen.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15</a:t>
            </a:fld>
            <a:endParaRPr lang="en-US"/>
          </a:p>
        </p:txBody>
      </p:sp>
    </p:spTree>
    <p:extLst>
      <p:ext uri="{BB962C8B-B14F-4D97-AF65-F5344CB8AC3E}">
        <p14:creationId xmlns:p14="http://schemas.microsoft.com/office/powerpoint/2010/main" val="278191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2000"/>
              </a:lnSpc>
              <a:spcAft>
                <a:spcPts val="0"/>
              </a:spcAft>
            </a:pPr>
            <a:r>
              <a:rPr lang="en-US" sz="1200" b="1" kern="1200" dirty="0">
                <a:solidFill>
                  <a:schemeClr val="tx1"/>
                </a:solidFill>
                <a:effectLst/>
                <a:latin typeface="+mn-lt"/>
                <a:ea typeface="+mn-ea"/>
                <a:cs typeface="+mn-cs"/>
              </a:rPr>
              <a:t>2</a:t>
            </a:r>
            <a:r>
              <a:rPr lang="hu-HU" sz="1200" b="1" kern="1200" dirty="0">
                <a:solidFill>
                  <a:schemeClr val="tx1"/>
                </a:solidFill>
                <a:effectLst/>
                <a:latin typeface="+mn-lt"/>
                <a:ea typeface="+mn-ea"/>
                <a:cs typeface="+mn-cs"/>
              </a:rPr>
              <a:t>. </a:t>
            </a: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Érzelmi visszaélés tettekkel </a:t>
            </a:r>
          </a:p>
          <a:p>
            <a:pPr fontAlgn="base">
              <a:lnSpc>
                <a:spcPts val="2000"/>
              </a:lnSpc>
              <a:spcAft>
                <a:spcPts val="0"/>
              </a:spcAft>
            </a:pP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főparancsnok.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Merev, katonás viselkedésével gondolataidtól a tetteidig irányírása alatt akarja tartani életed minden területét.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kiabálós.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kiabálás, visítozás, pocskondiázás fegyverét használja irányításodra.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megfélemlítő.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Célja elérése érdekében megfélemlítést, haragot és fenyegetéseket alkalmaz.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16</a:t>
            </a:fld>
            <a:endParaRPr lang="en-US"/>
          </a:p>
        </p:txBody>
      </p:sp>
    </p:spTree>
    <p:extLst>
      <p:ext uri="{BB962C8B-B14F-4D97-AF65-F5344CB8AC3E}">
        <p14:creationId xmlns:p14="http://schemas.microsoft.com/office/powerpoint/2010/main" val="2614324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hu-HU" sz="1200" b="1" kern="1200" dirty="0">
                <a:solidFill>
                  <a:schemeClr val="tx1"/>
                </a:solidFill>
                <a:effectLst/>
                <a:latin typeface="+mn-lt"/>
                <a:ea typeface="+mn-ea"/>
                <a:cs typeface="+mn-cs"/>
              </a:rPr>
              <a:t>A hullámvasút. </a:t>
            </a:r>
            <a:r>
              <a:rPr lang="hu-HU" sz="1200" kern="1200" dirty="0">
                <a:solidFill>
                  <a:schemeClr val="tx1"/>
                </a:solidFill>
                <a:effectLst/>
                <a:latin typeface="+mn-lt"/>
                <a:ea typeface="+mn-ea"/>
                <a:cs typeface="+mn-cs"/>
              </a:rPr>
              <a:t>Szélsőséges hangulatingadozásai és viselkedésének hirtelen változásai aláássák kapcsolatotok biztonságérzetét és következetességét. </a:t>
            </a:r>
          </a:p>
          <a:p>
            <a:pPr marL="171450" lvl="0" indent="-171450" fontAlgn="base">
              <a:buFont typeface="Arial" panose="020B0604020202020204" pitchFamily="34" charset="0"/>
              <a:buChar char="•"/>
            </a:pPr>
            <a:endParaRPr lang="hu-HU"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hu-HU" sz="1200" b="1" kern="1200" dirty="0">
                <a:solidFill>
                  <a:schemeClr val="tx1"/>
                </a:solidFill>
                <a:effectLst/>
                <a:latin typeface="+mn-lt"/>
                <a:ea typeface="+mn-ea"/>
                <a:cs typeface="+mn-cs"/>
              </a:rPr>
              <a:t>A kedvenceket emlegető. </a:t>
            </a:r>
            <a:r>
              <a:rPr lang="hu-HU" sz="1200" kern="1200" dirty="0">
                <a:solidFill>
                  <a:schemeClr val="tx1"/>
                </a:solidFill>
                <a:effectLst/>
                <a:latin typeface="+mn-lt"/>
                <a:ea typeface="+mn-ea"/>
                <a:cs typeface="+mn-cs"/>
              </a:rPr>
              <a:t>A kivételezés megtestesítője, aki folyton ilyesmiket kérdez: - Miért nem tudsz olyan lenni, mint X, vagy Y?, és világossá teszi, hogy nem érsz fel valaki mással. </a:t>
            </a:r>
          </a:p>
          <a:p>
            <a:pPr marL="171450" lvl="0" indent="-171450" fontAlgn="base">
              <a:buFont typeface="Arial" panose="020B0604020202020204" pitchFamily="34" charset="0"/>
              <a:buChar char="•"/>
            </a:pPr>
            <a:endParaRPr lang="hu-HU"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hu-HU" sz="1200" b="1" kern="1200" dirty="0">
                <a:solidFill>
                  <a:schemeClr val="tx1"/>
                </a:solidFill>
                <a:effectLst/>
                <a:latin typeface="+mn-lt"/>
                <a:ea typeface="+mn-ea"/>
                <a:cs typeface="+mn-cs"/>
              </a:rPr>
              <a:t>A szerepfelcserélő. </a:t>
            </a:r>
            <a:r>
              <a:rPr lang="hu-HU" sz="1200" kern="1200" dirty="0">
                <a:solidFill>
                  <a:schemeClr val="tx1"/>
                </a:solidFill>
                <a:effectLst/>
                <a:latin typeface="+mn-lt"/>
                <a:ea typeface="+mn-ea"/>
                <a:cs typeface="+mn-cs"/>
              </a:rPr>
              <a:t>Zavart okoz a kapcsolatokban, ha a szülő gyerek szerepbe kerül, a gyermeket szülői felelősségekkel terhelik, vagy a gyermeknek kell betöltenie a lelki társ szerepét.  </a:t>
            </a:r>
          </a:p>
        </p:txBody>
      </p:sp>
      <p:sp>
        <p:nvSpPr>
          <p:cNvPr id="4" name="Slide Number Placeholder 3"/>
          <p:cNvSpPr>
            <a:spLocks noGrp="1"/>
          </p:cNvSpPr>
          <p:nvPr>
            <p:ph type="sldNum" sz="quarter" idx="10"/>
          </p:nvPr>
        </p:nvSpPr>
        <p:spPr/>
        <p:txBody>
          <a:bodyPr/>
          <a:lstStyle/>
          <a:p>
            <a:fld id="{D971F23C-F166-F546-84ED-7FFF8AF5A6A5}" type="slidenum">
              <a:rPr lang="en-US" smtClean="0"/>
              <a:t>17</a:t>
            </a:fld>
            <a:endParaRPr lang="en-US"/>
          </a:p>
        </p:txBody>
      </p:sp>
    </p:spTree>
    <p:extLst>
      <p:ext uri="{BB962C8B-B14F-4D97-AF65-F5344CB8AC3E}">
        <p14:creationId xmlns:p14="http://schemas.microsoft.com/office/powerpoint/2010/main" val="248329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Isten haragja.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Saját akaratának véghezvitele céljából visszaél a Szentírás igéivel és saját véleményét Istenével egyenlőnek tekinti.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rávilágító.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Elbizonytalanít saját emlékezőképességedben. Előfordul, hogy letagadja valaminek a megtörténtét, bolondnak, vagy túlérzékenynek titulál, egészen máshogy állít be egy eseményt, mint ahogyan te emlékszel rá. Kiszolgáltatottabbnak érezheted magad a bántalmazónak és nagyobb valószínűséggel maradsz a kapcsolatban, ha nem bízol a saját memóriádban sem. Először talán észre sem vesszük az ilyen taktikát.</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hu-HU" sz="105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https://www.womenshealth.gov/relationships-and-safety/other-types/emotional-and-verbal-abuse</a:t>
            </a:r>
            <a:r>
              <a:rPr lang="hu-HU" sz="105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D971F23C-F166-F546-84ED-7FFF8AF5A6A5}" type="slidenum">
              <a:rPr lang="en-US" smtClean="0"/>
              <a:t>18</a:t>
            </a:fld>
            <a:endParaRPr lang="en-US"/>
          </a:p>
        </p:txBody>
      </p:sp>
    </p:spTree>
    <p:extLst>
      <p:ext uri="{BB962C8B-B14F-4D97-AF65-F5344CB8AC3E}">
        <p14:creationId xmlns:p14="http://schemas.microsoft.com/office/powerpoint/2010/main" val="2024739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2000"/>
              </a:lnSpc>
              <a:spcAft>
                <a:spcPts val="0"/>
              </a:spcAft>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3. Lélektani bántalmazás közönnyel </a:t>
            </a:r>
          </a:p>
          <a:p>
            <a:pPr fontAlgn="base">
              <a:lnSpc>
                <a:spcPts val="2000"/>
              </a:lnSpc>
              <a:spcAft>
                <a:spcPts val="0"/>
              </a:spcAft>
            </a:pP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közömbös szülő.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Semmilyen fizikai kapcsolatot nem ápol gyermekével.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gondozás hiánya.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szülő kivonja magát minden fizikai és lelki kapcsolatból.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19</a:t>
            </a:fld>
            <a:endParaRPr lang="en-US"/>
          </a:p>
        </p:txBody>
      </p:sp>
    </p:spTree>
    <p:extLst>
      <p:ext uri="{BB962C8B-B14F-4D97-AF65-F5344CB8AC3E}">
        <p14:creationId xmlns:p14="http://schemas.microsoft.com/office/powerpoint/2010/main" val="9837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Mária története </a:t>
            </a:r>
          </a:p>
          <a:p>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Délelőtt beszéltünk Máriáról. Férje, János vezető volt a gyülekezetükben, mégis szavakkal bántalmazta őt és elbátortalanította továbbtanulási vágyát.  Mária még ezzel együtt is nehezen ismerte el, hogy bántalmazták. </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Férje jól ismerte a Bibliát és bátran hirdette keresztény hitét. Együtt tanulmányozták a Szentírást, együtt imádkoztak és bibliaórákat is tartottak otthonukban. Mégis ott leselkedett egy meghatározó természet a férj magabiztos, istenfélő viselkedése mögött. Éveken át gyengítette Mária biztonságérzetét és önbizalmát. </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 Összetört körülöttem minden, félelmeim támadtak, lélektani játszmák áldozata lettem – mondja Mária. – Még a Bibliát is fegyverként fordították ellenem, mindig a szövegkörnyezetből kiragadva, de mindenképpen ellenem értelmezve.</a:t>
            </a:r>
          </a:p>
          <a:p>
            <a:pPr fontAlgn="base"/>
            <a:r>
              <a:rPr lang="hu-HU" sz="1200" kern="1200" dirty="0">
                <a:solidFill>
                  <a:schemeClr val="tx1"/>
                </a:solidFill>
                <a:effectLst/>
                <a:latin typeface="+mn-lt"/>
                <a:ea typeface="+mn-ea"/>
                <a:cs typeface="+mn-cs"/>
              </a:rPr>
              <a:t>A férj Máriát okolta saját kitöréseiért, és ő évekig elfogadta a hazugságot, hogy részben ő is felelős értük. – Biztosan tettem valami rosszat, amiért nem jól mentek a dolgok egy kapcsolatban, ahol Isten is jelen volt, ugye? Olyan nagyon próbáltam istenfélő lenni…és a Biblia arra intett, hogy engedelmeskedjek  a férjemnek.  Lehet, hogy Isten akarata, hogy szenvedjek egy kicsit, ezzel formálja jellemem megszentelődését. Azonkívül nem is volt olyan rossz, időnként nagyon kedves és szeretetteli is tudott lenni. </a:t>
            </a:r>
          </a:p>
          <a:p>
            <a:pPr fontAlgn="base"/>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János bántalmazta Máriát, de lehetett volna fordítva is. A nők ugyanolyan mértékben követnek el érzelmi bántalmazást a férfiak ellen. Fordítsuk hát meg a történetet. El tudjátok képzelni? Mária szól becsmérlő hangon a férjéhez: - Nem mehetsz vissza tanulni. Soha nem is szeretted az iskolát. Nincs is elég eszed hozzá. </a:t>
            </a:r>
          </a:p>
        </p:txBody>
      </p:sp>
      <p:sp>
        <p:nvSpPr>
          <p:cNvPr id="4" name="Slide Number Placeholder 3"/>
          <p:cNvSpPr>
            <a:spLocks noGrp="1"/>
          </p:cNvSpPr>
          <p:nvPr>
            <p:ph type="sldNum" sz="quarter" idx="10"/>
          </p:nvPr>
        </p:nvSpPr>
        <p:spPr/>
        <p:txBody>
          <a:bodyPr/>
          <a:lstStyle/>
          <a:p>
            <a:fld id="{D971F23C-F166-F546-84ED-7FFF8AF5A6A5}" type="slidenum">
              <a:rPr lang="en-US" smtClean="0"/>
              <a:t>2</a:t>
            </a:fld>
            <a:endParaRPr lang="en-US"/>
          </a:p>
        </p:txBody>
      </p:sp>
    </p:spTree>
    <p:extLst>
      <p:ext uri="{BB962C8B-B14F-4D97-AF65-F5344CB8AC3E}">
        <p14:creationId xmlns:p14="http://schemas.microsoft.com/office/powerpoint/2010/main" val="2793402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MILYEN HATÁSAI VANNAK A LÉLKTANI BÁNTALMAZÁSNAK?</a:t>
            </a:r>
            <a:endParaRPr lang="hu-HU" sz="1200"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Fizikai és lelki egészségünkre is messzemenő hatással lehet, ha megmaradunk a lélektanilag és verbálisan bántalmazó kapcsolatban. Krónikus fájdalmakhoz, depresszióhoz és szorongáshoz vezethet.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20</a:t>
            </a:fld>
            <a:endParaRPr lang="en-US"/>
          </a:p>
        </p:txBody>
      </p:sp>
    </p:spTree>
    <p:extLst>
      <p:ext uri="{BB962C8B-B14F-4D97-AF65-F5344CB8AC3E}">
        <p14:creationId xmlns:p14="http://schemas.microsoft.com/office/powerpoint/2010/main" val="3159320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000"/>
              </a:lnSpc>
              <a:spcAft>
                <a:spcPts val="0"/>
              </a:spcAft>
            </a:pPr>
            <a:r>
              <a:rPr lang="hu-HU" sz="1200" b="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Előfordulhat még, hogy: </a:t>
            </a:r>
          </a:p>
          <a:p>
            <a:pPr>
              <a:lnSpc>
                <a:spcPts val="2000"/>
              </a:lnSpc>
              <a:spcAft>
                <a:spcPts val="0"/>
              </a:spcAft>
            </a:pPr>
            <a:endParaRPr lang="hu-HU" sz="1400" dirty="0">
              <a:effectLst/>
              <a:latin typeface="Times New Roman" panose="02020603050405020304" pitchFamily="18" charset="0"/>
              <a:ea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Megkérdőjelezzük saját memóriánkat. (valóban megtörtént a dolog?) </a:t>
            </a:r>
            <a:endParaRPr lang="hu-HU" sz="1400" dirty="0">
              <a:effectLst/>
              <a:latin typeface="Times New Roman" panose="02020603050405020304" pitchFamily="18" charset="0"/>
              <a:ea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Társunk idegességétől való félelmünkben megváltoztatjuk viselkedésünket, vagy agresszívebben, illetve passzívabban viselkedünk, mint különben tennénk. </a:t>
            </a:r>
            <a:endParaRPr lang="hu-HU" sz="1400" dirty="0">
              <a:effectLst/>
              <a:latin typeface="Times New Roman" panose="02020603050405020304" pitchFamily="18" charset="0"/>
              <a:ea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Szégyent és bűntudatot érzünk. </a:t>
            </a:r>
            <a:endParaRPr lang="hu-HU" sz="1400" dirty="0">
              <a:effectLst/>
              <a:latin typeface="Times New Roman" panose="02020603050405020304" pitchFamily="18" charset="0"/>
              <a:ea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Folyamatosan félünk, nehogy mérges legyen miattunk a társunk. </a:t>
            </a:r>
            <a:endParaRPr lang="hu-HU" sz="1400" dirty="0">
              <a:effectLst/>
              <a:latin typeface="Times New Roman" panose="02020603050405020304" pitchFamily="18" charset="0"/>
              <a:ea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Erőtlennek és reménytelennek érezzük magunkat. </a:t>
            </a:r>
            <a:endParaRPr lang="hu-HU" sz="1400" dirty="0">
              <a:effectLst/>
              <a:latin typeface="Times New Roman" panose="02020603050405020304" pitchFamily="18" charset="0"/>
              <a:ea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Úgy érezzük, manipulálnak, kihasználnak és uralkodnak felettünk. </a:t>
            </a:r>
            <a:endParaRPr lang="hu-HU" sz="1400" dirty="0">
              <a:effectLst/>
              <a:latin typeface="Times New Roman" panose="02020603050405020304" pitchFamily="18" charset="0"/>
              <a:ea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Feleslegesnek érezzük magunkat. </a:t>
            </a:r>
          </a:p>
          <a:p>
            <a:pPr marL="342900" lvl="0" indent="-342900">
              <a:lnSpc>
                <a:spcPts val="2000"/>
              </a:lnSpc>
              <a:spcAft>
                <a:spcPts val="0"/>
              </a:spcAft>
              <a:buFont typeface="Symbol" panose="05050102010706020507" pitchFamily="18" charset="2"/>
              <a:buChar char=""/>
            </a:pPr>
            <a:endParaRPr lang="hu-HU" sz="1400" dirty="0">
              <a:effectLst/>
              <a:latin typeface="Times New Roman" panose="02020603050405020304" pitchFamily="18" charset="0"/>
              <a:ea typeface="Times New Roman" panose="02020603050405020304" pitchFamily="18" charset="0"/>
            </a:endParaRPr>
          </a:p>
          <a:p>
            <a:pPr indent="228600">
              <a:lnSpc>
                <a:spcPts val="2000"/>
              </a:lnSpc>
              <a:spcAft>
                <a:spcPts val="0"/>
              </a:spcAft>
            </a:pPr>
            <a:r>
              <a:rPr lang="hu-HU" sz="1200" b="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partner viselkedése olyan érzést kelthet, hogy minden lehetőt meg kell tenni a békesség megőrzése és a visszaélés megszüntetése érdekében. Ez nagyon stresszes és megterhelő lehet. </a:t>
            </a:r>
            <a:endParaRPr lang="hu-HU"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21</a:t>
            </a:fld>
            <a:endParaRPr lang="en-US"/>
          </a:p>
        </p:txBody>
      </p:sp>
    </p:spTree>
    <p:extLst>
      <p:ext uri="{BB962C8B-B14F-4D97-AF65-F5344CB8AC3E}">
        <p14:creationId xmlns:p14="http://schemas.microsoft.com/office/powerpoint/2010/main" val="2755319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A LÉLEKTANI BÁNTALMAZÁS FELISMERÉSE</a:t>
            </a:r>
            <a:endParaRPr lang="hu-H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Fordítsunk néhány percet a következő kérdések átgondolására! Társunk úgy tesz, mintha a következő dolgok teljesen rendben lennének, holott nyilvánvaló, hogy nem.</a:t>
            </a:r>
          </a:p>
          <a:p>
            <a:r>
              <a:rPr lang="hu-HU" sz="1200" kern="1200" dirty="0">
                <a:solidFill>
                  <a:schemeClr val="tx1"/>
                </a:solidFill>
                <a:effectLst/>
                <a:latin typeface="+mn-lt"/>
                <a:ea typeface="+mn-ea"/>
                <a:cs typeface="+mn-cs"/>
              </a:rPr>
              <a:t> </a:t>
            </a:r>
          </a:p>
          <a:p>
            <a:r>
              <a:rPr lang="hu-HU" sz="1200" u="sng" kern="1200" dirty="0">
                <a:solidFill>
                  <a:schemeClr val="tx1"/>
                </a:solidFill>
                <a:effectLst/>
                <a:latin typeface="+mn-lt"/>
                <a:ea typeface="+mn-ea"/>
                <a:cs typeface="+mn-cs"/>
                <a:hlinkClick r:id="rId3"/>
              </a:rPr>
              <a:t>http://www.lilaclane.com/relationships/emotional-abuse/male-victim-abuse.html</a:t>
            </a:r>
            <a:endParaRPr lang="hu-H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22</a:t>
            </a:fld>
            <a:endParaRPr lang="en-US"/>
          </a:p>
        </p:txBody>
      </p:sp>
    </p:spTree>
    <p:extLst>
      <p:ext uri="{BB962C8B-B14F-4D97-AF65-F5344CB8AC3E}">
        <p14:creationId xmlns:p14="http://schemas.microsoft.com/office/powerpoint/2010/main" val="1037665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ts val="2000"/>
              </a:lnSpc>
              <a:spcAft>
                <a:spcPts val="0"/>
              </a:spcAft>
              <a:buFont typeface="+mj-lt"/>
              <a:buAutoNum type="arabicPeriod"/>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Úgy érzed, nem tudod megbeszélni partnereddel, ami bánt?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ts val="2000"/>
              </a:lnSpc>
              <a:spcAft>
                <a:spcPts val="0"/>
              </a:spcAft>
              <a:buFont typeface="+mj-lt"/>
              <a:buAutoNum type="arabicPeriod"/>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Társad gyakran kritizál, megaláz, vagy aláássa önbecsülésedet?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ts val="2000"/>
              </a:lnSpc>
              <a:spcAft>
                <a:spcPts val="0"/>
              </a:spcAft>
              <a:buFont typeface="+mj-lt"/>
              <a:buAutoNum type="arabicPeriod"/>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Kigúnyol, ha önmagadat adod?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ts val="2000"/>
              </a:lnSpc>
              <a:spcAft>
                <a:spcPts val="0"/>
              </a:spcAft>
              <a:buFont typeface="+mj-lt"/>
              <a:buAutoNum type="arabicPeriod"/>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Megpróbál elszigetelni a barátaidtól, családodtól, vagy valamilyen csoporttól?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ts val="2000"/>
              </a:lnSpc>
              <a:spcAft>
                <a:spcPts val="0"/>
              </a:spcAft>
              <a:buFont typeface="+mj-lt"/>
              <a:buAutoNum type="arabicPeriod"/>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Nem engedi, hogy dolgozni járj, vagy megfoszt az anyagi forrásoktól?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23</a:t>
            </a:fld>
            <a:endParaRPr lang="en-US"/>
          </a:p>
        </p:txBody>
      </p:sp>
    </p:spTree>
    <p:extLst>
      <p:ext uri="{BB962C8B-B14F-4D97-AF65-F5344CB8AC3E}">
        <p14:creationId xmlns:p14="http://schemas.microsoft.com/office/powerpoint/2010/main" val="3619544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kern="1200" dirty="0">
                <a:solidFill>
                  <a:schemeClr val="tx1"/>
                </a:solidFill>
                <a:effectLst/>
                <a:latin typeface="+mn-lt"/>
                <a:ea typeface="+mn-ea"/>
                <a:cs typeface="+mn-cs"/>
              </a:rPr>
              <a:t>6.  Meglopott már valaha a társad? Vagy vett fel hitelt a te kontódra?  </a:t>
            </a:r>
          </a:p>
          <a:p>
            <a:pPr lvl="0"/>
            <a:r>
              <a:rPr lang="hu-HU" sz="1200" kern="1200" dirty="0">
                <a:solidFill>
                  <a:schemeClr val="tx1"/>
                </a:solidFill>
                <a:effectLst/>
                <a:latin typeface="+mn-lt"/>
                <a:ea typeface="+mn-ea"/>
                <a:cs typeface="+mn-cs"/>
              </a:rPr>
              <a:t>7.   Kapcsolatotok folyton ingázik a nagy lelki távolság és a túlságosan közeli (összenőtt) állapot között?  </a:t>
            </a:r>
          </a:p>
          <a:p>
            <a:pPr lvl="0"/>
            <a:r>
              <a:rPr lang="hu-HU" sz="1200" kern="1200" dirty="0">
                <a:solidFill>
                  <a:schemeClr val="tx1"/>
                </a:solidFill>
                <a:effectLst/>
                <a:latin typeface="+mn-lt"/>
                <a:ea typeface="+mn-ea"/>
                <a:cs typeface="+mn-cs"/>
              </a:rPr>
              <a:t>8.   Előfordul, hogy csapdában érzed magad ebben a kapcsolatban? </a:t>
            </a:r>
          </a:p>
          <a:p>
            <a:pPr lvl="0"/>
            <a:r>
              <a:rPr lang="hu-HU" sz="1200" kern="1200" dirty="0">
                <a:solidFill>
                  <a:schemeClr val="tx1"/>
                </a:solidFill>
                <a:effectLst/>
                <a:latin typeface="+mn-lt"/>
                <a:ea typeface="+mn-ea"/>
                <a:cs typeface="+mn-cs"/>
              </a:rPr>
              <a:t>9.   Előfordult, hogy a társad tönkretett, vagy kidobott valamit a holmidból? </a:t>
            </a:r>
          </a:p>
          <a:p>
            <a:pPr lvl="0"/>
            <a:r>
              <a:rPr lang="hu-HU" sz="1200" kern="1200" dirty="0">
                <a:solidFill>
                  <a:schemeClr val="tx1"/>
                </a:solidFill>
                <a:effectLst/>
                <a:latin typeface="+mn-lt"/>
                <a:ea typeface="+mn-ea"/>
                <a:cs typeface="+mn-cs"/>
              </a:rPr>
              <a:t>10. Félsz a társadtól? </a:t>
            </a:r>
          </a:p>
          <a:p>
            <a:pPr marL="0" lvl="0" indent="0">
              <a:lnSpc>
                <a:spcPts val="2000"/>
              </a:lnSpc>
              <a:spcAft>
                <a:spcPts val="0"/>
              </a:spcAft>
              <a:buFont typeface="Arial" panose="020B0604020202020204" pitchFamily="34" charset="0"/>
              <a:buNone/>
            </a:pP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24</a:t>
            </a:fld>
            <a:endParaRPr lang="en-US"/>
          </a:p>
        </p:txBody>
      </p:sp>
    </p:spTree>
    <p:extLst>
      <p:ext uri="{BB962C8B-B14F-4D97-AF65-F5344CB8AC3E}">
        <p14:creationId xmlns:p14="http://schemas.microsoft.com/office/powerpoint/2010/main" val="401170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HOGYAN VISELKEDJEN BÁNTALMAZOTT BARÁTJÁVAL A KERESZTÉNY?</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p>
          <a:p>
            <a:pPr indent="457200">
              <a:lnSpc>
                <a:spcPts val="2000"/>
              </a:lnSpc>
              <a:spcAft>
                <a:spcPts val="0"/>
              </a:spcAft>
            </a:pPr>
            <a:r>
              <a:rPr lang="hu-HU" sz="1200" kern="1200" dirty="0">
                <a:solidFill>
                  <a:schemeClr val="tx1"/>
                </a:solidFill>
                <a:effectLst/>
                <a:latin typeface="+mn-lt"/>
                <a:ea typeface="+mn-ea"/>
                <a:cs typeface="+mn-cs"/>
              </a:rPr>
              <a:t>Ha egy barátunk megosztja velünk élete részleteit és a fent leírtakhoz hasonló gondja vannak, tudnunk kell, hogy teljes szívével bízik bennünk és esetleg meg is van félemlítve. Kétségbeesetten vágyik segítségre és minket avatott bizalmába, kockáztatva, hogy ha elmondja valakinek, akkor otthon még rosszabbra fordulhatnak számára a dolgok.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Vegyük figyelembe ennek a veszélyét is, amennyiben súlyos bántalmazásról van szó.</a:t>
            </a:r>
          </a:p>
          <a:p>
            <a:pPr indent="457200">
              <a:lnSpc>
                <a:spcPts val="2000"/>
              </a:lnSpc>
              <a:spcAft>
                <a:spcPts val="0"/>
              </a:spcAft>
            </a:pPr>
            <a:endParaRPr lang="hu-HU" sz="1400" dirty="0">
              <a:effectLst/>
              <a:latin typeface="Times New Roman" panose="02020603050405020304" pitchFamily="18" charset="0"/>
              <a:ea typeface="Times New Roman" panose="02020603050405020304" pitchFamily="18" charset="0"/>
            </a:endParaRPr>
          </a:p>
          <a:p>
            <a:pPr>
              <a:spcAft>
                <a:spcPts val="0"/>
              </a:spcAft>
            </a:pPr>
            <a:r>
              <a:rPr lang="hu-HU" sz="105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https://www.dangerassessment.org/</a:t>
            </a:r>
            <a:r>
              <a:rPr lang="hu-HU" sz="1050" dirty="0">
                <a:effectLst/>
                <a:latin typeface="Calibri" panose="020F0502020204030204" pitchFamily="34" charset="0"/>
                <a:ea typeface="Calibri" panose="020F0502020204030204" pitchFamily="34" charset="0"/>
                <a:cs typeface="Times New Roman" panose="02020603050405020304" pitchFamily="18" charset="0"/>
              </a:rPr>
              <a:t> </a:t>
            </a:r>
          </a:p>
          <a:p>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r>
              <a:rPr lang="hu-HU" sz="1200" u="sng" kern="1200" dirty="0">
                <a:solidFill>
                  <a:schemeClr val="tx1"/>
                </a:solidFill>
                <a:effectLst/>
                <a:latin typeface="+mn-lt"/>
                <a:ea typeface="+mn-ea"/>
                <a:cs typeface="+mn-cs"/>
                <a:hlinkClick r:id="rId3"/>
              </a:rPr>
              <a:t>https://www.dangerassessment.org/</a:t>
            </a:r>
            <a:r>
              <a:rPr lang="hu-H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25</a:t>
            </a:fld>
            <a:endParaRPr lang="en-US"/>
          </a:p>
        </p:txBody>
      </p:sp>
    </p:spTree>
    <p:extLst>
      <p:ext uri="{BB962C8B-B14F-4D97-AF65-F5344CB8AC3E}">
        <p14:creationId xmlns:p14="http://schemas.microsoft.com/office/powerpoint/2010/main" val="2834363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Általános tanácsok az ilyen jellegű helyzetek kezeléséhez:  </a:t>
            </a:r>
            <a:endParaRPr lang="hu-HU" sz="1400" dirty="0">
              <a:effectLst/>
              <a:latin typeface="Times New Roman" panose="02020603050405020304" pitchFamily="18" charset="0"/>
              <a:ea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1"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Ismerjük el fájdalmát és tekintsük valóságosnak!  </a:t>
            </a:r>
            <a:r>
              <a:rPr lang="hu-HU" sz="1200" b="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Barátunk/barátnőnk talán nem is hiszi, hogy valóban rossz, ami vele történik. Valaki mástól is hallania kell, hogy valóban az. </a:t>
            </a:r>
            <a:endParaRPr lang="hu-HU" sz="1400" dirty="0">
              <a:effectLst/>
              <a:latin typeface="Times New Roman" panose="02020603050405020304" pitchFamily="18" charset="0"/>
              <a:ea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1"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Tapintatosan kérdezzünk!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Próbáljunk több információt szerezni arról, mióta tart, és milyen fajta visszaélésekben van része. Ám ne erőltessük, vegyük észre, mikor válik túl fájdalmassá beszélnie róla. </a:t>
            </a:r>
            <a:endParaRPr lang="hu-HU" sz="1400" dirty="0">
              <a:effectLst/>
              <a:latin typeface="Times New Roman" panose="02020603050405020304" pitchFamily="18" charset="0"/>
              <a:ea typeface="Times New Roman" panose="02020603050405020304" pitchFamily="18" charset="0"/>
            </a:endParaRPr>
          </a:p>
          <a:p>
            <a:pPr>
              <a:lnSpc>
                <a:spcPts val="2000"/>
              </a:lnSpc>
              <a:spcAft>
                <a:spcPts val="0"/>
              </a:spcAft>
            </a:pPr>
            <a:r>
              <a:rPr lang="hu-HU" sz="1200" b="1"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Times New Roman" panose="02020603050405020304" pitchFamily="18" charset="0"/>
              <a:ea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1"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Vigyázzunk, ne vádoljunk senkit!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Megvan rá az esély, hogy túl régóta mardossa az önvád a dolgok kimenetele miatt, ne próbáljuk tehát olyasmit mondani neki, hogy ha valamin változtatott volna, akkor már túl lenne rajta. Bár minden kapcsolat kettőn múlik, lesz még bőven ideje, hogy rájöjjön, mi volt az ő szerepe a felmerült problémákban. </a:t>
            </a:r>
            <a:endParaRPr lang="hu-HU" sz="1400" dirty="0">
              <a:effectLst/>
              <a:latin typeface="Times New Roman" panose="02020603050405020304" pitchFamily="18" charset="0"/>
              <a:ea typeface="Times New Roman" panose="02020603050405020304" pitchFamily="18" charset="0"/>
            </a:endParaRPr>
          </a:p>
          <a:p>
            <a:pPr marL="457200">
              <a:spcAft>
                <a:spcPts val="0"/>
              </a:spcAft>
            </a:pPr>
            <a:r>
              <a:rPr lang="hu-HU" sz="1200" b="1"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1"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Ne utasítsuk barátunkat, hogy egyszerűen tegyen meg többet!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Valószínűleg számtalanszor átgondolta már – többet imádkozni, többet szolgálni, többet dicsőíteni, többet főzni, sexet kezdeményezni – és valószínűleg nem sok minden változott tőle, talán csak néhány napra, vagy hétre. (Ez az úgynevezett nászút időszak, amikor a dolgok javulni látszanak, de ez soha nem tart sokáig.) </a:t>
            </a:r>
            <a:endParaRPr lang="hu-HU" sz="1400" dirty="0">
              <a:effectLst/>
              <a:latin typeface="Times New Roman" panose="02020603050405020304" pitchFamily="18" charset="0"/>
              <a:ea typeface="Times New Roman" panose="02020603050405020304" pitchFamily="18" charset="0"/>
            </a:endParaRPr>
          </a:p>
          <a:p>
            <a:pPr>
              <a:lnSpc>
                <a:spcPts val="2000"/>
              </a:lnSpc>
              <a:spcAft>
                <a:spcPts val="0"/>
              </a:spcAft>
            </a:pPr>
            <a:r>
              <a:rPr lang="hu-HU" sz="1200"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Times New Roman" panose="02020603050405020304" pitchFamily="18" charset="0"/>
              <a:ea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1"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Ne próbáljunk egyedül segíteni neki!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Döntsük el, milyen segítségre lehet szüksége, talán egy látogatás a lelkésszel (bölcsen válasszuk meg!), vagy egy keresztény tanácsadóval együtt. </a:t>
            </a:r>
            <a:endParaRPr lang="hu-HU"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26</a:t>
            </a:fld>
            <a:endParaRPr lang="en-US"/>
          </a:p>
        </p:txBody>
      </p:sp>
    </p:spTree>
    <p:extLst>
      <p:ext uri="{BB962C8B-B14F-4D97-AF65-F5344CB8AC3E}">
        <p14:creationId xmlns:p14="http://schemas.microsoft.com/office/powerpoint/2010/main" val="2348759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ts val="2000"/>
              </a:lnSpc>
              <a:spcAft>
                <a:spcPts val="0"/>
              </a:spcAft>
              <a:buFont typeface="Symbol" panose="05050102010706020507" pitchFamily="18" charset="2"/>
              <a:buChar char=""/>
            </a:pPr>
            <a:r>
              <a:rPr lang="hu-HU" sz="1200" b="1"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Javasolhatjuk, hogy menjen el egy gyűlésre.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Barátunk bizonyára fél és szégyelli magát. Ijesztőek lehetnek a bántalmazásból kivezető első lépések és támogatásra lesz szüksége. </a:t>
            </a:r>
            <a:endParaRPr lang="hu-HU" sz="1400" dirty="0">
              <a:effectLst/>
              <a:latin typeface="Times New Roman" panose="02020603050405020304" pitchFamily="18" charset="0"/>
              <a:ea typeface="Times New Roman" panose="02020603050405020304" pitchFamily="18" charset="0"/>
            </a:endParaRPr>
          </a:p>
          <a:p>
            <a:pPr>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Times New Roman" panose="02020603050405020304" pitchFamily="18" charset="0"/>
              <a:ea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1"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Ne tanácsoljunk meggondolatlan döntéseket!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Ne mondjunk ilyesmit: - Nem tudom, hogyan tudtál olyan sokáig így élni, vagy: - A helyedben én most azonnal keresnék egy ügyvédet. Ezzel esetleg még jobban megbéníthatjuk. Barátunknak apró, határozott lépésekre van szüksége a gyógyulás felé. Ráadásul esetleg csak saját múltbéli érzelmi sebeinket vetítjük a helyzetére, ami itt nem helyénvaló.  </a:t>
            </a:r>
            <a:endParaRPr lang="hu-HU" sz="1400" dirty="0">
              <a:effectLst/>
              <a:latin typeface="Times New Roman" panose="02020603050405020304" pitchFamily="18" charset="0"/>
              <a:ea typeface="Times New Roman" panose="02020603050405020304" pitchFamily="18" charset="0"/>
            </a:endParaRPr>
          </a:p>
          <a:p>
            <a:pPr>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Times New Roman" panose="02020603050405020304" pitchFamily="18" charset="0"/>
              <a:ea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1"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Találkozzunk barátunkkal/barátnőnkkel!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Az áldozatok gyakran elszigeteltnek érzik magukat. Nagy bátorságot igényel segítséget kérniük.  Több segítséget kérni még nagyobb bátorságra van szükségük, és ha nem törődünk velük, többé talán nem fordulnak hozzánk segítségért. </a:t>
            </a:r>
            <a:endParaRPr lang="hu-HU" sz="1400" dirty="0">
              <a:effectLst/>
              <a:latin typeface="Times New Roman" panose="02020603050405020304" pitchFamily="18" charset="0"/>
              <a:ea typeface="Times New Roman" panose="02020603050405020304" pitchFamily="18" charset="0"/>
            </a:endParaRPr>
          </a:p>
          <a:p>
            <a:pPr>
              <a:lnSpc>
                <a:spcPts val="2000"/>
              </a:lnSpc>
              <a:spcAft>
                <a:spcPts val="0"/>
              </a:spcAft>
            </a:pPr>
            <a:r>
              <a:rPr lang="hu-HU" sz="1200" b="1"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Times New Roman" panose="02020603050405020304" pitchFamily="18" charset="0"/>
              <a:ea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1"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Irányítsuk barátunk figyelmét a Szentírásra!  </a:t>
            </a:r>
            <a:r>
              <a:rPr lang="hu-HU" sz="1200" i="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Osszunk meg vele bibliai igéket, amelyek megerősítik, mennyire értékes Isten szemében és biztosítanak bennünket Isten gyógyító hatalmáról és megerősítenek. Ismételten emlékeztetnünk kell, hogy Isten szereti őt, drága neki és gondoskodni fog róla. </a:t>
            </a:r>
            <a:endParaRPr lang="hu-HU" sz="1400" dirty="0">
              <a:effectLst/>
              <a:latin typeface="Times New Roman" panose="02020603050405020304" pitchFamily="18" charset="0"/>
              <a:ea typeface="Times New Roman" panose="02020603050405020304" pitchFamily="18" charset="0"/>
            </a:endParaRPr>
          </a:p>
          <a:p>
            <a:pPr>
              <a:lnSpc>
                <a:spcPts val="2000"/>
              </a:lnSpc>
              <a:spcAft>
                <a:spcPts val="0"/>
              </a:spcAft>
            </a:pPr>
            <a:r>
              <a:rPr lang="hu-HU" sz="1200"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Times New Roman" panose="02020603050405020304" pitchFamily="18" charset="0"/>
              <a:ea typeface="Times New Roman" panose="02020603050405020304" pitchFamily="18" charset="0"/>
            </a:endParaRPr>
          </a:p>
          <a:p>
            <a:pPr marL="342900" lvl="0" indent="-342900">
              <a:lnSpc>
                <a:spcPts val="2000"/>
              </a:lnSpc>
              <a:spcAft>
                <a:spcPts val="0"/>
              </a:spcAft>
              <a:buFont typeface="Symbol" panose="05050102010706020507" pitchFamily="18" charset="2"/>
              <a:buChar char=""/>
            </a:pPr>
            <a:r>
              <a:rPr lang="hu-HU" sz="1200" b="1"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Imádkozzunk! </a:t>
            </a:r>
            <a:r>
              <a:rPr lang="hu-HU" sz="1200" i="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Imádkozzunk vele együtt! Bízzuk barátunkat Istenre és folyamatosan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vigyük ügyét Krisztushoz, kérjünk számára megtisztító, isteni gyógyítást! </a:t>
            </a:r>
            <a:endParaRPr lang="hu-HU" sz="1400" dirty="0">
              <a:effectLst/>
              <a:latin typeface="Times New Roman" panose="02020603050405020304" pitchFamily="18" charset="0"/>
              <a:ea typeface="Times New Roman" panose="02020603050405020304" pitchFamily="18" charset="0"/>
            </a:endParaRPr>
          </a:p>
          <a:p>
            <a:pPr marL="457200">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8600">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Ezek a kérdések egy rendkívül vitatott téma felszínét kapargatják csupán. Mindenképpen, szerezzünk segítséget, ha mi, vagy bármelyik szerettünk ilyen helyzetben van. Talán nem lesz belőle monokli, de a szív napról napra jobban megszakad. </a:t>
            </a:r>
            <a:endParaRPr lang="hu-HU"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27</a:t>
            </a:fld>
            <a:endParaRPr lang="en-US"/>
          </a:p>
        </p:txBody>
      </p:sp>
    </p:spTree>
    <p:extLst>
      <p:ext uri="{BB962C8B-B14F-4D97-AF65-F5344CB8AC3E}">
        <p14:creationId xmlns:p14="http://schemas.microsoft.com/office/powerpoint/2010/main" val="1541859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b="1" kern="1200" dirty="0">
                <a:solidFill>
                  <a:schemeClr val="tx1"/>
                </a:solidFill>
                <a:effectLst/>
                <a:latin typeface="+mn-lt"/>
                <a:ea typeface="+mn-ea"/>
                <a:cs typeface="+mn-cs"/>
              </a:rPr>
              <a:t>VÉGSŐ KÉRDÉSEK </a:t>
            </a:r>
            <a:endParaRPr lang="hu-HU" sz="1200" kern="1200" dirty="0">
              <a:solidFill>
                <a:schemeClr val="tx1"/>
              </a:solidFill>
              <a:effectLst/>
              <a:latin typeface="+mn-lt"/>
              <a:ea typeface="+mn-ea"/>
              <a:cs typeface="+mn-cs"/>
            </a:endParaRPr>
          </a:p>
          <a:p>
            <a:pPr fontAlgn="base"/>
            <a:r>
              <a:rPr lang="hu-HU" sz="1200" b="1"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lvl="0" fontAlgn="base"/>
            <a:r>
              <a:rPr lang="hu-HU" sz="1200" b="1" kern="1200" dirty="0">
                <a:solidFill>
                  <a:schemeClr val="tx1"/>
                </a:solidFill>
                <a:effectLst/>
                <a:latin typeface="+mn-lt"/>
                <a:ea typeface="+mn-ea"/>
                <a:cs typeface="+mn-cs"/>
              </a:rPr>
              <a:t>Mi a helyzet, ha mi vagyunk az érzelmi (verbális) bántalmazók? </a:t>
            </a:r>
            <a:r>
              <a:rPr lang="hu-HU" sz="1200" kern="1200" dirty="0">
                <a:solidFill>
                  <a:schemeClr val="tx1"/>
                </a:solidFill>
                <a:effectLst/>
                <a:latin typeface="+mn-lt"/>
                <a:ea typeface="+mn-ea"/>
                <a:cs typeface="+mn-cs"/>
              </a:rPr>
              <a:t>Talán mi is használjuk mások bántására ezeket a módszereket? Ha így van, hajlandók vagyunk vajon felismerni és szakértő segítséget kérni viselkedésünk megváltoztatásához? Hajlandók vagyunk fentről segítséget kérni? </a:t>
            </a:r>
          </a:p>
          <a:p>
            <a:pPr fontAlgn="base"/>
            <a:r>
              <a:rPr lang="hu-HU" sz="1200" kern="1200" dirty="0">
                <a:solidFill>
                  <a:schemeClr val="tx1"/>
                </a:solidFill>
                <a:effectLst/>
                <a:latin typeface="+mn-lt"/>
                <a:ea typeface="+mn-ea"/>
                <a:cs typeface="+mn-cs"/>
              </a:rPr>
              <a:t> </a:t>
            </a:r>
          </a:p>
          <a:p>
            <a:pPr lvl="0" fontAlgn="base"/>
            <a:r>
              <a:rPr lang="hu-HU" sz="1200" b="1" kern="1200" dirty="0">
                <a:solidFill>
                  <a:schemeClr val="tx1"/>
                </a:solidFill>
                <a:effectLst/>
                <a:latin typeface="+mn-lt"/>
                <a:ea typeface="+mn-ea"/>
                <a:cs typeface="+mn-cs"/>
              </a:rPr>
              <a:t>És ha lélektani bántalmazás elszenvedői vagyunk?  </a:t>
            </a:r>
            <a:r>
              <a:rPr lang="hu-HU" sz="1200" kern="1200" dirty="0">
                <a:solidFill>
                  <a:schemeClr val="tx1"/>
                </a:solidFill>
                <a:effectLst/>
                <a:latin typeface="+mn-lt"/>
                <a:ea typeface="+mn-ea"/>
                <a:cs typeface="+mn-cs"/>
              </a:rPr>
              <a:t>Hajlandók vagyunk-e kedvesen, de határozottan konfrontálódni a bántalmazóval, és felállítani az egészséges határokat? Vajon hajlandók vagyunk szakértő segítségét kérni? Hajlandók vagyunk Isten gyógyítását és bölcsességét kérni a helyzet kezeléséhez? </a:t>
            </a:r>
          </a:p>
          <a:p>
            <a:pPr fontAlgn="base"/>
            <a:r>
              <a:rPr lang="hu-HU" sz="1200" kern="1200" dirty="0">
                <a:solidFill>
                  <a:schemeClr val="tx1"/>
                </a:solidFill>
                <a:effectLst/>
                <a:latin typeface="+mn-lt"/>
                <a:ea typeface="+mn-ea"/>
                <a:cs typeface="+mn-cs"/>
              </a:rPr>
              <a:t> </a:t>
            </a:r>
          </a:p>
          <a:p>
            <a:pPr fontAlgn="base"/>
            <a:r>
              <a:rPr lang="hu-HU" sz="1200" kern="1200" dirty="0">
                <a:solidFill>
                  <a:schemeClr val="tx1"/>
                </a:solidFill>
                <a:effectLst/>
                <a:latin typeface="+mn-lt"/>
                <a:ea typeface="+mn-ea"/>
                <a:cs typeface="+mn-cs"/>
              </a:rPr>
              <a:t>Azért imádkozom, hogy legyünk hajlandók! </a:t>
            </a:r>
          </a:p>
          <a:p>
            <a:pPr fontAlgn="base"/>
            <a:r>
              <a:rPr lang="hu-H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971F23C-F166-F546-84ED-7FFF8AF5A6A5}" type="slidenum">
              <a:rPr lang="en-US" smtClean="0"/>
              <a:t>28</a:t>
            </a:fld>
            <a:endParaRPr lang="en-US"/>
          </a:p>
        </p:txBody>
      </p:sp>
    </p:spTree>
    <p:extLst>
      <p:ext uri="{BB962C8B-B14F-4D97-AF65-F5344CB8AC3E}">
        <p14:creationId xmlns:p14="http://schemas.microsoft.com/office/powerpoint/2010/main" val="427222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b="1" kern="1200" cap="all" dirty="0">
                <a:solidFill>
                  <a:schemeClr val="tx1"/>
                </a:solidFill>
                <a:effectLst/>
                <a:latin typeface="+mn-lt"/>
                <a:ea typeface="+mn-ea"/>
                <a:cs typeface="+mn-cs"/>
              </a:rPr>
              <a:t>Ellen G. White TANÁCSAI A NEM JÓL MŰKÖDŐ KAPCSOLATBAN ÉLŐ PÁROKNAK </a:t>
            </a:r>
            <a:endParaRPr lang="hu-HU" sz="1200" kern="1200" dirty="0">
              <a:solidFill>
                <a:schemeClr val="tx1"/>
              </a:solidFill>
              <a:effectLst/>
              <a:latin typeface="+mn-lt"/>
              <a:ea typeface="+mn-ea"/>
              <a:cs typeface="+mn-cs"/>
            </a:endParaRPr>
          </a:p>
          <a:p>
            <a:pPr fontAlgn="base"/>
            <a:r>
              <a:rPr lang="hu-HU" sz="1200" i="1"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fontAlgn="base"/>
            <a:r>
              <a:rPr lang="hu-HU" sz="1200" i="1" kern="1200" dirty="0">
                <a:solidFill>
                  <a:schemeClr val="tx1"/>
                </a:solidFill>
                <a:effectLst/>
                <a:latin typeface="+mn-lt"/>
                <a:ea typeface="+mn-ea"/>
                <a:cs typeface="+mn-cs"/>
              </a:rPr>
              <a:t>Boldog otthon 107.o.</a:t>
            </a:r>
            <a:r>
              <a:rPr lang="hu-HU" sz="1200" kern="1200" dirty="0">
                <a:solidFill>
                  <a:schemeClr val="tx1"/>
                </a:solidFill>
                <a:effectLst/>
                <a:latin typeface="+mn-lt"/>
                <a:ea typeface="+mn-ea"/>
                <a:cs typeface="+mn-cs"/>
              </a:rPr>
              <a:t>:</a:t>
            </a:r>
          </a:p>
          <a:p>
            <a:pPr fontAlgn="base"/>
            <a:r>
              <a:rPr lang="hu-HU" sz="1200" kern="1200" dirty="0">
                <a:solidFill>
                  <a:schemeClr val="tx1"/>
                </a:solidFill>
                <a:effectLst/>
                <a:latin typeface="+mn-lt"/>
                <a:ea typeface="+mn-ea"/>
                <a:cs typeface="+mn-cs"/>
              </a:rPr>
              <a:t>„Mindenki inkább adjon, mint követeljen szeretetet! Ápoljátok magatokban a nemesebb jellemvonásokat és igyekezzetek meglátni egymás jó tulajdonságait! Csodálatos ösztönzést és örömet jelent, ha értékelnek bennünket. A megértés és megbecsülés arra serkent, hogy igyekezzünk tökéletesek lenni; és a szeretet maga is fokozódik, miközben nemesebb célokra sarkall.”</a:t>
            </a:r>
          </a:p>
        </p:txBody>
      </p:sp>
      <p:sp>
        <p:nvSpPr>
          <p:cNvPr id="4" name="Slide Number Placeholder 3"/>
          <p:cNvSpPr>
            <a:spLocks noGrp="1"/>
          </p:cNvSpPr>
          <p:nvPr>
            <p:ph type="sldNum" sz="quarter" idx="10"/>
          </p:nvPr>
        </p:nvSpPr>
        <p:spPr/>
        <p:txBody>
          <a:bodyPr/>
          <a:lstStyle/>
          <a:p>
            <a:fld id="{D971F23C-F166-F546-84ED-7FFF8AF5A6A5}" type="slidenum">
              <a:rPr lang="en-US" smtClean="0"/>
              <a:t>29</a:t>
            </a:fld>
            <a:endParaRPr lang="en-US"/>
          </a:p>
        </p:txBody>
      </p:sp>
    </p:spTree>
    <p:extLst>
      <p:ext uri="{BB962C8B-B14F-4D97-AF65-F5344CB8AC3E}">
        <p14:creationId xmlns:p14="http://schemas.microsoft.com/office/powerpoint/2010/main" val="71116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2000"/>
              </a:lnSpc>
              <a:spcAft>
                <a:spcPts val="0"/>
              </a:spcAft>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Íme, néhány kérdés, amit szeretnénk felvetni ma délután:</a:t>
            </a:r>
          </a:p>
          <a:p>
            <a:pPr fontAlgn="base">
              <a:lnSpc>
                <a:spcPts val="2000"/>
              </a:lnSpc>
              <a:spcAft>
                <a:spcPts val="0"/>
              </a:spcAft>
            </a:pP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Milyen módszereket használnak az érzelmi bántalmazó, szavaik, semmibevevésük, tetteik által?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lélektani bántalmazás fennállásának </a:t>
            </a: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kiderítése.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Milyen</a:t>
            </a: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hatásai</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vannak a lélektani bántalmazásnak?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Hogyan kell a </a:t>
            </a: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kereszténynek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egy bántalmazott személlyel </a:t>
            </a:r>
            <a:r>
              <a:rPr kumimoji="0" lang="hu-HU" sz="1200" b="1"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Calibri" panose="020F0502020204030204" pitchFamily="34" charset="0"/>
              </a:rPr>
              <a:t>viselkednie</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 </a:t>
            </a: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3</a:t>
            </a:fld>
            <a:endParaRPr lang="en-US"/>
          </a:p>
        </p:txBody>
      </p:sp>
    </p:spTree>
    <p:extLst>
      <p:ext uri="{BB962C8B-B14F-4D97-AF65-F5344CB8AC3E}">
        <p14:creationId xmlns:p14="http://schemas.microsoft.com/office/powerpoint/2010/main" val="4117040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620713"/>
            <a:ext cx="3895725" cy="2192337"/>
          </a:xfrm>
        </p:spPr>
      </p:sp>
      <p:sp>
        <p:nvSpPr>
          <p:cNvPr id="3" name="Notes Placeholder 2"/>
          <p:cNvSpPr>
            <a:spLocks noGrp="1"/>
          </p:cNvSpPr>
          <p:nvPr>
            <p:ph type="body" idx="1"/>
          </p:nvPr>
        </p:nvSpPr>
        <p:spPr>
          <a:xfrm>
            <a:off x="732768" y="2960634"/>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cap="all" dirty="0">
                <a:solidFill>
                  <a:schemeClr val="tx1"/>
                </a:solidFill>
                <a:effectLst/>
                <a:latin typeface="+mn-lt"/>
                <a:ea typeface="+mn-ea"/>
                <a:cs typeface="+mn-cs"/>
              </a:rPr>
              <a:t>Ellen G. White TANÁCSAI A NEM JÓL MŰKÖDŐ KAPCSOLATBAN ÉLŐ PÁROKNAK </a:t>
            </a:r>
            <a:endParaRPr lang="hu-HU" sz="1200" kern="1200" dirty="0">
              <a:solidFill>
                <a:schemeClr val="tx1"/>
              </a:solidFill>
              <a:effectLst/>
              <a:latin typeface="+mn-lt"/>
              <a:ea typeface="+mn-ea"/>
              <a:cs typeface="+mn-cs"/>
            </a:endParaRPr>
          </a:p>
          <a:p>
            <a:r>
              <a:rPr lang="en-US" dirty="0"/>
              <a:t> </a:t>
            </a:r>
          </a:p>
          <a:p>
            <a:pPr fontAlgn="base"/>
            <a:r>
              <a:rPr lang="hu-HU" sz="1200" i="1" kern="1200" dirty="0">
                <a:solidFill>
                  <a:schemeClr val="tx1"/>
                </a:solidFill>
                <a:effectLst/>
                <a:latin typeface="+mn-lt"/>
                <a:ea typeface="+mn-ea"/>
                <a:cs typeface="+mn-cs"/>
              </a:rPr>
              <a:t>Boldog otthon 111. és 112. o.: </a:t>
            </a: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„A szeretet nem létezhet anélkül, hogy ne nyilvánuljon meg látható cselekedetekben, ahogyan a tűz sem tartható fenn tüzelőanyag nélkül. Testvérem, te méltóságodon alulinak érezted, hogy gyengédséget nyilváníts ki kedves cselekedetekkel, és arra az alkalomra várj, hogy meggyőzzed feleségedet szeretetedről a gyöngédség szavaival és kedves figyelmességgel. Változékony vagy érzelmeidben és nagyon befolyásolnak a körülmények... Amikor elhagyod üzletedet, hagyd ott üzleti gondjaidat, tanácstalanságodat és bosszúságaidat. Menj haza családodhoz vidám arccal, rokonszenvvel, gyengédséggel és szeretettel. Ez sokkal jobb, mintha feleséged miatt pénzt kell kiadnod orvosra és gyógyszerre. A vidámság egészség lesz testednek és erő lelkednek. Életetek nagyon nyomorúságos volt, amihez mindketten hozzájárultatok. Isten nem gyönyörködik boldogtalanságotokban; önuralmatok hiánya eredményezte ezt néktek.</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Nem rendelkezel a megelégedettség lelkületének elemeivel. Bajaidnál időzöl; a tőled messze levő, képzeletbeli szűkölködés és szegénység mered feléd; szenvedsz, gyötrődsz és küzdesz. Állandóan aggódsz és hangulatod nyomott. Nem ápolod Isten iránti szeretetedet és szíved háláját mindazon áldásokért, amit jóságos mennyei Atyád reád árasztott. Te csupán az élet kellemetlenségeit látod. A világias őrület a sűrű sötétség komor felhőjébe burkol téged. Sátán ujjong feletted, mert te nyomorúságot akarsz, amikor béke és a boldogság áll rendelkezésedre. </a:t>
            </a:r>
          </a:p>
          <a:p>
            <a:pPr fontAlgn="base"/>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A kölcsönös türelem és szeretet nélkül semmilyen földi hatalom sem tud megtartani téged és férjedet a keresztény kapcsolat közösségében. A házasságban való társas kapcsolatod legyen meghitt, gyengéd, szent és emelkedett, amely lelki erőt áraszt életetekbe, hogy az legyetek egymás számára, amit Isten Igéje megkíván. Amikor eléritek azt a lelki állapotot, amit Isten megkíván tőletek, akkor megtaláljátok a mennyet idelent és Istent az életetekben.”</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30</a:t>
            </a:fld>
            <a:endParaRPr lang="en-US"/>
          </a:p>
        </p:txBody>
      </p:sp>
    </p:spTree>
    <p:extLst>
      <p:ext uri="{BB962C8B-B14F-4D97-AF65-F5344CB8AC3E}">
        <p14:creationId xmlns:p14="http://schemas.microsoft.com/office/powerpoint/2010/main" val="11366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hu-HU" sz="1200" kern="1200" dirty="0">
                <a:solidFill>
                  <a:schemeClr val="tx1"/>
                </a:solidFill>
                <a:effectLst/>
                <a:latin typeface="+mn-lt"/>
                <a:ea typeface="+mn-ea"/>
                <a:cs typeface="+mn-cs"/>
              </a:rPr>
              <a:t>Mi a helyzet, ha mi viselkedünk bántalmazó módon valakivel, akit szeretünk? </a:t>
            </a:r>
            <a:r>
              <a:rPr lang="hu-HU" sz="1200" b="1" kern="1200" dirty="0">
                <a:solidFill>
                  <a:schemeClr val="tx1"/>
                </a:solidFill>
                <a:effectLst/>
                <a:latin typeface="+mn-lt"/>
                <a:ea typeface="+mn-ea"/>
                <a:cs typeface="+mn-cs"/>
              </a:rPr>
              <a:t>Hajlandók vagyunk felismerni és változtatni viselkedésünkön? </a:t>
            </a:r>
          </a:p>
          <a:p>
            <a:pPr marL="171450" lvl="0" indent="-171450" fontAlgn="base">
              <a:buFont typeface="Arial" panose="020B0604020202020204" pitchFamily="34" charset="0"/>
              <a:buChar char="•"/>
            </a:pPr>
            <a:r>
              <a:rPr lang="hu-HU" sz="1200" kern="1200" dirty="0">
                <a:solidFill>
                  <a:schemeClr val="tx1"/>
                </a:solidFill>
                <a:effectLst/>
                <a:latin typeface="+mn-lt"/>
                <a:ea typeface="+mn-ea"/>
                <a:cs typeface="+mn-cs"/>
              </a:rPr>
              <a:t>Mi a helyzet, ha mi éljük át a bántalmazást?  </a:t>
            </a:r>
            <a:r>
              <a:rPr lang="hu-HU" sz="1200" b="1" kern="1200" dirty="0">
                <a:solidFill>
                  <a:schemeClr val="tx1"/>
                </a:solidFill>
                <a:effectLst/>
                <a:latin typeface="+mn-lt"/>
                <a:ea typeface="+mn-ea"/>
                <a:cs typeface="+mn-cs"/>
              </a:rPr>
              <a:t>Hajlandók vagyunk segítséget kérni?</a:t>
            </a:r>
            <a:r>
              <a:rPr lang="hu-HU" sz="1200" kern="1200" dirty="0">
                <a:solidFill>
                  <a:schemeClr val="tx1"/>
                </a:solidFill>
                <a:effectLst/>
                <a:latin typeface="+mn-lt"/>
                <a:ea typeface="+mn-ea"/>
                <a:cs typeface="+mn-cs"/>
              </a:rPr>
              <a:t> Tudjuk, hová fordulhatunk? </a:t>
            </a:r>
          </a:p>
          <a:p>
            <a:pPr marL="171450" lvl="0" indent="-171450" fontAlgn="base">
              <a:buFont typeface="Arial" panose="020B0604020202020204" pitchFamily="34" charset="0"/>
              <a:buChar char="•"/>
            </a:pPr>
            <a:r>
              <a:rPr lang="hu-HU" sz="1200" kern="1200" dirty="0">
                <a:solidFill>
                  <a:schemeClr val="tx1"/>
                </a:solidFill>
                <a:effectLst/>
                <a:latin typeface="+mn-lt"/>
                <a:ea typeface="+mn-ea"/>
                <a:cs typeface="+mn-cs"/>
              </a:rPr>
              <a:t>Milyen </a:t>
            </a:r>
            <a:r>
              <a:rPr lang="hu-HU" sz="1200" b="1" kern="1200" dirty="0">
                <a:solidFill>
                  <a:schemeClr val="tx1"/>
                </a:solidFill>
                <a:effectLst/>
                <a:latin typeface="+mn-lt"/>
                <a:ea typeface="+mn-ea"/>
                <a:cs typeface="+mn-cs"/>
              </a:rPr>
              <a:t>hasznos erőforrások</a:t>
            </a:r>
            <a:r>
              <a:rPr lang="hu-HU" sz="1200" kern="1200" dirty="0">
                <a:solidFill>
                  <a:schemeClr val="tx1"/>
                </a:solidFill>
                <a:effectLst/>
                <a:latin typeface="+mn-lt"/>
                <a:ea typeface="+mn-ea"/>
                <a:cs typeface="+mn-cs"/>
              </a:rPr>
              <a:t> állnak a bántalmazottak rendelkezésére?  </a:t>
            </a:r>
          </a:p>
        </p:txBody>
      </p:sp>
      <p:sp>
        <p:nvSpPr>
          <p:cNvPr id="4" name="Slide Number Placeholder 3"/>
          <p:cNvSpPr>
            <a:spLocks noGrp="1"/>
          </p:cNvSpPr>
          <p:nvPr>
            <p:ph type="sldNum" sz="quarter" idx="10"/>
          </p:nvPr>
        </p:nvSpPr>
        <p:spPr/>
        <p:txBody>
          <a:bodyPr/>
          <a:lstStyle/>
          <a:p>
            <a:fld id="{D971F23C-F166-F546-84ED-7FFF8AF5A6A5}" type="slidenum">
              <a:rPr lang="en-US" smtClean="0"/>
              <a:t>4</a:t>
            </a:fld>
            <a:endParaRPr lang="en-US"/>
          </a:p>
        </p:txBody>
      </p:sp>
    </p:spTree>
    <p:extLst>
      <p:ext uri="{BB962C8B-B14F-4D97-AF65-F5344CB8AC3E}">
        <p14:creationId xmlns:p14="http://schemas.microsoft.com/office/powerpoint/2010/main" val="82831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b="1" kern="1200" dirty="0">
                <a:solidFill>
                  <a:schemeClr val="tx1"/>
                </a:solidFill>
                <a:effectLst/>
                <a:latin typeface="+mn-lt"/>
                <a:ea typeface="+mn-ea"/>
                <a:cs typeface="+mn-cs"/>
              </a:rPr>
              <a:t>MIÉRT NEHÉZ FELISMERNI A LÉLEKTANI BÁNTALMAZÁST?</a:t>
            </a: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 </a:t>
            </a:r>
          </a:p>
          <a:p>
            <a:pPr fontAlgn="base"/>
            <a:r>
              <a:rPr lang="hu-HU" sz="1200" kern="1200" dirty="0">
                <a:solidFill>
                  <a:schemeClr val="tx1"/>
                </a:solidFill>
                <a:effectLst/>
                <a:latin typeface="+mn-lt"/>
                <a:ea typeface="+mn-ea"/>
                <a:cs typeface="+mn-cs"/>
              </a:rPr>
              <a:t>Az érzelmi visszaéléseket azért nehéz felismerni, mert szinte észrevétlenek lehetnek és az elkövetők gyakran az áldozatot hibáztatják érte. Úgy viselkedhetnek, mintha fogalmuk se lenne, miért vagyunk feldúltak. Ezenkívül talán a régebbi kapcsolatainkban is hasonlóan bántak velünk, ezért ismerős a helyzet és nehezebb felismerni. A bántalmazó idővel kikezdi az önértékelést, önmagunk hibáztatására kényszerít, bűntudatot és kétségeket kelt bennünk és még ítélőképességünkben is elbizonytalanít. </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Egyéb vonatkozásokban a kapcsolat jól működhet. A bántalmazó időszakok között az elkövető viselkedhet szerető módon, hogy elfelejtsük őket. Lehet, hogy még nem is volt egészséges kapcsolatunk, ami összehasonlítási alap lehetne. Ha a bántalmazás négyszemközt történik, tanú sincs, aki igazolhatná, amit átéltünk. </a:t>
            </a:r>
          </a:p>
          <a:p>
            <a:r>
              <a:rPr lang="en-US" sz="1200" u="sng" kern="1200" dirty="0">
                <a:solidFill>
                  <a:schemeClr val="tx1"/>
                </a:solidFill>
                <a:effectLst/>
                <a:latin typeface="+mn-lt"/>
                <a:ea typeface="+mn-ea"/>
                <a:cs typeface="+mn-cs"/>
                <a:hlinkClick r:id="rId3"/>
              </a:rPr>
              <a:t>https://www.psychologytoday.com/blog/toxic-relationships/201704/forms-emotional-and-verbal-abuse-you-may-be-overlooking</a:t>
            </a:r>
            <a:endParaRPr lang="hu-H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5</a:t>
            </a:fld>
            <a:endParaRPr lang="en-US"/>
          </a:p>
        </p:txBody>
      </p:sp>
    </p:spTree>
    <p:extLst>
      <p:ext uri="{BB962C8B-B14F-4D97-AF65-F5344CB8AC3E}">
        <p14:creationId xmlns:p14="http://schemas.microsoft.com/office/powerpoint/2010/main" val="285836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kern="1200" dirty="0">
                <a:solidFill>
                  <a:schemeClr val="tx1"/>
                </a:solidFill>
                <a:effectLst/>
                <a:latin typeface="+mn-lt"/>
                <a:ea typeface="+mn-ea"/>
                <a:cs typeface="+mn-cs"/>
              </a:rPr>
              <a:t>Sok férfi és nő véli úgy, hogy ha partnerük fizikailag nem bántja őket, akkor nem is bántalmazottak. Ez nem feltétlenül igaz. Lehet, hogy olyan kapcsolatban élünk, ami elvesz tőlünk valamit: társunk rombolja önbecsülésünket és boldogságunkat, és eddig még csak észre sem vettük.</a:t>
            </a:r>
          </a:p>
          <a:p>
            <a:pPr fontAlgn="base"/>
            <a:r>
              <a:rPr lang="hu-HU" sz="1200" kern="1200" dirty="0">
                <a:solidFill>
                  <a:schemeClr val="tx1"/>
                </a:solidFill>
                <a:effectLst/>
                <a:latin typeface="+mn-lt"/>
                <a:ea typeface="+mn-ea"/>
                <a:cs typeface="+mn-cs"/>
              </a:rPr>
              <a:t>   </a:t>
            </a:r>
          </a:p>
          <a:p>
            <a:pPr fontAlgn="base"/>
            <a:r>
              <a:rPr lang="hu-HU" sz="1200" b="1" kern="1200" dirty="0">
                <a:solidFill>
                  <a:schemeClr val="tx1"/>
                </a:solidFill>
                <a:effectLst/>
                <a:latin typeface="+mn-lt"/>
                <a:ea typeface="+mn-ea"/>
                <a:cs typeface="+mn-cs"/>
              </a:rPr>
              <a:t>A bántalmazók jellemzően ellenőrizni és irányítani akarnak, </a:t>
            </a:r>
            <a:r>
              <a:rPr lang="hu-HU" sz="1200" kern="1200" dirty="0">
                <a:solidFill>
                  <a:schemeClr val="tx1"/>
                </a:solidFill>
                <a:effectLst/>
                <a:latin typeface="+mn-lt"/>
                <a:ea typeface="+mn-ea"/>
                <a:cs typeface="+mn-cs"/>
              </a:rPr>
              <a:t>és ezt verbális agresszióval igyekeznek elérni. Én-központúak, türelmetlenek, következetlenek, érzéketlenek, képtelenek megbocsájtani, hiányzik belőlük az empátia és gyakran féltékenyek, gyanakvók, és nem közlékenyek. Az irányítás fenntartása érdekében egyes bántalmazók „túszként” fogva tartanak, ami azt jelenti, hogy megpróbálnak teljesen elszigetelni a barátainktól, családunktól. Hangulatingadozásaik a szórakoztatótól, romantikuson át a morcosig, dühöngőig terjedhetnek. Egyesek haraggal büntetnek, mások hallgatással, akad, aki mindkettővel.  És ha nem tetszik: „Fel is út, le is út!” </a:t>
            </a:r>
          </a:p>
        </p:txBody>
      </p:sp>
      <p:sp>
        <p:nvSpPr>
          <p:cNvPr id="4" name="Slide Number Placeholder 3"/>
          <p:cNvSpPr>
            <a:spLocks noGrp="1"/>
          </p:cNvSpPr>
          <p:nvPr>
            <p:ph type="sldNum" sz="quarter" idx="10"/>
          </p:nvPr>
        </p:nvSpPr>
        <p:spPr/>
        <p:txBody>
          <a:bodyPr/>
          <a:lstStyle/>
          <a:p>
            <a:fld id="{D971F23C-F166-F546-84ED-7FFF8AF5A6A5}" type="slidenum">
              <a:rPr lang="en-US" smtClean="0"/>
              <a:t>6</a:t>
            </a:fld>
            <a:endParaRPr lang="en-US"/>
          </a:p>
        </p:txBody>
      </p:sp>
    </p:spTree>
    <p:extLst>
      <p:ext uri="{BB962C8B-B14F-4D97-AF65-F5344CB8AC3E}">
        <p14:creationId xmlns:p14="http://schemas.microsoft.com/office/powerpoint/2010/main" val="429124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2000"/>
              </a:lnSpc>
              <a:spcAft>
                <a:spcPts val="0"/>
              </a:spcAft>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férfi elkövetők személyiségjegyei</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megkövetelő férfi.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Nagyon önigazult, könnyen haragvó, és rendkívül kritikus, gyakran túlértékeli a háztartásban való közreműködését.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Mindig neki van igaza Úr.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saját nézőpontját tekinti egyedül elismerésre méltónak és nem értékeli a felesége érzéseit. Párja értelmes logikáját valami abszurddá torzítja, amitől ő még azt is megbánja, hogy egyáltalán volt saját véleménye.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„lassú víz partot mos” módszerrel kínzó.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Kiabálás, vagy akár hangjának felemelése nélkül végzi párja szóbeli bántalmazását. Ezek a halk támadások felmérgesíthetik társát, ami azt a látszatot kelti, hogy ő a bántalmazó.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8600"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Kutatások szerint ezek egy eltorzult hitrendszer megnyilvánulásai. </a:t>
            </a:r>
            <a:r>
              <a:rPr lang="hu-HU" sz="1200" dirty="0" err="1">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Jill</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r>
              <a:rPr lang="hu-HU" sz="1200" dirty="0" err="1">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Cory</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és Karen </a:t>
            </a:r>
            <a:r>
              <a:rPr lang="hu-HU" sz="1200" dirty="0" err="1">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McAndless</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az </a:t>
            </a:r>
            <a:r>
              <a:rPr lang="hu-HU" sz="1200"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Amikor a szeretet megsebez, útmutató hölgyeknek a bántalmazó kapcsolatok megértéséhez</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c. könyvükben azt írják, hogy a bántalmazó férfiak meg vannak győződve róla, hogy ők a középpont, mindenki felett állnak és mindent megérdemelnek.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8600"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férfi azért alkalmaz bántalmazó taktikákat, hogy hitrendszerét társára erőltesse. –írják. - A bántalmazó módszerek lehetővé teszik számukra az irányítás megtartását és társuk feletti nagyobb hatalom birtoklását. Győzelme érdekében a bántalmazó férfi a visszaélés bármilyen formáját képes alkalmazni, hogy megkapja, amit akar.”</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8600"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Viszont, ahogy azt már előbb is említettük, a férfiak ugyanúgy ki vannak téve a nők lélektani bántalmazásának, mint fordítva.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105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https://www.focusonthefamily.ca/content/words-that-bruise-are-you-emotionally-abusive</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hu-HU"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7</a:t>
            </a:fld>
            <a:endParaRPr lang="en-US"/>
          </a:p>
        </p:txBody>
      </p:sp>
    </p:spTree>
    <p:extLst>
      <p:ext uri="{BB962C8B-B14F-4D97-AF65-F5344CB8AC3E}">
        <p14:creationId xmlns:p14="http://schemas.microsoft.com/office/powerpoint/2010/main" val="168324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Verbális bántalmazás áldozata volt gyermekkorában,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annak tanúja volt családjában, vagy egy korábbi partnere bántalmazta őt ily módon.</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Alacsony az önértékelése.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Heves természetű,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kisebb csalódások, vagy viták is kihozzák a sodrából.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8</a:t>
            </a:fld>
            <a:endParaRPr lang="en-US"/>
          </a:p>
        </p:txBody>
      </p:sp>
    </p:spTree>
    <p:extLst>
      <p:ext uri="{BB962C8B-B14F-4D97-AF65-F5344CB8AC3E}">
        <p14:creationId xmlns:p14="http://schemas.microsoft.com/office/powerpoint/2010/main" val="354759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Hatalom és irányítás utáni vágya függ a partnere hallgatólagos beleegyezésétől,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és elvárásaihoz való hozzáállásától. Csak akkor érzi „irányító helyzetben” magát, ha társa teljesen passzív és minden döntést átad neki, mindig őt részesíti előnyben.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Merev elképzelései és elvárásai vannak a házassággal kapcsolatban,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a társas kapcsolatokról, vagy a férfiakról, és nem hajlandó kompromisszumokat kötni. Elvárja, hogy társa az ő elvárásainak megfelelően viselkedjen és olyan legyen, amilyennek szerinte egy társnak lennie kell. Talán, amilyen a szülei házassága volt, vagy annak éppen az ellenkezője. Megköveteli, hogy férje változtasson az elvárásain.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fontAlgn="base">
              <a:lnSpc>
                <a:spcPts val="2000"/>
              </a:lnSpc>
              <a:spcAft>
                <a:spcPts val="0"/>
              </a:spcAft>
            </a:pP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ts val="2000"/>
              </a:lnSpc>
              <a:spcAft>
                <a:spcPts val="0"/>
              </a:spcAft>
              <a:buFont typeface="Symbol" panose="05050102010706020507" pitchFamily="18" charset="2"/>
              <a:buChar char=""/>
            </a:pPr>
            <a:r>
              <a:rPr lang="hu-HU" sz="1200" b="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Kapcsolatuk minden problémájáért partnerére hárítja a felelősséget.  </a:t>
            </a:r>
            <a:r>
              <a:rPr lang="hu-HU" sz="12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Nem lenne haragos, ha a társa olyan lenne, amilyennek ő szeretné. Nem inna, ha párja nem tenné őt boldogtalanná. Elutasítja a tanácsadást, hiszen vele nincsen semmi baj, csak a társával. Talán azért nem akar párterápiára menni, mert annak veszélye fenyegeti, hogy egy kívülálló „kapcsolatba kerül” a párjával. </a:t>
            </a: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9</a:t>
            </a:fld>
            <a:endParaRPr lang="en-US"/>
          </a:p>
        </p:txBody>
      </p:sp>
    </p:spTree>
    <p:extLst>
      <p:ext uri="{BB962C8B-B14F-4D97-AF65-F5344CB8AC3E}">
        <p14:creationId xmlns:p14="http://schemas.microsoft.com/office/powerpoint/2010/main" val="316298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61CA-B707-3E46-BE84-14CCB731C3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24CE09-B2E3-3F44-91AB-36A9E444D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194E5-653A-FB46-9CCA-E0027075B0EF}"/>
              </a:ext>
            </a:extLst>
          </p:cNvPr>
          <p:cNvSpPr>
            <a:spLocks noGrp="1"/>
          </p:cNvSpPr>
          <p:nvPr>
            <p:ph type="dt" sz="half" idx="10"/>
          </p:nvPr>
        </p:nvSpPr>
        <p:spPr/>
        <p:txBody>
          <a:bodyPr/>
          <a:lstStyle/>
          <a:p>
            <a:fld id="{B6238387-5040-C14A-90B7-F48454758FCE}" type="datetimeFigureOut">
              <a:rPr lang="en-US" smtClean="0"/>
              <a:t>10/19/2018</a:t>
            </a:fld>
            <a:endParaRPr lang="en-US"/>
          </a:p>
        </p:txBody>
      </p:sp>
      <p:sp>
        <p:nvSpPr>
          <p:cNvPr id="5" name="Footer Placeholder 4">
            <a:extLst>
              <a:ext uri="{FF2B5EF4-FFF2-40B4-BE49-F238E27FC236}">
                <a16:creationId xmlns:a16="http://schemas.microsoft.com/office/drawing/2014/main" id="{1906C9CB-A8CD-8A41-B810-E24ACD860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C39C7-19AF-5745-A15F-B3A3A1FD40BF}"/>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36260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01D9-3787-DC40-8BE3-A9B25CE418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CD088D-0FE0-5641-8454-1D9407D31A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5B547-F2A8-854D-A406-F931FAC01B81}"/>
              </a:ext>
            </a:extLst>
          </p:cNvPr>
          <p:cNvSpPr>
            <a:spLocks noGrp="1"/>
          </p:cNvSpPr>
          <p:nvPr>
            <p:ph type="dt" sz="half" idx="10"/>
          </p:nvPr>
        </p:nvSpPr>
        <p:spPr/>
        <p:txBody>
          <a:bodyPr/>
          <a:lstStyle/>
          <a:p>
            <a:fld id="{B6238387-5040-C14A-90B7-F48454758FCE}" type="datetimeFigureOut">
              <a:rPr lang="en-US" smtClean="0"/>
              <a:t>10/19/2018</a:t>
            </a:fld>
            <a:endParaRPr lang="en-US"/>
          </a:p>
        </p:txBody>
      </p:sp>
      <p:sp>
        <p:nvSpPr>
          <p:cNvPr id="5" name="Footer Placeholder 4">
            <a:extLst>
              <a:ext uri="{FF2B5EF4-FFF2-40B4-BE49-F238E27FC236}">
                <a16:creationId xmlns:a16="http://schemas.microsoft.com/office/drawing/2014/main" id="{C17235AE-8FDE-C649-848C-2E5290B65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676B0-749D-5748-AAF9-CEF62F5CB2E5}"/>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201526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67BFB9-D066-AB44-8688-9E9DBE566E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F65F95-9CE4-6442-B73E-E15EA35F5B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3233C-7CA4-0A47-B743-1F27879A7FB9}"/>
              </a:ext>
            </a:extLst>
          </p:cNvPr>
          <p:cNvSpPr>
            <a:spLocks noGrp="1"/>
          </p:cNvSpPr>
          <p:nvPr>
            <p:ph type="dt" sz="half" idx="10"/>
          </p:nvPr>
        </p:nvSpPr>
        <p:spPr/>
        <p:txBody>
          <a:bodyPr/>
          <a:lstStyle/>
          <a:p>
            <a:fld id="{B6238387-5040-C14A-90B7-F48454758FCE}" type="datetimeFigureOut">
              <a:rPr lang="en-US" smtClean="0"/>
              <a:t>10/19/2018</a:t>
            </a:fld>
            <a:endParaRPr lang="en-US"/>
          </a:p>
        </p:txBody>
      </p:sp>
      <p:sp>
        <p:nvSpPr>
          <p:cNvPr id="5" name="Footer Placeholder 4">
            <a:extLst>
              <a:ext uri="{FF2B5EF4-FFF2-40B4-BE49-F238E27FC236}">
                <a16:creationId xmlns:a16="http://schemas.microsoft.com/office/drawing/2014/main" id="{C3896A7E-F71D-7C49-A592-E28B2EABC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A23E4-E141-E04C-9B0B-002A5EFF97AE}"/>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93219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92AF-300B-504A-83D0-906B2EC69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44D543-644C-874A-A9B3-B3B5893D1A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FB5C5-6533-5A40-A2E9-EA20A7685EFF}"/>
              </a:ext>
            </a:extLst>
          </p:cNvPr>
          <p:cNvSpPr>
            <a:spLocks noGrp="1"/>
          </p:cNvSpPr>
          <p:nvPr>
            <p:ph type="dt" sz="half" idx="10"/>
          </p:nvPr>
        </p:nvSpPr>
        <p:spPr/>
        <p:txBody>
          <a:bodyPr/>
          <a:lstStyle/>
          <a:p>
            <a:fld id="{B6238387-5040-C14A-90B7-F48454758FCE}" type="datetimeFigureOut">
              <a:rPr lang="en-US" smtClean="0"/>
              <a:t>10/19/2018</a:t>
            </a:fld>
            <a:endParaRPr lang="en-US"/>
          </a:p>
        </p:txBody>
      </p:sp>
      <p:sp>
        <p:nvSpPr>
          <p:cNvPr id="5" name="Footer Placeholder 4">
            <a:extLst>
              <a:ext uri="{FF2B5EF4-FFF2-40B4-BE49-F238E27FC236}">
                <a16:creationId xmlns:a16="http://schemas.microsoft.com/office/drawing/2014/main" id="{EBBF460B-E5AC-7248-960D-B35FFD3B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DA517-E4F7-1542-B10D-308B3C4043C0}"/>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254736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906D-F18F-3246-9103-782C97AB0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79CF54-0E28-974D-9A97-E32796BB0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5108F8-0677-2542-81C6-27D88D5BDC60}"/>
              </a:ext>
            </a:extLst>
          </p:cNvPr>
          <p:cNvSpPr>
            <a:spLocks noGrp="1"/>
          </p:cNvSpPr>
          <p:nvPr>
            <p:ph type="dt" sz="half" idx="10"/>
          </p:nvPr>
        </p:nvSpPr>
        <p:spPr/>
        <p:txBody>
          <a:bodyPr/>
          <a:lstStyle/>
          <a:p>
            <a:fld id="{B6238387-5040-C14A-90B7-F48454758FCE}" type="datetimeFigureOut">
              <a:rPr lang="en-US" smtClean="0"/>
              <a:t>10/19/2018</a:t>
            </a:fld>
            <a:endParaRPr lang="en-US"/>
          </a:p>
        </p:txBody>
      </p:sp>
      <p:sp>
        <p:nvSpPr>
          <p:cNvPr id="5" name="Footer Placeholder 4">
            <a:extLst>
              <a:ext uri="{FF2B5EF4-FFF2-40B4-BE49-F238E27FC236}">
                <a16:creationId xmlns:a16="http://schemas.microsoft.com/office/drawing/2014/main" id="{645A7B02-C23E-5746-AD2D-2419B20D3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59BA2-BD78-2E4E-B57D-3A05C4B4DF96}"/>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24579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FFA0-07CE-A148-AF12-71DE16C4A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AE8799-11B2-D642-930A-86A65AC5BE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65BE0D-A4C0-FD47-9721-0A47123E3F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E7370-F4B5-3B43-8733-B2BC93E18E6E}"/>
              </a:ext>
            </a:extLst>
          </p:cNvPr>
          <p:cNvSpPr>
            <a:spLocks noGrp="1"/>
          </p:cNvSpPr>
          <p:nvPr>
            <p:ph type="dt" sz="half" idx="10"/>
          </p:nvPr>
        </p:nvSpPr>
        <p:spPr/>
        <p:txBody>
          <a:bodyPr/>
          <a:lstStyle/>
          <a:p>
            <a:fld id="{B6238387-5040-C14A-90B7-F48454758FCE}" type="datetimeFigureOut">
              <a:rPr lang="en-US" smtClean="0"/>
              <a:t>10/19/2018</a:t>
            </a:fld>
            <a:endParaRPr lang="en-US"/>
          </a:p>
        </p:txBody>
      </p:sp>
      <p:sp>
        <p:nvSpPr>
          <p:cNvPr id="6" name="Footer Placeholder 5">
            <a:extLst>
              <a:ext uri="{FF2B5EF4-FFF2-40B4-BE49-F238E27FC236}">
                <a16:creationId xmlns:a16="http://schemas.microsoft.com/office/drawing/2014/main" id="{ECF461CE-B09D-F048-A17F-586388880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9C2D5-CE0F-1D40-A73F-B853C5378A91}"/>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62996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F06C-4C9E-E749-BC73-8C98B171D3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53996A-6937-8648-8CF7-BD73F76B9F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EE470-E189-DF40-8B58-BB57B607B9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692F0C-6A1A-9446-B3B2-90E5EA6F9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491919-4155-9041-8718-A77CE97A0C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5233E8-D10C-4A4C-ABA6-0D4217E73431}"/>
              </a:ext>
            </a:extLst>
          </p:cNvPr>
          <p:cNvSpPr>
            <a:spLocks noGrp="1"/>
          </p:cNvSpPr>
          <p:nvPr>
            <p:ph type="dt" sz="half" idx="10"/>
          </p:nvPr>
        </p:nvSpPr>
        <p:spPr/>
        <p:txBody>
          <a:bodyPr/>
          <a:lstStyle/>
          <a:p>
            <a:fld id="{B6238387-5040-C14A-90B7-F48454758FCE}" type="datetimeFigureOut">
              <a:rPr lang="en-US" smtClean="0"/>
              <a:t>10/19/2018</a:t>
            </a:fld>
            <a:endParaRPr lang="en-US"/>
          </a:p>
        </p:txBody>
      </p:sp>
      <p:sp>
        <p:nvSpPr>
          <p:cNvPr id="8" name="Footer Placeholder 7">
            <a:extLst>
              <a:ext uri="{FF2B5EF4-FFF2-40B4-BE49-F238E27FC236}">
                <a16:creationId xmlns:a16="http://schemas.microsoft.com/office/drawing/2014/main" id="{1C8CEDEA-D8B7-244A-8ED8-D9C7388D4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9C9965-5337-1840-9793-5F3A5A93768B}"/>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42176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9A7F-F23D-9A47-8623-BC4E86699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22D6C-EE8A-FB45-A79F-149903EA2F65}"/>
              </a:ext>
            </a:extLst>
          </p:cNvPr>
          <p:cNvSpPr>
            <a:spLocks noGrp="1"/>
          </p:cNvSpPr>
          <p:nvPr>
            <p:ph type="dt" sz="half" idx="10"/>
          </p:nvPr>
        </p:nvSpPr>
        <p:spPr/>
        <p:txBody>
          <a:bodyPr/>
          <a:lstStyle/>
          <a:p>
            <a:fld id="{B6238387-5040-C14A-90B7-F48454758FCE}" type="datetimeFigureOut">
              <a:rPr lang="en-US" smtClean="0"/>
              <a:t>10/19/2018</a:t>
            </a:fld>
            <a:endParaRPr lang="en-US"/>
          </a:p>
        </p:txBody>
      </p:sp>
      <p:sp>
        <p:nvSpPr>
          <p:cNvPr id="4" name="Footer Placeholder 3">
            <a:extLst>
              <a:ext uri="{FF2B5EF4-FFF2-40B4-BE49-F238E27FC236}">
                <a16:creationId xmlns:a16="http://schemas.microsoft.com/office/drawing/2014/main" id="{2D4FF957-11FF-3741-95CA-0DBEC7E5F8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089A8B-8845-4F43-849D-9B4988E0FA2A}"/>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371768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AE9CE2-906D-FF46-A411-E8648991C9AB}"/>
              </a:ext>
            </a:extLst>
          </p:cNvPr>
          <p:cNvSpPr>
            <a:spLocks noGrp="1"/>
          </p:cNvSpPr>
          <p:nvPr>
            <p:ph type="dt" sz="half" idx="10"/>
          </p:nvPr>
        </p:nvSpPr>
        <p:spPr/>
        <p:txBody>
          <a:bodyPr/>
          <a:lstStyle/>
          <a:p>
            <a:fld id="{B6238387-5040-C14A-90B7-F48454758FCE}" type="datetimeFigureOut">
              <a:rPr lang="en-US" smtClean="0"/>
              <a:t>10/19/2018</a:t>
            </a:fld>
            <a:endParaRPr lang="en-US"/>
          </a:p>
        </p:txBody>
      </p:sp>
      <p:sp>
        <p:nvSpPr>
          <p:cNvPr id="3" name="Footer Placeholder 2">
            <a:extLst>
              <a:ext uri="{FF2B5EF4-FFF2-40B4-BE49-F238E27FC236}">
                <a16:creationId xmlns:a16="http://schemas.microsoft.com/office/drawing/2014/main" id="{D9674E3E-DDA9-2747-ADDF-657A70FEBF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E98EE9-1501-564E-8C69-2F1ED177D7AC}"/>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326836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F710-DDF5-3D44-B43B-A193F7319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52184-2E39-D649-8E1F-0EDAB874AA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91DAD4-54BE-B040-978D-A05FE2F26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0ACB7D-4870-C94A-8264-1F4AE7239C09}"/>
              </a:ext>
            </a:extLst>
          </p:cNvPr>
          <p:cNvSpPr>
            <a:spLocks noGrp="1"/>
          </p:cNvSpPr>
          <p:nvPr>
            <p:ph type="dt" sz="half" idx="10"/>
          </p:nvPr>
        </p:nvSpPr>
        <p:spPr/>
        <p:txBody>
          <a:bodyPr/>
          <a:lstStyle/>
          <a:p>
            <a:fld id="{B6238387-5040-C14A-90B7-F48454758FCE}" type="datetimeFigureOut">
              <a:rPr lang="en-US" smtClean="0"/>
              <a:t>10/19/2018</a:t>
            </a:fld>
            <a:endParaRPr lang="en-US"/>
          </a:p>
        </p:txBody>
      </p:sp>
      <p:sp>
        <p:nvSpPr>
          <p:cNvPr id="6" name="Footer Placeholder 5">
            <a:extLst>
              <a:ext uri="{FF2B5EF4-FFF2-40B4-BE49-F238E27FC236}">
                <a16:creationId xmlns:a16="http://schemas.microsoft.com/office/drawing/2014/main" id="{759F4235-61BF-C34C-9A9D-1F803DC73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7B5CB-E571-4A43-89F8-81640DEA3071}"/>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08893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575E-70C9-A44A-BB1A-FECC5CEE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62930E-CFD5-F149-AEB7-129669E3C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F95042-DA45-4F4E-BF81-B9B5C419C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07FC74-92A3-B547-ACD4-7A6815DE4AB9}"/>
              </a:ext>
            </a:extLst>
          </p:cNvPr>
          <p:cNvSpPr>
            <a:spLocks noGrp="1"/>
          </p:cNvSpPr>
          <p:nvPr>
            <p:ph type="dt" sz="half" idx="10"/>
          </p:nvPr>
        </p:nvSpPr>
        <p:spPr/>
        <p:txBody>
          <a:bodyPr/>
          <a:lstStyle/>
          <a:p>
            <a:fld id="{B6238387-5040-C14A-90B7-F48454758FCE}" type="datetimeFigureOut">
              <a:rPr lang="en-US" smtClean="0"/>
              <a:t>10/19/2018</a:t>
            </a:fld>
            <a:endParaRPr lang="en-US"/>
          </a:p>
        </p:txBody>
      </p:sp>
      <p:sp>
        <p:nvSpPr>
          <p:cNvPr id="6" name="Footer Placeholder 5">
            <a:extLst>
              <a:ext uri="{FF2B5EF4-FFF2-40B4-BE49-F238E27FC236}">
                <a16:creationId xmlns:a16="http://schemas.microsoft.com/office/drawing/2014/main" id="{0A6BF0CE-DC7A-884D-979E-EC595D471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DF1156-AAD0-444B-8BB7-CEB088B17F4F}"/>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40024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E0668-295F-114E-8A09-A254C9C75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5A2486-F560-DA49-A2C7-9AFB4648E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D9EA8-9D7E-7A4A-90FB-89378EF2A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38387-5040-C14A-90B7-F48454758FCE}" type="datetimeFigureOut">
              <a:rPr lang="en-US" smtClean="0"/>
              <a:t>10/19/2018</a:t>
            </a:fld>
            <a:endParaRPr lang="en-US"/>
          </a:p>
        </p:txBody>
      </p:sp>
      <p:sp>
        <p:nvSpPr>
          <p:cNvPr id="5" name="Footer Placeholder 4">
            <a:extLst>
              <a:ext uri="{FF2B5EF4-FFF2-40B4-BE49-F238E27FC236}">
                <a16:creationId xmlns:a16="http://schemas.microsoft.com/office/drawing/2014/main" id="{F854BDE7-6FC9-E74B-9B41-BBC7AA6BF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55D5A1-2D0F-C340-94A8-E38E2817A2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11DA3-B449-084A-9A43-F508A802E75C}" type="slidenum">
              <a:rPr lang="en-US" smtClean="0"/>
              <a:t>‹#›</a:t>
            </a:fld>
            <a:endParaRPr lang="en-US"/>
          </a:p>
        </p:txBody>
      </p:sp>
    </p:spTree>
    <p:extLst>
      <p:ext uri="{BB962C8B-B14F-4D97-AF65-F5344CB8AC3E}">
        <p14:creationId xmlns:p14="http://schemas.microsoft.com/office/powerpoint/2010/main" val="2522392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6DCFFB-3903-014F-B9C0-E0D2E814A073}"/>
              </a:ext>
            </a:extLst>
          </p:cNvPr>
          <p:cNvPicPr>
            <a:picLocks noChangeAspect="1"/>
          </p:cNvPicPr>
          <p:nvPr/>
        </p:nvPicPr>
        <p:blipFill rotWithShape="1">
          <a:blip r:embed="rId3"/>
          <a:srcRect t="16811" b="2696"/>
          <a:stretch/>
        </p:blipFill>
        <p:spPr>
          <a:xfrm>
            <a:off x="-1" y="0"/>
            <a:ext cx="12192001" cy="6943481"/>
          </a:xfrm>
          <a:prstGeom prst="rect">
            <a:avLst/>
          </a:prstGeom>
        </p:spPr>
      </p:pic>
      <p:sp>
        <p:nvSpPr>
          <p:cNvPr id="2" name="Title 1">
            <a:extLst>
              <a:ext uri="{FF2B5EF4-FFF2-40B4-BE49-F238E27FC236}">
                <a16:creationId xmlns:a16="http://schemas.microsoft.com/office/drawing/2014/main" id="{128FFBDE-4297-0346-BE04-8F1F62D1D97A}"/>
              </a:ext>
            </a:extLst>
          </p:cNvPr>
          <p:cNvSpPr>
            <a:spLocks noGrp="1"/>
          </p:cNvSpPr>
          <p:nvPr>
            <p:ph type="ctrTitle"/>
          </p:nvPr>
        </p:nvSpPr>
        <p:spPr>
          <a:xfrm>
            <a:off x="964440" y="2487148"/>
            <a:ext cx="9144000" cy="2480643"/>
          </a:xfrm>
        </p:spPr>
        <p:txBody>
          <a:bodyPr>
            <a:normAutofit fontScale="90000"/>
          </a:bodyPr>
          <a:lstStyle/>
          <a:p>
            <a:r>
              <a:rPr lang="hu-HU" sz="8000" b="1" dirty="0">
                <a:solidFill>
                  <a:schemeClr val="accent5">
                    <a:lumMod val="50000"/>
                  </a:schemeClr>
                </a:solidFill>
                <a:latin typeface="SignPainter HouseScript" panose="02000006070000020004" pitchFamily="2" charset="0"/>
              </a:rPr>
              <a:t>Érzelmi bántalmazás;</a:t>
            </a:r>
            <a:r>
              <a:rPr lang="en-US" sz="8000" b="1" dirty="0">
                <a:solidFill>
                  <a:schemeClr val="accent5">
                    <a:lumMod val="50000"/>
                  </a:schemeClr>
                </a:solidFill>
                <a:latin typeface="SignPainter HouseScript" panose="02000006070000020004" pitchFamily="2" charset="0"/>
              </a:rPr>
              <a:t> </a:t>
            </a:r>
            <a:br>
              <a:rPr lang="en-US" b="1" dirty="0">
                <a:solidFill>
                  <a:schemeClr val="accent5">
                    <a:lumMod val="50000"/>
                  </a:schemeClr>
                </a:solidFill>
              </a:rPr>
            </a:br>
            <a:r>
              <a:rPr lang="hu-HU" sz="4400" dirty="0">
                <a:latin typeface="Avenir Next" panose="020B0503020202020204" pitchFamily="34" charset="0"/>
              </a:rPr>
              <a:t>ÉS AMIT TEHEHTÜNK ELLENE </a:t>
            </a:r>
            <a:br>
              <a:rPr lang="en-US" sz="4400" dirty="0">
                <a:latin typeface="Avenir Next" panose="020B0503020202020204" pitchFamily="34" charset="0"/>
              </a:rPr>
            </a:br>
            <a:endParaRPr lang="en-US" dirty="0"/>
          </a:p>
        </p:txBody>
      </p:sp>
      <p:sp>
        <p:nvSpPr>
          <p:cNvPr id="3" name="Subtitle 2">
            <a:extLst>
              <a:ext uri="{FF2B5EF4-FFF2-40B4-BE49-F238E27FC236}">
                <a16:creationId xmlns:a16="http://schemas.microsoft.com/office/drawing/2014/main" id="{F07C73E4-876B-6144-B0E4-1BC265B11E7A}"/>
              </a:ext>
            </a:extLst>
          </p:cNvPr>
          <p:cNvSpPr>
            <a:spLocks noGrp="1"/>
          </p:cNvSpPr>
          <p:nvPr>
            <p:ph type="subTitle" idx="1"/>
          </p:nvPr>
        </p:nvSpPr>
        <p:spPr>
          <a:xfrm>
            <a:off x="1019032" y="4531063"/>
            <a:ext cx="9144000" cy="1491018"/>
          </a:xfrm>
        </p:spPr>
        <p:txBody>
          <a:bodyPr/>
          <a:lstStyle/>
          <a:p>
            <a:r>
              <a:rPr lang="hu-HU" sz="1400" dirty="0">
                <a:latin typeface="Avenir Next" panose="020B0503020202020204" pitchFamily="34" charset="0"/>
              </a:rPr>
              <a:t>Írta: </a:t>
            </a:r>
            <a:r>
              <a:rPr lang="en-US" sz="1400" dirty="0">
                <a:latin typeface="Avenir Next" panose="020B0503020202020204" pitchFamily="34" charset="0"/>
              </a:rPr>
              <a:t> DR KATIA REINERT | </a:t>
            </a:r>
            <a:r>
              <a:rPr lang="hu-HU" sz="1400" dirty="0">
                <a:latin typeface="Avenir Next" panose="020B0503020202020204" pitchFamily="34" charset="0"/>
              </a:rPr>
              <a:t>Az Egészségügyi SZOLGÁLATOK OSZTÁLYÁNAK TÁRSIGAZGATÓJA</a:t>
            </a:r>
            <a:endParaRPr lang="en-US" sz="1400" dirty="0">
              <a:latin typeface="Avenir Next" panose="020B0503020202020204" pitchFamily="34" charset="0"/>
            </a:endParaRPr>
          </a:p>
          <a:p>
            <a:endParaRPr lang="en-US" dirty="0"/>
          </a:p>
        </p:txBody>
      </p:sp>
      <p:pic>
        <p:nvPicPr>
          <p:cNvPr id="6" name="Picture 5">
            <a:extLst>
              <a:ext uri="{FF2B5EF4-FFF2-40B4-BE49-F238E27FC236}">
                <a16:creationId xmlns:a16="http://schemas.microsoft.com/office/drawing/2014/main" id="{06E69828-089E-AE47-B205-CBC6E0814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629" y="5048211"/>
            <a:ext cx="543621" cy="380280"/>
          </a:xfrm>
          <a:prstGeom prst="rect">
            <a:avLst/>
          </a:prstGeom>
        </p:spPr>
      </p:pic>
    </p:spTree>
    <p:extLst>
      <p:ext uri="{BB962C8B-B14F-4D97-AF65-F5344CB8AC3E}">
        <p14:creationId xmlns:p14="http://schemas.microsoft.com/office/powerpoint/2010/main" val="79953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9122FB71-7A9F-7B46-B303-513DC6F1EAF7}"/>
              </a:ext>
            </a:extLst>
          </p:cNvPr>
          <p:cNvPicPr>
            <a:picLocks noChangeAspect="1"/>
          </p:cNvPicPr>
          <p:nvPr/>
        </p:nvPicPr>
        <p:blipFill rotWithShape="1">
          <a:blip r:embed="rId3"/>
          <a:srcRect t="13722" b="2556"/>
          <a:stretch/>
        </p:blipFill>
        <p:spPr>
          <a:xfrm>
            <a:off x="0" y="0"/>
            <a:ext cx="12192000" cy="6928552"/>
          </a:xfrm>
          <a:prstGeom prst="rect">
            <a:avLst/>
          </a:prstGeom>
        </p:spPr>
      </p:pic>
      <p:sp>
        <p:nvSpPr>
          <p:cNvPr id="3" name="Content Placeholder 2">
            <a:extLst>
              <a:ext uri="{FF2B5EF4-FFF2-40B4-BE49-F238E27FC236}">
                <a16:creationId xmlns:a16="http://schemas.microsoft.com/office/drawing/2014/main" id="{7E30045D-BD22-C04E-B81D-15C8B14C32DC}"/>
              </a:ext>
            </a:extLst>
          </p:cNvPr>
          <p:cNvSpPr>
            <a:spLocks noGrp="1"/>
          </p:cNvSpPr>
          <p:nvPr>
            <p:ph idx="1"/>
          </p:nvPr>
        </p:nvSpPr>
        <p:spPr>
          <a:xfrm>
            <a:off x="674424" y="1511724"/>
            <a:ext cx="8455925" cy="4351338"/>
          </a:xfrm>
        </p:spPr>
        <p:txBody>
          <a:bodyPr>
            <a:normAutofit/>
          </a:bodyPr>
          <a:lstStyle/>
          <a:p>
            <a:pPr lvl="0" fontAlgn="base"/>
            <a:r>
              <a:rPr lang="hu-HU" b="1" dirty="0">
                <a:solidFill>
                  <a:schemeClr val="accent5">
                    <a:lumMod val="50000"/>
                  </a:schemeClr>
                </a:solidFill>
              </a:rPr>
              <a:t>Rendkívüli birtoklásvágy és féltékenység gyötri a bántalmazókat. </a:t>
            </a:r>
            <a:r>
              <a:rPr lang="hu-HU" dirty="0"/>
              <a:t>Erős vágyat éreznek társuk irányítására. </a:t>
            </a:r>
          </a:p>
          <a:p>
            <a:pPr lvl="0" fontAlgn="base"/>
            <a:r>
              <a:rPr lang="hu-HU" b="1" dirty="0">
                <a:solidFill>
                  <a:schemeClr val="accent5">
                    <a:lumMod val="50000"/>
                  </a:schemeClr>
                </a:solidFill>
              </a:rPr>
              <a:t>A bántalmazónak gyakran felszínes a kapcsolata másokkal. </a:t>
            </a:r>
            <a:r>
              <a:rPr lang="hu-HU" dirty="0"/>
              <a:t>Elsődleges, ha nem kizárólagos a férjével/barátjával élt kapcsolata.  </a:t>
            </a:r>
          </a:p>
          <a:p>
            <a:pPr lvl="0" fontAlgn="base"/>
            <a:r>
              <a:rPr lang="hu-HU" b="1" dirty="0">
                <a:solidFill>
                  <a:schemeClr val="accent5">
                    <a:lumMod val="50000"/>
                  </a:schemeClr>
                </a:solidFill>
              </a:rPr>
              <a:t>Kettős személyiségként is jellemezhető. </a:t>
            </a:r>
            <a:r>
              <a:rPr lang="hu-HU" dirty="0"/>
              <a:t>— Mézes-mázas, vagy kivételesen kegyetlen és hirtelen. Hangulatától függően önző, vagy nagylelkű. </a:t>
            </a:r>
          </a:p>
          <a:p>
            <a:pPr>
              <a:lnSpc>
                <a:spcPct val="100000"/>
              </a:lnSpc>
            </a:pPr>
            <a:endParaRPr lang="en-US" dirty="0"/>
          </a:p>
        </p:txBody>
      </p:sp>
    </p:spTree>
    <p:extLst>
      <p:ext uri="{BB962C8B-B14F-4D97-AF65-F5344CB8AC3E}">
        <p14:creationId xmlns:p14="http://schemas.microsoft.com/office/powerpoint/2010/main" val="317799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854A-49D2-854B-A26E-F1C7167C6BDE}"/>
              </a:ext>
            </a:extLst>
          </p:cNvPr>
          <p:cNvSpPr>
            <a:spLocks noGrp="1"/>
          </p:cNvSpPr>
          <p:nvPr>
            <p:ph type="title"/>
          </p:nvPr>
        </p:nvSpPr>
        <p:spPr/>
        <p:txBody>
          <a:bodyPr/>
          <a:lstStyle/>
          <a:p>
            <a:endParaRPr lang="en-US"/>
          </a:p>
        </p:txBody>
      </p:sp>
      <p:pic>
        <p:nvPicPr>
          <p:cNvPr id="4" name="Content Placeholder 8">
            <a:extLst>
              <a:ext uri="{FF2B5EF4-FFF2-40B4-BE49-F238E27FC236}">
                <a16:creationId xmlns:a16="http://schemas.microsoft.com/office/drawing/2014/main" id="{378FE055-173D-1848-A430-EF1E287D5ADE}"/>
              </a:ext>
            </a:extLst>
          </p:cNvPr>
          <p:cNvPicPr>
            <a:picLocks noChangeAspect="1"/>
          </p:cNvPicPr>
          <p:nvPr/>
        </p:nvPicPr>
        <p:blipFill rotWithShape="1">
          <a:blip r:embed="rId3"/>
          <a:srcRect t="13722" b="2556"/>
          <a:stretch/>
        </p:blipFill>
        <p:spPr>
          <a:xfrm>
            <a:off x="0" y="0"/>
            <a:ext cx="12192000" cy="6928552"/>
          </a:xfrm>
          <a:prstGeom prst="rect">
            <a:avLst/>
          </a:prstGeom>
        </p:spPr>
      </p:pic>
      <p:sp>
        <p:nvSpPr>
          <p:cNvPr id="3" name="Content Placeholder 2">
            <a:extLst>
              <a:ext uri="{FF2B5EF4-FFF2-40B4-BE49-F238E27FC236}">
                <a16:creationId xmlns:a16="http://schemas.microsoft.com/office/drawing/2014/main" id="{DA2347CE-F9BA-BA49-9F9B-3D17EF23A4AA}"/>
              </a:ext>
            </a:extLst>
          </p:cNvPr>
          <p:cNvSpPr>
            <a:spLocks noGrp="1"/>
          </p:cNvSpPr>
          <p:nvPr>
            <p:ph idx="1"/>
          </p:nvPr>
        </p:nvSpPr>
        <p:spPr>
          <a:xfrm>
            <a:off x="691978" y="1893864"/>
            <a:ext cx="6512011" cy="4964136"/>
          </a:xfrm>
        </p:spPr>
        <p:txBody>
          <a:bodyPr>
            <a:normAutofit fontScale="92500" lnSpcReduction="10000"/>
          </a:bodyPr>
          <a:lstStyle/>
          <a:p>
            <a:pPr marL="342900" lvl="0" indent="-342900" fontAlgn="base">
              <a:lnSpc>
                <a:spcPct val="100000"/>
              </a:lnSpc>
              <a:spcAft>
                <a:spcPts val="0"/>
              </a:spcAft>
              <a:buFont typeface="Symbol" panose="05050102010706020507" pitchFamily="18" charset="2"/>
              <a:buChar char=""/>
            </a:pPr>
            <a:r>
              <a:rPr lang="hu-HU"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A bántalmazó egyik legfőbb jellemzője a mások félrevezetésére való képessége.</a:t>
            </a:r>
            <a:r>
              <a:rPr lang="hu-H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hu-HU" dirty="0">
                <a:solidFill>
                  <a:srgbClr val="000000"/>
                </a:solidFill>
                <a:latin typeface="Calibri" panose="020F0502020204030204" pitchFamily="34" charset="0"/>
                <a:ea typeface="Times New Roman" panose="02020603050405020304" pitchFamily="18" charset="0"/>
                <a:cs typeface="Calibri" panose="020F0502020204030204" pitchFamily="34" charset="0"/>
              </a:rPr>
              <a:t>Tud kedves, nyugodt, bájos és meggyőző is lenni. </a:t>
            </a:r>
          </a:p>
          <a:p>
            <a:pPr marL="342900" lvl="0" indent="-342900" fontAlgn="base">
              <a:lnSpc>
                <a:spcPct val="100000"/>
              </a:lnSpc>
              <a:spcAft>
                <a:spcPts val="0"/>
              </a:spcAft>
              <a:buFont typeface="Symbol" panose="05050102010706020507" pitchFamily="18" charset="2"/>
              <a:buChar char=""/>
            </a:pPr>
            <a:r>
              <a:rPr lang="hu-HU"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A társa általában jelkép számára. </a:t>
            </a:r>
            <a:r>
              <a:rPr lang="hu-HU" dirty="0">
                <a:solidFill>
                  <a:srgbClr val="000000"/>
                </a:solidFill>
                <a:latin typeface="Calibri" panose="020F0502020204030204" pitchFamily="34" charset="0"/>
                <a:ea typeface="Times New Roman" panose="02020603050405020304" pitchFamily="18" charset="0"/>
                <a:cs typeface="Calibri" panose="020F0502020204030204" pitchFamily="34" charset="0"/>
              </a:rPr>
              <a:t>A bántalmazó nő nem tekinti önálló személynek társát, hanem egy másik, jelentős személy szimbólumának. Ez különösen akkor igaz, amikor mérges valamiért. Elvárná, hogy társa úgy gondolkodjon, érezzen és cselekedjen, mint az ő elképzelésében élő meghatározó másik — gyakran az édesapja (vagy más meghatározó férfi családtagja).</a:t>
            </a:r>
            <a:endParaRPr lang="hu-HU" sz="3200" dirty="0">
              <a:latin typeface="Calibri" panose="020F0502020204030204" pitchFamily="34" charset="0"/>
              <a:ea typeface="Times New Roman" panose="02020603050405020304" pitchFamily="18" charset="0"/>
              <a:cs typeface="Calibri" panose="020F0502020204030204" pitchFamily="34" charset="0"/>
            </a:endParaRPr>
          </a:p>
          <a:p>
            <a:pPr>
              <a:lnSpc>
                <a:spcPct val="100000"/>
              </a:lnSpc>
            </a:pPr>
            <a:endParaRPr lang="en-US" dirty="0"/>
          </a:p>
        </p:txBody>
      </p:sp>
    </p:spTree>
    <p:extLst>
      <p:ext uri="{BB962C8B-B14F-4D97-AF65-F5344CB8AC3E}">
        <p14:creationId xmlns:p14="http://schemas.microsoft.com/office/powerpoint/2010/main" val="411007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17A2-4923-C142-82AB-DDA93A7F13A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36FB68C-8CD8-8548-86C5-957757D10952}"/>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3" name="Content Placeholder 2">
            <a:extLst>
              <a:ext uri="{FF2B5EF4-FFF2-40B4-BE49-F238E27FC236}">
                <a16:creationId xmlns:a16="http://schemas.microsoft.com/office/drawing/2014/main" id="{C4BF51DF-05FD-9C44-98E6-46BBB66B9799}"/>
              </a:ext>
            </a:extLst>
          </p:cNvPr>
          <p:cNvSpPr>
            <a:spLocks noGrp="1"/>
          </p:cNvSpPr>
          <p:nvPr>
            <p:ph idx="1"/>
          </p:nvPr>
        </p:nvSpPr>
        <p:spPr>
          <a:xfrm>
            <a:off x="3234522" y="1566318"/>
            <a:ext cx="6277977" cy="4351338"/>
          </a:xfrm>
        </p:spPr>
        <p:txBody>
          <a:bodyPr>
            <a:normAutofit fontScale="92500"/>
          </a:bodyPr>
          <a:lstStyle/>
          <a:p>
            <a:pPr marL="0" indent="0" algn="ctr">
              <a:lnSpc>
                <a:spcPct val="110000"/>
              </a:lnSpc>
              <a:buNone/>
            </a:pPr>
            <a:r>
              <a:rPr lang="hu-HU" b="1" dirty="0">
                <a:solidFill>
                  <a:schemeClr val="accent5">
                    <a:lumMod val="50000"/>
                  </a:schemeClr>
                </a:solidFill>
                <a:latin typeface="Helvetica" panose="020B0604020202020204" pitchFamily="34" charset="0"/>
                <a:ea typeface="Times New Roman" panose="02020603050405020304" pitchFamily="18" charset="0"/>
                <a:cs typeface="Calibri" panose="020F0502020204030204" pitchFamily="34" charset="0"/>
              </a:rPr>
              <a:t>Kutatások szerint a bántalmazott emberek hajlamosak másokat bántalmazni. </a:t>
            </a: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A bántalmazó viselkedés tehát származhat egy előző kapcsolatban elszenvedett visszaélés miatt érzett félelemből és szégyenérzetből. Ez gyakran eredményezi, hogy a szégyenérzetet csak sorozatos bántalmazással tudják elnyomni. </a:t>
            </a:r>
            <a:endParaRPr lang="en-US" dirty="0"/>
          </a:p>
        </p:txBody>
      </p:sp>
    </p:spTree>
    <p:extLst>
      <p:ext uri="{BB962C8B-B14F-4D97-AF65-F5344CB8AC3E}">
        <p14:creationId xmlns:p14="http://schemas.microsoft.com/office/powerpoint/2010/main" val="319553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435509-2B3C-CA4B-B23A-617D82693879}"/>
              </a:ext>
            </a:extLst>
          </p:cNvPr>
          <p:cNvPicPr>
            <a:picLocks noChangeAspect="1"/>
          </p:cNvPicPr>
          <p:nvPr/>
        </p:nvPicPr>
        <p:blipFill rotWithShape="1">
          <a:blip r:embed="rId3"/>
          <a:srcRect t="16317"/>
          <a:stretch/>
        </p:blipFill>
        <p:spPr>
          <a:xfrm>
            <a:off x="0" y="0"/>
            <a:ext cx="12192000" cy="6926240"/>
          </a:xfrm>
          <a:prstGeom prst="rect">
            <a:avLst/>
          </a:prstGeom>
        </p:spPr>
      </p:pic>
      <p:sp>
        <p:nvSpPr>
          <p:cNvPr id="2" name="Title 1">
            <a:extLst>
              <a:ext uri="{FF2B5EF4-FFF2-40B4-BE49-F238E27FC236}">
                <a16:creationId xmlns:a16="http://schemas.microsoft.com/office/drawing/2014/main" id="{84B4164B-4C93-AB46-98F0-716F0D152FE6}"/>
              </a:ext>
            </a:extLst>
          </p:cNvPr>
          <p:cNvSpPr>
            <a:spLocks noGrp="1"/>
          </p:cNvSpPr>
          <p:nvPr>
            <p:ph type="title"/>
          </p:nvPr>
        </p:nvSpPr>
        <p:spPr>
          <a:xfrm>
            <a:off x="2421340" y="706323"/>
            <a:ext cx="7814481" cy="4466182"/>
          </a:xfrm>
        </p:spPr>
        <p:txBody>
          <a:bodyPr>
            <a:noAutofit/>
          </a:bodyPr>
          <a:lstStyle/>
          <a:p>
            <a:pPr algn="ctr" fontAlgn="base">
              <a:lnSpc>
                <a:spcPct val="100000"/>
              </a:lnSpc>
            </a:pPr>
            <a:br>
              <a:rPr lang="en-US" dirty="0">
                <a:latin typeface="Avenir Next" panose="020B0503020202020204" pitchFamily="34" charset="0"/>
              </a:rPr>
            </a:br>
            <a:br>
              <a:rPr lang="en-US" dirty="0">
                <a:latin typeface="Avenir Next" panose="020B0503020202020204" pitchFamily="34" charset="0"/>
              </a:rPr>
            </a:br>
            <a:br>
              <a:rPr lang="en-US" dirty="0">
                <a:latin typeface="Avenir Next" panose="020B0503020202020204" pitchFamily="34" charset="0"/>
              </a:rPr>
            </a:br>
            <a:br>
              <a:rPr lang="en-US" dirty="0">
                <a:latin typeface="Avenir Next" panose="020B0503020202020204" pitchFamily="34" charset="0"/>
              </a:rPr>
            </a:br>
            <a:r>
              <a:rPr lang="hu-HU" dirty="0">
                <a:latin typeface="Avenir Next" panose="020B0503020202020204" pitchFamily="34" charset="0"/>
              </a:rPr>
              <a:t>MILYEN MÓDSZEREI VANNAK A </a:t>
            </a:r>
            <a:br>
              <a:rPr lang="hu-HU" dirty="0">
                <a:latin typeface="Avenir Next" panose="020B0503020202020204" pitchFamily="34" charset="0"/>
              </a:rPr>
            </a:br>
            <a:r>
              <a:rPr lang="en-US" dirty="0">
                <a:solidFill>
                  <a:schemeClr val="accent5">
                    <a:lumMod val="50000"/>
                  </a:schemeClr>
                </a:solidFill>
                <a:latin typeface="Avenir Next" panose="020B0503020202020204" pitchFamily="34" charset="0"/>
              </a:rPr>
              <a:t> </a:t>
            </a:r>
            <a:r>
              <a:rPr lang="hu-HU" b="1" dirty="0">
                <a:solidFill>
                  <a:schemeClr val="accent5">
                    <a:lumMod val="50000"/>
                  </a:schemeClr>
                </a:solidFill>
                <a:latin typeface="Avenir Next" panose="020B0503020202020204" pitchFamily="34" charset="0"/>
              </a:rPr>
              <a:t>LÉLEKTANI BÁNTALMAZÁSNAK</a:t>
            </a:r>
            <a:r>
              <a:rPr lang="en-US" b="1" dirty="0">
                <a:solidFill>
                  <a:schemeClr val="accent5">
                    <a:lumMod val="50000"/>
                  </a:schemeClr>
                </a:solidFill>
                <a:latin typeface="Avenir Next" panose="020B0503020202020204" pitchFamily="34" charset="0"/>
              </a:rPr>
              <a:t>?</a:t>
            </a:r>
            <a:br>
              <a:rPr lang="en-US" b="1" dirty="0">
                <a:solidFill>
                  <a:schemeClr val="accent5">
                    <a:lumMod val="50000"/>
                  </a:schemeClr>
                </a:solidFill>
                <a:latin typeface="Avenir Next" panose="020B0503020202020204" pitchFamily="34" charset="0"/>
              </a:rPr>
            </a:br>
            <a:r>
              <a:rPr lang="en-US" dirty="0">
                <a:latin typeface="Avenir Next" panose="020B0503020202020204" pitchFamily="34" charset="0"/>
              </a:rPr>
              <a:t> </a:t>
            </a:r>
            <a:br>
              <a:rPr lang="en-US" dirty="0">
                <a:latin typeface="Avenir Next" panose="020B0503020202020204" pitchFamily="34" charset="0"/>
              </a:rPr>
            </a:br>
            <a:br>
              <a:rPr lang="en-US" dirty="0">
                <a:latin typeface="Avenir Next" panose="020B0503020202020204" pitchFamily="34" charset="0"/>
              </a:rPr>
            </a:br>
            <a:r>
              <a:rPr lang="en-US" dirty="0">
                <a:latin typeface="Avenir Next" panose="020B0503020202020204" pitchFamily="34" charset="0"/>
              </a:rPr>
              <a:t> </a:t>
            </a:r>
            <a:br>
              <a:rPr lang="en-US" dirty="0">
                <a:latin typeface="Avenir Next" panose="020B0503020202020204" pitchFamily="34" charset="0"/>
              </a:rPr>
            </a:br>
            <a:endParaRPr lang="en-US" dirty="0">
              <a:latin typeface="Avenir Next" panose="020B0503020202020204" pitchFamily="34" charset="0"/>
            </a:endParaRPr>
          </a:p>
        </p:txBody>
      </p:sp>
    </p:spTree>
    <p:extLst>
      <p:ext uri="{BB962C8B-B14F-4D97-AF65-F5344CB8AC3E}">
        <p14:creationId xmlns:p14="http://schemas.microsoft.com/office/powerpoint/2010/main" val="223617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FA3616-A3EE-AB49-8ED9-ED9D6C5202FA}"/>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6CAE8281-9BEA-9C44-B525-F7833C057F1F}"/>
              </a:ext>
            </a:extLst>
          </p:cNvPr>
          <p:cNvSpPr>
            <a:spLocks noGrp="1"/>
          </p:cNvSpPr>
          <p:nvPr>
            <p:ph type="title"/>
          </p:nvPr>
        </p:nvSpPr>
        <p:spPr>
          <a:xfrm>
            <a:off x="128514" y="654908"/>
            <a:ext cx="10399443" cy="1308734"/>
          </a:xfrm>
        </p:spPr>
        <p:txBody>
          <a:bodyPr>
            <a:normAutofit/>
          </a:bodyPr>
          <a:lstStyle/>
          <a:p>
            <a:pPr algn="ctr"/>
            <a:r>
              <a:rPr lang="en-US" dirty="0">
                <a:latin typeface="Avenir Next" panose="020B0503020202020204" pitchFamily="34" charset="0"/>
              </a:rPr>
              <a:t>1. </a:t>
            </a:r>
            <a:r>
              <a:rPr lang="hu-HU" dirty="0">
                <a:latin typeface="Avenir Next" panose="020B0503020202020204" pitchFamily="34" charset="0"/>
              </a:rPr>
              <a:t>ÉRZELMI BÁNTALMAZÁS </a:t>
            </a:r>
            <a:r>
              <a:rPr lang="en-US" dirty="0">
                <a:latin typeface="Avenir Next" panose="020B0503020202020204" pitchFamily="34" charset="0"/>
              </a:rPr>
              <a:t> </a:t>
            </a:r>
            <a:br>
              <a:rPr lang="en-US" dirty="0">
                <a:latin typeface="Avenir Next" panose="020B0503020202020204" pitchFamily="34" charset="0"/>
              </a:rPr>
            </a:br>
            <a:r>
              <a:rPr lang="hu-HU" b="1" dirty="0">
                <a:solidFill>
                  <a:schemeClr val="accent5">
                    <a:lumMod val="50000"/>
                  </a:schemeClr>
                </a:solidFill>
                <a:latin typeface="Avenir Next" panose="020B0503020202020204" pitchFamily="34" charset="0"/>
              </a:rPr>
              <a:t>SZAVAKKAL</a:t>
            </a:r>
            <a:endParaRPr lang="en-US" dirty="0">
              <a:solidFill>
                <a:schemeClr val="accent5">
                  <a:lumMod val="50000"/>
                </a:schemeClr>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6E92385A-C482-E640-9656-B0DA1D75E049}"/>
              </a:ext>
            </a:extLst>
          </p:cNvPr>
          <p:cNvSpPr>
            <a:spLocks noGrp="1"/>
          </p:cNvSpPr>
          <p:nvPr>
            <p:ph idx="1"/>
          </p:nvPr>
        </p:nvSpPr>
        <p:spPr>
          <a:xfrm>
            <a:off x="1070216" y="2730843"/>
            <a:ext cx="8838063" cy="3533481"/>
          </a:xfrm>
        </p:spPr>
        <p:txBody>
          <a:bodyPr>
            <a:normAutofit fontScale="92500"/>
          </a:bodyPr>
          <a:lstStyle/>
          <a:p>
            <a:pPr marL="342900" lvl="0" indent="-342900" fontAlgn="base">
              <a:lnSpc>
                <a:spcPct val="100000"/>
              </a:lnSpc>
              <a:spcAft>
                <a:spcPts val="0"/>
              </a:spcAft>
              <a:buFont typeface="Symbol" panose="05050102010706020507" pitchFamily="18" charset="2"/>
              <a:buChar char=""/>
            </a:pPr>
            <a:r>
              <a:rPr lang="hu-HU" b="1" dirty="0">
                <a:solidFill>
                  <a:schemeClr val="accent5">
                    <a:lumMod val="50000"/>
                  </a:schemeClr>
                </a:solidFill>
                <a:ea typeface="Times New Roman" panose="02020603050405020304" pitchFamily="18" charset="0"/>
                <a:cs typeface="Calibri" panose="020F0502020204030204" pitchFamily="34" charset="0"/>
              </a:rPr>
              <a:t>Az erőszakos véleménynyilvánító. </a:t>
            </a:r>
            <a:r>
              <a:rPr lang="hu-HU" dirty="0">
                <a:solidFill>
                  <a:srgbClr val="000000"/>
                </a:solidFill>
                <a:ea typeface="Times New Roman" panose="02020603050405020304" pitchFamily="18" charset="0"/>
                <a:cs typeface="Calibri" panose="020F0502020204030204" pitchFamily="34" charset="0"/>
              </a:rPr>
              <a:t>Nem veszi figyelembe a véleményedet és mindig a sajátját akarja rád kényszeríteni. </a:t>
            </a:r>
            <a:endParaRPr lang="hu-HU" sz="3200" dirty="0">
              <a:ea typeface="Times New Roman" panose="02020603050405020304" pitchFamily="18" charset="0"/>
              <a:cs typeface="Times New Roman" panose="02020603050405020304" pitchFamily="18" charset="0"/>
            </a:endParaRPr>
          </a:p>
          <a:p>
            <a:pPr marL="342900" lvl="0" indent="-342900" fontAlgn="base">
              <a:lnSpc>
                <a:spcPct val="100000"/>
              </a:lnSpc>
              <a:spcAft>
                <a:spcPts val="0"/>
              </a:spcAft>
              <a:buFont typeface="Symbol" panose="05050102010706020507" pitchFamily="18" charset="2"/>
              <a:buChar char=""/>
            </a:pPr>
            <a:r>
              <a:rPr lang="hu-HU" b="1" dirty="0">
                <a:solidFill>
                  <a:schemeClr val="accent5">
                    <a:lumMod val="50000"/>
                  </a:schemeClr>
                </a:solidFill>
                <a:ea typeface="Times New Roman" panose="02020603050405020304" pitchFamily="18" charset="0"/>
                <a:cs typeface="Calibri" panose="020F0502020204030204" pitchFamily="34" charset="0"/>
              </a:rPr>
              <a:t>Akinek mindig igaza van</a:t>
            </a:r>
            <a:r>
              <a:rPr lang="hu-HU" sz="2600" b="1" dirty="0">
                <a:solidFill>
                  <a:schemeClr val="accent5">
                    <a:lumMod val="50000"/>
                  </a:schemeClr>
                </a:solidFill>
                <a:ea typeface="Times New Roman" panose="02020603050405020304" pitchFamily="18" charset="0"/>
                <a:cs typeface="Calibri" panose="020F0502020204030204" pitchFamily="34" charset="0"/>
              </a:rPr>
              <a:t>. </a:t>
            </a:r>
            <a:r>
              <a:rPr lang="hu-HU" sz="2600" dirty="0">
                <a:solidFill>
                  <a:srgbClr val="000000"/>
                </a:solidFill>
                <a:latin typeface="Helvetica" panose="020B0604020202020204" pitchFamily="34" charset="0"/>
                <a:ea typeface="Times New Roman" panose="02020603050405020304" pitchFamily="18" charset="0"/>
                <a:cs typeface="Calibri" panose="020F0502020204030204" pitchFamily="34" charset="0"/>
              </a:rPr>
              <a:t>Mindig az ő véleményének kel érvényesülnie és minden nézeteltérésben övé az utolsó szó. </a:t>
            </a:r>
            <a:endParaRPr lang="hu-HU" sz="3000" dirty="0">
              <a:ea typeface="Times New Roman" panose="02020603050405020304" pitchFamily="18" charset="0"/>
              <a:cs typeface="Times New Roman" panose="02020603050405020304" pitchFamily="18" charset="0"/>
            </a:endParaRPr>
          </a:p>
          <a:p>
            <a:pPr marL="342900" lvl="0" indent="-342900" fontAlgn="base">
              <a:lnSpc>
                <a:spcPct val="100000"/>
              </a:lnSpc>
              <a:spcAft>
                <a:spcPts val="0"/>
              </a:spcAft>
              <a:buFont typeface="Symbol" panose="05050102010706020507" pitchFamily="18" charset="2"/>
              <a:buChar char=""/>
            </a:pPr>
            <a:r>
              <a:rPr lang="hu-HU" b="1" dirty="0">
                <a:solidFill>
                  <a:schemeClr val="accent5">
                    <a:lumMod val="50000"/>
                  </a:schemeClr>
                </a:solidFill>
                <a:ea typeface="Times New Roman" panose="02020603050405020304" pitchFamily="18" charset="0"/>
                <a:cs typeface="Calibri" panose="020F0502020204030204" pitchFamily="34" charset="0"/>
              </a:rPr>
              <a:t>A bíró és a zsűri.</a:t>
            </a:r>
            <a:r>
              <a:rPr lang="hu-HU" dirty="0">
                <a:solidFill>
                  <a:schemeClr val="accent5">
                    <a:lumMod val="50000"/>
                  </a:schemeClr>
                </a:solidFill>
                <a:ea typeface="Times New Roman" panose="02020603050405020304" pitchFamily="18" charset="0"/>
                <a:cs typeface="Calibri" panose="020F0502020204030204" pitchFamily="34" charset="0"/>
              </a:rPr>
              <a:t> </a:t>
            </a:r>
            <a:r>
              <a:rPr lang="hu-HU" dirty="0">
                <a:solidFill>
                  <a:srgbClr val="000000"/>
                </a:solidFill>
                <a:ea typeface="Times New Roman" panose="02020603050405020304" pitchFamily="18" charset="0"/>
                <a:cs typeface="Calibri" panose="020F0502020204030204" pitchFamily="34" charset="0"/>
              </a:rPr>
              <a:t>Nyersen ítélkezik feletted. Szégyent és bűntudatot ébresztve benned durván kritizálja személyedet vagy viselkedésedet. </a:t>
            </a:r>
            <a:endParaRPr lang="hu-HU" sz="3200" dirty="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9432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551F-30F2-574A-A199-A5E7B275207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9632FAB-C7F9-DB4B-AE84-EBB1E007DC6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1FD21E67-378D-FC47-8C6D-00DF43450329}"/>
              </a:ext>
            </a:extLst>
          </p:cNvPr>
          <p:cNvSpPr>
            <a:spLocks noGrp="1"/>
          </p:cNvSpPr>
          <p:nvPr>
            <p:ph idx="1"/>
          </p:nvPr>
        </p:nvSpPr>
        <p:spPr>
          <a:xfrm>
            <a:off x="741405" y="1841157"/>
            <a:ext cx="9057504" cy="4176584"/>
          </a:xfrm>
        </p:spPr>
        <p:txBody>
          <a:bodyPr>
            <a:noAutofit/>
          </a:bodyPr>
          <a:lstStyle/>
          <a:p>
            <a:pPr lvl="0" fontAlgn="base"/>
            <a:r>
              <a:rPr lang="hu-HU" sz="2400" b="1" dirty="0">
                <a:solidFill>
                  <a:schemeClr val="accent5">
                    <a:lumMod val="50000"/>
                  </a:schemeClr>
                </a:solidFill>
              </a:rPr>
              <a:t>A földbe döngölő művész. </a:t>
            </a:r>
            <a:r>
              <a:rPr lang="hu-HU" sz="2400" dirty="0"/>
              <a:t>Ilyen megjegyzésekkel értékeli le döntéseidet vagy érzéseidet: - Hülye vagy? Hogy lehet ekkora ostobaságot kitalálni? </a:t>
            </a:r>
          </a:p>
          <a:p>
            <a:pPr lvl="0" fontAlgn="base"/>
            <a:r>
              <a:rPr lang="hu-HU" sz="2400" b="1" dirty="0">
                <a:solidFill>
                  <a:schemeClr val="accent5">
                    <a:lumMod val="50000"/>
                  </a:schemeClr>
                </a:solidFill>
              </a:rPr>
              <a:t>A </a:t>
            </a:r>
            <a:r>
              <a:rPr lang="hu-HU" sz="2400" b="1" dirty="0" err="1">
                <a:solidFill>
                  <a:schemeClr val="accent5">
                    <a:lumMod val="50000"/>
                  </a:schemeClr>
                </a:solidFill>
              </a:rPr>
              <a:t>Stand-Up</a:t>
            </a:r>
            <a:r>
              <a:rPr lang="hu-HU" sz="2400" b="1" dirty="0">
                <a:solidFill>
                  <a:schemeClr val="accent5">
                    <a:lumMod val="50000"/>
                  </a:schemeClr>
                </a:solidFill>
              </a:rPr>
              <a:t> komédiás. </a:t>
            </a:r>
            <a:r>
              <a:rPr lang="hu-HU" sz="2400" dirty="0"/>
              <a:t>Gúnyos megjegyzésekkel hoz elő régebbi eseteket, lekicsinyli nézeteidet vagy személyedet. </a:t>
            </a:r>
          </a:p>
          <a:p>
            <a:pPr lvl="0" fontAlgn="base"/>
            <a:r>
              <a:rPr lang="hu-HU" sz="2400" b="1" dirty="0">
                <a:solidFill>
                  <a:schemeClr val="accent5">
                    <a:lumMod val="50000"/>
                  </a:schemeClr>
                </a:solidFill>
              </a:rPr>
              <a:t>A nagy bűntudatkeltő. </a:t>
            </a:r>
            <a:r>
              <a:rPr lang="hu-HU" sz="2400" dirty="0"/>
              <a:t>Irreális és ki nem érdemelt bűntudatkeltéssel próbálja viselkedésedet irányítani. </a:t>
            </a:r>
          </a:p>
          <a:p>
            <a:pPr lvl="0" fontAlgn="base"/>
            <a:r>
              <a:rPr lang="hu-HU" sz="2400" b="1" dirty="0">
                <a:solidFill>
                  <a:schemeClr val="accent5">
                    <a:lumMod val="50000"/>
                  </a:schemeClr>
                </a:solidFill>
              </a:rPr>
              <a:t>A történész.</a:t>
            </a:r>
            <a:r>
              <a:rPr lang="hu-HU" sz="2400" b="1" dirty="0"/>
              <a:t> </a:t>
            </a:r>
            <a:r>
              <a:rPr lang="hu-HU" sz="2400" dirty="0"/>
              <a:t>Állítólag megbocsájt, mégis újra meg újra felhozza a régebbi eseteket, hogy megszégyenítsen és döntései, érzései elfogadására kényszerítsen.  </a:t>
            </a:r>
          </a:p>
          <a:p>
            <a:pPr marL="0" indent="0">
              <a:lnSpc>
                <a:spcPct val="120000"/>
              </a:lnSpc>
              <a:buNone/>
            </a:pPr>
            <a:endParaRPr lang="en-US" sz="2400" dirty="0"/>
          </a:p>
        </p:txBody>
      </p:sp>
    </p:spTree>
    <p:extLst>
      <p:ext uri="{BB962C8B-B14F-4D97-AF65-F5344CB8AC3E}">
        <p14:creationId xmlns:p14="http://schemas.microsoft.com/office/powerpoint/2010/main" val="207127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C7A6D-3CBA-784A-9124-1E374A3D4A37}"/>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3053543D-97A8-984D-8CFF-53CFD7B03417}"/>
              </a:ext>
            </a:extLst>
          </p:cNvPr>
          <p:cNvSpPr>
            <a:spLocks noGrp="1"/>
          </p:cNvSpPr>
          <p:nvPr>
            <p:ph type="title"/>
          </p:nvPr>
        </p:nvSpPr>
        <p:spPr>
          <a:xfrm>
            <a:off x="278641" y="464026"/>
            <a:ext cx="10515600" cy="1322198"/>
          </a:xfrm>
        </p:spPr>
        <p:txBody>
          <a:bodyPr>
            <a:noAutofit/>
          </a:bodyPr>
          <a:lstStyle/>
          <a:p>
            <a:pPr algn="ctr"/>
            <a:br>
              <a:rPr lang="en-US" sz="4000" dirty="0">
                <a:latin typeface="Avenir Next" panose="020B0503020202020204" pitchFamily="34" charset="0"/>
              </a:rPr>
            </a:br>
            <a:r>
              <a:rPr lang="en-US" sz="4000" dirty="0">
                <a:latin typeface="Avenir Next" panose="020B0503020202020204" pitchFamily="34" charset="0"/>
              </a:rPr>
              <a:t>2. </a:t>
            </a:r>
            <a:r>
              <a:rPr lang="hu-HU" sz="4000" dirty="0">
                <a:latin typeface="Avenir Next" panose="020B0503020202020204" pitchFamily="34" charset="0"/>
              </a:rPr>
              <a:t>LÉLEKTANI BÁNTALMAZÁS </a:t>
            </a:r>
            <a:r>
              <a:rPr lang="en-US" sz="4000" dirty="0">
                <a:latin typeface="Avenir Next" panose="020B0503020202020204" pitchFamily="34" charset="0"/>
              </a:rPr>
              <a:t> </a:t>
            </a:r>
            <a:br>
              <a:rPr lang="en-US" sz="4000" dirty="0">
                <a:latin typeface="Avenir Next" panose="020B0503020202020204" pitchFamily="34" charset="0"/>
              </a:rPr>
            </a:br>
            <a:r>
              <a:rPr lang="hu-HU" sz="4000" b="1" dirty="0">
                <a:solidFill>
                  <a:schemeClr val="accent5">
                    <a:lumMod val="50000"/>
                  </a:schemeClr>
                </a:solidFill>
                <a:latin typeface="Avenir Next" panose="020B0503020202020204" pitchFamily="34" charset="0"/>
              </a:rPr>
              <a:t>TETTEKKEL</a:t>
            </a:r>
            <a:br>
              <a:rPr lang="en-US" sz="4000" b="1" dirty="0">
                <a:solidFill>
                  <a:srgbClr val="002060"/>
                </a:solidFill>
                <a:latin typeface="Avenir Next" panose="020B0503020202020204" pitchFamily="34" charset="0"/>
              </a:rPr>
            </a:br>
            <a:endParaRPr lang="en-US" sz="4000"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72813ED1-CF1A-BD49-83F6-E2AA6F2FFF1C}"/>
              </a:ext>
            </a:extLst>
          </p:cNvPr>
          <p:cNvSpPr>
            <a:spLocks noGrp="1"/>
          </p:cNvSpPr>
          <p:nvPr>
            <p:ph idx="1"/>
          </p:nvPr>
        </p:nvSpPr>
        <p:spPr>
          <a:xfrm>
            <a:off x="1075037" y="2026509"/>
            <a:ext cx="6932141" cy="3842950"/>
          </a:xfrm>
        </p:spPr>
        <p:txBody>
          <a:bodyPr>
            <a:normAutofit fontScale="92500"/>
          </a:bodyPr>
          <a:lstStyle/>
          <a:p>
            <a:pPr marL="342900" lvl="0" indent="-342900" fontAlgn="base">
              <a:lnSpc>
                <a:spcPct val="100000"/>
              </a:lnSpc>
              <a:spcAft>
                <a:spcPts val="0"/>
              </a:spcAft>
              <a:buFont typeface="Symbol" panose="05050102010706020507" pitchFamily="18" charset="2"/>
              <a:buChar char=""/>
            </a:pPr>
            <a:r>
              <a:rPr lang="hu-HU" b="1" dirty="0">
                <a:solidFill>
                  <a:schemeClr val="accent5">
                    <a:lumMod val="50000"/>
                  </a:schemeClr>
                </a:solidFill>
                <a:ea typeface="Times New Roman" panose="02020603050405020304" pitchFamily="18" charset="0"/>
                <a:cs typeface="Calibri" panose="020F0502020204030204" pitchFamily="34" charset="0"/>
              </a:rPr>
              <a:t>A főparancsnok. </a:t>
            </a:r>
            <a:r>
              <a:rPr lang="hu-HU" dirty="0">
                <a:solidFill>
                  <a:srgbClr val="000000"/>
                </a:solidFill>
                <a:ea typeface="Times New Roman" panose="02020603050405020304" pitchFamily="18" charset="0"/>
                <a:cs typeface="Calibri" panose="020F0502020204030204" pitchFamily="34" charset="0"/>
              </a:rPr>
              <a:t>Merev, katonás viselkedésével gondolataidtól a tetteidig irányírása alatt akarja tartani életed minden területét. </a:t>
            </a:r>
            <a:endParaRPr lang="hu-HU" dirty="0">
              <a:ea typeface="Times New Roman" panose="02020603050405020304" pitchFamily="18" charset="0"/>
              <a:cs typeface="Times New Roman" panose="02020603050405020304" pitchFamily="18" charset="0"/>
            </a:endParaRPr>
          </a:p>
          <a:p>
            <a:pPr marL="342900" lvl="0" indent="-342900" fontAlgn="base">
              <a:lnSpc>
                <a:spcPct val="100000"/>
              </a:lnSpc>
              <a:spcAft>
                <a:spcPts val="0"/>
              </a:spcAft>
              <a:buFont typeface="Symbol" panose="05050102010706020507" pitchFamily="18" charset="2"/>
              <a:buChar char=""/>
            </a:pPr>
            <a:r>
              <a:rPr lang="hu-HU" b="1" dirty="0">
                <a:solidFill>
                  <a:schemeClr val="accent5">
                    <a:lumMod val="50000"/>
                  </a:schemeClr>
                </a:solidFill>
                <a:ea typeface="Times New Roman" panose="02020603050405020304" pitchFamily="18" charset="0"/>
                <a:cs typeface="Calibri" panose="020F0502020204030204" pitchFamily="34" charset="0"/>
              </a:rPr>
              <a:t>A kiabálós. </a:t>
            </a:r>
            <a:r>
              <a:rPr lang="hu-HU" dirty="0">
                <a:solidFill>
                  <a:srgbClr val="000000"/>
                </a:solidFill>
                <a:ea typeface="Times New Roman" panose="02020603050405020304" pitchFamily="18" charset="0"/>
                <a:cs typeface="Calibri" panose="020F0502020204030204" pitchFamily="34" charset="0"/>
              </a:rPr>
              <a:t>A kiabálás, visítozás, pocskondiázás fegyverét használja irányításodra. </a:t>
            </a:r>
            <a:endParaRPr lang="hu-HU" dirty="0">
              <a:ea typeface="Times New Roman" panose="02020603050405020304" pitchFamily="18" charset="0"/>
              <a:cs typeface="Times New Roman" panose="02020603050405020304" pitchFamily="18" charset="0"/>
            </a:endParaRPr>
          </a:p>
          <a:p>
            <a:pPr marL="342900" lvl="0" indent="-342900" fontAlgn="base">
              <a:lnSpc>
                <a:spcPct val="100000"/>
              </a:lnSpc>
              <a:spcAft>
                <a:spcPts val="0"/>
              </a:spcAft>
              <a:buFont typeface="Symbol" panose="05050102010706020507" pitchFamily="18" charset="2"/>
              <a:buChar char=""/>
            </a:pPr>
            <a:r>
              <a:rPr lang="hu-HU" b="1" dirty="0">
                <a:solidFill>
                  <a:schemeClr val="accent5">
                    <a:lumMod val="50000"/>
                  </a:schemeClr>
                </a:solidFill>
                <a:ea typeface="Times New Roman" panose="02020603050405020304" pitchFamily="18" charset="0"/>
                <a:cs typeface="Calibri" panose="020F0502020204030204" pitchFamily="34" charset="0"/>
              </a:rPr>
              <a:t>A megfélemlítő.</a:t>
            </a:r>
            <a:r>
              <a:rPr lang="hu-HU" b="1" dirty="0">
                <a:solidFill>
                  <a:srgbClr val="000000"/>
                </a:solidFill>
                <a:ea typeface="Times New Roman" panose="02020603050405020304" pitchFamily="18" charset="0"/>
                <a:cs typeface="Calibri" panose="020F0502020204030204" pitchFamily="34" charset="0"/>
              </a:rPr>
              <a:t> </a:t>
            </a:r>
            <a:r>
              <a:rPr lang="hu-HU" dirty="0">
                <a:solidFill>
                  <a:srgbClr val="000000"/>
                </a:solidFill>
                <a:ea typeface="Times New Roman" panose="02020603050405020304" pitchFamily="18" charset="0"/>
                <a:cs typeface="Calibri" panose="020F0502020204030204" pitchFamily="34" charset="0"/>
              </a:rPr>
              <a:t>Célja elérése érdekében megfélemlítést, haragot és fenyegetéseket alkalmaz. </a:t>
            </a:r>
            <a:endParaRPr lang="hu-HU" dirty="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26328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F095-A6BF-8E46-91C5-8CE319F8B5BD}"/>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23BBD06-F8D0-B445-BF07-CC55F7092BA7}"/>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988A07B2-3EFB-7F4B-91AB-17A1C9B2B894}"/>
              </a:ext>
            </a:extLst>
          </p:cNvPr>
          <p:cNvSpPr>
            <a:spLocks noGrp="1"/>
          </p:cNvSpPr>
          <p:nvPr>
            <p:ph idx="1"/>
          </p:nvPr>
        </p:nvSpPr>
        <p:spPr>
          <a:xfrm>
            <a:off x="319583" y="1825625"/>
            <a:ext cx="9506805" cy="4351338"/>
          </a:xfrm>
        </p:spPr>
        <p:txBody>
          <a:bodyPr>
            <a:normAutofit fontScale="85000" lnSpcReduction="20000"/>
          </a:bodyPr>
          <a:lstStyle/>
          <a:p>
            <a:pPr marL="171450" lvl="0" indent="-171450" fontAlgn="base">
              <a:lnSpc>
                <a:spcPct val="110000"/>
              </a:lnSpc>
            </a:pPr>
            <a:r>
              <a:rPr lang="hu-HU" b="1" dirty="0">
                <a:solidFill>
                  <a:schemeClr val="accent5">
                    <a:lumMod val="50000"/>
                  </a:schemeClr>
                </a:solidFill>
              </a:rPr>
              <a:t>A hullámvasút. </a:t>
            </a:r>
            <a:r>
              <a:rPr lang="hu-HU" dirty="0"/>
              <a:t>Szélsőséges hangulatingadozásai és viselkedésének hirtelen változásai aláássák kapcsolatotok biztonságérzetét és következetességét. </a:t>
            </a:r>
          </a:p>
          <a:p>
            <a:pPr marL="171450" lvl="0" indent="-171450" fontAlgn="base">
              <a:lnSpc>
                <a:spcPct val="110000"/>
              </a:lnSpc>
            </a:pPr>
            <a:endParaRPr lang="hu-HU" dirty="0"/>
          </a:p>
          <a:p>
            <a:pPr marL="171450" lvl="0" indent="-171450" fontAlgn="base">
              <a:lnSpc>
                <a:spcPct val="110000"/>
              </a:lnSpc>
            </a:pPr>
            <a:r>
              <a:rPr lang="hu-HU" b="1" dirty="0">
                <a:solidFill>
                  <a:schemeClr val="accent5">
                    <a:lumMod val="50000"/>
                  </a:schemeClr>
                </a:solidFill>
              </a:rPr>
              <a:t>A kedvenceket emlegető. </a:t>
            </a:r>
            <a:r>
              <a:rPr lang="hu-HU" dirty="0"/>
              <a:t>A kivételezés megtestesítője, aki folyton ilyesmiket kérdez: - Miért nem tudsz olyan lenni, mint X, vagy Y?, és világossá teszi, hogy nem érsz fel valaki mással. </a:t>
            </a:r>
          </a:p>
          <a:p>
            <a:pPr marL="171450" lvl="0" indent="-171450" fontAlgn="base">
              <a:lnSpc>
                <a:spcPct val="110000"/>
              </a:lnSpc>
            </a:pPr>
            <a:endParaRPr lang="hu-HU" dirty="0"/>
          </a:p>
          <a:p>
            <a:pPr marL="171450" lvl="0" indent="-171450" fontAlgn="base">
              <a:lnSpc>
                <a:spcPct val="110000"/>
              </a:lnSpc>
            </a:pPr>
            <a:r>
              <a:rPr lang="hu-HU" b="1" dirty="0">
                <a:solidFill>
                  <a:schemeClr val="accent5">
                    <a:lumMod val="50000"/>
                  </a:schemeClr>
                </a:solidFill>
              </a:rPr>
              <a:t>A szerepfelcserélő. </a:t>
            </a:r>
            <a:r>
              <a:rPr lang="hu-HU" dirty="0"/>
              <a:t>Zavart okoz a kapcsolatokban, ha a szülő gyerek szerepbe kerül, a gyermeket szülői felelősségekkel terhelik, vagy a gyermeknek kell betöltenie a lelki társ szerepét.  </a:t>
            </a:r>
          </a:p>
          <a:p>
            <a:pPr>
              <a:lnSpc>
                <a:spcPct val="120000"/>
              </a:lnSpc>
            </a:pPr>
            <a:endParaRPr lang="en-US" dirty="0"/>
          </a:p>
        </p:txBody>
      </p:sp>
    </p:spTree>
    <p:extLst>
      <p:ext uri="{BB962C8B-B14F-4D97-AF65-F5344CB8AC3E}">
        <p14:creationId xmlns:p14="http://schemas.microsoft.com/office/powerpoint/2010/main" val="54664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702FB3-E23D-6C44-B85A-DD4F14FF33C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6C382A56-5465-9C4F-AE58-B554A6F9DA50}"/>
              </a:ext>
            </a:extLst>
          </p:cNvPr>
          <p:cNvSpPr>
            <a:spLocks noGrp="1"/>
          </p:cNvSpPr>
          <p:nvPr>
            <p:ph idx="1"/>
          </p:nvPr>
        </p:nvSpPr>
        <p:spPr>
          <a:xfrm>
            <a:off x="778475" y="2236573"/>
            <a:ext cx="8414951" cy="4263081"/>
          </a:xfrm>
        </p:spPr>
        <p:txBody>
          <a:bodyPr>
            <a:normAutofit/>
          </a:bodyPr>
          <a:lstStyle/>
          <a:p>
            <a:pPr lvl="0" fontAlgn="base"/>
            <a:r>
              <a:rPr lang="hu-HU" b="1" dirty="0">
                <a:solidFill>
                  <a:schemeClr val="accent5">
                    <a:lumMod val="50000"/>
                  </a:schemeClr>
                </a:solidFill>
              </a:rPr>
              <a:t>Isten haragja. </a:t>
            </a:r>
            <a:r>
              <a:rPr lang="hu-HU" dirty="0"/>
              <a:t>Saját akaratának véghezvitele céljából visszaél a Szentírás igéivel és saját véleményét Istenével egyenlőnek tekinti. </a:t>
            </a:r>
          </a:p>
          <a:p>
            <a:pPr lvl="0" fontAlgn="base"/>
            <a:r>
              <a:rPr lang="hu-HU" b="1" dirty="0">
                <a:solidFill>
                  <a:schemeClr val="accent5">
                    <a:lumMod val="50000"/>
                  </a:schemeClr>
                </a:solidFill>
              </a:rPr>
              <a:t>A rávilágító. </a:t>
            </a:r>
            <a:r>
              <a:rPr lang="hu-HU" dirty="0"/>
              <a:t>Elbizonytalanít saját emlékezőképességedben. </a:t>
            </a:r>
            <a:endParaRPr lang="en-US" dirty="0"/>
          </a:p>
        </p:txBody>
      </p:sp>
    </p:spTree>
    <p:extLst>
      <p:ext uri="{BB962C8B-B14F-4D97-AF65-F5344CB8AC3E}">
        <p14:creationId xmlns:p14="http://schemas.microsoft.com/office/powerpoint/2010/main" val="104484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C7A6D-3CBA-784A-9124-1E374A3D4A37}"/>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3053543D-97A8-984D-8CFF-53CFD7B03417}"/>
              </a:ext>
            </a:extLst>
          </p:cNvPr>
          <p:cNvSpPr>
            <a:spLocks noGrp="1"/>
          </p:cNvSpPr>
          <p:nvPr>
            <p:ph type="title"/>
          </p:nvPr>
        </p:nvSpPr>
        <p:spPr>
          <a:xfrm>
            <a:off x="278641" y="464026"/>
            <a:ext cx="10515600" cy="1322198"/>
          </a:xfrm>
        </p:spPr>
        <p:txBody>
          <a:bodyPr>
            <a:noAutofit/>
          </a:bodyPr>
          <a:lstStyle/>
          <a:p>
            <a:pPr algn="ctr"/>
            <a:br>
              <a:rPr lang="en-US" sz="4000" dirty="0">
                <a:latin typeface="Avenir Next" panose="020B0503020202020204" pitchFamily="34" charset="0"/>
              </a:rPr>
            </a:br>
            <a:r>
              <a:rPr lang="en-US" sz="4000" dirty="0">
                <a:latin typeface="Avenir Next" panose="020B0503020202020204" pitchFamily="34" charset="0"/>
              </a:rPr>
              <a:t>3. </a:t>
            </a:r>
            <a:r>
              <a:rPr lang="hu-HU" sz="4000" dirty="0">
                <a:latin typeface="Avenir Next" panose="020B0503020202020204" pitchFamily="34" charset="0"/>
              </a:rPr>
              <a:t>LÉLEKTANI BÁNTALMAZÁS </a:t>
            </a:r>
            <a:r>
              <a:rPr lang="en-US" sz="4000" dirty="0">
                <a:latin typeface="Avenir Next" panose="020B0503020202020204" pitchFamily="34" charset="0"/>
              </a:rPr>
              <a:t> </a:t>
            </a:r>
            <a:br>
              <a:rPr lang="en-US" sz="4000" dirty="0">
                <a:latin typeface="Avenir Next" panose="020B0503020202020204" pitchFamily="34" charset="0"/>
              </a:rPr>
            </a:br>
            <a:r>
              <a:rPr lang="hu-HU" sz="4000" b="1" dirty="0">
                <a:solidFill>
                  <a:schemeClr val="accent5">
                    <a:lumMod val="50000"/>
                  </a:schemeClr>
                </a:solidFill>
                <a:latin typeface="Avenir Next" panose="020B0503020202020204" pitchFamily="34" charset="0"/>
              </a:rPr>
              <a:t>KÖZÖNNYEL</a:t>
            </a:r>
            <a:br>
              <a:rPr lang="en-US" sz="4000" b="1" dirty="0">
                <a:solidFill>
                  <a:srgbClr val="002060"/>
                </a:solidFill>
                <a:latin typeface="Avenir Next" panose="020B0503020202020204" pitchFamily="34" charset="0"/>
              </a:rPr>
            </a:br>
            <a:endParaRPr lang="en-US" sz="4000"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72813ED1-CF1A-BD49-83F6-E2AA6F2FFF1C}"/>
              </a:ext>
            </a:extLst>
          </p:cNvPr>
          <p:cNvSpPr>
            <a:spLocks noGrp="1"/>
          </p:cNvSpPr>
          <p:nvPr>
            <p:ph idx="1"/>
          </p:nvPr>
        </p:nvSpPr>
        <p:spPr>
          <a:xfrm>
            <a:off x="766119" y="2250250"/>
            <a:ext cx="7834184" cy="4471826"/>
          </a:xfrm>
        </p:spPr>
        <p:txBody>
          <a:bodyPr>
            <a:normAutofit/>
          </a:bodyPr>
          <a:lstStyle/>
          <a:p>
            <a:pPr fontAlgn="base">
              <a:lnSpc>
                <a:spcPts val="2000"/>
              </a:lnSpc>
              <a:spcAft>
                <a:spcPts val="0"/>
              </a:spcAft>
            </a:pPr>
            <a:endParaRPr lang="hu-HU" sz="32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ct val="100000"/>
              </a:lnSpc>
              <a:spcAft>
                <a:spcPts val="0"/>
              </a:spcAft>
              <a:buFont typeface="Symbol" panose="05050102010706020507" pitchFamily="18" charset="2"/>
              <a:buChar char=""/>
            </a:pPr>
            <a:r>
              <a:rPr lang="hu-HU" b="1" dirty="0">
                <a:solidFill>
                  <a:schemeClr val="accent5">
                    <a:lumMod val="50000"/>
                  </a:schemeClr>
                </a:solidFill>
                <a:ea typeface="Times New Roman" panose="02020603050405020304" pitchFamily="18" charset="0"/>
                <a:cs typeface="Calibri" panose="020F0502020204030204" pitchFamily="34" charset="0"/>
              </a:rPr>
              <a:t>A közömbös szülő. </a:t>
            </a:r>
            <a:r>
              <a:rPr lang="hu-HU" dirty="0">
                <a:solidFill>
                  <a:schemeClr val="accent5">
                    <a:lumMod val="50000"/>
                  </a:schemeClr>
                </a:solidFill>
                <a:ea typeface="Times New Roman" panose="02020603050405020304" pitchFamily="18" charset="0"/>
                <a:cs typeface="Calibri" panose="020F0502020204030204" pitchFamily="34" charset="0"/>
              </a:rPr>
              <a:t> </a:t>
            </a:r>
            <a:r>
              <a:rPr lang="hu-HU" dirty="0">
                <a:solidFill>
                  <a:srgbClr val="000000"/>
                </a:solidFill>
                <a:ea typeface="Times New Roman" panose="02020603050405020304" pitchFamily="18" charset="0"/>
                <a:cs typeface="Calibri" panose="020F0502020204030204" pitchFamily="34" charset="0"/>
              </a:rPr>
              <a:t>Semmilyen fizikai kapcsolatot nem ápol gyermekével. </a:t>
            </a:r>
            <a:endParaRPr lang="hu-HU" sz="3200" dirty="0">
              <a:ea typeface="Times New Roman" panose="02020603050405020304" pitchFamily="18" charset="0"/>
              <a:cs typeface="Times New Roman" panose="02020603050405020304" pitchFamily="18" charset="0"/>
            </a:endParaRPr>
          </a:p>
          <a:p>
            <a:pPr marL="342900" lvl="0" indent="-342900" fontAlgn="base">
              <a:lnSpc>
                <a:spcPct val="100000"/>
              </a:lnSpc>
              <a:spcAft>
                <a:spcPts val="0"/>
              </a:spcAft>
              <a:buFont typeface="Symbol" panose="05050102010706020507" pitchFamily="18" charset="2"/>
              <a:buChar char=""/>
            </a:pPr>
            <a:r>
              <a:rPr lang="hu-HU" b="1" dirty="0">
                <a:solidFill>
                  <a:schemeClr val="accent5">
                    <a:lumMod val="50000"/>
                  </a:schemeClr>
                </a:solidFill>
                <a:ea typeface="Times New Roman" panose="02020603050405020304" pitchFamily="18" charset="0"/>
                <a:cs typeface="Calibri" panose="020F0502020204030204" pitchFamily="34" charset="0"/>
              </a:rPr>
              <a:t>A gondozás hiánya. </a:t>
            </a:r>
            <a:r>
              <a:rPr lang="hu-HU" dirty="0">
                <a:solidFill>
                  <a:srgbClr val="000000"/>
                </a:solidFill>
                <a:ea typeface="Times New Roman" panose="02020603050405020304" pitchFamily="18" charset="0"/>
                <a:cs typeface="Calibri" panose="020F0502020204030204" pitchFamily="34" charset="0"/>
              </a:rPr>
              <a:t>A szülő kivonja magát minden fizikai és lelki kapcsolatból. </a:t>
            </a:r>
            <a:endParaRPr lang="hu-HU" sz="3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528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C39541D-C0AE-9A4F-AFCB-1604D88C388D}"/>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2" name="Title 1">
            <a:extLst>
              <a:ext uri="{FF2B5EF4-FFF2-40B4-BE49-F238E27FC236}">
                <a16:creationId xmlns:a16="http://schemas.microsoft.com/office/drawing/2014/main" id="{92E3956C-FD19-CC4E-90EE-36D03E762446}"/>
              </a:ext>
            </a:extLst>
          </p:cNvPr>
          <p:cNvSpPr>
            <a:spLocks noGrp="1"/>
          </p:cNvSpPr>
          <p:nvPr>
            <p:ph type="title"/>
          </p:nvPr>
        </p:nvSpPr>
        <p:spPr>
          <a:xfrm>
            <a:off x="3138983" y="2548774"/>
            <a:ext cx="5854890" cy="1325563"/>
          </a:xfrm>
        </p:spPr>
        <p:txBody>
          <a:bodyPr>
            <a:noAutofit/>
          </a:bodyPr>
          <a:lstStyle/>
          <a:p>
            <a:pPr algn="ctr"/>
            <a:br>
              <a:rPr lang="en-US" sz="4800" spc="300" dirty="0">
                <a:latin typeface="Avenir Next" panose="020B0503020202020204" pitchFamily="34" charset="0"/>
              </a:rPr>
            </a:br>
            <a:r>
              <a:rPr lang="hu-HU" sz="4800" spc="300" dirty="0">
                <a:latin typeface="Avenir Next" panose="020B0503020202020204" pitchFamily="34" charset="0"/>
              </a:rPr>
              <a:t>Mária </a:t>
            </a:r>
            <a:r>
              <a:rPr lang="hu-HU" sz="4800" b="1" spc="300" dirty="0">
                <a:solidFill>
                  <a:schemeClr val="accent5">
                    <a:lumMod val="50000"/>
                  </a:schemeClr>
                </a:solidFill>
                <a:latin typeface="Avenir Next" panose="020B0503020202020204" pitchFamily="34" charset="0"/>
              </a:rPr>
              <a:t>TÖRTÉNETE</a:t>
            </a:r>
            <a:endParaRPr lang="en-US" sz="4800" spc="300" dirty="0">
              <a:solidFill>
                <a:schemeClr val="accent5">
                  <a:lumMod val="50000"/>
                </a:schemeClr>
              </a:solidFill>
              <a:latin typeface="Avenir Next" panose="020B0503020202020204" pitchFamily="34" charset="0"/>
            </a:endParaRPr>
          </a:p>
        </p:txBody>
      </p:sp>
    </p:spTree>
    <p:extLst>
      <p:ext uri="{BB962C8B-B14F-4D97-AF65-F5344CB8AC3E}">
        <p14:creationId xmlns:p14="http://schemas.microsoft.com/office/powerpoint/2010/main" val="4292553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A66D22-8CB4-EF4C-9ABB-9FD96E60A52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0ADFF640-304B-A64D-B094-A89AB40804C1}"/>
              </a:ext>
            </a:extLst>
          </p:cNvPr>
          <p:cNvSpPr>
            <a:spLocks noGrp="1"/>
          </p:cNvSpPr>
          <p:nvPr>
            <p:ph type="title"/>
          </p:nvPr>
        </p:nvSpPr>
        <p:spPr>
          <a:xfrm>
            <a:off x="128514" y="1798147"/>
            <a:ext cx="10515600" cy="1325563"/>
          </a:xfrm>
        </p:spPr>
        <p:txBody>
          <a:bodyPr>
            <a:normAutofit fontScale="90000"/>
          </a:bodyPr>
          <a:lstStyle/>
          <a:p>
            <a:pPr algn="ctr"/>
            <a:r>
              <a:rPr lang="hu-HU" dirty="0">
                <a:latin typeface="Avenir Next" panose="020B0503020202020204" pitchFamily="34" charset="0"/>
              </a:rPr>
              <a:t>MILYEN HATÁSAI VANNAK A </a:t>
            </a:r>
            <a:r>
              <a:rPr lang="en-US" dirty="0">
                <a:latin typeface="Avenir Next" panose="020B0503020202020204" pitchFamily="34" charset="0"/>
              </a:rPr>
              <a:t> </a:t>
            </a:r>
            <a:br>
              <a:rPr lang="en-US" dirty="0">
                <a:latin typeface="Avenir Next" panose="020B0503020202020204" pitchFamily="34" charset="0"/>
              </a:rPr>
            </a:br>
            <a:r>
              <a:rPr lang="hu-HU" b="1" dirty="0">
                <a:solidFill>
                  <a:schemeClr val="accent5">
                    <a:lumMod val="50000"/>
                  </a:schemeClr>
                </a:solidFill>
                <a:latin typeface="Avenir Next" panose="020B0503020202020204" pitchFamily="34" charset="0"/>
              </a:rPr>
              <a:t>LÉLEKTANI BÁNTALMAZÁSNAK</a:t>
            </a:r>
            <a:r>
              <a:rPr lang="en-US" b="1" dirty="0">
                <a:solidFill>
                  <a:schemeClr val="accent5">
                    <a:lumMod val="50000"/>
                  </a:schemeClr>
                </a:solidFill>
                <a:latin typeface="Avenir Next" panose="020B0503020202020204" pitchFamily="34" charset="0"/>
              </a:rPr>
              <a:t>?</a:t>
            </a:r>
            <a:br>
              <a:rPr lang="en-US" b="1" dirty="0">
                <a:solidFill>
                  <a:srgbClr val="002060"/>
                </a:solidFill>
                <a:latin typeface="Avenir Next" panose="020B0503020202020204" pitchFamily="34" charset="0"/>
              </a:rPr>
            </a:br>
            <a:endParaRPr lang="en-US"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28ED8EC3-B5A2-774D-9509-F9607362F17E}"/>
              </a:ext>
            </a:extLst>
          </p:cNvPr>
          <p:cNvSpPr>
            <a:spLocks noGrp="1"/>
          </p:cNvSpPr>
          <p:nvPr>
            <p:ph idx="1"/>
          </p:nvPr>
        </p:nvSpPr>
        <p:spPr>
          <a:xfrm>
            <a:off x="1624080" y="3289106"/>
            <a:ext cx="7629099" cy="2402006"/>
          </a:xfrm>
        </p:spPr>
        <p:txBody>
          <a:bodyPr/>
          <a:lstStyle/>
          <a:p>
            <a:pPr marL="0" indent="0" algn="ctr">
              <a:buNone/>
            </a:pPr>
            <a:r>
              <a:rPr lang="hu-HU" dirty="0"/>
              <a:t>Fizikai és lelki egészségünkre is </a:t>
            </a:r>
            <a:r>
              <a:rPr lang="hu-HU" b="1" dirty="0">
                <a:solidFill>
                  <a:schemeClr val="accent5">
                    <a:lumMod val="50000"/>
                  </a:schemeClr>
                </a:solidFill>
              </a:rPr>
              <a:t>messzemenő hatással lehet</a:t>
            </a:r>
            <a:r>
              <a:rPr lang="hu-HU" dirty="0"/>
              <a:t>, ha megmaradunk a lélektanilag és verbálisan bántalmazó kapcsolatban. Krónikus fájdalmakhoz, depresszióhoz és szorongáshoz vezethet. </a:t>
            </a:r>
          </a:p>
          <a:p>
            <a:pPr marL="0" indent="0" algn="ctr">
              <a:lnSpc>
                <a:spcPct val="100000"/>
              </a:lnSpc>
              <a:buNone/>
            </a:pPr>
            <a:endParaRPr lang="en-US" dirty="0"/>
          </a:p>
        </p:txBody>
      </p:sp>
    </p:spTree>
    <p:extLst>
      <p:ext uri="{BB962C8B-B14F-4D97-AF65-F5344CB8AC3E}">
        <p14:creationId xmlns:p14="http://schemas.microsoft.com/office/powerpoint/2010/main" val="145994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2AFC-385F-D14F-AF0D-769740DB26B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53405D8-3876-6C4C-92D8-45DABD78ABC2}"/>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2F979ED8-7024-494C-9A91-8598E082ACA4}"/>
              </a:ext>
            </a:extLst>
          </p:cNvPr>
          <p:cNvSpPr>
            <a:spLocks noGrp="1"/>
          </p:cNvSpPr>
          <p:nvPr>
            <p:ph idx="1"/>
          </p:nvPr>
        </p:nvSpPr>
        <p:spPr>
          <a:xfrm>
            <a:off x="838200" y="2273643"/>
            <a:ext cx="9588690" cy="4485504"/>
          </a:xfrm>
        </p:spPr>
        <p:txBody>
          <a:bodyPr>
            <a:normAutofit fontScale="92500" lnSpcReduction="20000"/>
          </a:bodyPr>
          <a:lstStyle/>
          <a:p>
            <a:pPr marL="342900" lvl="0" indent="-342900">
              <a:lnSpc>
                <a:spcPct val="110000"/>
              </a:lnSpc>
              <a:spcAft>
                <a:spcPts val="0"/>
              </a:spcAft>
              <a:buFont typeface="Symbol" panose="05050102010706020507" pitchFamily="18" charset="2"/>
              <a:buChar char=""/>
            </a:pPr>
            <a:r>
              <a:rPr lang="hu-HU"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Megkérdőjelezzük saját memóriánkat</a:t>
            </a:r>
            <a:r>
              <a:rPr lang="hu-H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hu-HU" dirty="0">
                <a:solidFill>
                  <a:srgbClr val="000000"/>
                </a:solidFill>
                <a:latin typeface="Calibri" panose="020F0502020204030204" pitchFamily="34" charset="0"/>
                <a:ea typeface="Times New Roman" panose="02020603050405020304" pitchFamily="18" charset="0"/>
                <a:cs typeface="Calibri" panose="020F0502020204030204" pitchFamily="34" charset="0"/>
              </a:rPr>
              <a:t>(Valóban megtörtént a dolog?) </a:t>
            </a:r>
            <a:endParaRPr lang="hu-HU" sz="32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0000"/>
              </a:lnSpc>
              <a:spcAft>
                <a:spcPts val="0"/>
              </a:spcAft>
              <a:buFont typeface="Symbol" panose="05050102010706020507" pitchFamily="18" charset="2"/>
              <a:buChar char=""/>
            </a:pPr>
            <a:r>
              <a:rPr lang="hu-HU"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Társunk idegességétől való félelmünkben megváltoztatjuk viselkedésünket, </a:t>
            </a:r>
            <a:r>
              <a:rPr lang="hu-HU" dirty="0">
                <a:solidFill>
                  <a:srgbClr val="000000"/>
                </a:solidFill>
                <a:latin typeface="Calibri" panose="020F0502020204030204" pitchFamily="34" charset="0"/>
                <a:ea typeface="Times New Roman" panose="02020603050405020304" pitchFamily="18" charset="0"/>
                <a:cs typeface="Calibri" panose="020F0502020204030204" pitchFamily="34" charset="0"/>
              </a:rPr>
              <a:t>vagy agresszívebben, illetve passzívabban viselkedünk, mint különben tennénk. </a:t>
            </a:r>
            <a:endParaRPr lang="hu-HU" sz="32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0000"/>
              </a:lnSpc>
              <a:spcAft>
                <a:spcPts val="0"/>
              </a:spcAft>
              <a:buFont typeface="Symbol" panose="05050102010706020507" pitchFamily="18" charset="2"/>
              <a:buChar char=""/>
            </a:pPr>
            <a:r>
              <a:rPr lang="hu-HU"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Szégyent és bűntudatot érzünk. </a:t>
            </a:r>
            <a:endParaRPr lang="hu-HU" sz="32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0000"/>
              </a:lnSpc>
              <a:spcAft>
                <a:spcPts val="0"/>
              </a:spcAft>
              <a:buFont typeface="Symbol" panose="05050102010706020507" pitchFamily="18" charset="2"/>
              <a:buChar char=""/>
            </a:pPr>
            <a:r>
              <a:rPr lang="hu-HU"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Folyamatosan félünk</a:t>
            </a:r>
            <a:r>
              <a:rPr lang="hu-HU" dirty="0">
                <a:solidFill>
                  <a:srgbClr val="000000"/>
                </a:solidFill>
                <a:latin typeface="Calibri" panose="020F0502020204030204" pitchFamily="34" charset="0"/>
                <a:ea typeface="Times New Roman" panose="02020603050405020304" pitchFamily="18" charset="0"/>
                <a:cs typeface="Calibri" panose="020F0502020204030204" pitchFamily="34" charset="0"/>
              </a:rPr>
              <a:t>, nehogy mérges legyen miattunk a társunk. </a:t>
            </a:r>
            <a:endParaRPr lang="hu-HU" sz="32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0000"/>
              </a:lnSpc>
              <a:spcAft>
                <a:spcPts val="0"/>
              </a:spcAft>
              <a:buFont typeface="Symbol" panose="05050102010706020507" pitchFamily="18" charset="2"/>
              <a:buChar char=""/>
            </a:pPr>
            <a:r>
              <a:rPr lang="hu-HU"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Erőtlennek</a:t>
            </a:r>
            <a:r>
              <a:rPr lang="hu-HU" dirty="0">
                <a:solidFill>
                  <a:srgbClr val="000000"/>
                </a:solidFill>
                <a:latin typeface="Calibri" panose="020F0502020204030204" pitchFamily="34" charset="0"/>
                <a:ea typeface="Times New Roman" panose="02020603050405020304" pitchFamily="18" charset="0"/>
                <a:cs typeface="Calibri" panose="020F0502020204030204" pitchFamily="34" charset="0"/>
              </a:rPr>
              <a:t> és reménytelennek </a:t>
            </a:r>
            <a:r>
              <a:rPr lang="hu-HU"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érezzük magunkat. </a:t>
            </a:r>
            <a:endParaRPr lang="hu-HU" sz="32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0000"/>
              </a:lnSpc>
              <a:spcAft>
                <a:spcPts val="0"/>
              </a:spcAft>
              <a:buFont typeface="Symbol" panose="05050102010706020507" pitchFamily="18" charset="2"/>
              <a:buChar char=""/>
            </a:pPr>
            <a:r>
              <a:rPr lang="hu-HU"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Úgy érezzük, manipulálnak</a:t>
            </a:r>
            <a:r>
              <a:rPr lang="hu-HU" dirty="0">
                <a:solidFill>
                  <a:srgbClr val="000000"/>
                </a:solidFill>
                <a:latin typeface="Calibri" panose="020F0502020204030204" pitchFamily="34" charset="0"/>
                <a:ea typeface="Times New Roman" panose="02020603050405020304" pitchFamily="18" charset="0"/>
                <a:cs typeface="Calibri" panose="020F0502020204030204" pitchFamily="34" charset="0"/>
              </a:rPr>
              <a:t>, kihasználnak és uralkodnak felettünk. </a:t>
            </a:r>
            <a:endParaRPr lang="hu-HU" sz="32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0000"/>
              </a:lnSpc>
              <a:spcAft>
                <a:spcPts val="0"/>
              </a:spcAft>
              <a:buFont typeface="Symbol" panose="05050102010706020507" pitchFamily="18" charset="2"/>
              <a:buChar char=""/>
            </a:pPr>
            <a:r>
              <a:rPr lang="hu-HU"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Feleslegesnek érezzük magunkat. </a:t>
            </a:r>
          </a:p>
          <a:p>
            <a:pPr>
              <a:lnSpc>
                <a:spcPct val="110000"/>
              </a:lnSpc>
            </a:pPr>
            <a:endParaRPr lang="en-US" dirty="0"/>
          </a:p>
        </p:txBody>
      </p:sp>
      <p:sp>
        <p:nvSpPr>
          <p:cNvPr id="6" name="TextBox 5">
            <a:extLst>
              <a:ext uri="{FF2B5EF4-FFF2-40B4-BE49-F238E27FC236}">
                <a16:creationId xmlns:a16="http://schemas.microsoft.com/office/drawing/2014/main" id="{0920EDA8-3D84-F844-9E0A-D6F863B850DC}"/>
              </a:ext>
            </a:extLst>
          </p:cNvPr>
          <p:cNvSpPr txBox="1"/>
          <p:nvPr/>
        </p:nvSpPr>
        <p:spPr>
          <a:xfrm>
            <a:off x="412315" y="1388052"/>
            <a:ext cx="8355904" cy="461665"/>
          </a:xfrm>
          <a:prstGeom prst="rect">
            <a:avLst/>
          </a:prstGeom>
          <a:noFill/>
        </p:spPr>
        <p:txBody>
          <a:bodyPr wrap="square" rtlCol="0">
            <a:spAutoFit/>
          </a:bodyPr>
          <a:lstStyle/>
          <a:p>
            <a:r>
              <a:rPr lang="hu-HU" sz="2400" dirty="0"/>
              <a:t>Előfordulhat még, hogy:</a:t>
            </a:r>
            <a:endParaRPr lang="en-US" sz="2400" dirty="0"/>
          </a:p>
        </p:txBody>
      </p:sp>
    </p:spTree>
    <p:extLst>
      <p:ext uri="{BB962C8B-B14F-4D97-AF65-F5344CB8AC3E}">
        <p14:creationId xmlns:p14="http://schemas.microsoft.com/office/powerpoint/2010/main" val="1633931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F31525-FBEA-6C4B-A925-A40C5A366B55}"/>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EB34678D-DE6C-8B48-A562-65C0F653DD9E}"/>
              </a:ext>
            </a:extLst>
          </p:cNvPr>
          <p:cNvSpPr>
            <a:spLocks noGrp="1"/>
          </p:cNvSpPr>
          <p:nvPr>
            <p:ph type="title"/>
          </p:nvPr>
        </p:nvSpPr>
        <p:spPr>
          <a:xfrm>
            <a:off x="1329521" y="1429655"/>
            <a:ext cx="8469573" cy="1325563"/>
          </a:xfrm>
        </p:spPr>
        <p:txBody>
          <a:bodyPr>
            <a:normAutofit fontScale="90000"/>
          </a:bodyPr>
          <a:lstStyle/>
          <a:p>
            <a:pPr algn="ctr">
              <a:lnSpc>
                <a:spcPct val="100000"/>
              </a:lnSpc>
            </a:pPr>
            <a:br>
              <a:rPr lang="en-US" dirty="0">
                <a:latin typeface="Avenir Next" panose="020B0503020202020204" pitchFamily="34" charset="0"/>
              </a:rPr>
            </a:br>
            <a:r>
              <a:rPr lang="hu-HU" dirty="0">
                <a:latin typeface="Avenir Next" panose="020B0503020202020204" pitchFamily="34" charset="0"/>
              </a:rPr>
              <a:t>A </a:t>
            </a:r>
            <a:r>
              <a:rPr lang="hu-HU" b="1" dirty="0">
                <a:solidFill>
                  <a:schemeClr val="accent5">
                    <a:lumMod val="50000"/>
                  </a:schemeClr>
                </a:solidFill>
                <a:latin typeface="Avenir Next" panose="020B0503020202020204" pitchFamily="34" charset="0"/>
              </a:rPr>
              <a:t>LÉLEKTANI BÁNTALMAZÁS </a:t>
            </a:r>
            <a:br>
              <a:rPr lang="hu-HU" b="1" dirty="0">
                <a:solidFill>
                  <a:schemeClr val="accent5">
                    <a:lumMod val="50000"/>
                  </a:schemeClr>
                </a:solidFill>
                <a:latin typeface="Avenir Next" panose="020B0503020202020204" pitchFamily="34" charset="0"/>
              </a:rPr>
            </a:br>
            <a:r>
              <a:rPr lang="hu-HU" dirty="0">
                <a:latin typeface="Avenir Next" panose="020B0503020202020204" pitchFamily="34" charset="0"/>
              </a:rPr>
              <a:t>FELISMERÉSE </a:t>
            </a:r>
            <a:br>
              <a:rPr lang="en-US" b="1" dirty="0">
                <a:solidFill>
                  <a:srgbClr val="002060"/>
                </a:solidFill>
                <a:latin typeface="Avenir Next" panose="020B0503020202020204" pitchFamily="34" charset="0"/>
              </a:rPr>
            </a:br>
            <a:endParaRPr lang="en-US"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BE708B46-8AB1-1C43-883C-B6A26408AD28}"/>
              </a:ext>
            </a:extLst>
          </p:cNvPr>
          <p:cNvSpPr>
            <a:spLocks noGrp="1"/>
          </p:cNvSpPr>
          <p:nvPr>
            <p:ph idx="1"/>
          </p:nvPr>
        </p:nvSpPr>
        <p:spPr>
          <a:xfrm>
            <a:off x="1861789" y="3244999"/>
            <a:ext cx="7091149" cy="2623545"/>
          </a:xfrm>
        </p:spPr>
        <p:txBody>
          <a:bodyPr/>
          <a:lstStyle/>
          <a:p>
            <a:pPr marL="0" indent="0" algn="ctr">
              <a:buNone/>
            </a:pPr>
            <a:r>
              <a:rPr lang="hu-HU" b="1" dirty="0">
                <a:solidFill>
                  <a:schemeClr val="accent5">
                    <a:lumMod val="50000"/>
                  </a:schemeClr>
                </a:solidFill>
              </a:rPr>
              <a:t>Fordítsunk néhány percet a következő kérdések átgondolására! </a:t>
            </a:r>
            <a:r>
              <a:rPr lang="hu-HU" dirty="0"/>
              <a:t>Társunk úgy tesz, mintha a következő dolgok teljesen rendben lennének, holott nyilvánvaló, hogy nem.</a:t>
            </a:r>
          </a:p>
          <a:p>
            <a:pPr marL="0" indent="0" algn="ctr">
              <a:lnSpc>
                <a:spcPct val="100000"/>
              </a:lnSpc>
              <a:buNone/>
            </a:pPr>
            <a:endParaRPr lang="en-US" dirty="0"/>
          </a:p>
        </p:txBody>
      </p:sp>
    </p:spTree>
    <p:extLst>
      <p:ext uri="{BB962C8B-B14F-4D97-AF65-F5344CB8AC3E}">
        <p14:creationId xmlns:p14="http://schemas.microsoft.com/office/powerpoint/2010/main" val="3126722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54B9-EEB4-274D-8056-3F8BEFD8561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35F2982-16F8-9542-B956-0A08F84D1C3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AC56BE43-9653-6B40-B69D-7A482ED9C0FF}"/>
              </a:ext>
            </a:extLst>
          </p:cNvPr>
          <p:cNvSpPr>
            <a:spLocks noGrp="1"/>
          </p:cNvSpPr>
          <p:nvPr>
            <p:ph idx="1"/>
          </p:nvPr>
        </p:nvSpPr>
        <p:spPr>
          <a:xfrm>
            <a:off x="420130" y="2298357"/>
            <a:ext cx="7846539" cy="4127158"/>
          </a:xfrm>
        </p:spPr>
        <p:txBody>
          <a:bodyPr>
            <a:normAutofit lnSpcReduction="10000"/>
          </a:bodyPr>
          <a:lstStyle/>
          <a:p>
            <a:pPr marL="342900" lvl="0" indent="-342900">
              <a:lnSpc>
                <a:spcPct val="100000"/>
              </a:lnSpc>
              <a:spcAft>
                <a:spcPts val="0"/>
              </a:spcAft>
              <a:buFont typeface="+mj-lt"/>
              <a:buAutoNum type="arabicPeriod"/>
            </a:pPr>
            <a:r>
              <a:rPr lang="hu-HU" dirty="0">
                <a:solidFill>
                  <a:srgbClr val="000000"/>
                </a:solidFill>
                <a:latin typeface="Calibri" panose="020F0502020204030204" pitchFamily="34" charset="0"/>
                <a:ea typeface="Times New Roman" panose="02020603050405020304" pitchFamily="18" charset="0"/>
                <a:cs typeface="Calibri" panose="020F0502020204030204" pitchFamily="34" charset="0"/>
              </a:rPr>
              <a:t>Úgy érzed, nem tudod megbeszélni partnereddel, ami bánt? </a:t>
            </a:r>
            <a:endParaRPr lang="hu-HU" sz="32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0000"/>
              </a:lnSpc>
              <a:spcAft>
                <a:spcPts val="0"/>
              </a:spcAft>
              <a:buFont typeface="+mj-lt"/>
              <a:buAutoNum type="arabicPeriod"/>
            </a:pPr>
            <a:r>
              <a:rPr lang="hu-HU" dirty="0">
                <a:solidFill>
                  <a:srgbClr val="000000"/>
                </a:solidFill>
                <a:latin typeface="Calibri" panose="020F0502020204030204" pitchFamily="34" charset="0"/>
                <a:ea typeface="Times New Roman" panose="02020603050405020304" pitchFamily="18" charset="0"/>
                <a:cs typeface="Calibri" panose="020F0502020204030204" pitchFamily="34" charset="0"/>
              </a:rPr>
              <a:t>Társad gyakran kritizál, megaláz, vagy aláássa önbecsülésedet? </a:t>
            </a:r>
            <a:endParaRPr lang="hu-HU" sz="32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0000"/>
              </a:lnSpc>
              <a:spcAft>
                <a:spcPts val="0"/>
              </a:spcAft>
              <a:buFont typeface="+mj-lt"/>
              <a:buAutoNum type="arabicPeriod"/>
            </a:pPr>
            <a:r>
              <a:rPr lang="hu-HU" dirty="0">
                <a:solidFill>
                  <a:srgbClr val="000000"/>
                </a:solidFill>
                <a:latin typeface="Calibri" panose="020F0502020204030204" pitchFamily="34" charset="0"/>
                <a:ea typeface="Times New Roman" panose="02020603050405020304" pitchFamily="18" charset="0"/>
                <a:cs typeface="Calibri" panose="020F0502020204030204" pitchFamily="34" charset="0"/>
              </a:rPr>
              <a:t>Kigúnyol, ha önmagadat adod?  </a:t>
            </a:r>
            <a:endParaRPr lang="hu-HU" sz="32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0000"/>
              </a:lnSpc>
              <a:spcAft>
                <a:spcPts val="0"/>
              </a:spcAft>
              <a:buFont typeface="+mj-lt"/>
              <a:buAutoNum type="arabicPeriod"/>
            </a:pPr>
            <a:r>
              <a:rPr lang="hu-HU" dirty="0">
                <a:solidFill>
                  <a:srgbClr val="000000"/>
                </a:solidFill>
                <a:latin typeface="Calibri" panose="020F0502020204030204" pitchFamily="34" charset="0"/>
                <a:ea typeface="Times New Roman" panose="02020603050405020304" pitchFamily="18" charset="0"/>
                <a:cs typeface="Calibri" panose="020F0502020204030204" pitchFamily="34" charset="0"/>
              </a:rPr>
              <a:t>Megpróbál elszigetelni a barátaidtól, családodtól, vagy valamilyen csoporttól? </a:t>
            </a:r>
            <a:endParaRPr lang="hu-HU" sz="32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0000"/>
              </a:lnSpc>
              <a:spcAft>
                <a:spcPts val="0"/>
              </a:spcAft>
              <a:buFont typeface="+mj-lt"/>
              <a:buAutoNum type="arabicPeriod"/>
            </a:pPr>
            <a:r>
              <a:rPr lang="hu-HU" dirty="0">
                <a:solidFill>
                  <a:srgbClr val="000000"/>
                </a:solidFill>
                <a:latin typeface="Calibri" panose="020F0502020204030204" pitchFamily="34" charset="0"/>
                <a:ea typeface="Times New Roman" panose="02020603050405020304" pitchFamily="18" charset="0"/>
                <a:cs typeface="Calibri" panose="020F0502020204030204" pitchFamily="34" charset="0"/>
              </a:rPr>
              <a:t>Nem engedi, hogy dolgozni járj, vagy megfoszt az anyagi forrásoktól?  </a:t>
            </a:r>
            <a:endParaRPr lang="hu-HU" sz="3200" dirty="0">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Tree>
    <p:extLst>
      <p:ext uri="{BB962C8B-B14F-4D97-AF65-F5344CB8AC3E}">
        <p14:creationId xmlns:p14="http://schemas.microsoft.com/office/powerpoint/2010/main" val="1950252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A231-4DF0-D042-A583-C01093CE2CF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E34C7E9-0135-6F4B-8AE1-701E5AB9F92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D6D24F89-7EAF-E843-90E6-E882A91E7C31}"/>
              </a:ext>
            </a:extLst>
          </p:cNvPr>
          <p:cNvSpPr>
            <a:spLocks noGrp="1"/>
          </p:cNvSpPr>
          <p:nvPr>
            <p:ph idx="1"/>
          </p:nvPr>
        </p:nvSpPr>
        <p:spPr>
          <a:xfrm>
            <a:off x="688072" y="1825625"/>
            <a:ext cx="8646994" cy="4351338"/>
          </a:xfrm>
        </p:spPr>
        <p:txBody>
          <a:bodyPr>
            <a:normAutofit/>
          </a:bodyPr>
          <a:lstStyle/>
          <a:p>
            <a:pPr marL="0" lvl="0" indent="0">
              <a:buNone/>
            </a:pPr>
            <a:r>
              <a:rPr lang="hu-HU" dirty="0"/>
              <a:t>6.   Meglopott már valaha a társad? Vagy vett fel hitelt a te   kontódra?  </a:t>
            </a:r>
          </a:p>
          <a:p>
            <a:pPr marL="0" lvl="0" indent="0">
              <a:buNone/>
            </a:pPr>
            <a:r>
              <a:rPr lang="hu-HU" dirty="0"/>
              <a:t>7.   Kapcsolatotok folyton ingázik a nagy lelki távolság és a túlságosan közeli (összenőtt) állapot között?  </a:t>
            </a:r>
          </a:p>
          <a:p>
            <a:pPr marL="0" lvl="0" indent="0">
              <a:buNone/>
            </a:pPr>
            <a:r>
              <a:rPr lang="hu-HU" dirty="0"/>
              <a:t>8.   Előfordul, hogy csapdában érzed magad ebben a kapcsolatban? </a:t>
            </a:r>
          </a:p>
          <a:p>
            <a:pPr marL="0" lvl="0" indent="0">
              <a:buNone/>
            </a:pPr>
            <a:r>
              <a:rPr lang="hu-HU" dirty="0"/>
              <a:t>9.   Előfordult, hogy a társad tönkretett, vagy kidobott valamit a holmidból? </a:t>
            </a:r>
          </a:p>
          <a:p>
            <a:pPr marL="0" lvl="0" indent="0">
              <a:buNone/>
            </a:pPr>
            <a:r>
              <a:rPr lang="hu-HU" dirty="0"/>
              <a:t>10. Félsz a társadtól? </a:t>
            </a:r>
          </a:p>
          <a:p>
            <a:pPr marL="514350" indent="-514350">
              <a:buFont typeface="+mj-lt"/>
              <a:buAutoNum type="arabicPeriod" startAt="6"/>
            </a:pPr>
            <a:endParaRPr lang="en-US" dirty="0"/>
          </a:p>
        </p:txBody>
      </p:sp>
    </p:spTree>
    <p:extLst>
      <p:ext uri="{BB962C8B-B14F-4D97-AF65-F5344CB8AC3E}">
        <p14:creationId xmlns:p14="http://schemas.microsoft.com/office/powerpoint/2010/main" val="3130370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73A7DD-8655-4140-8C3D-8D9F85F89306}"/>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2" name="Title 1">
            <a:extLst>
              <a:ext uri="{FF2B5EF4-FFF2-40B4-BE49-F238E27FC236}">
                <a16:creationId xmlns:a16="http://schemas.microsoft.com/office/drawing/2014/main" id="{A1ACF4DE-162C-8740-9D38-45B218B6BCA8}"/>
              </a:ext>
            </a:extLst>
          </p:cNvPr>
          <p:cNvSpPr>
            <a:spLocks noGrp="1"/>
          </p:cNvSpPr>
          <p:nvPr>
            <p:ph type="title"/>
          </p:nvPr>
        </p:nvSpPr>
        <p:spPr>
          <a:xfrm>
            <a:off x="1912368" y="2959331"/>
            <a:ext cx="7765577" cy="1737929"/>
          </a:xfrm>
        </p:spPr>
        <p:txBody>
          <a:bodyPr>
            <a:normAutofit fontScale="90000"/>
          </a:bodyPr>
          <a:lstStyle/>
          <a:p>
            <a:pPr algn="ctr">
              <a:lnSpc>
                <a:spcPct val="100000"/>
              </a:lnSpc>
            </a:pPr>
            <a:r>
              <a:rPr lang="hu-HU" dirty="0">
                <a:latin typeface="Avenir Next" panose="020B0503020202020204" pitchFamily="34" charset="0"/>
              </a:rPr>
              <a:t>HOGYAN VISELKEDJEN BÁNTALMAZOTT BARÁTJÁVL </a:t>
            </a:r>
            <a:r>
              <a:rPr lang="hu-HU" b="1" dirty="0">
                <a:solidFill>
                  <a:schemeClr val="accent5">
                    <a:lumMod val="50000"/>
                  </a:schemeClr>
                </a:solidFill>
                <a:latin typeface="Avenir Next" panose="020B0503020202020204" pitchFamily="34" charset="0"/>
              </a:rPr>
              <a:t>A KERESZTÉNY</a:t>
            </a:r>
            <a:r>
              <a:rPr lang="en-US" b="1" dirty="0">
                <a:solidFill>
                  <a:schemeClr val="accent5">
                    <a:lumMod val="50000"/>
                  </a:schemeClr>
                </a:solidFill>
                <a:latin typeface="Avenir Next" panose="020B0503020202020204" pitchFamily="34" charset="0"/>
              </a:rPr>
              <a:t>?</a:t>
            </a:r>
            <a:br>
              <a:rPr lang="en-US" dirty="0">
                <a:latin typeface="Avenir Next" panose="020B0503020202020204" pitchFamily="34" charset="0"/>
              </a:rPr>
            </a:br>
            <a:endParaRPr lang="en-US" dirty="0">
              <a:latin typeface="Avenir Next" panose="020B0503020202020204" pitchFamily="34" charset="0"/>
            </a:endParaRPr>
          </a:p>
        </p:txBody>
      </p:sp>
    </p:spTree>
    <p:extLst>
      <p:ext uri="{BB962C8B-B14F-4D97-AF65-F5344CB8AC3E}">
        <p14:creationId xmlns:p14="http://schemas.microsoft.com/office/powerpoint/2010/main" val="3574570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472B5F-B743-144B-91CF-C3703A7F702D}"/>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4364C5BC-1FD4-B147-AD8A-E1AFA726992D}"/>
              </a:ext>
            </a:extLst>
          </p:cNvPr>
          <p:cNvSpPr>
            <a:spLocks noGrp="1"/>
          </p:cNvSpPr>
          <p:nvPr>
            <p:ph type="title"/>
          </p:nvPr>
        </p:nvSpPr>
        <p:spPr>
          <a:xfrm>
            <a:off x="729018" y="1482811"/>
            <a:ext cx="9192902" cy="1586303"/>
          </a:xfrm>
        </p:spPr>
        <p:txBody>
          <a:bodyPr>
            <a:noAutofit/>
          </a:bodyPr>
          <a:lstStyle/>
          <a:p>
            <a:pPr algn="ctr">
              <a:lnSpc>
                <a:spcPct val="100000"/>
              </a:lnSpc>
            </a:pPr>
            <a:r>
              <a:rPr lang="hu-HU" sz="3600" b="1" dirty="0">
                <a:solidFill>
                  <a:srgbClr val="002060"/>
                </a:solidFill>
                <a:latin typeface="Avenir Next" panose="020B0503020202020204" pitchFamily="34" charset="0"/>
              </a:rPr>
              <a:t>ÁLTALÁNOS TANÁCSOK </a:t>
            </a:r>
            <a:r>
              <a:rPr lang="hu-HU" sz="3600" dirty="0">
                <a:latin typeface="Avenir Next" panose="020B0503020202020204" pitchFamily="34" charset="0"/>
              </a:rPr>
              <a:t>AZ ILYEN </a:t>
            </a:r>
            <a:br>
              <a:rPr lang="hu-HU" sz="3600" dirty="0">
                <a:latin typeface="Avenir Next" panose="020B0503020202020204" pitchFamily="34" charset="0"/>
              </a:rPr>
            </a:br>
            <a:r>
              <a:rPr lang="hu-HU" sz="3600" dirty="0">
                <a:latin typeface="Avenir Next" panose="020B0503020202020204" pitchFamily="34" charset="0"/>
              </a:rPr>
              <a:t>JELLEGŰ HELYZETEK KEZELÉSÉHEZ</a:t>
            </a:r>
            <a:r>
              <a:rPr lang="en-US" sz="3600" dirty="0">
                <a:latin typeface="Avenir Next" panose="020B0503020202020204" pitchFamily="34" charset="0"/>
              </a:rPr>
              <a:t>:</a:t>
            </a:r>
            <a:br>
              <a:rPr lang="en-US" sz="3600" dirty="0">
                <a:latin typeface="Avenir Next" panose="020B0503020202020204" pitchFamily="34" charset="0"/>
              </a:rPr>
            </a:b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F3360465-D96D-9C48-BE99-264AF6B48F4B}"/>
              </a:ext>
            </a:extLst>
          </p:cNvPr>
          <p:cNvSpPr>
            <a:spLocks noGrp="1"/>
          </p:cNvSpPr>
          <p:nvPr>
            <p:ph idx="1"/>
          </p:nvPr>
        </p:nvSpPr>
        <p:spPr>
          <a:xfrm>
            <a:off x="1206691" y="2985690"/>
            <a:ext cx="7950958" cy="3387820"/>
          </a:xfrm>
        </p:spPr>
        <p:txBody>
          <a:bodyPr>
            <a:normAutofit lnSpcReduction="10000"/>
          </a:bodyPr>
          <a:lstStyle/>
          <a:p>
            <a:pPr>
              <a:lnSpc>
                <a:spcPct val="100000"/>
              </a:lnSpc>
            </a:pP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Ismerjük el fájdalmát és tekintsük valóságosnak!</a:t>
            </a:r>
          </a:p>
          <a:p>
            <a:pPr>
              <a:lnSpc>
                <a:spcPct val="100000"/>
              </a:lnSpc>
            </a:pP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Tapintatosan kérdezzünk!</a:t>
            </a:r>
            <a:r>
              <a:rPr lang="en-US" dirty="0"/>
              <a:t> </a:t>
            </a:r>
          </a:p>
          <a:p>
            <a:pPr>
              <a:lnSpc>
                <a:spcPct val="100000"/>
              </a:lnSpc>
            </a:pP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Vigyázzunk, ne vádoljunk senkit!</a:t>
            </a:r>
            <a:r>
              <a:rPr lang="en-US" dirty="0"/>
              <a:t> </a:t>
            </a:r>
          </a:p>
          <a:p>
            <a:pPr>
              <a:lnSpc>
                <a:spcPct val="100000"/>
              </a:lnSpc>
            </a:pP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Ne utasítsuk barátunkat, hogy egyszerűen tegyen meg többet!</a:t>
            </a:r>
          </a:p>
          <a:p>
            <a:pPr>
              <a:lnSpc>
                <a:spcPct val="100000"/>
              </a:lnSpc>
            </a:pP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Ne próbáljunk egyedül segíteni neki!</a:t>
            </a:r>
            <a:endParaRPr lang="en-US" dirty="0"/>
          </a:p>
        </p:txBody>
      </p:sp>
    </p:spTree>
    <p:extLst>
      <p:ext uri="{BB962C8B-B14F-4D97-AF65-F5344CB8AC3E}">
        <p14:creationId xmlns:p14="http://schemas.microsoft.com/office/powerpoint/2010/main" val="3758676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97C9DE-54B7-D449-B720-87034099E24F}"/>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D12BB1A6-95BF-9D4A-B349-97A93AC26EE8}"/>
              </a:ext>
            </a:extLst>
          </p:cNvPr>
          <p:cNvSpPr>
            <a:spLocks noGrp="1"/>
          </p:cNvSpPr>
          <p:nvPr>
            <p:ph idx="1"/>
          </p:nvPr>
        </p:nvSpPr>
        <p:spPr>
          <a:xfrm>
            <a:off x="947384" y="2385186"/>
            <a:ext cx="10515600" cy="3701718"/>
          </a:xfrm>
        </p:spPr>
        <p:txBody>
          <a:bodyPr>
            <a:normAutofit/>
          </a:bodyPr>
          <a:lstStyle/>
          <a:p>
            <a:pPr lvl="0">
              <a:lnSpc>
                <a:spcPct val="100000"/>
              </a:lnSpc>
            </a:pP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Javasolhatjuk, hogy menjen el egy gyűlésre. </a:t>
            </a:r>
          </a:p>
          <a:p>
            <a:pPr lvl="0">
              <a:lnSpc>
                <a:spcPct val="100000"/>
              </a:lnSpc>
            </a:pP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Ne tanácsoljunk meggondolatlan döntéseket! </a:t>
            </a:r>
          </a:p>
          <a:p>
            <a:pPr lvl="0">
              <a:lnSpc>
                <a:spcPct val="100000"/>
              </a:lnSpc>
            </a:pP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Találkozzunk barátunkkal/barátnőnkkel! </a:t>
            </a:r>
          </a:p>
          <a:p>
            <a:pPr lvl="0">
              <a:lnSpc>
                <a:spcPct val="100000"/>
              </a:lnSpc>
            </a:pP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Irányítsuk barátunk figyelmét a Szentírásra!</a:t>
            </a:r>
            <a:endParaRPr lang="en-US" dirty="0"/>
          </a:p>
          <a:p>
            <a:pPr lvl="0">
              <a:lnSpc>
                <a:spcPct val="100000"/>
              </a:lnSpc>
            </a:pP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Imádkozzunk!</a:t>
            </a:r>
            <a:endParaRPr lang="en-US" dirty="0"/>
          </a:p>
          <a:p>
            <a:pPr marL="0" indent="0">
              <a:lnSpc>
                <a:spcPct val="100000"/>
              </a:lnSpc>
              <a:buNone/>
            </a:pPr>
            <a:endParaRPr lang="en-US" dirty="0"/>
          </a:p>
        </p:txBody>
      </p:sp>
    </p:spTree>
    <p:extLst>
      <p:ext uri="{BB962C8B-B14F-4D97-AF65-F5344CB8AC3E}">
        <p14:creationId xmlns:p14="http://schemas.microsoft.com/office/powerpoint/2010/main" val="1399963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EFCECE-4B46-0E4A-9A97-6ECC271AD30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E16C12C7-2E57-DF4A-AE6C-7A0CA2E7E07F}"/>
              </a:ext>
            </a:extLst>
          </p:cNvPr>
          <p:cNvSpPr>
            <a:spLocks noGrp="1"/>
          </p:cNvSpPr>
          <p:nvPr>
            <p:ph type="title"/>
          </p:nvPr>
        </p:nvSpPr>
        <p:spPr>
          <a:xfrm>
            <a:off x="319581" y="692673"/>
            <a:ext cx="10515600" cy="1325563"/>
          </a:xfrm>
        </p:spPr>
        <p:txBody>
          <a:bodyPr>
            <a:normAutofit/>
          </a:bodyPr>
          <a:lstStyle/>
          <a:p>
            <a:pPr algn="ctr"/>
            <a:r>
              <a:rPr lang="hu-HU" sz="4000" dirty="0">
                <a:latin typeface="Avenir Next" panose="020B0503020202020204" pitchFamily="34" charset="0"/>
              </a:rPr>
              <a:t>VÉGSŐ </a:t>
            </a:r>
            <a:r>
              <a:rPr lang="hu-HU" sz="4000" b="1" dirty="0">
                <a:solidFill>
                  <a:schemeClr val="accent5">
                    <a:lumMod val="50000"/>
                  </a:schemeClr>
                </a:solidFill>
                <a:latin typeface="Avenir Next" panose="020B0503020202020204" pitchFamily="34" charset="0"/>
              </a:rPr>
              <a:t>KÉRDÉSEK</a:t>
            </a:r>
            <a:br>
              <a:rPr lang="en-US" sz="4000" dirty="0">
                <a:solidFill>
                  <a:schemeClr val="accent5">
                    <a:lumMod val="50000"/>
                  </a:schemeClr>
                </a:solidFill>
                <a:latin typeface="Avenir Next" panose="020B0503020202020204" pitchFamily="34" charset="0"/>
              </a:rPr>
            </a:br>
            <a:endParaRPr lang="en-US" sz="4000" dirty="0">
              <a:solidFill>
                <a:schemeClr val="accent5">
                  <a:lumMod val="50000"/>
                </a:schemeClr>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845FE5E8-6495-664F-8906-DB56E27D0276}"/>
              </a:ext>
            </a:extLst>
          </p:cNvPr>
          <p:cNvSpPr>
            <a:spLocks noGrp="1"/>
          </p:cNvSpPr>
          <p:nvPr>
            <p:ph idx="1"/>
          </p:nvPr>
        </p:nvSpPr>
        <p:spPr>
          <a:xfrm>
            <a:off x="510655" y="1989401"/>
            <a:ext cx="9643283" cy="4351338"/>
          </a:xfrm>
        </p:spPr>
        <p:txBody>
          <a:bodyPr>
            <a:normAutofit fontScale="92500" lnSpcReduction="10000"/>
          </a:bodyPr>
          <a:lstStyle/>
          <a:p>
            <a:pPr lvl="0" fontAlgn="base">
              <a:lnSpc>
                <a:spcPct val="110000"/>
              </a:lnSpc>
            </a:pPr>
            <a:r>
              <a:rPr lang="hu-HU" b="1" dirty="0">
                <a:solidFill>
                  <a:schemeClr val="accent5">
                    <a:lumMod val="50000"/>
                  </a:schemeClr>
                </a:solidFill>
              </a:rPr>
              <a:t>Mi a helyzet, ha mi vagyunk az érzelmi (verbális) bántalmazók? </a:t>
            </a:r>
            <a:r>
              <a:rPr lang="hu-HU" dirty="0"/>
              <a:t>Talán mi is használjuk mások bántására ezeket a módszereket? Ha így van, hajlandók vagyunk vajon felismerni és szakértő segítséget kérni viselkedésünk megváltoztatásához? Hajlandók vagyunk fentről segítséget kérni?  </a:t>
            </a:r>
          </a:p>
          <a:p>
            <a:pPr lvl="0" fontAlgn="base">
              <a:lnSpc>
                <a:spcPct val="110000"/>
              </a:lnSpc>
            </a:pPr>
            <a:r>
              <a:rPr lang="hu-HU" b="1" dirty="0">
                <a:solidFill>
                  <a:schemeClr val="accent5">
                    <a:lumMod val="50000"/>
                  </a:schemeClr>
                </a:solidFill>
              </a:rPr>
              <a:t>És ha lélektani bántalmazás elszenvedői vagyunk?  </a:t>
            </a:r>
            <a:r>
              <a:rPr lang="hu-HU" dirty="0"/>
              <a:t>Hajlandók vagyunk-e kedvesen, de határozottan konfrontálódni a bántalmazóval, és felállítani az egészséges határokat? Vajon hajlandók vagyunk szakértő segítségét kérni? Hajlandók vagyunk Isten gyógyítását és bölcsességét kérni a helyzet kezeléséhez? </a:t>
            </a:r>
          </a:p>
        </p:txBody>
      </p:sp>
    </p:spTree>
    <p:extLst>
      <p:ext uri="{BB962C8B-B14F-4D97-AF65-F5344CB8AC3E}">
        <p14:creationId xmlns:p14="http://schemas.microsoft.com/office/powerpoint/2010/main" val="1156221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A30030-7076-EF4F-95CA-261F0CD6ECF0}"/>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8770537E-5455-624A-90C9-C25BAD363969}"/>
              </a:ext>
            </a:extLst>
          </p:cNvPr>
          <p:cNvSpPr>
            <a:spLocks noGrp="1"/>
          </p:cNvSpPr>
          <p:nvPr>
            <p:ph type="title"/>
          </p:nvPr>
        </p:nvSpPr>
        <p:spPr>
          <a:xfrm>
            <a:off x="0" y="580768"/>
            <a:ext cx="10515600" cy="1556951"/>
          </a:xfrm>
        </p:spPr>
        <p:txBody>
          <a:bodyPr>
            <a:normAutofit/>
          </a:bodyPr>
          <a:lstStyle/>
          <a:p>
            <a:pPr algn="ctr"/>
            <a:r>
              <a:rPr lang="en-US" sz="3200" b="1" cap="all" dirty="0">
                <a:solidFill>
                  <a:schemeClr val="accent5">
                    <a:lumMod val="50000"/>
                  </a:schemeClr>
                </a:solidFill>
                <a:latin typeface="Avenir Next" panose="020B0503020202020204" pitchFamily="34" charset="0"/>
              </a:rPr>
              <a:t>Ellen G. White</a:t>
            </a:r>
            <a:r>
              <a:rPr lang="hu-HU" sz="3200" b="1" cap="all" dirty="0">
                <a:solidFill>
                  <a:schemeClr val="accent5">
                    <a:lumMod val="50000"/>
                  </a:schemeClr>
                </a:solidFill>
                <a:latin typeface="Avenir Next" panose="020B0503020202020204" pitchFamily="34" charset="0"/>
              </a:rPr>
              <a:t> tanácsai </a:t>
            </a:r>
            <a:r>
              <a:rPr lang="en-US" sz="3200" b="1" cap="all" dirty="0">
                <a:solidFill>
                  <a:schemeClr val="accent5">
                    <a:lumMod val="50000"/>
                  </a:schemeClr>
                </a:solidFill>
                <a:latin typeface="Avenir Next" panose="020B0503020202020204" pitchFamily="34" charset="0"/>
              </a:rPr>
              <a:t> </a:t>
            </a:r>
            <a:br>
              <a:rPr lang="en-US" sz="3200" cap="all" dirty="0">
                <a:solidFill>
                  <a:schemeClr val="accent5">
                    <a:lumMod val="50000"/>
                  </a:schemeClr>
                </a:solidFill>
                <a:latin typeface="Avenir Next" panose="020B0503020202020204" pitchFamily="34" charset="0"/>
              </a:rPr>
            </a:br>
            <a:r>
              <a:rPr lang="hu-HU" sz="3200" cap="all" dirty="0">
                <a:solidFill>
                  <a:schemeClr val="accent5">
                    <a:lumMod val="50000"/>
                  </a:schemeClr>
                </a:solidFill>
                <a:latin typeface="Avenir Next" panose="020B0503020202020204" pitchFamily="34" charset="0"/>
              </a:rPr>
              <a:t>a nem jól működő kapcsolatban élő pároknak </a:t>
            </a:r>
            <a:endParaRPr lang="en-US" sz="3200" dirty="0">
              <a:solidFill>
                <a:schemeClr val="accent5">
                  <a:lumMod val="50000"/>
                </a:schemeClr>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51D69163-BC31-6645-B812-EDA515A4D66C}"/>
              </a:ext>
            </a:extLst>
          </p:cNvPr>
          <p:cNvSpPr>
            <a:spLocks noGrp="1"/>
          </p:cNvSpPr>
          <p:nvPr>
            <p:ph idx="1"/>
          </p:nvPr>
        </p:nvSpPr>
        <p:spPr>
          <a:xfrm>
            <a:off x="863252" y="2568966"/>
            <a:ext cx="8292152" cy="3781730"/>
          </a:xfrm>
        </p:spPr>
        <p:txBody>
          <a:bodyPr>
            <a:normAutofit/>
          </a:bodyPr>
          <a:lstStyle/>
          <a:p>
            <a:pPr marL="0" indent="0" algn="ctr" fontAlgn="base">
              <a:lnSpc>
                <a:spcPct val="100000"/>
              </a:lnSpc>
              <a:buNone/>
            </a:pPr>
            <a:r>
              <a:rPr lang="hu-HU" b="1" i="1" dirty="0">
                <a:solidFill>
                  <a:schemeClr val="accent5">
                    <a:lumMod val="50000"/>
                  </a:schemeClr>
                </a:solidFill>
              </a:rPr>
              <a:t>Boldog otthon </a:t>
            </a:r>
            <a:r>
              <a:rPr lang="en-US" b="1" dirty="0">
                <a:solidFill>
                  <a:schemeClr val="accent5">
                    <a:lumMod val="50000"/>
                  </a:schemeClr>
                </a:solidFill>
              </a:rPr>
              <a:t>107</a:t>
            </a:r>
            <a:r>
              <a:rPr lang="hu-HU" b="1" dirty="0">
                <a:solidFill>
                  <a:schemeClr val="accent5">
                    <a:lumMod val="50000"/>
                  </a:schemeClr>
                </a:solidFill>
              </a:rPr>
              <a:t>. o.</a:t>
            </a:r>
            <a:r>
              <a:rPr lang="en-US" b="1" dirty="0">
                <a:solidFill>
                  <a:schemeClr val="accent5">
                    <a:lumMod val="50000"/>
                  </a:schemeClr>
                </a:solidFill>
              </a:rPr>
              <a:t>:</a:t>
            </a:r>
          </a:p>
          <a:p>
            <a:pPr marL="0" indent="0" algn="ctr" fontAlgn="base">
              <a:buNone/>
            </a:pPr>
            <a:r>
              <a:rPr lang="hu-HU" dirty="0"/>
              <a:t>„Mindenki inkább adjon, mint követeljen szeretetet! Ápoljátok magatokban a nemesebb jellemvonásokat és igyekezzetek meglátni egymás jó tulajdonságait! </a:t>
            </a:r>
            <a:r>
              <a:rPr lang="hu-HU" b="1" dirty="0">
                <a:solidFill>
                  <a:schemeClr val="accent5">
                    <a:lumMod val="50000"/>
                  </a:schemeClr>
                </a:solidFill>
              </a:rPr>
              <a:t>Csodálatos ösztönzést és örömet jelent, ha értékelnek bennünket.</a:t>
            </a:r>
            <a:r>
              <a:rPr lang="hu-HU" dirty="0"/>
              <a:t> A megértés és megbecsülés arra serkent, hogy igyekezzünk tökéletesek lenni; és a szeretet maga is fokozódik, miközben nemesebb célokra sarkall.”</a:t>
            </a:r>
          </a:p>
          <a:p>
            <a:pPr algn="ctr"/>
            <a:endParaRPr lang="en-US" dirty="0"/>
          </a:p>
        </p:txBody>
      </p:sp>
    </p:spTree>
    <p:extLst>
      <p:ext uri="{BB962C8B-B14F-4D97-AF65-F5344CB8AC3E}">
        <p14:creationId xmlns:p14="http://schemas.microsoft.com/office/powerpoint/2010/main" val="272106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30DB9C-2776-B844-84F2-D0EE2E5D6283}"/>
              </a:ext>
            </a:extLst>
          </p:cNvPr>
          <p:cNvPicPr>
            <a:picLocks noChangeAspect="1"/>
          </p:cNvPicPr>
          <p:nvPr/>
        </p:nvPicPr>
        <p:blipFill rotWithShape="1">
          <a:blip r:embed="rId3"/>
          <a:srcRect t="10362" b="2755"/>
          <a:stretch/>
        </p:blipFill>
        <p:spPr>
          <a:xfrm>
            <a:off x="-1" y="0"/>
            <a:ext cx="12192001" cy="6960358"/>
          </a:xfrm>
          <a:prstGeom prst="rect">
            <a:avLst/>
          </a:prstGeom>
        </p:spPr>
      </p:pic>
      <p:sp>
        <p:nvSpPr>
          <p:cNvPr id="2" name="Title 1">
            <a:extLst>
              <a:ext uri="{FF2B5EF4-FFF2-40B4-BE49-F238E27FC236}">
                <a16:creationId xmlns:a16="http://schemas.microsoft.com/office/drawing/2014/main" id="{05E5D9BB-D9F0-6143-98EF-332682592E78}"/>
              </a:ext>
            </a:extLst>
          </p:cNvPr>
          <p:cNvSpPr>
            <a:spLocks noGrp="1"/>
          </p:cNvSpPr>
          <p:nvPr>
            <p:ph type="title"/>
          </p:nvPr>
        </p:nvSpPr>
        <p:spPr>
          <a:xfrm>
            <a:off x="791571" y="-296562"/>
            <a:ext cx="10616821" cy="1864420"/>
          </a:xfrm>
        </p:spPr>
        <p:txBody>
          <a:bodyPr>
            <a:noAutofit/>
          </a:bodyPr>
          <a:lstStyle/>
          <a:p>
            <a:pPr fontAlgn="base"/>
            <a:br>
              <a:rPr lang="en-US" sz="2800" dirty="0">
                <a:latin typeface="Avenir Next" panose="020B0503020202020204" pitchFamily="34" charset="0"/>
              </a:rPr>
            </a:br>
            <a:br>
              <a:rPr lang="en-US" sz="2800" dirty="0">
                <a:latin typeface="Avenir Next" panose="020B0503020202020204" pitchFamily="34" charset="0"/>
              </a:rPr>
            </a:br>
            <a:r>
              <a:rPr lang="hu-HU" sz="4000" dirty="0">
                <a:latin typeface="Avenir Next" panose="020B0503020202020204" pitchFamily="34" charset="0"/>
              </a:rPr>
              <a:t>MEGBESZÉLENDŐ </a:t>
            </a:r>
            <a:r>
              <a:rPr lang="hu-HU" sz="4000" b="1" dirty="0">
                <a:solidFill>
                  <a:schemeClr val="accent5">
                    <a:lumMod val="50000"/>
                  </a:schemeClr>
                </a:solidFill>
                <a:latin typeface="Avenir Next" panose="020B0503020202020204" pitchFamily="34" charset="0"/>
              </a:rPr>
              <a:t>KÉRDÉSEK</a:t>
            </a:r>
            <a:endParaRPr lang="en-US" sz="2800" dirty="0">
              <a:solidFill>
                <a:schemeClr val="accent5">
                  <a:lumMod val="50000"/>
                </a:schemeClr>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5E44FFB0-5A5D-1D4B-AF01-942C536E9823}"/>
              </a:ext>
            </a:extLst>
          </p:cNvPr>
          <p:cNvSpPr>
            <a:spLocks noGrp="1"/>
          </p:cNvSpPr>
          <p:nvPr>
            <p:ph idx="1"/>
          </p:nvPr>
        </p:nvSpPr>
        <p:spPr>
          <a:xfrm>
            <a:off x="729017" y="2439779"/>
            <a:ext cx="8319450" cy="3305933"/>
          </a:xfrm>
        </p:spPr>
        <p:txBody>
          <a:bodyPr>
            <a:normAutofit/>
          </a:bodyPr>
          <a:lstStyle/>
          <a:p>
            <a:pPr lvl="0" fontAlgn="base"/>
            <a:r>
              <a:rPr lang="hu-HU" dirty="0"/>
              <a:t>Milyen módszereket használnak az érzelmi bántalmazók szavaik, semmibevevésük, tetteik által? </a:t>
            </a:r>
          </a:p>
          <a:p>
            <a:pPr lvl="0" fontAlgn="base"/>
            <a:r>
              <a:rPr lang="hu-HU" dirty="0"/>
              <a:t>A lélektani bántalmazás fennállásának </a:t>
            </a:r>
            <a:r>
              <a:rPr lang="hu-HU" b="1" dirty="0"/>
              <a:t>kiderítése. </a:t>
            </a:r>
            <a:endParaRPr lang="hu-HU" dirty="0"/>
          </a:p>
          <a:p>
            <a:pPr lvl="0" fontAlgn="base"/>
            <a:r>
              <a:rPr lang="hu-HU" dirty="0"/>
              <a:t>Milyen</a:t>
            </a:r>
            <a:r>
              <a:rPr lang="hu-HU" b="1" dirty="0"/>
              <a:t> hatásai</a:t>
            </a:r>
            <a:r>
              <a:rPr lang="hu-HU" dirty="0"/>
              <a:t> vannak a lélektani bántalmazásnak? </a:t>
            </a:r>
          </a:p>
          <a:p>
            <a:pPr lvl="0" fontAlgn="base"/>
            <a:r>
              <a:rPr lang="hu-HU" dirty="0"/>
              <a:t>Hogyan kell egy </a:t>
            </a:r>
            <a:r>
              <a:rPr lang="hu-HU" b="1" dirty="0"/>
              <a:t>kereszténynek viselkednie</a:t>
            </a:r>
            <a:r>
              <a:rPr lang="hu-HU" dirty="0"/>
              <a:t> egy bántalmazott személlyel? </a:t>
            </a:r>
            <a:r>
              <a:rPr lang="hu-HU" b="1" dirty="0"/>
              <a:t> </a:t>
            </a:r>
            <a:endParaRPr lang="hu-HU" dirty="0"/>
          </a:p>
          <a:p>
            <a:pPr>
              <a:lnSpc>
                <a:spcPct val="100000"/>
              </a:lnSpc>
            </a:pPr>
            <a:endParaRPr lang="en-US" dirty="0">
              <a:solidFill>
                <a:srgbClr val="002060"/>
              </a:solidFill>
            </a:endParaRPr>
          </a:p>
        </p:txBody>
      </p:sp>
    </p:spTree>
    <p:extLst>
      <p:ext uri="{BB962C8B-B14F-4D97-AF65-F5344CB8AC3E}">
        <p14:creationId xmlns:p14="http://schemas.microsoft.com/office/powerpoint/2010/main" val="1768430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71B0-7AE5-F544-8DEA-E49F3E11B62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07F4EB5-E5BC-8F4A-8EC2-5FEB89B597F5}"/>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3" name="Content Placeholder 2">
            <a:extLst>
              <a:ext uri="{FF2B5EF4-FFF2-40B4-BE49-F238E27FC236}">
                <a16:creationId xmlns:a16="http://schemas.microsoft.com/office/drawing/2014/main" id="{6AC140C2-C677-6749-B5FF-6C25BFC75073}"/>
              </a:ext>
            </a:extLst>
          </p:cNvPr>
          <p:cNvSpPr>
            <a:spLocks noGrp="1"/>
          </p:cNvSpPr>
          <p:nvPr>
            <p:ph idx="1"/>
          </p:nvPr>
        </p:nvSpPr>
        <p:spPr>
          <a:xfrm>
            <a:off x="2772771" y="1487747"/>
            <a:ext cx="6646458" cy="5556273"/>
          </a:xfrm>
        </p:spPr>
        <p:txBody>
          <a:bodyPr>
            <a:normAutofit/>
          </a:bodyPr>
          <a:lstStyle/>
          <a:p>
            <a:pPr marL="0" indent="0" algn="ctr">
              <a:lnSpc>
                <a:spcPct val="100000"/>
              </a:lnSpc>
              <a:buNone/>
            </a:pPr>
            <a:r>
              <a:rPr lang="hu-HU" dirty="0"/>
              <a:t>„A kölcsönös türelem és szeretet nélkül semmilyen földi hatalom sem tud megtartani téged és férjedet a keresztény kapcsolat közösségében</a:t>
            </a:r>
            <a:r>
              <a:rPr lang="hu-HU" dirty="0">
                <a:solidFill>
                  <a:schemeClr val="accent5">
                    <a:lumMod val="50000"/>
                  </a:schemeClr>
                </a:solidFill>
              </a:rPr>
              <a:t>. </a:t>
            </a:r>
            <a:r>
              <a:rPr lang="hu-HU" b="1" dirty="0">
                <a:solidFill>
                  <a:schemeClr val="accent5">
                    <a:lumMod val="50000"/>
                  </a:schemeClr>
                </a:solidFill>
              </a:rPr>
              <a:t>A házasságban való társas kapcsolatod legyen meghitt, gyengéd, szent és emelkedett, amely lelki erőt áraszt életetekbe, hogy az legyetek egymás számára, amit Isten Igéje megkíván. </a:t>
            </a:r>
            <a:r>
              <a:rPr lang="hu-HU" dirty="0"/>
              <a:t>Amikor eléritek azt a lelki állapotot, amit Isten megkíván tőletek, akkor megtaláljátok a mennyet idelent és Istent az </a:t>
            </a:r>
            <a:r>
              <a:rPr lang="hu-HU"/>
              <a:t>életetekben.”</a:t>
            </a:r>
            <a:endParaRPr lang="en-US" dirty="0"/>
          </a:p>
          <a:p>
            <a:pPr marL="0" indent="0" algn="ctr">
              <a:lnSpc>
                <a:spcPct val="100000"/>
              </a:lnSpc>
              <a:buNone/>
            </a:pPr>
            <a:endParaRPr lang="en-US" dirty="0"/>
          </a:p>
        </p:txBody>
      </p:sp>
      <p:sp>
        <p:nvSpPr>
          <p:cNvPr id="5" name="TextBox 4">
            <a:extLst>
              <a:ext uri="{FF2B5EF4-FFF2-40B4-BE49-F238E27FC236}">
                <a16:creationId xmlns:a16="http://schemas.microsoft.com/office/drawing/2014/main" id="{ABD8E36B-1E06-7241-978E-59DF1B56E924}"/>
              </a:ext>
            </a:extLst>
          </p:cNvPr>
          <p:cNvSpPr txBox="1"/>
          <p:nvPr/>
        </p:nvSpPr>
        <p:spPr>
          <a:xfrm>
            <a:off x="2821967" y="964527"/>
            <a:ext cx="6332746" cy="523220"/>
          </a:xfrm>
          <a:prstGeom prst="rect">
            <a:avLst/>
          </a:prstGeom>
          <a:noFill/>
        </p:spPr>
        <p:txBody>
          <a:bodyPr wrap="square" rtlCol="0">
            <a:spAutoFit/>
          </a:bodyPr>
          <a:lstStyle/>
          <a:p>
            <a:r>
              <a:rPr lang="hu-HU" sz="2800" b="1" i="1" dirty="0">
                <a:solidFill>
                  <a:schemeClr val="accent5">
                    <a:lumMod val="50000"/>
                  </a:schemeClr>
                </a:solidFill>
              </a:rPr>
              <a:t>Boldog otthon </a:t>
            </a:r>
            <a:r>
              <a:rPr lang="en-US" sz="2800" b="1" dirty="0">
                <a:solidFill>
                  <a:schemeClr val="accent5">
                    <a:lumMod val="50000"/>
                  </a:schemeClr>
                </a:solidFill>
              </a:rPr>
              <a:t>111, 112</a:t>
            </a:r>
            <a:r>
              <a:rPr lang="hu-HU" sz="2800" b="1" dirty="0">
                <a:solidFill>
                  <a:schemeClr val="accent5">
                    <a:lumMod val="50000"/>
                  </a:schemeClr>
                </a:solidFill>
              </a:rPr>
              <a:t>. o.</a:t>
            </a:r>
            <a:r>
              <a:rPr lang="en-US" sz="2800" b="1" dirty="0">
                <a:solidFill>
                  <a:schemeClr val="accent5">
                    <a:lumMod val="50000"/>
                  </a:schemeClr>
                </a:solidFill>
              </a:rPr>
              <a:t>:</a:t>
            </a:r>
          </a:p>
        </p:txBody>
      </p:sp>
    </p:spTree>
    <p:extLst>
      <p:ext uri="{BB962C8B-B14F-4D97-AF65-F5344CB8AC3E}">
        <p14:creationId xmlns:p14="http://schemas.microsoft.com/office/powerpoint/2010/main" val="245388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9BD3-9BDF-2F4B-9281-95FA61BFCEA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F45263F-B4DF-EB4D-BB0D-0621A5B662AF}"/>
              </a:ext>
            </a:extLst>
          </p:cNvPr>
          <p:cNvPicPr>
            <a:picLocks noChangeAspect="1"/>
          </p:cNvPicPr>
          <p:nvPr/>
        </p:nvPicPr>
        <p:blipFill rotWithShape="1">
          <a:blip r:embed="rId3"/>
          <a:srcRect t="10362" b="2755"/>
          <a:stretch/>
        </p:blipFill>
        <p:spPr>
          <a:xfrm>
            <a:off x="-1" y="0"/>
            <a:ext cx="12192001" cy="6868785"/>
          </a:xfrm>
          <a:prstGeom prst="rect">
            <a:avLst/>
          </a:prstGeom>
        </p:spPr>
      </p:pic>
      <p:sp>
        <p:nvSpPr>
          <p:cNvPr id="3" name="Content Placeholder 2">
            <a:extLst>
              <a:ext uri="{FF2B5EF4-FFF2-40B4-BE49-F238E27FC236}">
                <a16:creationId xmlns:a16="http://schemas.microsoft.com/office/drawing/2014/main" id="{6485AE87-E2D7-D547-81B0-C13D076B2B14}"/>
              </a:ext>
            </a:extLst>
          </p:cNvPr>
          <p:cNvSpPr>
            <a:spLocks noGrp="1"/>
          </p:cNvSpPr>
          <p:nvPr>
            <p:ph idx="1"/>
          </p:nvPr>
        </p:nvSpPr>
        <p:spPr>
          <a:xfrm>
            <a:off x="838200" y="2057639"/>
            <a:ext cx="8401334" cy="4351338"/>
          </a:xfrm>
        </p:spPr>
        <p:txBody>
          <a:bodyPr/>
          <a:lstStyle/>
          <a:p>
            <a:pPr marL="171450" lvl="0" indent="-171450" fontAlgn="base"/>
            <a:r>
              <a:rPr lang="hu-HU" dirty="0"/>
              <a:t>Mi a helyzet, ha mi viselkedünk bántalmazó módon valakivel, akit szeretünk? </a:t>
            </a:r>
            <a:r>
              <a:rPr lang="hu-HU" b="1" dirty="0">
                <a:solidFill>
                  <a:schemeClr val="accent5">
                    <a:lumMod val="50000"/>
                  </a:schemeClr>
                </a:solidFill>
              </a:rPr>
              <a:t>Hajlandók vagyunk felismerni és változtatni viselkedésünkön? </a:t>
            </a:r>
          </a:p>
          <a:p>
            <a:pPr marL="171450" lvl="0" indent="-171450" fontAlgn="base"/>
            <a:r>
              <a:rPr lang="hu-HU" dirty="0"/>
              <a:t>Mi a helyzet, ha mi éljük át a bántalmazást?  </a:t>
            </a:r>
            <a:r>
              <a:rPr lang="hu-HU" b="1" dirty="0">
                <a:solidFill>
                  <a:schemeClr val="accent5">
                    <a:lumMod val="50000"/>
                  </a:schemeClr>
                </a:solidFill>
              </a:rPr>
              <a:t>Hajlandók vagyunk segítséget kérni?</a:t>
            </a:r>
            <a:r>
              <a:rPr lang="hu-HU" dirty="0">
                <a:solidFill>
                  <a:schemeClr val="accent5">
                    <a:lumMod val="50000"/>
                  </a:schemeClr>
                </a:solidFill>
              </a:rPr>
              <a:t> </a:t>
            </a:r>
            <a:r>
              <a:rPr lang="hu-HU" dirty="0"/>
              <a:t>Tudjuk, hová fordulhatunk? </a:t>
            </a:r>
          </a:p>
          <a:p>
            <a:pPr marL="171450" lvl="0" indent="-171450" fontAlgn="base"/>
            <a:r>
              <a:rPr lang="hu-HU" dirty="0"/>
              <a:t>Milyen </a:t>
            </a:r>
            <a:r>
              <a:rPr lang="hu-HU" b="1" dirty="0">
                <a:solidFill>
                  <a:schemeClr val="accent5">
                    <a:lumMod val="50000"/>
                  </a:schemeClr>
                </a:solidFill>
              </a:rPr>
              <a:t>hasznos erőforrások</a:t>
            </a:r>
            <a:r>
              <a:rPr lang="hu-HU" dirty="0">
                <a:solidFill>
                  <a:schemeClr val="accent5">
                    <a:lumMod val="50000"/>
                  </a:schemeClr>
                </a:solidFill>
              </a:rPr>
              <a:t> </a:t>
            </a:r>
            <a:r>
              <a:rPr lang="hu-HU" dirty="0"/>
              <a:t>állnak a bántalmazottak rendelkezésére?  </a:t>
            </a:r>
          </a:p>
          <a:p>
            <a:pPr>
              <a:lnSpc>
                <a:spcPct val="100000"/>
              </a:lnSpc>
            </a:pPr>
            <a:endParaRPr lang="en-US" dirty="0"/>
          </a:p>
        </p:txBody>
      </p:sp>
    </p:spTree>
    <p:extLst>
      <p:ext uri="{BB962C8B-B14F-4D97-AF65-F5344CB8AC3E}">
        <p14:creationId xmlns:p14="http://schemas.microsoft.com/office/powerpoint/2010/main" val="119166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E194DE-2F2C-5B4D-B907-AED041B3001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39F5F8E4-F3AA-1D4A-9F89-CD4106F261F0}"/>
              </a:ext>
            </a:extLst>
          </p:cNvPr>
          <p:cNvSpPr>
            <a:spLocks noGrp="1"/>
          </p:cNvSpPr>
          <p:nvPr>
            <p:ph type="title"/>
          </p:nvPr>
        </p:nvSpPr>
        <p:spPr>
          <a:xfrm>
            <a:off x="-199029" y="1924339"/>
            <a:ext cx="10557680" cy="1404085"/>
          </a:xfrm>
        </p:spPr>
        <p:txBody>
          <a:bodyPr>
            <a:normAutofit/>
          </a:bodyPr>
          <a:lstStyle/>
          <a:p>
            <a:pPr algn="ctr"/>
            <a:r>
              <a:rPr lang="hu-HU" sz="3600" dirty="0">
                <a:latin typeface="Avenir Next" panose="020B0503020202020204" pitchFamily="34" charset="0"/>
              </a:rPr>
              <a:t>MIÉRT NEHÉZ FELISMERNI A </a:t>
            </a:r>
            <a:br>
              <a:rPr lang="hu-HU" sz="3600" dirty="0">
                <a:latin typeface="Avenir Next" panose="020B0503020202020204" pitchFamily="34" charset="0"/>
              </a:rPr>
            </a:br>
            <a:r>
              <a:rPr lang="hu-HU" sz="3600" b="1" dirty="0">
                <a:solidFill>
                  <a:schemeClr val="accent5">
                    <a:lumMod val="50000"/>
                  </a:schemeClr>
                </a:solidFill>
                <a:latin typeface="Avenir Next" panose="020B0503020202020204" pitchFamily="34" charset="0"/>
              </a:rPr>
              <a:t>LÉLEKTANI BÁNTALMAZÁST? </a:t>
            </a:r>
            <a:endParaRPr lang="en-US" sz="3600" dirty="0">
              <a:solidFill>
                <a:schemeClr val="accent5">
                  <a:lumMod val="50000"/>
                </a:schemeClr>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C229EE51-D383-494E-8660-C2879E828604}"/>
              </a:ext>
            </a:extLst>
          </p:cNvPr>
          <p:cNvSpPr>
            <a:spLocks noGrp="1"/>
          </p:cNvSpPr>
          <p:nvPr>
            <p:ph idx="1"/>
          </p:nvPr>
        </p:nvSpPr>
        <p:spPr>
          <a:xfrm>
            <a:off x="1602479" y="3640781"/>
            <a:ext cx="6872785" cy="1763735"/>
          </a:xfrm>
        </p:spPr>
        <p:txBody>
          <a:bodyPr>
            <a:normAutofit lnSpcReduction="10000"/>
          </a:bodyPr>
          <a:lstStyle/>
          <a:p>
            <a:pPr marL="0" indent="0" algn="ctr">
              <a:lnSpc>
                <a:spcPct val="100000"/>
              </a:lnSpc>
              <a:buNone/>
            </a:pPr>
            <a:r>
              <a:rPr lang="hu-HU" dirty="0">
                <a:solidFill>
                  <a:srgbClr val="002060"/>
                </a:solidFill>
              </a:rPr>
              <a:t>Az érzelmi visszaéléseket azért nehéz felismerni, mert szinte észrevétlenek lehetnek és az elkövetők gyakran az áldozatot hibáztatják érte. </a:t>
            </a:r>
            <a:endParaRPr lang="en-US" dirty="0">
              <a:solidFill>
                <a:srgbClr val="002060"/>
              </a:solidFill>
            </a:endParaRPr>
          </a:p>
        </p:txBody>
      </p:sp>
    </p:spTree>
    <p:extLst>
      <p:ext uri="{BB962C8B-B14F-4D97-AF65-F5344CB8AC3E}">
        <p14:creationId xmlns:p14="http://schemas.microsoft.com/office/powerpoint/2010/main" val="5464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303351-16A4-A143-A923-BC9BB44E90F9}"/>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904525F4-2E0A-924F-BD0E-6F34D7C8CD91}"/>
              </a:ext>
            </a:extLst>
          </p:cNvPr>
          <p:cNvSpPr>
            <a:spLocks noGrp="1"/>
          </p:cNvSpPr>
          <p:nvPr>
            <p:ph type="title"/>
          </p:nvPr>
        </p:nvSpPr>
        <p:spPr>
          <a:xfrm>
            <a:off x="729018" y="433365"/>
            <a:ext cx="10515600" cy="1325563"/>
          </a:xfrm>
        </p:spPr>
        <p:txBody>
          <a:bodyPr>
            <a:normAutofit/>
          </a:bodyPr>
          <a:lstStyle/>
          <a:p>
            <a:r>
              <a:rPr lang="en-US" sz="4000" dirty="0">
                <a:solidFill>
                  <a:srgbClr val="002060"/>
                </a:solidFill>
                <a:latin typeface="Avenir Next" panose="020B0503020202020204" pitchFamily="34" charset="0"/>
              </a:rPr>
              <a:t>A</a:t>
            </a:r>
            <a:r>
              <a:rPr lang="hu-HU" sz="4000" dirty="0">
                <a:solidFill>
                  <a:srgbClr val="002060"/>
                </a:solidFill>
                <a:latin typeface="Avenir Next" panose="020B0503020202020204" pitchFamily="34" charset="0"/>
              </a:rPr>
              <a:t> BÁNTALM</a:t>
            </a:r>
            <a:r>
              <a:rPr lang="hu-HU" sz="4000" dirty="0">
                <a:latin typeface="Avenir Next" panose="020B0503020202020204" pitchFamily="34" charset="0"/>
              </a:rPr>
              <a:t>AZÓ </a:t>
            </a:r>
            <a:r>
              <a:rPr lang="hu-HU" sz="4000" b="1" dirty="0">
                <a:solidFill>
                  <a:schemeClr val="accent5">
                    <a:lumMod val="50000"/>
                  </a:schemeClr>
                </a:solidFill>
                <a:latin typeface="Avenir Next" panose="020B0503020202020204" pitchFamily="34" charset="0"/>
              </a:rPr>
              <a:t>SZEMÉLYISÉGE </a:t>
            </a:r>
            <a:endParaRPr lang="en-US" sz="4000" b="1" dirty="0">
              <a:solidFill>
                <a:schemeClr val="accent5">
                  <a:lumMod val="50000"/>
                </a:schemeClr>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19F01BF5-DEBD-1141-AAEB-C56F722018D3}"/>
              </a:ext>
            </a:extLst>
          </p:cNvPr>
          <p:cNvSpPr>
            <a:spLocks noGrp="1"/>
          </p:cNvSpPr>
          <p:nvPr>
            <p:ph idx="1"/>
          </p:nvPr>
        </p:nvSpPr>
        <p:spPr>
          <a:xfrm>
            <a:off x="1097511" y="2357889"/>
            <a:ext cx="8401333" cy="4154121"/>
          </a:xfrm>
        </p:spPr>
        <p:txBody>
          <a:bodyPr>
            <a:noAutofit/>
          </a:bodyPr>
          <a:lstStyle/>
          <a:p>
            <a:pPr marL="0" indent="0" algn="ctr">
              <a:lnSpc>
                <a:spcPct val="150000"/>
              </a:lnSpc>
              <a:buNone/>
            </a:pPr>
            <a:r>
              <a:rPr lang="hu-HU" b="1" dirty="0">
                <a:solidFill>
                  <a:schemeClr val="accent5">
                    <a:lumMod val="50000"/>
                  </a:schemeClr>
                </a:solidFill>
              </a:rPr>
              <a:t>A bántalmazók jellemzően ellenőrizni és irányítani akarnak, </a:t>
            </a:r>
            <a:r>
              <a:rPr lang="hu-HU" dirty="0">
                <a:solidFill>
                  <a:schemeClr val="accent5">
                    <a:lumMod val="50000"/>
                  </a:schemeClr>
                </a:solidFill>
              </a:rPr>
              <a:t>és ezt verbális agresszióval igyekeznek elérni. Én-központúak, türelmetlenek, következetlenek, érzéketlenek, képtelenek megbocsájtani, hiányzik belőlük az empátia és gyakran féltékenyek, gyanakvók, és nem közlékenyek.</a:t>
            </a:r>
            <a:r>
              <a:rPr lang="en-US" dirty="0">
                <a:solidFill>
                  <a:schemeClr val="accent5">
                    <a:lumMod val="50000"/>
                  </a:schemeClr>
                </a:solidFill>
              </a:rPr>
              <a:t> </a:t>
            </a:r>
          </a:p>
        </p:txBody>
      </p:sp>
    </p:spTree>
    <p:extLst>
      <p:ext uri="{BB962C8B-B14F-4D97-AF65-F5344CB8AC3E}">
        <p14:creationId xmlns:p14="http://schemas.microsoft.com/office/powerpoint/2010/main" val="66393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EDDB66-55B5-B04B-8067-6668AE8D7A85}"/>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F37141FF-1AEE-6643-B720-D0C2E84D8EF3}"/>
              </a:ext>
            </a:extLst>
          </p:cNvPr>
          <p:cNvSpPr>
            <a:spLocks noGrp="1"/>
          </p:cNvSpPr>
          <p:nvPr>
            <p:ph type="title"/>
          </p:nvPr>
        </p:nvSpPr>
        <p:spPr>
          <a:xfrm>
            <a:off x="128514" y="624436"/>
            <a:ext cx="10167881" cy="1313550"/>
          </a:xfrm>
        </p:spPr>
        <p:txBody>
          <a:bodyPr>
            <a:normAutofit fontScale="90000"/>
          </a:bodyPr>
          <a:lstStyle/>
          <a:p>
            <a:pPr algn="ctr"/>
            <a:r>
              <a:rPr lang="en-US" sz="4000" dirty="0">
                <a:latin typeface="Avenir Next" panose="020B0503020202020204" pitchFamily="34" charset="0"/>
              </a:rPr>
              <a:t> </a:t>
            </a:r>
            <a:br>
              <a:rPr lang="en-US" sz="4000" dirty="0">
                <a:latin typeface="Avenir Next" panose="020B0503020202020204" pitchFamily="34" charset="0"/>
              </a:rPr>
            </a:br>
            <a:r>
              <a:rPr lang="hu-HU" sz="4000" b="1" dirty="0">
                <a:solidFill>
                  <a:schemeClr val="accent5">
                    <a:lumMod val="50000"/>
                  </a:schemeClr>
                </a:solidFill>
                <a:latin typeface="Avenir Next" panose="020B0503020202020204" pitchFamily="34" charset="0"/>
              </a:rPr>
              <a:t>A FÉRFI ELKÖVETŐK</a:t>
            </a:r>
            <a:br>
              <a:rPr lang="hu-HU" sz="4000" b="1" dirty="0">
                <a:solidFill>
                  <a:schemeClr val="accent5">
                    <a:lumMod val="50000"/>
                  </a:schemeClr>
                </a:solidFill>
                <a:latin typeface="Avenir Next" panose="020B0503020202020204" pitchFamily="34" charset="0"/>
              </a:rPr>
            </a:br>
            <a:r>
              <a:rPr lang="hu-HU" sz="4000" dirty="0">
                <a:solidFill>
                  <a:srgbClr val="002060"/>
                </a:solidFill>
                <a:latin typeface="Avenir Next" panose="020B0503020202020204" pitchFamily="34" charset="0"/>
              </a:rPr>
              <a:t>ISMERTETŐJELEI</a:t>
            </a:r>
            <a:endParaRPr lang="en-US" sz="4000"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932B4D20-8A94-7043-8CD2-32AD064D43AD}"/>
              </a:ext>
            </a:extLst>
          </p:cNvPr>
          <p:cNvSpPr>
            <a:spLocks noGrp="1"/>
          </p:cNvSpPr>
          <p:nvPr>
            <p:ph idx="1"/>
          </p:nvPr>
        </p:nvSpPr>
        <p:spPr>
          <a:xfrm>
            <a:off x="688072" y="2371536"/>
            <a:ext cx="9097370" cy="3674424"/>
          </a:xfrm>
        </p:spPr>
        <p:txBody>
          <a:bodyPr>
            <a:normAutofit fontScale="92500"/>
          </a:bodyPr>
          <a:lstStyle/>
          <a:p>
            <a:pPr lvl="0" fontAlgn="base">
              <a:lnSpc>
                <a:spcPct val="100000"/>
              </a:lnSpc>
            </a:pPr>
            <a:r>
              <a:rPr lang="hu-HU" b="1" dirty="0">
                <a:solidFill>
                  <a:schemeClr val="accent5">
                    <a:lumMod val="50000"/>
                  </a:schemeClr>
                </a:solidFill>
              </a:rPr>
              <a:t>A megkövetelő férfi. </a:t>
            </a:r>
            <a:r>
              <a:rPr lang="hu-HU" dirty="0"/>
              <a:t>Nagyon önigazult, könnyen haragvó, és rendkívül kritikus, gyakran túlértékeli a háztartásban való közreműködését. </a:t>
            </a:r>
          </a:p>
          <a:p>
            <a:pPr lvl="0" fontAlgn="base">
              <a:lnSpc>
                <a:spcPct val="100000"/>
              </a:lnSpc>
            </a:pPr>
            <a:r>
              <a:rPr lang="hu-HU" dirty="0"/>
              <a:t> </a:t>
            </a:r>
            <a:r>
              <a:rPr lang="hu-HU" b="1" dirty="0">
                <a:solidFill>
                  <a:schemeClr val="accent5">
                    <a:lumMod val="50000"/>
                  </a:schemeClr>
                </a:solidFill>
              </a:rPr>
              <a:t>Mindig neki van igaza Úr. </a:t>
            </a:r>
            <a:r>
              <a:rPr lang="hu-HU" dirty="0"/>
              <a:t>A saját nézőpontját tekinti egyedül elismerésre méltónak és nem értékeli a felesége érzéseit.  </a:t>
            </a:r>
          </a:p>
          <a:p>
            <a:pPr lvl="0" fontAlgn="base">
              <a:lnSpc>
                <a:spcPct val="100000"/>
              </a:lnSpc>
            </a:pPr>
            <a:r>
              <a:rPr lang="hu-HU" b="1" dirty="0">
                <a:solidFill>
                  <a:schemeClr val="accent5">
                    <a:lumMod val="50000"/>
                  </a:schemeClr>
                </a:solidFill>
              </a:rPr>
              <a:t>A „lassú víz partot mos” módszerrel kínzó. </a:t>
            </a:r>
            <a:r>
              <a:rPr lang="hu-HU" dirty="0"/>
              <a:t>Kiabálás, vagy akár hangjának felemelése nélkül végzi párja szóbeli bántalmazását.</a:t>
            </a:r>
            <a:endParaRPr lang="en-US" dirty="0"/>
          </a:p>
        </p:txBody>
      </p:sp>
    </p:spTree>
    <p:extLst>
      <p:ext uri="{BB962C8B-B14F-4D97-AF65-F5344CB8AC3E}">
        <p14:creationId xmlns:p14="http://schemas.microsoft.com/office/powerpoint/2010/main" val="65201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32481-C2E3-3749-AA28-4CE9E21820BE}"/>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F77916F1-3D7D-8847-A582-F62942E49040}"/>
              </a:ext>
            </a:extLst>
          </p:cNvPr>
          <p:cNvSpPr>
            <a:spLocks noGrp="1"/>
          </p:cNvSpPr>
          <p:nvPr>
            <p:ph type="title"/>
          </p:nvPr>
        </p:nvSpPr>
        <p:spPr>
          <a:xfrm>
            <a:off x="288099" y="774560"/>
            <a:ext cx="9857984" cy="1325563"/>
          </a:xfrm>
        </p:spPr>
        <p:txBody>
          <a:bodyPr>
            <a:noAutofit/>
          </a:bodyPr>
          <a:lstStyle/>
          <a:p>
            <a:pPr algn="ctr"/>
            <a:r>
              <a:rPr lang="hu-HU" sz="4000" b="1" dirty="0">
                <a:solidFill>
                  <a:srgbClr val="002060"/>
                </a:solidFill>
                <a:latin typeface="Avenir Next" panose="020B0503020202020204" pitchFamily="34" charset="0"/>
              </a:rPr>
              <a:t>A </a:t>
            </a:r>
            <a:r>
              <a:rPr lang="hu-HU" sz="4000" b="1" dirty="0">
                <a:solidFill>
                  <a:schemeClr val="accent5">
                    <a:lumMod val="50000"/>
                  </a:schemeClr>
                </a:solidFill>
                <a:latin typeface="Avenir Next" panose="020B0503020202020204" pitchFamily="34" charset="0"/>
              </a:rPr>
              <a:t>NŐI ELKÖVETŐK </a:t>
            </a:r>
            <a:br>
              <a:rPr lang="hu-HU" sz="4000" b="1" dirty="0">
                <a:solidFill>
                  <a:srgbClr val="002060"/>
                </a:solidFill>
                <a:latin typeface="Avenir Next" panose="020B0503020202020204" pitchFamily="34" charset="0"/>
              </a:rPr>
            </a:br>
            <a:r>
              <a:rPr lang="hu-HU" sz="4000" dirty="0">
                <a:solidFill>
                  <a:srgbClr val="002060"/>
                </a:solidFill>
                <a:latin typeface="Avenir Next" panose="020B0503020202020204" pitchFamily="34" charset="0"/>
              </a:rPr>
              <a:t>JELLEMZŐI</a:t>
            </a:r>
            <a:br>
              <a:rPr lang="en-US" sz="4000" dirty="0">
                <a:latin typeface="Avenir Next" panose="020B0503020202020204" pitchFamily="34" charset="0"/>
              </a:rPr>
            </a:br>
            <a:endParaRPr lang="en-US"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41069CC7-283F-514A-BB65-1B9FAFE80E79}"/>
              </a:ext>
            </a:extLst>
          </p:cNvPr>
          <p:cNvSpPr>
            <a:spLocks noGrp="1"/>
          </p:cNvSpPr>
          <p:nvPr>
            <p:ph idx="1"/>
          </p:nvPr>
        </p:nvSpPr>
        <p:spPr>
          <a:xfrm>
            <a:off x="1452352" y="2439778"/>
            <a:ext cx="8387687" cy="3723027"/>
          </a:xfrm>
        </p:spPr>
        <p:txBody>
          <a:bodyPr>
            <a:normAutofit/>
          </a:bodyPr>
          <a:lstStyle/>
          <a:p>
            <a:pPr lvl="0" fontAlgn="base"/>
            <a:r>
              <a:rPr lang="hu-HU" b="1" dirty="0">
                <a:solidFill>
                  <a:schemeClr val="accent5">
                    <a:lumMod val="50000"/>
                  </a:schemeClr>
                </a:solidFill>
              </a:rPr>
              <a:t>Verbális bántalmazás áldozata volt gyermekkorában, </a:t>
            </a:r>
            <a:r>
              <a:rPr lang="hu-HU" dirty="0"/>
              <a:t>annak tanúja volt családjában, vagy egy korábbi partnere bántalmazta őt ily módon. </a:t>
            </a:r>
          </a:p>
          <a:p>
            <a:pPr lvl="0" fontAlgn="base"/>
            <a:r>
              <a:rPr lang="hu-HU" b="1" dirty="0">
                <a:solidFill>
                  <a:schemeClr val="accent5">
                    <a:lumMod val="50000"/>
                  </a:schemeClr>
                </a:solidFill>
              </a:rPr>
              <a:t>Alacsony az önértékelése. </a:t>
            </a:r>
            <a:r>
              <a:rPr lang="hu-HU" dirty="0"/>
              <a:t> </a:t>
            </a:r>
          </a:p>
          <a:p>
            <a:pPr lvl="0" fontAlgn="base"/>
            <a:r>
              <a:rPr lang="hu-HU" b="1" dirty="0">
                <a:solidFill>
                  <a:schemeClr val="accent5">
                    <a:lumMod val="50000"/>
                  </a:schemeClr>
                </a:solidFill>
              </a:rPr>
              <a:t>Heves természetű, </a:t>
            </a:r>
            <a:r>
              <a:rPr lang="hu-HU" dirty="0"/>
              <a:t>kisebb csalódások, vagy viták is kihozzák a sodrából. </a:t>
            </a:r>
          </a:p>
          <a:p>
            <a:pPr marL="0" indent="0" fontAlgn="base">
              <a:lnSpc>
                <a:spcPct val="100000"/>
              </a:lnSpc>
              <a:buNone/>
            </a:pPr>
            <a:r>
              <a:rPr lang="en-US" dirty="0"/>
              <a:t> </a:t>
            </a:r>
          </a:p>
          <a:p>
            <a:pPr>
              <a:lnSpc>
                <a:spcPct val="100000"/>
              </a:lnSpc>
            </a:pPr>
            <a:endParaRPr lang="en-US" dirty="0"/>
          </a:p>
        </p:txBody>
      </p:sp>
    </p:spTree>
    <p:extLst>
      <p:ext uri="{BB962C8B-B14F-4D97-AF65-F5344CB8AC3E}">
        <p14:creationId xmlns:p14="http://schemas.microsoft.com/office/powerpoint/2010/main" val="47858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F026776B-854A-4949-B6A7-492118E3F0C0}"/>
              </a:ext>
            </a:extLst>
          </p:cNvPr>
          <p:cNvPicPr>
            <a:picLocks noChangeAspect="1"/>
          </p:cNvPicPr>
          <p:nvPr/>
        </p:nvPicPr>
        <p:blipFill rotWithShape="1">
          <a:blip r:embed="rId3"/>
          <a:srcRect t="13722" b="2556"/>
          <a:stretch/>
        </p:blipFill>
        <p:spPr>
          <a:xfrm>
            <a:off x="-55968" y="0"/>
            <a:ext cx="12247968" cy="6960358"/>
          </a:xfrm>
          <a:prstGeom prst="rect">
            <a:avLst/>
          </a:prstGeom>
        </p:spPr>
      </p:pic>
      <p:sp>
        <p:nvSpPr>
          <p:cNvPr id="3" name="Content Placeholder 2">
            <a:extLst>
              <a:ext uri="{FF2B5EF4-FFF2-40B4-BE49-F238E27FC236}">
                <a16:creationId xmlns:a16="http://schemas.microsoft.com/office/drawing/2014/main" id="{B09A59A2-28D4-6D44-984A-DF55B7AEB3B7}"/>
              </a:ext>
            </a:extLst>
          </p:cNvPr>
          <p:cNvSpPr>
            <a:spLocks noGrp="1"/>
          </p:cNvSpPr>
          <p:nvPr>
            <p:ph idx="1"/>
          </p:nvPr>
        </p:nvSpPr>
        <p:spPr>
          <a:xfrm>
            <a:off x="415118" y="2084937"/>
            <a:ext cx="9738816" cy="3606184"/>
          </a:xfrm>
        </p:spPr>
        <p:txBody>
          <a:bodyPr>
            <a:normAutofit fontScale="92500" lnSpcReduction="10000"/>
          </a:bodyPr>
          <a:lstStyle/>
          <a:p>
            <a:pPr lvl="0" fontAlgn="base"/>
            <a:r>
              <a:rPr lang="hu-HU" b="1" dirty="0">
                <a:solidFill>
                  <a:schemeClr val="accent5">
                    <a:lumMod val="50000"/>
                  </a:schemeClr>
                </a:solidFill>
              </a:rPr>
              <a:t>Hatalom és irányítás utáni vágya függ a partnere hallgatólagos beleegyezésétől, </a:t>
            </a:r>
            <a:r>
              <a:rPr lang="hu-HU" dirty="0"/>
              <a:t>és elvárásaihoz való hozzáállásától. </a:t>
            </a:r>
          </a:p>
          <a:p>
            <a:pPr lvl="0" fontAlgn="base"/>
            <a:r>
              <a:rPr lang="hu-HU" b="1" dirty="0">
                <a:solidFill>
                  <a:schemeClr val="accent5">
                    <a:lumMod val="50000"/>
                  </a:schemeClr>
                </a:solidFill>
              </a:rPr>
              <a:t>Merev elképzelései és elvárásai vannak a házassággal kapcsolatban, </a:t>
            </a:r>
            <a:r>
              <a:rPr lang="hu-HU" dirty="0"/>
              <a:t>a társas kapcsolatokról, vagy a férfiakról, és nem hajlandó kompromisszumokat kötni.  </a:t>
            </a:r>
          </a:p>
          <a:p>
            <a:pPr lvl="0" fontAlgn="base"/>
            <a:r>
              <a:rPr lang="hu-HU" b="1" dirty="0">
                <a:solidFill>
                  <a:schemeClr val="accent5">
                    <a:lumMod val="50000"/>
                  </a:schemeClr>
                </a:solidFill>
              </a:rPr>
              <a:t>Kapcsolatuk minden problémájáért partnerére hárítja a felelősséget.  </a:t>
            </a:r>
            <a:r>
              <a:rPr lang="hu-HU" dirty="0"/>
              <a:t>Nem lenne haragos, ha a társa olyan lenne, amilyennek ő szeretné.  </a:t>
            </a:r>
          </a:p>
          <a:p>
            <a:pPr marL="0" indent="0" fontAlgn="base">
              <a:buNone/>
            </a:pPr>
            <a:r>
              <a:rPr lang="en-US" dirty="0"/>
              <a:t> </a:t>
            </a:r>
          </a:p>
          <a:p>
            <a:endParaRPr lang="en-US" dirty="0"/>
          </a:p>
        </p:txBody>
      </p:sp>
    </p:spTree>
    <p:extLst>
      <p:ext uri="{BB962C8B-B14F-4D97-AF65-F5344CB8AC3E}">
        <p14:creationId xmlns:p14="http://schemas.microsoft.com/office/powerpoint/2010/main" val="850004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3780</TotalTime>
  <Words>2905</Words>
  <Application>Microsoft Office PowerPoint</Application>
  <PresentationFormat>Szélesvásznú</PresentationFormat>
  <Paragraphs>304</Paragraphs>
  <Slides>30</Slides>
  <Notes>30</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30</vt:i4>
      </vt:variant>
    </vt:vector>
  </HeadingPairs>
  <TitlesOfParts>
    <vt:vector size="39" baseType="lpstr">
      <vt:lpstr>Avenir Next</vt:lpstr>
      <vt:lpstr>SignPainter HouseScript</vt:lpstr>
      <vt:lpstr>Arial</vt:lpstr>
      <vt:lpstr>Calibri</vt:lpstr>
      <vt:lpstr>Calibri Light</vt:lpstr>
      <vt:lpstr>Helvetica</vt:lpstr>
      <vt:lpstr>Symbol</vt:lpstr>
      <vt:lpstr>Times New Roman</vt:lpstr>
      <vt:lpstr>Office Theme</vt:lpstr>
      <vt:lpstr>Érzelmi bántalmazás;  ÉS AMIT TEHEHTÜNK ELLENE  </vt:lpstr>
      <vt:lpstr> Mária TÖRTÉNETE</vt:lpstr>
      <vt:lpstr>  MEGBESZÉLENDŐ KÉRDÉSEK</vt:lpstr>
      <vt:lpstr>PowerPoint-bemutató</vt:lpstr>
      <vt:lpstr>MIÉRT NEHÉZ FELISMERNI A  LÉLEKTANI BÁNTALMAZÁST? </vt:lpstr>
      <vt:lpstr>A BÁNTALMAZÓ SZEMÉLYISÉGE </vt:lpstr>
      <vt:lpstr>  A FÉRFI ELKÖVETŐK ISMERTETŐJELEI</vt:lpstr>
      <vt:lpstr>A NŐI ELKÖVETŐK  JELLEMZŐI </vt:lpstr>
      <vt:lpstr>PowerPoint-bemutató</vt:lpstr>
      <vt:lpstr>PowerPoint-bemutató</vt:lpstr>
      <vt:lpstr>PowerPoint-bemutató</vt:lpstr>
      <vt:lpstr>PowerPoint-bemutató</vt:lpstr>
      <vt:lpstr>    MILYEN MÓDSZEREI VANNAK A   LÉLEKTANI BÁNTALMAZÁSNAK?      </vt:lpstr>
      <vt:lpstr>1. ÉRZELMI BÁNTALMAZÁS   SZAVAKKAL</vt:lpstr>
      <vt:lpstr>PowerPoint-bemutató</vt:lpstr>
      <vt:lpstr> 2. LÉLEKTANI BÁNTALMAZÁS   TETTEKKEL </vt:lpstr>
      <vt:lpstr>PowerPoint-bemutató</vt:lpstr>
      <vt:lpstr>PowerPoint-bemutató</vt:lpstr>
      <vt:lpstr> 3. LÉLEKTANI BÁNTALMAZÁS   KÖZÖNNYEL </vt:lpstr>
      <vt:lpstr>MILYEN HATÁSAI VANNAK A   LÉLEKTANI BÁNTALMAZÁSNAK? </vt:lpstr>
      <vt:lpstr>PowerPoint-bemutató</vt:lpstr>
      <vt:lpstr> A LÉLEKTANI BÁNTALMAZÁS  FELISMERÉSE  </vt:lpstr>
      <vt:lpstr>PowerPoint-bemutató</vt:lpstr>
      <vt:lpstr>PowerPoint-bemutató</vt:lpstr>
      <vt:lpstr>HOGYAN VISELKEDJEN BÁNTALMAZOTT BARÁTJÁVL A KERESZTÉNY? </vt:lpstr>
      <vt:lpstr>ÁLTALÁNOS TANÁCSOK AZ ILYEN  JELLEGŰ HELYZETEK KEZELÉSÉHEZ: </vt:lpstr>
      <vt:lpstr>PowerPoint-bemutató</vt:lpstr>
      <vt:lpstr>VÉGSŐ KÉRDÉSEK </vt:lpstr>
      <vt:lpstr>Ellen G. White tanácsai   a nem jól működő kapcsolatban élő pároknak </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Abuse:  What we Can do.</dc:title>
  <dc:creator>Arrais, Raquel</dc:creator>
  <cp:lastModifiedBy>Tokics Mária</cp:lastModifiedBy>
  <cp:revision>91</cp:revision>
  <dcterms:created xsi:type="dcterms:W3CDTF">2018-03-20T17:45:42Z</dcterms:created>
  <dcterms:modified xsi:type="dcterms:W3CDTF">2018-10-19T11:36:06Z</dcterms:modified>
</cp:coreProperties>
</file>