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63" r:id="rId3"/>
    <p:sldId id="283" r:id="rId4"/>
    <p:sldId id="282" r:id="rId5"/>
    <p:sldId id="268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64692" autoAdjust="0"/>
  </p:normalViewPr>
  <p:slideViewPr>
    <p:cSldViewPr>
      <p:cViewPr varScale="1">
        <p:scale>
          <a:sx n="53" d="100"/>
          <a:sy n="53" d="100"/>
        </p:scale>
        <p:origin x="47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91161-8FD7-445B-927D-7C9E1A250AAE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CCBEA-30B3-4952-9282-0C36E98AE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A0B7B-D2D9-49A6-846A-754EBE5BB9D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E93FC-2F22-4915-9D81-9DFB886E4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5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rmonspice.com/product/14124/choice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MIELŐTT ELKEZDJÜK: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Imádságos szívvel olvassuk el a tanulmányt legalább kétszer.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Gyűjtsünk össze minden anyagot, amire a szekciókban szükségünk lesz.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Dolgozzunk együtt valakivel a csoportból és tervezzük el, ki, melyik szekciót fogja vezetni!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VEZETŐ SZEMÉLYES FELKÉSZÜLÉSE: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Milyen nagy döntéseket hoztunk már életünkben? Hogyan döntöttük el, mit tegyünk? Hogyan segített Istennel ápolt kapcsolatunk a választásban? Honnan tudtuk, hogy jól döntöttünk?  Volt olyan elriasztó élményünk, ami jó irányba terelt?  Vajon mi történt volna, ha máshogy döntünk? Hogyan segített Isten a döntésünk által egyre inkább hozzá hasonlatossá válni? Ha a Szentlélek arra indít, mondjuk el történetünket a foglalkozás elején, vagy az összefoglalási részben!  De mindenképpen használjuk a történet lelkesítő hatását a mai összejövetelen!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6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ÜDVÖZLÉS ÉS IMÁDSÁG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Üdvözöljük a csoportot!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Ellenőrizzük, hogy mindenki magával hozta-e az imanaplóját! Kérdezzük meg, hogy mindenki átvette-e az előző foglalkozáson kiosztott igekutató feladatot. Felfedeztek-e valami újdonságot, vagy olyasmit, amit meg szeretnének osztani a csoporttal? Térjünk vissza az imanapló hátuljába feljegyzett imakérésekre is! Imádkozzunk majd értük a közös ima idején!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Időnként valóban nagyon nehéz eldönteni, mit tegyünk. Kellett már valaha nehéz döntést hoznunk? Hogyan döntöttük el, mit tegyünk? Egyesek hisznek benne, hogy a csillagok állásának, vagy csészéjükben a tealevelek alakzatának megfigyelése segíteni fog a döntéseikben!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keresztények azonban tudják, hogy Isten szereti őket, gondoskodik róluk hétköznapi életük minden részletében és ismeri a jövőjüket. Az Ő végső célja velünk, hogy olyanná váljunk, mint Ő. Ezért ma azt vizsgáljuk meg, hogyan hozhatjuk meg a legjobb döntéseket életünkkel kapcsolatban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44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VIDEOKLIP A LECKE BEVEZETÉSÉHEZ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https://www.sermonspice.com/product/14124/choices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41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BEMELEGÍTÉS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Szükségünk lesz: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db nagyméretű kártyára. Az A, B, C és D betűket nyomtassuk rájuk!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ragasztógyurmára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személyenként egy példányra a „Mit tennél?” c. jegyzetből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foglalkozás előtt erősítsük fel a nagyméretű betűket a terem négy sarkába, vagy egy hosszabb falra.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Aztán kezdjük ezzel: - Felolvasok most néhány különböző szituációt, amelyekben többféleképpen is dönthetünk. Négyféle reakciót is felsorolok. Képzeljétek bele magatokat a helyzetbe és álljatok oda az általatok választott megoldás betűjeléhez!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Olvassuk fel hangosan a helyzetek leírását és hagyjuk, hogy mindenki megtalálja a megfelelő betűt! Utána, ha szükséges, kommentáljuk a válaszokat!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Próbáljuk meg fenntartani az érdeklődést, hogy a bemelegítés elég szórakoztató legyen! 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45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IGEKUTATÁS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Szükségünk lesz: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Papírra és ceruzára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Fejenként egy példányra a teljes igekutató jegyzetből.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Osszuk a résztvevőket több, minimum 8 fős csoportra! (A kisebb csoportoknak szóló utasításokat lásd később!)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Adjuk a jegyzet különböző betűjelű feladatlapjait 2-4 fős csoportoknak, hogy mindegyik téma fel legyen dolgozva a nagyobb alcsoportban.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Adjunk 10 percet a 4 kisebb csoportnak a jegyzetek tanulmányozására.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Ezután a 4 kiscsoport közösen beszélje meg a felmerült gondolatokat és felfedezéseket!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Amennyiben nagyon kevés a résztvevő, a kisebb létszámú a csoportoknak adjunk kettő jegyzetet, az egyiknek az A és B jelűt, a másiknak a C és a D jelűt! Ebben az esetben egy kicsit több időt adjunk nekik a munkára és csak utána hívjuk össze őket a közös megbeszélésre.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95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IMÁDSÁG IDEJE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imaidő alatt mindenki kapjon lehetőséget rá, hogy segítséget kérjen Istentől a jó döntések meghozatalához a tanulmányok, a mindennapi élet kérdéseiben és az élet minden területén. 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foglalkozásvezető imádságával zárjuk ezt az összejövetelt. 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73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0067" y="1828800"/>
            <a:ext cx="2127580" cy="502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64" y="381001"/>
            <a:ext cx="2297475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4013" y="1524000"/>
            <a:ext cx="7543800" cy="2971800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3939" y="4572000"/>
            <a:ext cx="7543874" cy="8382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120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2926080" cy="3352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8120" y="914400"/>
            <a:ext cx="65836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351867"/>
            <a:ext cx="2926080" cy="15917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75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74980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7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347472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719734" y="914400"/>
            <a:ext cx="347472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247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4599139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5836920" y="914400"/>
            <a:ext cx="47548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5408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in and Wid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572000" y="914400"/>
            <a:ext cx="601980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696374" y="914400"/>
            <a:ext cx="3342226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778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2960838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4162060" y="914400"/>
            <a:ext cx="2962235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2"/>
          </p:nvPr>
        </p:nvSpPr>
        <p:spPr>
          <a:xfrm>
            <a:off x="7629144" y="914400"/>
            <a:ext cx="2962656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68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229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228600"/>
            <a:ext cx="17526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228600"/>
            <a:ext cx="73533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68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0067" y="1828800"/>
            <a:ext cx="2127580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839686"/>
            <a:ext cx="212758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5447900"/>
            <a:ext cx="7315200" cy="6858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364" y="6172200"/>
            <a:ext cx="7315272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346960" y="609600"/>
            <a:ext cx="7498080" cy="45720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7386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6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609600"/>
            <a:ext cx="2194564" cy="6376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013" y="1524000"/>
            <a:ext cx="7543800" cy="2971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3939" y="4572000"/>
            <a:ext cx="7543874" cy="83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900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828800"/>
            <a:ext cx="448056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5640" y="1828800"/>
            <a:ext cx="448056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43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828800"/>
            <a:ext cx="4480560" cy="82391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9800" y="2805112"/>
            <a:ext cx="4480560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25640" y="1828800"/>
            <a:ext cx="4480560" cy="82391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25640" y="2805112"/>
            <a:ext cx="4480560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918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685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"/>
            <a:ext cx="12188977" cy="68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800100"/>
            <a:ext cx="7543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4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762000"/>
            <a:ext cx="1405131" cy="52578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0" y="228601"/>
            <a:ext cx="9296400" cy="1447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828798"/>
            <a:ext cx="9296400" cy="4419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508899"/>
            <a:ext cx="1022543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B288E9-E6DD-423A-8DD3-CE3B7E6DE97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508899"/>
            <a:ext cx="9296400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412" y="6508899"/>
            <a:ext cx="457200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2EFC72-2998-470D-948F-F27143742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62" r:id="rId12"/>
    <p:sldLayoutId id="2147483663" r:id="rId13"/>
    <p:sldLayoutId id="2147483665" r:id="rId14"/>
    <p:sldLayoutId id="2147483664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46960" y="5445224"/>
            <a:ext cx="7498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9. FOGLALKOZÁS</a:t>
            </a:r>
          </a:p>
          <a:p>
            <a:r>
              <a:rPr lang="hu-HU" sz="3600" b="1" dirty="0" smtClean="0">
                <a:solidFill>
                  <a:schemeClr val="accent5">
                    <a:lumMod val="50000"/>
                  </a:schemeClr>
                </a:solidFill>
              </a:rPr>
              <a:t>VÁLASZTÁSOK, DÖNTÉSEK</a:t>
            </a:r>
            <a:endParaRPr lang="en-GB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Placeholder 4" descr="A sign on a pole&#10;&#10;Description generated with very high confidence">
            <a:extLst>
              <a:ext uri="{FF2B5EF4-FFF2-40B4-BE49-F238E27FC236}">
                <a16:creationId xmlns="" xmlns:a16="http://schemas.microsoft.com/office/drawing/2014/main" id="{CCD3EB1E-98CF-4DE5-ADB6-A98C5E03491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r="101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89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914400"/>
            <a:ext cx="3060496" cy="3738736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chemeClr val="accent5">
                    <a:lumMod val="50000"/>
                  </a:schemeClr>
                </a:solidFill>
              </a:rPr>
              <a:t>ÜDVÖZLÉS ÉS IMÁDSÁG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Image result for welc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155" y="1700808"/>
            <a:ext cx="648280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58216" y="5292027"/>
            <a:ext cx="61206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And Prayer</a:t>
            </a:r>
          </a:p>
        </p:txBody>
      </p:sp>
    </p:spTree>
    <p:extLst>
      <p:ext uri="{BB962C8B-B14F-4D97-AF65-F5344CB8AC3E}">
        <p14:creationId xmlns:p14="http://schemas.microsoft.com/office/powerpoint/2010/main" val="408851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20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4272" y="764704"/>
            <a:ext cx="2952328" cy="3744416"/>
          </a:xfrm>
        </p:spPr>
        <p:txBody>
          <a:bodyPr>
            <a:normAutofit/>
          </a:bodyPr>
          <a:lstStyle/>
          <a:p>
            <a:r>
              <a:rPr lang="hu-HU" sz="4400" b="1" dirty="0" smtClean="0">
                <a:solidFill>
                  <a:schemeClr val="accent5">
                    <a:lumMod val="50000"/>
                  </a:schemeClr>
                </a:solidFill>
              </a:rPr>
              <a:t>BEMELEGÍTÉS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="" xmlns:a16="http://schemas.microsoft.com/office/drawing/2014/main" id="{398ED431-37AF-474F-BDA7-09BB181BCEF9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8" r="14408"/>
          <a:stretch>
            <a:fillRect/>
          </a:stretch>
        </p:blipFill>
        <p:spPr>
          <a:xfrm>
            <a:off x="1343025" y="914400"/>
            <a:ext cx="6851650" cy="5029200"/>
          </a:xfrm>
        </p:spPr>
      </p:pic>
    </p:spTree>
    <p:extLst>
      <p:ext uri="{BB962C8B-B14F-4D97-AF65-F5344CB8AC3E}">
        <p14:creationId xmlns:p14="http://schemas.microsoft.com/office/powerpoint/2010/main" val="296027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015" y="1988840"/>
            <a:ext cx="4197797" cy="3421360"/>
          </a:xfrm>
        </p:spPr>
        <p:txBody>
          <a:bodyPr/>
          <a:lstStyle/>
          <a:p>
            <a:r>
              <a:rPr lang="en-US" sz="3600" b="1" dirty="0"/>
              <a:t>W</a:t>
            </a:r>
            <a:r>
              <a:rPr lang="en-US" sz="4400" b="1" dirty="0"/>
              <a:t>ord 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96420C5-54AE-4C26-A249-4C9ADB36CD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5600" y="764704"/>
            <a:ext cx="7942212" cy="5048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56040" y="2780928"/>
            <a:ext cx="3816424" cy="12618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  <a:p>
            <a:pPr algn="ctr"/>
            <a:r>
              <a:rPr lang="hu-HU" sz="4000" b="1" dirty="0" smtClean="0">
                <a:solidFill>
                  <a:schemeClr val="accent5">
                    <a:lumMod val="50000"/>
                  </a:schemeClr>
                </a:solidFill>
              </a:rPr>
              <a:t>IGEKUTATÁS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7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8" y="260648"/>
            <a:ext cx="4390256" cy="1447800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solidFill>
                  <a:schemeClr val="accent5">
                    <a:lumMod val="50000"/>
                  </a:schemeClr>
                </a:solidFill>
              </a:rPr>
              <a:t>AZ IMÁDSÁG IDEJE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Image result for CHOICES">
            <a:extLst>
              <a:ext uri="{FF2B5EF4-FFF2-40B4-BE49-F238E27FC236}">
                <a16:creationId xmlns="" xmlns:a16="http://schemas.microsoft.com/office/drawing/2014/main" id="{2AC6C395-FBDE-40CA-B8BA-26B4949C4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2348880"/>
            <a:ext cx="6195764" cy="413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343471" y="5373216"/>
            <a:ext cx="3960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hu-HU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Á</a:t>
            </a:r>
            <a:r>
              <a:rPr lang="hu-HU" sz="3600" b="1" dirty="0" smtClean="0">
                <a:solidFill>
                  <a:schemeClr val="accent3">
                    <a:lumMod val="50000"/>
                  </a:schemeClr>
                </a:solidFill>
              </a:rPr>
              <a:t>L</a:t>
            </a:r>
            <a:r>
              <a:rPr lang="hu-HU" sz="3600" b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u-HU" sz="3600" b="1" dirty="0" smtClean="0">
                <a:solidFill>
                  <a:srgbClr val="FFC000"/>
                </a:solidFill>
              </a:rPr>
              <a:t>S</a:t>
            </a:r>
            <a:r>
              <a:rPr lang="hu-HU" sz="3600" b="1" dirty="0" smtClean="0">
                <a:solidFill>
                  <a:schemeClr val="accent5">
                    <a:lumMod val="50000"/>
                  </a:schemeClr>
                </a:solidFill>
              </a:rPr>
              <a:t>Z</a:t>
            </a:r>
            <a:r>
              <a:rPr lang="hu-HU" sz="3600" b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hu-HU" sz="3600" b="1" dirty="0" smtClean="0"/>
              <a:t>Á</a:t>
            </a:r>
            <a:r>
              <a:rPr lang="hu-HU" sz="3600" b="1" dirty="0" smtClean="0">
                <a:solidFill>
                  <a:srgbClr val="0070C0"/>
                </a:solidFill>
              </a:rPr>
              <a:t>S</a:t>
            </a:r>
            <a:r>
              <a:rPr lang="hu-HU" sz="3600" b="1" dirty="0" smtClean="0">
                <a:solidFill>
                  <a:srgbClr val="00B050"/>
                </a:solidFill>
              </a:rPr>
              <a:t>O</a:t>
            </a:r>
            <a:r>
              <a:rPr lang="hu-HU" sz="3600" b="1" dirty="0" smtClean="0">
                <a:solidFill>
                  <a:schemeClr val="accent1">
                    <a:lumMod val="75000"/>
                  </a:schemeClr>
                </a:solidFill>
              </a:rPr>
              <a:t>K, D</a:t>
            </a:r>
            <a:r>
              <a:rPr lang="hu-HU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Ö</a:t>
            </a:r>
            <a:r>
              <a:rPr lang="hu-HU" sz="3600" b="1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hu-HU" sz="3600" b="1" dirty="0" smtClean="0"/>
              <a:t>T</a:t>
            </a:r>
            <a:r>
              <a:rPr lang="hu-HU" sz="3600" b="1" dirty="0" smtClean="0">
                <a:solidFill>
                  <a:srgbClr val="FFC000"/>
                </a:solidFill>
              </a:rPr>
              <a:t>É</a:t>
            </a:r>
            <a:r>
              <a:rPr lang="hu-HU" sz="3600" b="1" dirty="0" smtClean="0">
                <a:solidFill>
                  <a:srgbClr val="00B050"/>
                </a:solidFill>
              </a:rPr>
              <a:t>S</a:t>
            </a:r>
            <a:r>
              <a:rPr lang="hu-HU" sz="3600" b="1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hu-HU" sz="3600" b="1" dirty="0" smtClean="0">
                <a:solidFill>
                  <a:schemeClr val="accent5">
                    <a:lumMod val="25000"/>
                  </a:schemeClr>
                </a:solidFill>
              </a:rPr>
              <a:t>K</a:t>
            </a:r>
            <a:endParaRPr lang="hu-HU" sz="3600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8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 Wedding 16x9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tercolorWedding_16x9.potx" id="{D58A2463-0CA6-4FC5-9DE0-36068EFA8F51}" vid="{A2BB13D7-0A02-4505-8110-9455F5B96B23}"/>
    </a:ext>
  </a:extLst>
</a:theme>
</file>

<file path=ppt/theme/theme2.xml><?xml version="1.0" encoding="utf-8"?>
<a:theme xmlns:a="http://schemas.openxmlformats.org/drawingml/2006/main" name="Office Theme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CD17F62-7DAD-4674-AAB4-FAEC48645B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Wedding photo album (Watercolor design, widescreen)</Template>
  <TotalTime>0</TotalTime>
  <Words>147</Words>
  <Application>Microsoft Office PowerPoint</Application>
  <PresentationFormat>Szélesvásznú</PresentationFormat>
  <Paragraphs>69</Paragraphs>
  <Slides>6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Gabriola</vt:lpstr>
      <vt:lpstr>Palatino Linotype</vt:lpstr>
      <vt:lpstr>Watercolor Wedding 16x9</vt:lpstr>
      <vt:lpstr>PowerPoint bemutató</vt:lpstr>
      <vt:lpstr>ÜDVÖZLÉS ÉS IMÁDSÁG</vt:lpstr>
      <vt:lpstr>PowerPoint bemutató</vt:lpstr>
      <vt:lpstr>BEMELEGÍTÉS</vt:lpstr>
      <vt:lpstr>PowerPoint bemutató</vt:lpstr>
      <vt:lpstr>AZ IMÁDSÁG IDEJE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2016-12-08T16:08:42Z</dcterms:created>
  <dcterms:modified xsi:type="dcterms:W3CDTF">2020-03-29T15:08:51Z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TC038959009991</vt:lpwstr>
  </property>
</Properties>
</file>