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0" autoAdjust="0"/>
    <p:restoredTop sz="73477" autoAdjust="0"/>
  </p:normalViewPr>
  <p:slideViewPr>
    <p:cSldViewPr snapToGrid="0">
      <p:cViewPr varScale="1">
        <p:scale>
          <a:sx n="61" d="100"/>
          <a:sy n="61" d="100"/>
        </p:scale>
        <p:origin x="62"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97DD8F-4C20-43B3-9038-0A89C828B3C1}" type="datetimeFigureOut">
              <a:rPr lang="en-GB" smtClean="0"/>
              <a:t>29/03/2020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F1B8C8-4262-4F12-A857-70239FECFBDF}" type="slidenum">
              <a:rPr lang="en-GB" smtClean="0"/>
              <a:t>‹#›</a:t>
            </a:fld>
            <a:endParaRPr lang="en-GB"/>
          </a:p>
        </p:txBody>
      </p:sp>
    </p:spTree>
    <p:extLst>
      <p:ext uri="{BB962C8B-B14F-4D97-AF65-F5344CB8AC3E}">
        <p14:creationId xmlns:p14="http://schemas.microsoft.com/office/powerpoint/2010/main" val="19587003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b="1" kern="1200" dirty="0">
                <a:solidFill>
                  <a:schemeClr val="tx1"/>
                </a:solidFill>
                <a:effectLst/>
                <a:latin typeface="+mn-lt"/>
                <a:ea typeface="+mn-ea"/>
                <a:cs typeface="+mn-cs"/>
              </a:rPr>
              <a:t>3. </a:t>
            </a:r>
            <a:r>
              <a:rPr lang="hu-HU" sz="1200" b="1" kern="1200" dirty="0" smtClean="0">
                <a:solidFill>
                  <a:schemeClr val="tx1"/>
                </a:solidFill>
                <a:effectLst/>
                <a:latin typeface="+mn-lt"/>
                <a:ea typeface="+mn-ea"/>
                <a:cs typeface="+mn-cs"/>
              </a:rPr>
              <a:t>Foglalkozás</a:t>
            </a:r>
            <a:r>
              <a:rPr lang="hu-HU" sz="1200" b="1" kern="1200" baseline="0" dirty="0" smtClean="0">
                <a:solidFill>
                  <a:schemeClr val="tx1"/>
                </a:solidFill>
                <a:effectLst/>
                <a:latin typeface="+mn-lt"/>
                <a:ea typeface="+mn-ea"/>
                <a:cs typeface="+mn-cs"/>
              </a:rPr>
              <a:t> </a:t>
            </a:r>
            <a:r>
              <a:rPr lang="en-GB" sz="1200" b="1" kern="1200" dirty="0">
                <a:solidFill>
                  <a:schemeClr val="tx1"/>
                </a:solidFill>
                <a:effectLst/>
                <a:latin typeface="+mn-lt"/>
                <a:ea typeface="+mn-ea"/>
                <a:cs typeface="+mn-cs"/>
              </a:rPr>
              <a:t>	</a:t>
            </a:r>
            <a:r>
              <a:rPr lang="hu-HU" sz="1200" b="1" kern="1200" dirty="0" smtClean="0">
                <a:solidFill>
                  <a:schemeClr val="tx1"/>
                </a:solidFill>
                <a:effectLst/>
                <a:latin typeface="+mn-lt"/>
                <a:ea typeface="+mn-ea"/>
                <a:cs typeface="+mn-cs"/>
              </a:rPr>
              <a:t>A SZOBÁMBA MEGYEK</a:t>
            </a: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 </a:t>
            </a:r>
          </a:p>
          <a:p>
            <a:r>
              <a:rPr lang="hu-HU" sz="1200" b="1" kern="1200" dirty="0" smtClean="0">
                <a:solidFill>
                  <a:schemeClr val="tx1"/>
                </a:solidFill>
                <a:effectLst/>
                <a:latin typeface="+mn-lt"/>
                <a:ea typeface="+mn-ea"/>
                <a:cs typeface="+mn-cs"/>
              </a:rPr>
              <a:t>Téma</a:t>
            </a:r>
            <a:r>
              <a:rPr lang="hu-HU" sz="1200" kern="1200" dirty="0" smtClean="0">
                <a:solidFill>
                  <a:schemeClr val="tx1"/>
                </a:solidFill>
                <a:effectLst/>
                <a:latin typeface="+mn-lt"/>
                <a:ea typeface="+mn-ea"/>
                <a:cs typeface="+mn-cs"/>
              </a:rPr>
              <a:t>:	A szülők</a:t>
            </a:r>
          </a:p>
          <a:p>
            <a:r>
              <a:rPr lang="hu-HU" sz="1200" b="1" kern="1200" dirty="0" smtClean="0">
                <a:solidFill>
                  <a:schemeClr val="tx1"/>
                </a:solidFill>
                <a:effectLst/>
                <a:latin typeface="+mn-lt"/>
                <a:ea typeface="+mn-ea"/>
                <a:cs typeface="+mn-cs"/>
              </a:rPr>
              <a:t>Cél</a:t>
            </a:r>
            <a:r>
              <a:rPr lang="hu-HU" sz="1200" kern="1200" dirty="0" smtClean="0">
                <a:solidFill>
                  <a:schemeClr val="tx1"/>
                </a:solidFill>
                <a:effectLst/>
                <a:latin typeface="+mn-lt"/>
                <a:ea typeface="+mn-ea"/>
                <a:cs typeface="+mn-cs"/>
              </a:rPr>
              <a:t>:</a:t>
            </a:r>
          </a:p>
          <a:p>
            <a:pPr lvl="0"/>
            <a:r>
              <a:rPr lang="hu-HU" sz="1200" kern="1200" dirty="0" smtClean="0">
                <a:solidFill>
                  <a:schemeClr val="tx1"/>
                </a:solidFill>
                <a:effectLst/>
                <a:latin typeface="+mn-lt"/>
                <a:ea typeface="+mn-ea"/>
                <a:cs typeface="+mn-cs"/>
              </a:rPr>
              <a:t>A tinik betekintést nyernek szüleikkel való kapcsolatukba.</a:t>
            </a:r>
          </a:p>
          <a:p>
            <a:pPr lvl="0"/>
            <a:r>
              <a:rPr lang="hu-HU" sz="1200" kern="1200" dirty="0" smtClean="0">
                <a:solidFill>
                  <a:schemeClr val="tx1"/>
                </a:solidFill>
                <a:effectLst/>
                <a:latin typeface="+mn-lt"/>
                <a:ea typeface="+mn-ea"/>
                <a:cs typeface="+mn-cs"/>
              </a:rPr>
              <a:t>A tinédzserek felismerik az ideális Atyát, Aki megmutatja, hogyan kell a szüleikhez viszonyulniuk. </a:t>
            </a:r>
          </a:p>
          <a:p>
            <a:pPr lvl="0"/>
            <a:r>
              <a:rPr lang="hu-HU" sz="1200" kern="1200" dirty="0" smtClean="0">
                <a:solidFill>
                  <a:schemeClr val="tx1"/>
                </a:solidFill>
                <a:effectLst/>
                <a:latin typeface="+mn-lt"/>
                <a:ea typeface="+mn-ea"/>
                <a:cs typeface="+mn-cs"/>
              </a:rPr>
              <a:t>A tinik csoportokban felismerik, hogy a szülők általában nem akarnak szándékosan bántani, még akkor sem, ha ez néha előfordul. Felismerik, mi mindent tesznek meg értük a szüleik és elgondolkodnak a szüleikkel szembeni viselkedésükön.  </a:t>
            </a:r>
          </a:p>
          <a:p>
            <a:endParaRPr lang="en-GB" dirty="0"/>
          </a:p>
        </p:txBody>
      </p:sp>
      <p:sp>
        <p:nvSpPr>
          <p:cNvPr id="4" name="Slide Number Placeholder 3"/>
          <p:cNvSpPr>
            <a:spLocks noGrp="1"/>
          </p:cNvSpPr>
          <p:nvPr>
            <p:ph type="sldNum" sz="quarter" idx="5"/>
          </p:nvPr>
        </p:nvSpPr>
        <p:spPr/>
        <p:txBody>
          <a:bodyPr/>
          <a:lstStyle/>
          <a:p>
            <a:fld id="{81F1B8C8-4262-4F12-A857-70239FECFBDF}" type="slidenum">
              <a:rPr lang="en-GB" smtClean="0"/>
              <a:t>1</a:t>
            </a:fld>
            <a:endParaRPr lang="en-GB"/>
          </a:p>
        </p:txBody>
      </p:sp>
    </p:spTree>
    <p:extLst>
      <p:ext uri="{BB962C8B-B14F-4D97-AF65-F5344CB8AC3E}">
        <p14:creationId xmlns:p14="http://schemas.microsoft.com/office/powerpoint/2010/main" val="27328181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Háttér-információ </a:t>
            </a:r>
            <a:endParaRPr lang="hu-HU"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 kulcs-igehelyek: 		Máté 7: 9-12</a:t>
            </a:r>
          </a:p>
          <a:p>
            <a:r>
              <a:rPr lang="hu-HU" sz="1200" kern="1200" dirty="0" smtClean="0">
                <a:solidFill>
                  <a:schemeClr val="tx1"/>
                </a:solidFill>
                <a:effectLst/>
                <a:latin typeface="+mn-lt"/>
                <a:ea typeface="+mn-ea"/>
                <a:cs typeface="+mn-cs"/>
              </a:rPr>
              <a:t>			2Móz 20:12</a:t>
            </a:r>
          </a:p>
          <a:p>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Ézsa</a:t>
            </a:r>
            <a:r>
              <a:rPr lang="hu-HU" sz="1200" kern="1200" dirty="0" smtClean="0">
                <a:solidFill>
                  <a:schemeClr val="tx1"/>
                </a:solidFill>
                <a:effectLst/>
                <a:latin typeface="+mn-lt"/>
                <a:ea typeface="+mn-ea"/>
                <a:cs typeface="+mn-cs"/>
              </a:rPr>
              <a:t> 39:15</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következő veszélyek kockázatát látom a tiniknél:</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Ha az alábbi jellemzők közül egy, vagy több is fennáll valakivel kapcsolatban, akkor nagyobb az egészségtelen viselkedés esélye. Mi az tehát, ami nem egészséges?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Veszélyeztetettek a lányok, ha:</a:t>
            </a:r>
          </a:p>
          <a:p>
            <a:pPr lvl="0"/>
            <a:r>
              <a:rPr lang="hu-HU" sz="1200" kern="1200" dirty="0" smtClean="0">
                <a:solidFill>
                  <a:schemeClr val="tx1"/>
                </a:solidFill>
                <a:effectLst/>
                <a:latin typeface="+mn-lt"/>
                <a:ea typeface="+mn-ea"/>
                <a:cs typeface="+mn-cs"/>
              </a:rPr>
              <a:t>elutasítják őket, vagy a kortársaik bántalmazzák őket</a:t>
            </a:r>
          </a:p>
          <a:p>
            <a:pPr lvl="0"/>
            <a:r>
              <a:rPr lang="hu-HU" sz="1200" kern="1200" dirty="0" smtClean="0">
                <a:solidFill>
                  <a:schemeClr val="tx1"/>
                </a:solidFill>
                <a:effectLst/>
                <a:latin typeface="+mn-lt"/>
                <a:ea typeface="+mn-ea"/>
                <a:cs typeface="+mn-cs"/>
              </a:rPr>
              <a:t>a szüleik (a közelmúltban) elváltak</a:t>
            </a:r>
          </a:p>
          <a:p>
            <a:pPr lvl="0"/>
            <a:r>
              <a:rPr lang="hu-HU" sz="1200" kern="1200" dirty="0" smtClean="0">
                <a:solidFill>
                  <a:schemeClr val="tx1"/>
                </a:solidFill>
                <a:effectLst/>
                <a:latin typeface="+mn-lt"/>
                <a:ea typeface="+mn-ea"/>
                <a:cs typeface="+mn-cs"/>
              </a:rPr>
              <a:t>alig töltenek időt barátokkal </a:t>
            </a:r>
          </a:p>
          <a:p>
            <a:pPr lvl="0"/>
            <a:r>
              <a:rPr lang="hu-HU" sz="1200" kern="1200" dirty="0" smtClean="0">
                <a:solidFill>
                  <a:schemeClr val="tx1"/>
                </a:solidFill>
                <a:effectLst/>
                <a:latin typeface="+mn-lt"/>
                <a:ea typeface="+mn-ea"/>
                <a:cs typeface="+mn-cs"/>
              </a:rPr>
              <a:t>nincsenek barátaik</a:t>
            </a:r>
          </a:p>
          <a:p>
            <a:pPr lvl="0"/>
            <a:r>
              <a:rPr lang="hu-HU" sz="1200" kern="1200" dirty="0" smtClean="0">
                <a:solidFill>
                  <a:schemeClr val="tx1"/>
                </a:solidFill>
                <a:effectLst/>
                <a:latin typeface="+mn-lt"/>
                <a:ea typeface="+mn-ea"/>
                <a:cs typeface="+mn-cs"/>
              </a:rPr>
              <a:t>minden személyes adatukat megosztják az interneten, de nincsenek tisztában ennek veszélyeivel   </a:t>
            </a:r>
          </a:p>
          <a:p>
            <a:pPr lvl="0"/>
            <a:r>
              <a:rPr lang="hu-HU" sz="1200" kern="1200" dirty="0" smtClean="0">
                <a:solidFill>
                  <a:schemeClr val="tx1"/>
                </a:solidFill>
                <a:effectLst/>
                <a:latin typeface="+mn-lt"/>
                <a:ea typeface="+mn-ea"/>
                <a:cs typeface="+mn-cs"/>
              </a:rPr>
              <a:t>a szüleik elutasítják őket, vagy nem töltenek elég időt velük  </a:t>
            </a:r>
          </a:p>
          <a:p>
            <a:pPr lvl="0"/>
            <a:r>
              <a:rPr lang="hu-HU" sz="1200" kern="1200" dirty="0" smtClean="0">
                <a:solidFill>
                  <a:schemeClr val="tx1"/>
                </a:solidFill>
                <a:effectLst/>
                <a:latin typeface="+mn-lt"/>
                <a:ea typeface="+mn-ea"/>
                <a:cs typeface="+mn-cs"/>
              </a:rPr>
              <a:t>nem teljesítenek jól az iskolában</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Mit tegyünk, ha felismerjük az egészségtelen viselkedést?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	Beszélgessünk a tinivel!  </a:t>
            </a:r>
          </a:p>
          <a:p>
            <a:r>
              <a:rPr lang="hu-HU" sz="1200" kern="1200" dirty="0" smtClean="0">
                <a:solidFill>
                  <a:schemeClr val="tx1"/>
                </a:solidFill>
                <a:effectLst/>
                <a:latin typeface="+mn-lt"/>
                <a:ea typeface="+mn-ea"/>
                <a:cs typeface="+mn-cs"/>
              </a:rPr>
              <a:t>	Hallgassuk meg őket, hagyjuk, hogy kérdezzenek és beszéljenek haragjukról, csalódottságukról. Mutassunk példát nekik egy egészséges kapcsolatról! </a:t>
            </a:r>
          </a:p>
          <a:p>
            <a:r>
              <a:rPr lang="hu-HU" sz="1200" kern="1200" dirty="0" smtClean="0">
                <a:solidFill>
                  <a:schemeClr val="tx1"/>
                </a:solidFill>
                <a:effectLst/>
                <a:latin typeface="+mn-lt"/>
                <a:ea typeface="+mn-ea"/>
                <a:cs typeface="+mn-cs"/>
              </a:rPr>
              <a:t>	Legyünk mi is jó példa! </a:t>
            </a:r>
          </a:p>
          <a:p>
            <a:r>
              <a:rPr lang="hu-HU" sz="1200" kern="1200" dirty="0" smtClean="0">
                <a:solidFill>
                  <a:schemeClr val="tx1"/>
                </a:solidFill>
                <a:effectLst/>
                <a:latin typeface="+mn-lt"/>
                <a:ea typeface="+mn-ea"/>
                <a:cs typeface="+mn-cs"/>
              </a:rPr>
              <a:t>	Személyesen beszéljük meg aggodalmainkat a lánnyal, akit érint.  </a:t>
            </a:r>
          </a:p>
          <a:p>
            <a:r>
              <a:rPr lang="hu-HU" sz="1200" kern="1200" dirty="0" smtClean="0">
                <a:solidFill>
                  <a:schemeClr val="tx1"/>
                </a:solidFill>
                <a:effectLst/>
                <a:latin typeface="+mn-lt"/>
                <a:ea typeface="+mn-ea"/>
                <a:cs typeface="+mn-cs"/>
              </a:rPr>
              <a:t>Fontos tudnia, hogy vannak emberek, akikkel megbeszélheti a gondjait és segítséget is kaphat. Kérdezzük, meg hogy használt-e a kapott segítség.</a:t>
            </a:r>
          </a:p>
          <a:p>
            <a:r>
              <a:rPr lang="hu-HU" sz="1200" kern="1200" dirty="0" smtClean="0">
                <a:solidFill>
                  <a:schemeClr val="tx1"/>
                </a:solidFill>
                <a:effectLst/>
                <a:latin typeface="+mn-lt"/>
                <a:ea typeface="+mn-ea"/>
                <a:cs typeface="+mn-cs"/>
              </a:rPr>
              <a:t>Amennyiben nem, kérjük ki az iskola hivatalos mentorának véleményét, szüksége van-e a tininek további szakmai segítségre.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tinédzser lányok barátságokat kötnek és megegyeznek, hogyan viszonyuljanak a szüleikhez. Készültek tanulmányok a barátságokról, ez pedig a szülőkről szól.</a:t>
            </a:r>
          </a:p>
          <a:p>
            <a:r>
              <a:rPr lang="hu-HU" sz="1200" kern="1200" dirty="0" smtClean="0">
                <a:solidFill>
                  <a:schemeClr val="tx1"/>
                </a:solidFill>
                <a:effectLst/>
                <a:latin typeface="+mn-lt"/>
                <a:ea typeface="+mn-ea"/>
                <a:cs typeface="+mn-cs"/>
              </a:rPr>
              <a:t> </a:t>
            </a:r>
          </a:p>
          <a:p>
            <a:r>
              <a:rPr lang="hu-HU" sz="1200" b="1" kern="1200" dirty="0" smtClean="0">
                <a:solidFill>
                  <a:schemeClr val="tx1"/>
                </a:solidFill>
                <a:effectLst/>
                <a:latin typeface="+mn-lt"/>
                <a:ea typeface="+mn-ea"/>
                <a:cs typeface="+mn-cs"/>
              </a:rPr>
              <a:t>A SZÜLŐK</a:t>
            </a:r>
            <a:endParaRPr lang="hu-HU"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 tini lányok azt szeretnék, hogy felnőttként kezeljék őket. A tízes évek során a szülő-gyermek kapcsolat fokozatosan egyenrangúvá válik.  Ám ezt jó néhány konfliktus előzheti meg.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Minden családban más és más a szülő-gyermek kapcsolat, de egy tini képtelen a szülei nélkül élni. Egyes tini lányok barátnőjüknek tartják az anyukájukat, mások szülei elváltak. Egyes tinédzserek csupán szállóhelynek tartják az otthonukat és nem vesznek részt a család életében. Minden tini találkozik szabályokkal, amiket általában szülei alkottak. Ez egészséges, mert határokat szab nekik, és elgondolkodtatja őket: vajon ki is vagyok én?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tinik gyakran érzik úgy, hogy a szüleik félreértik őket és inkább barátokkal, vagy a klubvezetővel osztják meg élményeiket. Folyamatosan beszélgetnek szüleikkel, de általában semmit nem mondanak el. Esetleg kiabálnak, vagy az ajtót csapkodják. </a:t>
            </a:r>
          </a:p>
          <a:p>
            <a:r>
              <a:rPr lang="hu-HU" sz="1200" kern="1200" dirty="0" smtClean="0">
                <a:solidFill>
                  <a:schemeClr val="tx1"/>
                </a:solidFill>
                <a:effectLst/>
                <a:latin typeface="+mn-lt"/>
                <a:ea typeface="+mn-ea"/>
                <a:cs typeface="+mn-cs"/>
              </a:rPr>
              <a:t>Minden tizenéves elismerésre és elfogadásra vágyik. </a:t>
            </a:r>
          </a:p>
          <a:p>
            <a:r>
              <a:rPr lang="hu-HU" sz="1200" kern="1200" dirty="0" smtClean="0">
                <a:solidFill>
                  <a:schemeClr val="tx1"/>
                </a:solidFill>
                <a:effectLst/>
                <a:latin typeface="+mn-lt"/>
                <a:ea typeface="+mn-ea"/>
                <a:cs typeface="+mn-cs"/>
              </a:rPr>
              <a:t>Értsük meg, hogy az ideális szülő-gyermek kapcsolat az Isten és az Ő népe közötti kapcsolat tükörképe. Jézus Atyjának nevezte Istent és követőinek is azt tanította, hogy így hívják Őt (Máté 6: 9-13). Lásd még Róm 8:15! </a:t>
            </a:r>
          </a:p>
          <a:p>
            <a:r>
              <a:rPr lang="hu-HU" sz="1200" kern="1200" dirty="0" smtClean="0">
                <a:solidFill>
                  <a:schemeClr val="tx1"/>
                </a:solidFill>
                <a:effectLst/>
                <a:latin typeface="+mn-lt"/>
                <a:ea typeface="+mn-ea"/>
                <a:cs typeface="+mn-cs"/>
              </a:rPr>
              <a:t>Végül meg kell említenem, hogy ez a téma fárasztó lehet. Tinédzserek ezreit bántalmazzák a családon belül. Csapdában vergődhetnek ebben a helyzetben. Értessük meg velük, hogy elérhetők vagyunk számukra! </a:t>
            </a:r>
          </a:p>
          <a:p>
            <a:r>
              <a:rPr lang="hu-HU" sz="1200" kern="1200" dirty="0" smtClean="0">
                <a:solidFill>
                  <a:schemeClr val="tx1"/>
                </a:solidFill>
                <a:effectLst/>
                <a:latin typeface="+mn-lt"/>
                <a:ea typeface="+mn-ea"/>
                <a:cs typeface="+mn-cs"/>
              </a:rPr>
              <a:t> </a:t>
            </a:r>
          </a:p>
          <a:p>
            <a:r>
              <a:rPr lang="hu-HU" sz="1200" b="1" kern="1200" dirty="0" smtClean="0">
                <a:solidFill>
                  <a:schemeClr val="tx1"/>
                </a:solidFill>
                <a:effectLst/>
                <a:latin typeface="+mn-lt"/>
                <a:ea typeface="+mn-ea"/>
                <a:cs typeface="+mn-cs"/>
              </a:rPr>
              <a:t>FIVÉREK ÉS NŐVÉREK </a:t>
            </a:r>
            <a:endParaRPr lang="hu-HU"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 tinik kevesebb időt töltenek a családjukkal, mint kisgyermekkorukban. Meglazul a testvérek közötti szoros kapcsolat. Inkább rivalizálás és konfliktusok jellemzik őket.</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81F1B8C8-4262-4F12-A857-70239FECFBDF}" type="slidenum">
              <a:rPr lang="en-GB" smtClean="0"/>
              <a:t>2</a:t>
            </a:fld>
            <a:endParaRPr lang="en-GB"/>
          </a:p>
        </p:txBody>
      </p:sp>
    </p:spTree>
    <p:extLst>
      <p:ext uri="{BB962C8B-B14F-4D97-AF65-F5344CB8AC3E}">
        <p14:creationId xmlns:p14="http://schemas.microsoft.com/office/powerpoint/2010/main" val="15235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BEMELEGÍTÉS: GRATULÁLOK!</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Szükségünk lesz: személyenként 1db főtt tojásra, evőkanálra és filctollakra.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Adjunk minden résztvevőnek egy tojást, de ne áruljuk el, hogy meg vannak főzve! </a:t>
            </a:r>
          </a:p>
          <a:p>
            <a:r>
              <a:rPr lang="hu-HU" sz="1200" kern="1200" dirty="0" smtClean="0">
                <a:solidFill>
                  <a:schemeClr val="tx1"/>
                </a:solidFill>
                <a:effectLst/>
                <a:latin typeface="+mn-lt"/>
                <a:ea typeface="+mn-ea"/>
                <a:cs typeface="+mn-cs"/>
              </a:rPr>
              <a:t>Gratuláljunk nekik: a mai alkalommal ez a ti kisbabátok. Vigyáznotok kell erre a tojásra! </a:t>
            </a:r>
          </a:p>
          <a:p>
            <a:r>
              <a:rPr lang="hu-HU" sz="1200" kern="1200" dirty="0" smtClean="0">
                <a:solidFill>
                  <a:schemeClr val="tx1"/>
                </a:solidFill>
                <a:effectLst/>
                <a:latin typeface="+mn-lt"/>
                <a:ea typeface="+mn-ea"/>
                <a:cs typeface="+mn-cs"/>
              </a:rPr>
              <a:t>Olyanná kell tennetek, mint ti magatok! (a filctollal)</a:t>
            </a:r>
          </a:p>
          <a:p>
            <a:r>
              <a:rPr lang="hu-HU" sz="1200" kern="1200" dirty="0" smtClean="0">
                <a:solidFill>
                  <a:schemeClr val="tx1"/>
                </a:solidFill>
                <a:effectLst/>
                <a:latin typeface="+mn-lt"/>
                <a:ea typeface="+mn-ea"/>
                <a:cs typeface="+mn-cs"/>
              </a:rPr>
              <a:t>Adjatok nevet neki! </a:t>
            </a:r>
          </a:p>
          <a:p>
            <a:r>
              <a:rPr lang="hu-HU" sz="1200" kern="1200" dirty="0" smtClean="0">
                <a:solidFill>
                  <a:schemeClr val="tx1"/>
                </a:solidFill>
                <a:effectLst/>
                <a:latin typeface="+mn-lt"/>
                <a:ea typeface="+mn-ea"/>
                <a:cs typeface="+mn-cs"/>
              </a:rPr>
              <a:t>Ezután: a lányok mutassák be egymásnak az elnevezett tojásaikat.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Gondozási idő</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Mindenki álljon egy nagy körbe!</a:t>
            </a:r>
          </a:p>
          <a:p>
            <a:r>
              <a:rPr lang="hu-HU" sz="1200" kern="1200" dirty="0" smtClean="0">
                <a:solidFill>
                  <a:schemeClr val="tx1"/>
                </a:solidFill>
                <a:effectLst/>
                <a:latin typeface="+mn-lt"/>
                <a:ea typeface="+mn-ea"/>
                <a:cs typeface="+mn-cs"/>
              </a:rPr>
              <a:t>Vegyünk egy konyhai, vagy mobil stopperórát. A vezető számoljon háromig és tapsoljon!  A tapsra mindenki továbbadja a tojását balra. Amikor eljön az ideje, a tojást le kell fektetni, aludni! Mindenki megkeresi a maga tojását és a kijelölt sarokba fut. A legutolsó kiesik, és nem vehet részt a következő körben.  Játsszunk végig néhány kört! </a:t>
            </a:r>
            <a:endParaRPr lang="hu-HU" sz="1200" kern="1200" dirty="0" smtClean="0">
              <a:solidFill>
                <a:schemeClr val="tx1"/>
              </a:solidFill>
              <a:effectLst/>
              <a:latin typeface="+mn-lt"/>
              <a:ea typeface="+mn-ea"/>
              <a:cs typeface="+mn-cs"/>
            </a:endParaRPr>
          </a:p>
          <a:p>
            <a:endParaRPr lang="hu-HU"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Tojás </a:t>
            </a:r>
            <a:r>
              <a:rPr lang="hu-HU" sz="1200" b="1" kern="1200" dirty="0" smtClean="0">
                <a:solidFill>
                  <a:schemeClr val="tx1"/>
                </a:solidFill>
                <a:effectLst/>
                <a:latin typeface="+mn-lt"/>
                <a:ea typeface="+mn-ea"/>
                <a:cs typeface="+mn-cs"/>
              </a:rPr>
              <a:t>a kanálban verseny</a:t>
            </a:r>
            <a:r>
              <a:rPr lang="hu-HU" sz="1200" kern="1200" dirty="0" smtClean="0">
                <a:solidFill>
                  <a:schemeClr val="tx1"/>
                </a:solidFill>
                <a:effectLst/>
                <a:latin typeface="+mn-lt"/>
                <a:ea typeface="+mn-ea"/>
                <a:cs typeface="+mn-cs"/>
              </a:rPr>
              <a:t> Sorakoztassunk fel két csapatot libasorban</a:t>
            </a:r>
            <a:r>
              <a:rPr lang="hu-HU" sz="1200" kern="1200" dirty="0" smtClean="0">
                <a:solidFill>
                  <a:schemeClr val="tx1"/>
                </a:solidFill>
                <a:effectLst/>
                <a:latin typeface="+mn-lt"/>
                <a:ea typeface="+mn-ea"/>
                <a:cs typeface="+mn-cs"/>
              </a:rPr>
              <a:t>. Helyezzünk </a:t>
            </a:r>
            <a:r>
              <a:rPr lang="hu-HU" sz="1200" kern="1200" dirty="0" smtClean="0">
                <a:solidFill>
                  <a:schemeClr val="tx1"/>
                </a:solidFill>
                <a:effectLst/>
                <a:latin typeface="+mn-lt"/>
                <a:ea typeface="+mn-ea"/>
                <a:cs typeface="+mn-cs"/>
              </a:rPr>
              <a:t>el néhány akadályt az útban (az asztal alatt, széken át kell menni, használjuk a fantáziánkat)! Minden játékosnak adjunk egy tojást és egy kanalat! A versenyzők menjenek végig az akadálypályán a tojás leejtése nélkül. Akkor induljon a következő, amikor az előző lány célba ért!  Kérdezzük meg:Hogy vannak a tojásaitok?Nehéz volt megvédeni őket?Mondjuk:A szülők arra vágynak, ami a legjobb </a:t>
            </a:r>
            <a:r>
              <a:rPr lang="hu-HU" sz="1200" kern="1200" dirty="0" err="1" smtClean="0">
                <a:solidFill>
                  <a:schemeClr val="tx1"/>
                </a:solidFill>
                <a:effectLst/>
                <a:latin typeface="+mn-lt"/>
                <a:ea typeface="+mn-ea"/>
                <a:cs typeface="+mn-cs"/>
              </a:rPr>
              <a:t>nektek.Gyermeked</a:t>
            </a:r>
            <a:r>
              <a:rPr lang="hu-HU" sz="1200" kern="1200" dirty="0" smtClean="0">
                <a:solidFill>
                  <a:schemeClr val="tx1"/>
                </a:solidFill>
                <a:effectLst/>
                <a:latin typeface="+mn-lt"/>
                <a:ea typeface="+mn-ea"/>
                <a:cs typeface="+mn-cs"/>
              </a:rPr>
              <a:t> gondozása választásokkal, döntésekkel jár. És nem mindig könnyű jól dönteni.   </a:t>
            </a:r>
            <a:r>
              <a:rPr lang="hu-HU" dirty="0" smtClean="0">
                <a:effectLst/>
              </a:rPr>
              <a:t> </a:t>
            </a:r>
            <a:r>
              <a:rPr lang="hu-HU" sz="1200" b="1" kern="1200" dirty="0" smtClean="0">
                <a:solidFill>
                  <a:schemeClr val="tx1"/>
                </a:solidFill>
                <a:effectLst/>
                <a:latin typeface="+mn-lt"/>
                <a:ea typeface="+mn-ea"/>
                <a:cs typeface="+mn-cs"/>
              </a:rPr>
              <a:t>Fészek-szabályok</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Az alvásidő meghatározása az egyik fészek-szabály otthon!</a:t>
            </a:r>
          </a:p>
          <a:p>
            <a:r>
              <a:rPr lang="hu-HU" sz="1200" kern="1200" dirty="0" smtClean="0">
                <a:solidFill>
                  <a:schemeClr val="tx1"/>
                </a:solidFill>
                <a:effectLst/>
                <a:latin typeface="+mn-lt"/>
                <a:ea typeface="+mn-ea"/>
                <a:cs typeface="+mn-cs"/>
              </a:rPr>
              <a:t>Hogy megvédjük őket. Szóval, mi a helyzet otthon? </a:t>
            </a:r>
          </a:p>
          <a:p>
            <a:r>
              <a:rPr lang="hu-HU" sz="1200" i="1" kern="1200" dirty="0" smtClean="0">
                <a:solidFill>
                  <a:schemeClr val="tx1"/>
                </a:solidFill>
                <a:effectLst/>
                <a:latin typeface="+mn-lt"/>
                <a:ea typeface="+mn-ea"/>
                <a:cs typeface="+mn-cs"/>
              </a:rPr>
              <a:t>Alkossunk kisebb csoportokat és úgy vitassuk meg: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Könnyebb lenne, ha a tojásoknak lenne saját akaratuk? </a:t>
            </a:r>
          </a:p>
          <a:p>
            <a:r>
              <a:rPr lang="hu-HU" sz="1200" kern="1200" dirty="0" smtClean="0">
                <a:solidFill>
                  <a:schemeClr val="tx1"/>
                </a:solidFill>
                <a:effectLst/>
                <a:latin typeface="+mn-lt"/>
                <a:ea typeface="+mn-ea"/>
                <a:cs typeface="+mn-cs"/>
              </a:rPr>
              <a:t>Könnyebb lenne, ha a tojások el tudnának menni? </a:t>
            </a:r>
          </a:p>
          <a:p>
            <a:r>
              <a:rPr lang="hu-HU" sz="1200" kern="1200" dirty="0" smtClean="0">
                <a:solidFill>
                  <a:schemeClr val="tx1"/>
                </a:solidFill>
                <a:effectLst/>
                <a:latin typeface="+mn-lt"/>
                <a:ea typeface="+mn-ea"/>
                <a:cs typeface="+mn-cs"/>
              </a:rPr>
              <a:t> </a:t>
            </a:r>
          </a:p>
          <a:p>
            <a:r>
              <a:rPr lang="hu-HU" sz="1200" i="1" kern="1200" dirty="0" smtClean="0">
                <a:solidFill>
                  <a:schemeClr val="tx1"/>
                </a:solidFill>
                <a:effectLst/>
                <a:latin typeface="+mn-lt"/>
                <a:ea typeface="+mn-ea"/>
                <a:cs typeface="+mn-cs"/>
              </a:rPr>
              <a:t>Mondjuk:</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 szülők lehetőséget akarnak adni gyermekeiknek a fejlődésre, ugyanakkor meg is szeretnék védeni őket. Éppen ezért állítanak fel szabályokat. </a:t>
            </a:r>
          </a:p>
          <a:p>
            <a:r>
              <a:rPr lang="hu-HU" sz="1200" i="1"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i="1" kern="1200" dirty="0" smtClean="0">
                <a:solidFill>
                  <a:schemeClr val="tx1"/>
                </a:solidFill>
                <a:effectLst/>
                <a:latin typeface="+mn-lt"/>
                <a:ea typeface="+mn-ea"/>
                <a:cs typeface="+mn-cs"/>
              </a:rPr>
              <a:t>Tegyük:</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Adjunk mindenkinek egy papírlapot! </a:t>
            </a:r>
          </a:p>
          <a:p>
            <a:r>
              <a:rPr lang="hu-HU" sz="1200" kern="1200" dirty="0" smtClean="0">
                <a:solidFill>
                  <a:schemeClr val="tx1"/>
                </a:solidFill>
                <a:effectLst/>
                <a:latin typeface="+mn-lt"/>
                <a:ea typeface="+mn-ea"/>
                <a:cs typeface="+mn-cs"/>
              </a:rPr>
              <a:t>Kérjük meg a lányokat, hogy 30 másodperc alatt rajzoljanak egy fészket.  </a:t>
            </a:r>
          </a:p>
          <a:p>
            <a:r>
              <a:rPr lang="hu-HU" sz="1200" kern="1200" dirty="0" smtClean="0">
                <a:solidFill>
                  <a:schemeClr val="tx1"/>
                </a:solidFill>
                <a:effectLst/>
                <a:latin typeface="+mn-lt"/>
                <a:ea typeface="+mn-ea"/>
                <a:cs typeface="+mn-cs"/>
              </a:rPr>
              <a:t>Írjanak fel öt fészek-szabályt! (amelyek náluk, otthon érvényben vannak)</a:t>
            </a:r>
          </a:p>
          <a:p>
            <a:r>
              <a:rPr lang="hu-HU" sz="1200" kern="1200" dirty="0" smtClean="0">
                <a:solidFill>
                  <a:schemeClr val="tx1"/>
                </a:solidFill>
                <a:effectLst/>
                <a:latin typeface="+mn-lt"/>
                <a:ea typeface="+mn-ea"/>
                <a:cs typeface="+mn-cs"/>
              </a:rPr>
              <a:t>Mindenki nevezzen meg egy olyan szabályt, amivel nem ért egyet, vagy amit nem szeret.</a:t>
            </a:r>
          </a:p>
          <a:p>
            <a:r>
              <a:rPr lang="hu-HU" sz="1200" kern="1200" dirty="0" smtClean="0">
                <a:solidFill>
                  <a:schemeClr val="tx1"/>
                </a:solidFill>
                <a:effectLst/>
                <a:latin typeface="+mn-lt"/>
                <a:ea typeface="+mn-ea"/>
                <a:cs typeface="+mn-cs"/>
              </a:rPr>
              <a:t>Nevezzenek meg szüleik szabályai közül egyet, amit nem értenek. (Ha nem tudnak megnevezni egy ésszerű szabály, amit a szüleik hoztak, – túlzás: tehát neked mindig igazad van és a szüleid mindig tévednek!)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vezető is vegyen részt ebben a gyakorlatban!  </a:t>
            </a:r>
          </a:p>
          <a:p>
            <a:r>
              <a:rPr lang="hu-HU" sz="1200" kern="1200" dirty="0" smtClean="0">
                <a:solidFill>
                  <a:schemeClr val="tx1"/>
                </a:solidFill>
                <a:effectLst/>
                <a:latin typeface="+mn-lt"/>
                <a:ea typeface="+mn-ea"/>
                <a:cs typeface="+mn-cs"/>
              </a:rPr>
              <a:t> </a:t>
            </a:r>
          </a:p>
          <a:p>
            <a:r>
              <a:rPr lang="hu-HU" sz="1200" b="1" kern="1200" dirty="0" smtClean="0">
                <a:solidFill>
                  <a:schemeClr val="tx1"/>
                </a:solidFill>
                <a:effectLst/>
                <a:latin typeface="+mn-lt"/>
                <a:ea typeface="+mn-ea"/>
                <a:cs typeface="+mn-cs"/>
              </a:rPr>
              <a:t>Rendben, csináld, amit akarsz! </a:t>
            </a:r>
            <a:endParaRPr lang="hu-HU" sz="1200" kern="1200" dirty="0" smtClean="0">
              <a:solidFill>
                <a:schemeClr val="tx1"/>
              </a:solidFill>
              <a:effectLst/>
              <a:latin typeface="+mn-lt"/>
              <a:ea typeface="+mn-ea"/>
              <a:cs typeface="+mn-cs"/>
            </a:endParaRPr>
          </a:p>
          <a:p>
            <a:r>
              <a:rPr lang="hu-HU" sz="1200" b="1" u="none" strike="noStrike"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Legyen valami jutalom (csoki, vagy valami más)</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Cél: hogy a tinik megtapasztalják, mi történik, ha nincsenek szabályok.</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Játék: </a:t>
            </a:r>
          </a:p>
          <a:p>
            <a:r>
              <a:rPr lang="hu-HU" sz="1200" kern="1200" dirty="0" smtClean="0">
                <a:solidFill>
                  <a:schemeClr val="tx1"/>
                </a:solidFill>
                <a:effectLst/>
                <a:latin typeface="+mn-lt"/>
                <a:ea typeface="+mn-ea"/>
                <a:cs typeface="+mn-cs"/>
              </a:rPr>
              <a:t>	A vezetők a terem egyik oldalán állnak.</a:t>
            </a:r>
          </a:p>
          <a:p>
            <a:r>
              <a:rPr lang="hu-HU" sz="1200" kern="1200" dirty="0" smtClean="0">
                <a:solidFill>
                  <a:schemeClr val="tx1"/>
                </a:solidFill>
                <a:effectLst/>
                <a:latin typeface="+mn-lt"/>
                <a:ea typeface="+mn-ea"/>
                <a:cs typeface="+mn-cs"/>
              </a:rPr>
              <a:t>	Az összes tini a terem másik oldalán áll.</a:t>
            </a:r>
          </a:p>
          <a:p>
            <a:r>
              <a:rPr lang="hu-HU" sz="1200" kern="1200" dirty="0" smtClean="0">
                <a:solidFill>
                  <a:schemeClr val="tx1"/>
                </a:solidFill>
                <a:effectLst/>
                <a:latin typeface="+mn-lt"/>
                <a:ea typeface="+mn-ea"/>
                <a:cs typeface="+mn-cs"/>
              </a:rPr>
              <a:t>	Jutalom jár</a:t>
            </a:r>
          </a:p>
          <a:p>
            <a:r>
              <a:rPr lang="hu-HU" sz="1200" kern="1200" dirty="0" smtClean="0">
                <a:solidFill>
                  <a:schemeClr val="tx1"/>
                </a:solidFill>
                <a:effectLst/>
                <a:latin typeface="+mn-lt"/>
                <a:ea typeface="+mn-ea"/>
                <a:cs typeface="+mn-cs"/>
              </a:rPr>
              <a:t>	Ne adjunk több utasítást!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Az egyik vezető elveszi az egyik tojást. Végül célozgathatunk: </a:t>
            </a:r>
          </a:p>
          <a:p>
            <a:r>
              <a:rPr lang="hu-HU" sz="1200" kern="1200" dirty="0" smtClean="0">
                <a:solidFill>
                  <a:schemeClr val="tx1"/>
                </a:solidFill>
                <a:effectLst/>
                <a:latin typeface="+mn-lt"/>
                <a:ea typeface="+mn-ea"/>
                <a:cs typeface="+mn-cs"/>
              </a:rPr>
              <a:t> 	Remélem, jól végeztek… </a:t>
            </a:r>
          </a:p>
          <a:p>
            <a:r>
              <a:rPr lang="hu-HU" sz="1200" kern="1200" dirty="0" smtClean="0">
                <a:solidFill>
                  <a:schemeClr val="tx1"/>
                </a:solidFill>
                <a:effectLst/>
                <a:latin typeface="+mn-lt"/>
                <a:ea typeface="+mn-ea"/>
                <a:cs typeface="+mn-cs"/>
              </a:rPr>
              <a:t>				Remélem, jól értitek…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Adjuk oda a jutalmat a nyertesnek (az egyik vezetőnek, aki ellopta a tojást)!</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Beszéljük meg:</a:t>
            </a:r>
          </a:p>
          <a:p>
            <a:r>
              <a:rPr lang="hu-HU" sz="1200" kern="1200" dirty="0" smtClean="0">
                <a:solidFill>
                  <a:schemeClr val="tx1"/>
                </a:solidFill>
                <a:effectLst/>
                <a:latin typeface="+mn-lt"/>
                <a:ea typeface="+mn-ea"/>
                <a:cs typeface="+mn-cs"/>
              </a:rPr>
              <a:t>	Tisztességes volt ez? </a:t>
            </a:r>
          </a:p>
          <a:p>
            <a:r>
              <a:rPr lang="hu-HU" sz="1200" kern="1200" dirty="0" smtClean="0">
                <a:solidFill>
                  <a:schemeClr val="tx1"/>
                </a:solidFill>
                <a:effectLst/>
                <a:latin typeface="+mn-lt"/>
                <a:ea typeface="+mn-ea"/>
                <a:cs typeface="+mn-cs"/>
              </a:rPr>
              <a:t>	Világos volt az utasítás?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Magyarázzuk el:</a:t>
            </a:r>
          </a:p>
          <a:p>
            <a:r>
              <a:rPr lang="hu-HU" sz="1200" kern="1200" dirty="0" smtClean="0">
                <a:solidFill>
                  <a:schemeClr val="tx1"/>
                </a:solidFill>
                <a:effectLst/>
                <a:latin typeface="+mn-lt"/>
                <a:ea typeface="+mn-ea"/>
                <a:cs typeface="+mn-cs"/>
              </a:rPr>
              <a:t>A szabályok talán nem hangzanak jól, de a szabályok világossá teszik a dolgokat. A szülők azt akarják, hogy gyermekeik sikeresek legyenek. De mi történik, ha egy tinédzsernek mindent magának kell felfedeznie? Ez nagy szabadságnak tűnhet, de a végzetednek is kiszolgáltathat.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Felhívás: fejezd ki önmagad! Elvársz dolgokat a szüleidtől, de csalódott vagy, ha nem azt teszik. Beszélj hát róla!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81F1B8C8-4262-4F12-A857-70239FECFBDF}" type="slidenum">
              <a:rPr lang="en-GB" smtClean="0"/>
              <a:t>3</a:t>
            </a:fld>
            <a:endParaRPr lang="en-GB"/>
          </a:p>
        </p:txBody>
      </p:sp>
    </p:spTree>
    <p:extLst>
      <p:ext uri="{BB962C8B-B14F-4D97-AF65-F5344CB8AC3E}">
        <p14:creationId xmlns:p14="http://schemas.microsoft.com/office/powerpoint/2010/main" val="7719419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A legjobb APUKA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Helyezzünk egy fehér kendővel letakart kosarat az asztalra (mintha csak zsemlék lennének benne – de valójában kavicsok, homok, vagy kövek, vagy bármi nem ehető dolog legyen benne)! Terítsünk meg, tányért, kanalat, kést és villát is tegyünk az asztalra!  </a:t>
            </a:r>
          </a:p>
          <a:p>
            <a:r>
              <a:rPr lang="hu-HU" sz="1200" kern="1200" dirty="0" smtClean="0">
                <a:solidFill>
                  <a:schemeClr val="tx1"/>
                </a:solidFill>
                <a:effectLst/>
                <a:latin typeface="+mn-lt"/>
                <a:ea typeface="+mn-ea"/>
                <a:cs typeface="+mn-cs"/>
              </a:rPr>
              <a:t>Az egyik vezető üljön az asztalhoz és kérdezze meg: ki szeretne enni? (nem várom el, hogy valaki </a:t>
            </a:r>
            <a:r>
              <a:rPr lang="hu-HU" sz="1200" kern="1200" dirty="0" smtClean="0">
                <a:solidFill>
                  <a:schemeClr val="tx1"/>
                </a:solidFill>
                <a:effectLst/>
                <a:latin typeface="+mn-lt"/>
                <a:ea typeface="+mn-ea"/>
                <a:cs typeface="+mn-cs"/>
              </a:rPr>
              <a:t>bárki válaszoljon</a:t>
            </a:r>
            <a:r>
              <a:rPr lang="hu-HU" sz="1200" kern="1200" dirty="0" smtClean="0">
                <a:solidFill>
                  <a:schemeClr val="tx1"/>
                </a:solidFill>
                <a:effectLst/>
                <a:latin typeface="+mn-lt"/>
                <a:ea typeface="+mn-ea"/>
                <a:cs typeface="+mn-cs"/>
              </a:rPr>
              <a:t>, tehát egy másik vezető is támogasson) </a:t>
            </a:r>
          </a:p>
          <a:p>
            <a:r>
              <a:rPr lang="hu-HU" sz="1200" kern="1200" dirty="0" smtClean="0">
                <a:solidFill>
                  <a:schemeClr val="tx1"/>
                </a:solidFill>
                <a:effectLst/>
                <a:latin typeface="+mn-lt"/>
                <a:ea typeface="+mn-ea"/>
                <a:cs typeface="+mn-cs"/>
              </a:rPr>
              <a:t>A </a:t>
            </a:r>
            <a:r>
              <a:rPr lang="hu-HU" sz="1200" kern="1200" dirty="0" smtClean="0">
                <a:solidFill>
                  <a:schemeClr val="tx1"/>
                </a:solidFill>
                <a:effectLst/>
                <a:latin typeface="+mn-lt"/>
                <a:ea typeface="+mn-ea"/>
                <a:cs typeface="+mn-cs"/>
              </a:rPr>
              <a:t>második vezető üljön az asztalhoz és tegyünk egy követ a tányérjára!  </a:t>
            </a:r>
          </a:p>
          <a:p>
            <a:r>
              <a:rPr lang="hu-HU" sz="1200" kern="1200" dirty="0" smtClean="0">
                <a:solidFill>
                  <a:schemeClr val="tx1"/>
                </a:solidFill>
                <a:effectLst/>
                <a:latin typeface="+mn-lt"/>
                <a:ea typeface="+mn-ea"/>
                <a:cs typeface="+mn-cs"/>
              </a:rPr>
              <a:t>Írjuk le a reakcióját: szomorú, talán felháborodott.</a:t>
            </a:r>
          </a:p>
          <a:p>
            <a:r>
              <a:rPr lang="en-US" sz="1200"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Olvassuk el: Máté 7:9-12</a:t>
            </a:r>
          </a:p>
          <a:p>
            <a:r>
              <a:rPr lang="hu-HU" sz="1200" kern="1200" dirty="0" smtClean="0">
                <a:solidFill>
                  <a:schemeClr val="tx1"/>
                </a:solidFill>
                <a:effectLst/>
                <a:latin typeface="+mn-lt"/>
                <a:ea typeface="+mn-ea"/>
                <a:cs typeface="+mn-cs"/>
              </a:rPr>
              <a:t>A szülők talán nem tökéletesek, de általában vigyáznak rátok és a legjobbat akarják nektek.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Kérdezzük meg: Miért mondanak a szülők NEMET?</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Fogalmazzuk át a negatív választ pozitívvá! Pl.: „úgy gondolják, hogy a cukorka árt a fogaknak” , „azt akarják, hogy egészséges maradjak”…stb. </a:t>
            </a:r>
          </a:p>
          <a:p>
            <a:r>
              <a:rPr lang="hu-HU" sz="1200" kern="1200" dirty="0" smtClean="0">
                <a:solidFill>
                  <a:schemeClr val="tx1"/>
                </a:solidFill>
                <a:effectLst/>
                <a:latin typeface="+mn-lt"/>
                <a:ea typeface="+mn-ea"/>
                <a:cs typeface="+mn-cs"/>
              </a:rPr>
              <a:t>Megvannak a maguk tapasztalataik, saját értékrendjük (és te is felfedezed a sajátjaidat), ők óvni és támogatni akarnak.  </a:t>
            </a:r>
          </a:p>
          <a:p>
            <a:r>
              <a:rPr lang="hu-HU" sz="1200" kern="1200" dirty="0" smtClean="0">
                <a:solidFill>
                  <a:schemeClr val="tx1"/>
                </a:solidFill>
                <a:effectLst/>
                <a:latin typeface="+mn-lt"/>
                <a:ea typeface="+mn-ea"/>
                <a:cs typeface="+mn-cs"/>
              </a:rPr>
              <a:t>Lehet, hogy tinédzserként nem mindig értesz egyet a szüleiddel. Fedezd fel, miért mond anyukád, vagy apukád nemet! Próbáld megérteni, az okát, amiért az az ő értékrendjük! Így megtanulhatod jobban megérteni a szüleidet. Ha össze tudod foglalni a szüleid szavait, akkor értelmes módon kimutathatod, hogy tudomásul vetted. </a:t>
            </a:r>
          </a:p>
          <a:p>
            <a:r>
              <a:rPr lang="hu-HU" sz="1200" kern="1200" dirty="0" smtClean="0">
                <a:solidFill>
                  <a:schemeClr val="tx1"/>
                </a:solidFill>
                <a:effectLst/>
                <a:latin typeface="+mn-lt"/>
                <a:ea typeface="+mn-ea"/>
                <a:cs typeface="+mn-cs"/>
              </a:rPr>
              <a:t>Másrészt – fejezd ki a saját véleményedet és értékrendedet is! Remélem, így majd jobban megértitek egymást.  </a:t>
            </a:r>
          </a:p>
          <a:p>
            <a:r>
              <a:rPr lang="hu-HU" sz="1200" kern="1200" dirty="0" smtClean="0">
                <a:solidFill>
                  <a:schemeClr val="tx1"/>
                </a:solidFill>
                <a:effectLst/>
                <a:latin typeface="+mn-lt"/>
                <a:ea typeface="+mn-ea"/>
                <a:cs typeface="+mn-cs"/>
              </a:rPr>
              <a:t>Ez nem jelenti azt, hogy mindenben megegyeztek, de sokkal jobban meg fogjátok érteni egymást.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 </a:t>
            </a:r>
          </a:p>
          <a:p>
            <a:r>
              <a:rPr lang="hu-HU" sz="1200" b="1" kern="1200" dirty="0" smtClean="0">
                <a:solidFill>
                  <a:schemeClr val="tx1"/>
                </a:solidFill>
                <a:effectLst/>
                <a:latin typeface="+mn-lt"/>
                <a:ea typeface="+mn-ea"/>
                <a:cs typeface="+mn-cs"/>
              </a:rPr>
              <a:t>Mi mindent tesznek a szüleid (érted)? </a:t>
            </a:r>
            <a:endParaRPr lang="hu-HU" sz="1200" kern="1200" dirty="0" smtClean="0">
              <a:solidFill>
                <a:schemeClr val="tx1"/>
              </a:solidFill>
              <a:effectLst/>
              <a:latin typeface="+mn-lt"/>
              <a:ea typeface="+mn-ea"/>
              <a:cs typeface="+mn-cs"/>
            </a:endParaRPr>
          </a:p>
          <a:p>
            <a:r>
              <a:rPr lang="hu-HU" sz="1200" b="1" u="none" strike="noStrike"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Adjunk 2 percet a lányoknak, hogy összegyűjtsenek 50 dolgot, amit a szüleik tesznek értük.</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Írjuk fel ezeket egy nagy papírlapra, vagy a táblára!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Hogyan mutathatjuk ki szüleink felé, hogy értékeljük a támogatásukat? (bókok, köszönetnyilvánítás, ölelés, mosoly, stb.)</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Összefoglalás: A szülők gyakran korlátoznak bennünket, de felfedezhetjük, hogy általában a legjobbat akarják nekünk. Több szabályukkal nem értünk egyet. Senkinek sincsenek ideális szülei. De mindnyájunknak van egy tökéletes, ideális mennyei Atyánk, Aki azt kéri, hogy tiszteljük szüleinket. Akkor is tisztelhetjük a szüleinket, ha nem mindig értünk egyet velük.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Talán olyan családban élsz, ahol nem mennek jól a dolgok. Ahol megengedhetetlen dolgok történnek. Legyél tisztában vele, hogy ez nem Isten akarata. Isten azt ígérte, hogy soha nem feledkezik meg rólad!  </a:t>
            </a:r>
          </a:p>
          <a:p>
            <a:r>
              <a:rPr lang="hu-HU" sz="1200" kern="1200" dirty="0" smtClean="0">
                <a:solidFill>
                  <a:schemeClr val="tx1"/>
                </a:solidFill>
                <a:effectLst/>
                <a:latin typeface="+mn-lt"/>
                <a:ea typeface="+mn-ea"/>
                <a:cs typeface="+mn-cs"/>
              </a:rPr>
              <a:t>Olvassuk el: Ézsaiás 49:15 </a:t>
            </a:r>
          </a:p>
          <a:p>
            <a:r>
              <a:rPr lang="hu-HU" sz="1200" kern="1200" dirty="0" smtClean="0">
                <a:solidFill>
                  <a:schemeClr val="tx1"/>
                </a:solidFill>
                <a:effectLst/>
                <a:latin typeface="+mn-lt"/>
                <a:ea typeface="+mn-ea"/>
                <a:cs typeface="+mn-cs"/>
              </a:rPr>
              <a:t>„Hát elfeledkezhetik-e az anya gyermekéről, hogy ne könyörüljön méhe fián? És ha elfeledkeznének is ezek: én te rólad el nem feledkezem.” </a:t>
            </a:r>
          </a:p>
          <a:p>
            <a:r>
              <a:rPr lang="en-US" sz="1200"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ÖSZTÖNZŐ FELADAT</a:t>
            </a:r>
            <a:r>
              <a:rPr lang="hu-HU" sz="1200" kern="1200" dirty="0" smtClean="0">
                <a:solidFill>
                  <a:schemeClr val="tx1"/>
                </a:solidFill>
                <a:effectLst/>
                <a:latin typeface="+mn-lt"/>
                <a:ea typeface="+mn-ea"/>
                <a:cs typeface="+mn-cs"/>
              </a:rPr>
              <a:t>: </a:t>
            </a:r>
          </a:p>
          <a:p>
            <a:r>
              <a:rPr lang="hu-HU" sz="1200" u="none" strike="noStrike"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Válasszunk egy vagy két kihívást a naplóbejegyzésünkhöz!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1. 	Mutassuk ki elismerésünket anyukánk, vagy apukánk valamelyik tette iránt! </a:t>
            </a:r>
          </a:p>
          <a:p>
            <a:r>
              <a:rPr lang="hu-HU" sz="1200" kern="1200" dirty="0" smtClean="0">
                <a:solidFill>
                  <a:schemeClr val="tx1"/>
                </a:solidFill>
                <a:effectLst/>
                <a:latin typeface="+mn-lt"/>
                <a:ea typeface="+mn-ea"/>
                <a:cs typeface="+mn-cs"/>
              </a:rPr>
              <a:t>(dicséret, köszönet, ölelés, mosoly, megjegyzés, közös tevékenység)</a:t>
            </a:r>
          </a:p>
          <a:p>
            <a:r>
              <a:rPr lang="hu-HU" sz="1200" kern="1200" dirty="0" smtClean="0">
                <a:solidFill>
                  <a:schemeClr val="tx1"/>
                </a:solidFill>
                <a:effectLst/>
                <a:latin typeface="+mn-lt"/>
                <a:ea typeface="+mn-ea"/>
                <a:cs typeface="+mn-cs"/>
              </a:rPr>
              <a:t>Úgy bánjunk a szüleinkkel, ahogyan szeretnénk, hogy ők is bánjanak velünk! </a:t>
            </a:r>
          </a:p>
          <a:p>
            <a:r>
              <a:rPr lang="hu-HU" sz="1200" kern="1200" dirty="0" smtClean="0">
                <a:solidFill>
                  <a:schemeClr val="tx1"/>
                </a:solidFill>
                <a:effectLst/>
                <a:latin typeface="+mn-lt"/>
                <a:ea typeface="+mn-ea"/>
                <a:cs typeface="+mn-cs"/>
              </a:rPr>
              <a:t>2. 	Próbáljuk megérteni, miért mondanak a szüleink nemet. Fedezzük fel az okát, hogy miért éppen ilyen az ő értékrendjük! Beszélgessünk velük a saját véleményünkről és értékrendünkről is!  </a:t>
            </a:r>
          </a:p>
          <a:p>
            <a:r>
              <a:rPr lang="hu-HU" sz="1200" kern="1200" dirty="0" smtClean="0">
                <a:solidFill>
                  <a:schemeClr val="tx1"/>
                </a:solidFill>
                <a:effectLst/>
                <a:latin typeface="+mn-lt"/>
                <a:ea typeface="+mn-ea"/>
                <a:cs typeface="+mn-cs"/>
              </a:rPr>
              <a:t>3.	 Imádkozzunk a szüleinkért! </a:t>
            </a:r>
          </a:p>
          <a:p>
            <a:endParaRPr lang="en-GB" dirty="0"/>
          </a:p>
        </p:txBody>
      </p:sp>
      <p:sp>
        <p:nvSpPr>
          <p:cNvPr id="4" name="Slide Number Placeholder 3"/>
          <p:cNvSpPr>
            <a:spLocks noGrp="1"/>
          </p:cNvSpPr>
          <p:nvPr>
            <p:ph type="sldNum" sz="quarter" idx="5"/>
          </p:nvPr>
        </p:nvSpPr>
        <p:spPr/>
        <p:txBody>
          <a:bodyPr/>
          <a:lstStyle/>
          <a:p>
            <a:fld id="{81F1B8C8-4262-4F12-A857-70239FECFBDF}" type="slidenum">
              <a:rPr lang="en-GB" smtClean="0"/>
              <a:t>4</a:t>
            </a:fld>
            <a:endParaRPr lang="en-GB"/>
          </a:p>
        </p:txBody>
      </p:sp>
    </p:spTree>
    <p:extLst>
      <p:ext uri="{BB962C8B-B14F-4D97-AF65-F5344CB8AC3E}">
        <p14:creationId xmlns:p14="http://schemas.microsoft.com/office/powerpoint/2010/main" val="12878443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IMÁDSÁG</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Hagyjuk, hogy a lányok felírják a tojásukra mindazt, amiért hálásak a szüleiknek. Majd tegyük a tojásokat az asztal közepére és imádkozzunk!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Köszönjük, Urunk, hogy Te ideális Atya vagy!</a:t>
            </a:r>
          </a:p>
          <a:p>
            <a:r>
              <a:rPr lang="hu-HU" sz="1200" kern="1200" dirty="0" smtClean="0">
                <a:solidFill>
                  <a:schemeClr val="tx1"/>
                </a:solidFill>
                <a:effectLst/>
                <a:latin typeface="+mn-lt"/>
                <a:ea typeface="+mn-ea"/>
                <a:cs typeface="+mn-cs"/>
              </a:rPr>
              <a:t>Köszönjük, hogy Te soha nem feledkezel el rólunk! </a:t>
            </a:r>
          </a:p>
          <a:p>
            <a:r>
              <a:rPr lang="hu-HU" sz="1200" kern="1200" dirty="0" smtClean="0">
                <a:solidFill>
                  <a:schemeClr val="tx1"/>
                </a:solidFill>
                <a:effectLst/>
                <a:latin typeface="+mn-lt"/>
                <a:ea typeface="+mn-ea"/>
                <a:cs typeface="+mn-cs"/>
              </a:rPr>
              <a:t>Köszönjük, hogy adtál nekünk szülőket, még ha nem is tökéletesek. </a:t>
            </a:r>
          </a:p>
          <a:p>
            <a:r>
              <a:rPr lang="hu-HU" sz="1200" kern="1200" dirty="0" smtClean="0">
                <a:solidFill>
                  <a:schemeClr val="tx1"/>
                </a:solidFill>
                <a:effectLst/>
                <a:latin typeface="+mn-lt"/>
                <a:ea typeface="+mn-ea"/>
                <a:cs typeface="+mn-cs"/>
              </a:rPr>
              <a:t>Hálásak vagyunk szüleinknek mindazért, amit megtesznek értünk.</a:t>
            </a:r>
          </a:p>
          <a:p>
            <a:r>
              <a:rPr lang="hu-HU" sz="1200" kern="1200" dirty="0" smtClean="0">
                <a:solidFill>
                  <a:schemeClr val="tx1"/>
                </a:solidFill>
                <a:effectLst/>
                <a:latin typeface="+mn-lt"/>
                <a:ea typeface="+mn-ea"/>
                <a:cs typeface="+mn-cs"/>
              </a:rPr>
              <a:t>Segíts, kérlek a szülőknek, hogy tiszteljék tinédzser gyermekeiket!</a:t>
            </a:r>
          </a:p>
          <a:p>
            <a:r>
              <a:rPr lang="hu-HU" sz="1200" kern="1200" dirty="0" smtClean="0">
                <a:solidFill>
                  <a:schemeClr val="tx1"/>
                </a:solidFill>
                <a:effectLst/>
                <a:latin typeface="+mn-lt"/>
                <a:ea typeface="+mn-ea"/>
                <a:cs typeface="+mn-cs"/>
              </a:rPr>
              <a:t>Segíts a tiniknek, hogy tiszteljék a szüleiket!</a:t>
            </a:r>
          </a:p>
          <a:p>
            <a:r>
              <a:rPr lang="hu-HU" sz="1200" kern="1200" dirty="0" smtClean="0">
                <a:solidFill>
                  <a:schemeClr val="tx1"/>
                </a:solidFill>
                <a:effectLst/>
                <a:latin typeface="+mn-lt"/>
                <a:ea typeface="+mn-ea"/>
                <a:cs typeface="+mn-cs"/>
              </a:rPr>
              <a:t>Minden nehéz családi helyzetben élő tiniért imádkozunk, akik egyedül érzik magukat. Akik nem élvezhetik szüleik gondoskodását. Istenünk, legyél te az apjuk és az anyjuk. Te adj nekik erőt, hogy segítségre találjanak helyzetük megváltoztatására. Köszönjük, hogy hálásak tudunk lenni mindazért, amit a szüleink tesznek értünk! </a:t>
            </a:r>
          </a:p>
          <a:p>
            <a:r>
              <a:rPr lang="hu-HU" sz="1200" kern="1200" dirty="0" smtClean="0">
                <a:solidFill>
                  <a:schemeClr val="tx1"/>
                </a:solidFill>
                <a:effectLst/>
                <a:latin typeface="+mn-lt"/>
                <a:ea typeface="+mn-ea"/>
                <a:cs typeface="+mn-cs"/>
              </a:rPr>
              <a:t>Ámen</a:t>
            </a:r>
          </a:p>
          <a:p>
            <a:r>
              <a:rPr lang="hu-HU" sz="1200" kern="1200" dirty="0" smtClean="0">
                <a:solidFill>
                  <a:schemeClr val="tx1"/>
                </a:solidFill>
                <a:effectLst/>
                <a:latin typeface="+mn-lt"/>
                <a:ea typeface="+mn-ea"/>
                <a:cs typeface="+mn-cs"/>
              </a:rPr>
              <a:t> </a:t>
            </a:r>
          </a:p>
          <a:p>
            <a:r>
              <a:rPr lang="hu-HU" sz="1200" b="1" kern="1200" dirty="0" smtClean="0">
                <a:solidFill>
                  <a:schemeClr val="tx1"/>
                </a:solidFill>
                <a:effectLst/>
                <a:latin typeface="+mn-lt"/>
                <a:ea typeface="+mn-ea"/>
                <a:cs typeface="+mn-cs"/>
              </a:rPr>
              <a:t>Választható: </a:t>
            </a:r>
            <a:endParaRPr lang="hu-HU"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Jutalmazzuk meg a legszebb tojás készítőjét!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81F1B8C8-4262-4F12-A857-70239FECFBDF}" type="slidenum">
              <a:rPr lang="en-GB" smtClean="0"/>
              <a:t>5</a:t>
            </a:fld>
            <a:endParaRPr lang="en-GB"/>
          </a:p>
        </p:txBody>
      </p:sp>
    </p:spTree>
    <p:extLst>
      <p:ext uri="{BB962C8B-B14F-4D97-AF65-F5344CB8AC3E}">
        <p14:creationId xmlns:p14="http://schemas.microsoft.com/office/powerpoint/2010/main" val="2599555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10705D2-49FB-4EB7-867F-A42119EEB65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 xmlns:a16="http://schemas.microsoft.com/office/drawing/2014/main" id="{4DEABA0A-306F-4339-BF7C-D2D366FD64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 xmlns:a16="http://schemas.microsoft.com/office/drawing/2014/main" id="{FC6D72A7-6346-4FB9-A93D-A0D10EF5926B}"/>
              </a:ext>
            </a:extLst>
          </p:cNvPr>
          <p:cNvSpPr>
            <a:spLocks noGrp="1"/>
          </p:cNvSpPr>
          <p:nvPr>
            <p:ph type="dt" sz="half" idx="10"/>
          </p:nvPr>
        </p:nvSpPr>
        <p:spPr/>
        <p:txBody>
          <a:bodyPr/>
          <a:lstStyle/>
          <a:p>
            <a:fld id="{C355C72A-9955-4046-B8E1-A6447BC6D595}" type="datetimeFigureOut">
              <a:rPr lang="en-GB" smtClean="0"/>
              <a:t>29/03/2020</a:t>
            </a:fld>
            <a:endParaRPr lang="en-GB"/>
          </a:p>
        </p:txBody>
      </p:sp>
      <p:sp>
        <p:nvSpPr>
          <p:cNvPr id="5" name="Footer Placeholder 4">
            <a:extLst>
              <a:ext uri="{FF2B5EF4-FFF2-40B4-BE49-F238E27FC236}">
                <a16:creationId xmlns="" xmlns:a16="http://schemas.microsoft.com/office/drawing/2014/main" id="{594CA4B9-DCDF-4E61-8F5F-0DE514669F2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2A6F99F0-9C5C-4978-A184-8EC0C4B74827}"/>
              </a:ext>
            </a:extLst>
          </p:cNvPr>
          <p:cNvSpPr>
            <a:spLocks noGrp="1"/>
          </p:cNvSpPr>
          <p:nvPr>
            <p:ph type="sldNum" sz="quarter" idx="12"/>
          </p:nvPr>
        </p:nvSpPr>
        <p:spPr/>
        <p:txBody>
          <a:bodyPr/>
          <a:lstStyle/>
          <a:p>
            <a:fld id="{A36A2572-F225-4513-AF7C-9318DD9CF62C}" type="slidenum">
              <a:rPr lang="en-GB" smtClean="0"/>
              <a:t>‹#›</a:t>
            </a:fld>
            <a:endParaRPr lang="en-GB"/>
          </a:p>
        </p:txBody>
      </p:sp>
    </p:spTree>
    <p:extLst>
      <p:ext uri="{BB962C8B-B14F-4D97-AF65-F5344CB8AC3E}">
        <p14:creationId xmlns:p14="http://schemas.microsoft.com/office/powerpoint/2010/main" val="2316893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A217355-7243-430D-A0AF-2EB2991A8F1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 xmlns:a16="http://schemas.microsoft.com/office/drawing/2014/main" id="{6858D066-180C-4CFC-BDF3-17F525C1E5E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E419FF0C-314B-47C2-862F-534548407DAF}"/>
              </a:ext>
            </a:extLst>
          </p:cNvPr>
          <p:cNvSpPr>
            <a:spLocks noGrp="1"/>
          </p:cNvSpPr>
          <p:nvPr>
            <p:ph type="dt" sz="half" idx="10"/>
          </p:nvPr>
        </p:nvSpPr>
        <p:spPr/>
        <p:txBody>
          <a:bodyPr/>
          <a:lstStyle/>
          <a:p>
            <a:fld id="{C355C72A-9955-4046-B8E1-A6447BC6D595}" type="datetimeFigureOut">
              <a:rPr lang="en-GB" smtClean="0"/>
              <a:t>29/03/2020</a:t>
            </a:fld>
            <a:endParaRPr lang="en-GB"/>
          </a:p>
        </p:txBody>
      </p:sp>
      <p:sp>
        <p:nvSpPr>
          <p:cNvPr id="5" name="Footer Placeholder 4">
            <a:extLst>
              <a:ext uri="{FF2B5EF4-FFF2-40B4-BE49-F238E27FC236}">
                <a16:creationId xmlns="" xmlns:a16="http://schemas.microsoft.com/office/drawing/2014/main" id="{6CB5D0B6-482C-4707-A79C-E4B0F5DEDF7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C21ABFD1-8214-4DA0-9271-9D11B6845B32}"/>
              </a:ext>
            </a:extLst>
          </p:cNvPr>
          <p:cNvSpPr>
            <a:spLocks noGrp="1"/>
          </p:cNvSpPr>
          <p:nvPr>
            <p:ph type="sldNum" sz="quarter" idx="12"/>
          </p:nvPr>
        </p:nvSpPr>
        <p:spPr/>
        <p:txBody>
          <a:bodyPr/>
          <a:lstStyle/>
          <a:p>
            <a:fld id="{A36A2572-F225-4513-AF7C-9318DD9CF62C}" type="slidenum">
              <a:rPr lang="en-GB" smtClean="0"/>
              <a:t>‹#›</a:t>
            </a:fld>
            <a:endParaRPr lang="en-GB"/>
          </a:p>
        </p:txBody>
      </p:sp>
    </p:spTree>
    <p:extLst>
      <p:ext uri="{BB962C8B-B14F-4D97-AF65-F5344CB8AC3E}">
        <p14:creationId xmlns:p14="http://schemas.microsoft.com/office/powerpoint/2010/main" val="2964964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FE008024-91FE-423C-AB51-6B5856F6990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 xmlns:a16="http://schemas.microsoft.com/office/drawing/2014/main" id="{6C93AE2B-58E4-47BF-B830-F6AA311583E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CE35F50F-4D56-4CB4-9EAF-D6F915EE7869}"/>
              </a:ext>
            </a:extLst>
          </p:cNvPr>
          <p:cNvSpPr>
            <a:spLocks noGrp="1"/>
          </p:cNvSpPr>
          <p:nvPr>
            <p:ph type="dt" sz="half" idx="10"/>
          </p:nvPr>
        </p:nvSpPr>
        <p:spPr/>
        <p:txBody>
          <a:bodyPr/>
          <a:lstStyle/>
          <a:p>
            <a:fld id="{C355C72A-9955-4046-B8E1-A6447BC6D595}" type="datetimeFigureOut">
              <a:rPr lang="en-GB" smtClean="0"/>
              <a:t>29/03/2020</a:t>
            </a:fld>
            <a:endParaRPr lang="en-GB"/>
          </a:p>
        </p:txBody>
      </p:sp>
      <p:sp>
        <p:nvSpPr>
          <p:cNvPr id="5" name="Footer Placeholder 4">
            <a:extLst>
              <a:ext uri="{FF2B5EF4-FFF2-40B4-BE49-F238E27FC236}">
                <a16:creationId xmlns="" xmlns:a16="http://schemas.microsoft.com/office/drawing/2014/main" id="{FFE5AF6B-0848-4A38-83E8-6EED9545AF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914F25F5-D3AA-4D62-A629-C9A591A331E4}"/>
              </a:ext>
            </a:extLst>
          </p:cNvPr>
          <p:cNvSpPr>
            <a:spLocks noGrp="1"/>
          </p:cNvSpPr>
          <p:nvPr>
            <p:ph type="sldNum" sz="quarter" idx="12"/>
          </p:nvPr>
        </p:nvSpPr>
        <p:spPr/>
        <p:txBody>
          <a:bodyPr/>
          <a:lstStyle/>
          <a:p>
            <a:fld id="{A36A2572-F225-4513-AF7C-9318DD9CF62C}" type="slidenum">
              <a:rPr lang="en-GB" smtClean="0"/>
              <a:t>‹#›</a:t>
            </a:fld>
            <a:endParaRPr lang="en-GB"/>
          </a:p>
        </p:txBody>
      </p:sp>
    </p:spTree>
    <p:extLst>
      <p:ext uri="{BB962C8B-B14F-4D97-AF65-F5344CB8AC3E}">
        <p14:creationId xmlns:p14="http://schemas.microsoft.com/office/powerpoint/2010/main" val="1538320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E288CE7-1B78-4303-B2F6-9C977216D2C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 xmlns:a16="http://schemas.microsoft.com/office/drawing/2014/main" id="{CCAD1EF0-4944-41B2-8F51-3C83C19EF16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6611E3A1-C5AD-4E5D-A8CD-82CE40F7E675}"/>
              </a:ext>
            </a:extLst>
          </p:cNvPr>
          <p:cNvSpPr>
            <a:spLocks noGrp="1"/>
          </p:cNvSpPr>
          <p:nvPr>
            <p:ph type="dt" sz="half" idx="10"/>
          </p:nvPr>
        </p:nvSpPr>
        <p:spPr/>
        <p:txBody>
          <a:bodyPr/>
          <a:lstStyle/>
          <a:p>
            <a:fld id="{C355C72A-9955-4046-B8E1-A6447BC6D595}" type="datetimeFigureOut">
              <a:rPr lang="en-GB" smtClean="0"/>
              <a:t>29/03/2020</a:t>
            </a:fld>
            <a:endParaRPr lang="en-GB"/>
          </a:p>
        </p:txBody>
      </p:sp>
      <p:sp>
        <p:nvSpPr>
          <p:cNvPr id="5" name="Footer Placeholder 4">
            <a:extLst>
              <a:ext uri="{FF2B5EF4-FFF2-40B4-BE49-F238E27FC236}">
                <a16:creationId xmlns="" xmlns:a16="http://schemas.microsoft.com/office/drawing/2014/main" id="{EB5737B7-557C-41DF-AB1D-93E75E75568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0EB94B14-B5C9-42D9-BC3C-1C6E61CB995D}"/>
              </a:ext>
            </a:extLst>
          </p:cNvPr>
          <p:cNvSpPr>
            <a:spLocks noGrp="1"/>
          </p:cNvSpPr>
          <p:nvPr>
            <p:ph type="sldNum" sz="quarter" idx="12"/>
          </p:nvPr>
        </p:nvSpPr>
        <p:spPr/>
        <p:txBody>
          <a:bodyPr/>
          <a:lstStyle/>
          <a:p>
            <a:fld id="{A36A2572-F225-4513-AF7C-9318DD9CF62C}" type="slidenum">
              <a:rPr lang="en-GB" smtClean="0"/>
              <a:t>‹#›</a:t>
            </a:fld>
            <a:endParaRPr lang="en-GB"/>
          </a:p>
        </p:txBody>
      </p:sp>
    </p:spTree>
    <p:extLst>
      <p:ext uri="{BB962C8B-B14F-4D97-AF65-F5344CB8AC3E}">
        <p14:creationId xmlns:p14="http://schemas.microsoft.com/office/powerpoint/2010/main" val="3274549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1B2E731-36E2-468E-A47A-B39C57E14A5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 xmlns:a16="http://schemas.microsoft.com/office/drawing/2014/main" id="{297C869F-70F4-4231-BF90-56B400D814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 xmlns:a16="http://schemas.microsoft.com/office/drawing/2014/main" id="{CAF0D01D-D802-48E4-902F-879ECFB2EDBD}"/>
              </a:ext>
            </a:extLst>
          </p:cNvPr>
          <p:cNvSpPr>
            <a:spLocks noGrp="1"/>
          </p:cNvSpPr>
          <p:nvPr>
            <p:ph type="dt" sz="half" idx="10"/>
          </p:nvPr>
        </p:nvSpPr>
        <p:spPr/>
        <p:txBody>
          <a:bodyPr/>
          <a:lstStyle/>
          <a:p>
            <a:fld id="{C355C72A-9955-4046-B8E1-A6447BC6D595}" type="datetimeFigureOut">
              <a:rPr lang="en-GB" smtClean="0"/>
              <a:t>29/03/2020</a:t>
            </a:fld>
            <a:endParaRPr lang="en-GB"/>
          </a:p>
        </p:txBody>
      </p:sp>
      <p:sp>
        <p:nvSpPr>
          <p:cNvPr id="5" name="Footer Placeholder 4">
            <a:extLst>
              <a:ext uri="{FF2B5EF4-FFF2-40B4-BE49-F238E27FC236}">
                <a16:creationId xmlns="" xmlns:a16="http://schemas.microsoft.com/office/drawing/2014/main" id="{01C33EC1-9859-4234-98A7-7C6CCF42686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5E5B11B7-4A11-4EAA-9017-6DC48832CF4C}"/>
              </a:ext>
            </a:extLst>
          </p:cNvPr>
          <p:cNvSpPr>
            <a:spLocks noGrp="1"/>
          </p:cNvSpPr>
          <p:nvPr>
            <p:ph type="sldNum" sz="quarter" idx="12"/>
          </p:nvPr>
        </p:nvSpPr>
        <p:spPr/>
        <p:txBody>
          <a:bodyPr/>
          <a:lstStyle/>
          <a:p>
            <a:fld id="{A36A2572-F225-4513-AF7C-9318DD9CF62C}" type="slidenum">
              <a:rPr lang="en-GB" smtClean="0"/>
              <a:t>‹#›</a:t>
            </a:fld>
            <a:endParaRPr lang="en-GB"/>
          </a:p>
        </p:txBody>
      </p:sp>
    </p:spTree>
    <p:extLst>
      <p:ext uri="{BB962C8B-B14F-4D97-AF65-F5344CB8AC3E}">
        <p14:creationId xmlns:p14="http://schemas.microsoft.com/office/powerpoint/2010/main" val="2158787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C15D6D5-9512-4ECB-AD1C-0047C6B59E3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 xmlns:a16="http://schemas.microsoft.com/office/drawing/2014/main" id="{03A07F2D-5391-4914-B69C-447CBAB33FC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 xmlns:a16="http://schemas.microsoft.com/office/drawing/2014/main" id="{4CC1612D-6BF4-4BFE-9E09-9F2650E6FDB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 xmlns:a16="http://schemas.microsoft.com/office/drawing/2014/main" id="{2008B2B9-0B49-4C31-A0DE-0AA3996C75B1}"/>
              </a:ext>
            </a:extLst>
          </p:cNvPr>
          <p:cNvSpPr>
            <a:spLocks noGrp="1"/>
          </p:cNvSpPr>
          <p:nvPr>
            <p:ph type="dt" sz="half" idx="10"/>
          </p:nvPr>
        </p:nvSpPr>
        <p:spPr/>
        <p:txBody>
          <a:bodyPr/>
          <a:lstStyle/>
          <a:p>
            <a:fld id="{C355C72A-9955-4046-B8E1-A6447BC6D595}" type="datetimeFigureOut">
              <a:rPr lang="en-GB" smtClean="0"/>
              <a:t>29/03/2020</a:t>
            </a:fld>
            <a:endParaRPr lang="en-GB"/>
          </a:p>
        </p:txBody>
      </p:sp>
      <p:sp>
        <p:nvSpPr>
          <p:cNvPr id="6" name="Footer Placeholder 5">
            <a:extLst>
              <a:ext uri="{FF2B5EF4-FFF2-40B4-BE49-F238E27FC236}">
                <a16:creationId xmlns="" xmlns:a16="http://schemas.microsoft.com/office/drawing/2014/main" id="{1F564987-267C-4CE1-9561-4D35F25EA43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 xmlns:a16="http://schemas.microsoft.com/office/drawing/2014/main" id="{67AD4E59-2C05-4744-AEC9-147E8BB1AC1C}"/>
              </a:ext>
            </a:extLst>
          </p:cNvPr>
          <p:cNvSpPr>
            <a:spLocks noGrp="1"/>
          </p:cNvSpPr>
          <p:nvPr>
            <p:ph type="sldNum" sz="quarter" idx="12"/>
          </p:nvPr>
        </p:nvSpPr>
        <p:spPr/>
        <p:txBody>
          <a:bodyPr/>
          <a:lstStyle/>
          <a:p>
            <a:fld id="{A36A2572-F225-4513-AF7C-9318DD9CF62C}" type="slidenum">
              <a:rPr lang="en-GB" smtClean="0"/>
              <a:t>‹#›</a:t>
            </a:fld>
            <a:endParaRPr lang="en-GB"/>
          </a:p>
        </p:txBody>
      </p:sp>
    </p:spTree>
    <p:extLst>
      <p:ext uri="{BB962C8B-B14F-4D97-AF65-F5344CB8AC3E}">
        <p14:creationId xmlns:p14="http://schemas.microsoft.com/office/powerpoint/2010/main" val="930531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2BEE233-ED43-4D2C-98B9-63843F63BE8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 xmlns:a16="http://schemas.microsoft.com/office/drawing/2014/main" id="{B206C5FF-B40F-4C44-AD9B-05FFEB72D0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 xmlns:a16="http://schemas.microsoft.com/office/drawing/2014/main" id="{91BAF446-D15B-4397-81B0-3613DE62BA6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 xmlns:a16="http://schemas.microsoft.com/office/drawing/2014/main" id="{7B06917D-F5FC-4AEC-939F-D34B102A8C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 xmlns:a16="http://schemas.microsoft.com/office/drawing/2014/main" id="{1927418B-708B-496B-A70F-60A709F3088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 xmlns:a16="http://schemas.microsoft.com/office/drawing/2014/main" id="{445B3D08-79C6-4411-99A2-76230C2C8630}"/>
              </a:ext>
            </a:extLst>
          </p:cNvPr>
          <p:cNvSpPr>
            <a:spLocks noGrp="1"/>
          </p:cNvSpPr>
          <p:nvPr>
            <p:ph type="dt" sz="half" idx="10"/>
          </p:nvPr>
        </p:nvSpPr>
        <p:spPr/>
        <p:txBody>
          <a:bodyPr/>
          <a:lstStyle/>
          <a:p>
            <a:fld id="{C355C72A-9955-4046-B8E1-A6447BC6D595}" type="datetimeFigureOut">
              <a:rPr lang="en-GB" smtClean="0"/>
              <a:t>29/03/2020</a:t>
            </a:fld>
            <a:endParaRPr lang="en-GB"/>
          </a:p>
        </p:txBody>
      </p:sp>
      <p:sp>
        <p:nvSpPr>
          <p:cNvPr id="8" name="Footer Placeholder 7">
            <a:extLst>
              <a:ext uri="{FF2B5EF4-FFF2-40B4-BE49-F238E27FC236}">
                <a16:creationId xmlns="" xmlns:a16="http://schemas.microsoft.com/office/drawing/2014/main" id="{D3B6215E-C8D7-4E8E-AAE8-D291F863DC0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 xmlns:a16="http://schemas.microsoft.com/office/drawing/2014/main" id="{611E1E88-90AC-4A7B-AB0A-5DEBA7C1C364}"/>
              </a:ext>
            </a:extLst>
          </p:cNvPr>
          <p:cNvSpPr>
            <a:spLocks noGrp="1"/>
          </p:cNvSpPr>
          <p:nvPr>
            <p:ph type="sldNum" sz="quarter" idx="12"/>
          </p:nvPr>
        </p:nvSpPr>
        <p:spPr/>
        <p:txBody>
          <a:bodyPr/>
          <a:lstStyle/>
          <a:p>
            <a:fld id="{A36A2572-F225-4513-AF7C-9318DD9CF62C}" type="slidenum">
              <a:rPr lang="en-GB" smtClean="0"/>
              <a:t>‹#›</a:t>
            </a:fld>
            <a:endParaRPr lang="en-GB"/>
          </a:p>
        </p:txBody>
      </p:sp>
    </p:spTree>
    <p:extLst>
      <p:ext uri="{BB962C8B-B14F-4D97-AF65-F5344CB8AC3E}">
        <p14:creationId xmlns:p14="http://schemas.microsoft.com/office/powerpoint/2010/main" val="2757635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292E5B9-2891-4A4E-840B-80327139EA7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 xmlns:a16="http://schemas.microsoft.com/office/drawing/2014/main" id="{6C30E5F3-FC90-4830-BBCC-E093F8235BA1}"/>
              </a:ext>
            </a:extLst>
          </p:cNvPr>
          <p:cNvSpPr>
            <a:spLocks noGrp="1"/>
          </p:cNvSpPr>
          <p:nvPr>
            <p:ph type="dt" sz="half" idx="10"/>
          </p:nvPr>
        </p:nvSpPr>
        <p:spPr/>
        <p:txBody>
          <a:bodyPr/>
          <a:lstStyle/>
          <a:p>
            <a:fld id="{C355C72A-9955-4046-B8E1-A6447BC6D595}" type="datetimeFigureOut">
              <a:rPr lang="en-GB" smtClean="0"/>
              <a:t>29/03/2020</a:t>
            </a:fld>
            <a:endParaRPr lang="en-GB"/>
          </a:p>
        </p:txBody>
      </p:sp>
      <p:sp>
        <p:nvSpPr>
          <p:cNvPr id="4" name="Footer Placeholder 3">
            <a:extLst>
              <a:ext uri="{FF2B5EF4-FFF2-40B4-BE49-F238E27FC236}">
                <a16:creationId xmlns="" xmlns:a16="http://schemas.microsoft.com/office/drawing/2014/main" id="{2E14A61A-6291-486C-9D90-B3B2082323D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 xmlns:a16="http://schemas.microsoft.com/office/drawing/2014/main" id="{A3DC40C8-F8DA-4B4A-BC14-52475A240C05}"/>
              </a:ext>
            </a:extLst>
          </p:cNvPr>
          <p:cNvSpPr>
            <a:spLocks noGrp="1"/>
          </p:cNvSpPr>
          <p:nvPr>
            <p:ph type="sldNum" sz="quarter" idx="12"/>
          </p:nvPr>
        </p:nvSpPr>
        <p:spPr/>
        <p:txBody>
          <a:bodyPr/>
          <a:lstStyle/>
          <a:p>
            <a:fld id="{A36A2572-F225-4513-AF7C-9318DD9CF62C}" type="slidenum">
              <a:rPr lang="en-GB" smtClean="0"/>
              <a:t>‹#›</a:t>
            </a:fld>
            <a:endParaRPr lang="en-GB"/>
          </a:p>
        </p:txBody>
      </p:sp>
    </p:spTree>
    <p:extLst>
      <p:ext uri="{BB962C8B-B14F-4D97-AF65-F5344CB8AC3E}">
        <p14:creationId xmlns:p14="http://schemas.microsoft.com/office/powerpoint/2010/main" val="778579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14536797-5335-4C0F-BD0D-18D94AF1BD74}"/>
              </a:ext>
            </a:extLst>
          </p:cNvPr>
          <p:cNvSpPr>
            <a:spLocks noGrp="1"/>
          </p:cNvSpPr>
          <p:nvPr>
            <p:ph type="dt" sz="half" idx="10"/>
          </p:nvPr>
        </p:nvSpPr>
        <p:spPr/>
        <p:txBody>
          <a:bodyPr/>
          <a:lstStyle/>
          <a:p>
            <a:fld id="{C355C72A-9955-4046-B8E1-A6447BC6D595}" type="datetimeFigureOut">
              <a:rPr lang="en-GB" smtClean="0"/>
              <a:t>29/03/2020</a:t>
            </a:fld>
            <a:endParaRPr lang="en-GB"/>
          </a:p>
        </p:txBody>
      </p:sp>
      <p:sp>
        <p:nvSpPr>
          <p:cNvPr id="3" name="Footer Placeholder 2">
            <a:extLst>
              <a:ext uri="{FF2B5EF4-FFF2-40B4-BE49-F238E27FC236}">
                <a16:creationId xmlns="" xmlns:a16="http://schemas.microsoft.com/office/drawing/2014/main" id="{3177145B-C7DB-4656-BB6A-C7EE075BC42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 xmlns:a16="http://schemas.microsoft.com/office/drawing/2014/main" id="{E64CD8A5-C6E0-45C2-859A-61ADD93F1ED1}"/>
              </a:ext>
            </a:extLst>
          </p:cNvPr>
          <p:cNvSpPr>
            <a:spLocks noGrp="1"/>
          </p:cNvSpPr>
          <p:nvPr>
            <p:ph type="sldNum" sz="quarter" idx="12"/>
          </p:nvPr>
        </p:nvSpPr>
        <p:spPr/>
        <p:txBody>
          <a:bodyPr/>
          <a:lstStyle/>
          <a:p>
            <a:fld id="{A36A2572-F225-4513-AF7C-9318DD9CF62C}" type="slidenum">
              <a:rPr lang="en-GB" smtClean="0"/>
              <a:t>‹#›</a:t>
            </a:fld>
            <a:endParaRPr lang="en-GB"/>
          </a:p>
        </p:txBody>
      </p:sp>
    </p:spTree>
    <p:extLst>
      <p:ext uri="{BB962C8B-B14F-4D97-AF65-F5344CB8AC3E}">
        <p14:creationId xmlns:p14="http://schemas.microsoft.com/office/powerpoint/2010/main" val="1677645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A5335A4-6CD0-47D9-B8C1-F5078FB6BF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 xmlns:a16="http://schemas.microsoft.com/office/drawing/2014/main" id="{FA27BCC5-D4BA-44F5-BD14-FCDDB1C456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 xmlns:a16="http://schemas.microsoft.com/office/drawing/2014/main" id="{D7F309EE-B7DC-4020-8651-D3F6F8B78D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1AA8384F-5EE8-4018-ADCD-1A377617A7A4}"/>
              </a:ext>
            </a:extLst>
          </p:cNvPr>
          <p:cNvSpPr>
            <a:spLocks noGrp="1"/>
          </p:cNvSpPr>
          <p:nvPr>
            <p:ph type="dt" sz="half" idx="10"/>
          </p:nvPr>
        </p:nvSpPr>
        <p:spPr/>
        <p:txBody>
          <a:bodyPr/>
          <a:lstStyle/>
          <a:p>
            <a:fld id="{C355C72A-9955-4046-B8E1-A6447BC6D595}" type="datetimeFigureOut">
              <a:rPr lang="en-GB" smtClean="0"/>
              <a:t>29/03/2020</a:t>
            </a:fld>
            <a:endParaRPr lang="en-GB"/>
          </a:p>
        </p:txBody>
      </p:sp>
      <p:sp>
        <p:nvSpPr>
          <p:cNvPr id="6" name="Footer Placeholder 5">
            <a:extLst>
              <a:ext uri="{FF2B5EF4-FFF2-40B4-BE49-F238E27FC236}">
                <a16:creationId xmlns="" xmlns:a16="http://schemas.microsoft.com/office/drawing/2014/main" id="{CFC0084D-9DDE-4768-9415-2900541607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 xmlns:a16="http://schemas.microsoft.com/office/drawing/2014/main" id="{5E747986-69D8-4553-9D6E-28828E78A3BD}"/>
              </a:ext>
            </a:extLst>
          </p:cNvPr>
          <p:cNvSpPr>
            <a:spLocks noGrp="1"/>
          </p:cNvSpPr>
          <p:nvPr>
            <p:ph type="sldNum" sz="quarter" idx="12"/>
          </p:nvPr>
        </p:nvSpPr>
        <p:spPr/>
        <p:txBody>
          <a:bodyPr/>
          <a:lstStyle/>
          <a:p>
            <a:fld id="{A36A2572-F225-4513-AF7C-9318DD9CF62C}" type="slidenum">
              <a:rPr lang="en-GB" smtClean="0"/>
              <a:t>‹#›</a:t>
            </a:fld>
            <a:endParaRPr lang="en-GB"/>
          </a:p>
        </p:txBody>
      </p:sp>
    </p:spTree>
    <p:extLst>
      <p:ext uri="{BB962C8B-B14F-4D97-AF65-F5344CB8AC3E}">
        <p14:creationId xmlns:p14="http://schemas.microsoft.com/office/powerpoint/2010/main" val="4104786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FF5DEB1-F42D-47EB-97BD-DE4A96B597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 xmlns:a16="http://schemas.microsoft.com/office/drawing/2014/main" id="{AE2F3CFC-2972-441E-B20A-1B4897283C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 xmlns:a16="http://schemas.microsoft.com/office/drawing/2014/main" id="{0F6FD451-E966-4FA5-87F8-86C54594CB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542D4788-A483-4BA1-958A-02E7DEB675AF}"/>
              </a:ext>
            </a:extLst>
          </p:cNvPr>
          <p:cNvSpPr>
            <a:spLocks noGrp="1"/>
          </p:cNvSpPr>
          <p:nvPr>
            <p:ph type="dt" sz="half" idx="10"/>
          </p:nvPr>
        </p:nvSpPr>
        <p:spPr/>
        <p:txBody>
          <a:bodyPr/>
          <a:lstStyle/>
          <a:p>
            <a:fld id="{C355C72A-9955-4046-B8E1-A6447BC6D595}" type="datetimeFigureOut">
              <a:rPr lang="en-GB" smtClean="0"/>
              <a:t>29/03/2020</a:t>
            </a:fld>
            <a:endParaRPr lang="en-GB"/>
          </a:p>
        </p:txBody>
      </p:sp>
      <p:sp>
        <p:nvSpPr>
          <p:cNvPr id="6" name="Footer Placeholder 5">
            <a:extLst>
              <a:ext uri="{FF2B5EF4-FFF2-40B4-BE49-F238E27FC236}">
                <a16:creationId xmlns="" xmlns:a16="http://schemas.microsoft.com/office/drawing/2014/main" id="{A0144525-3054-4729-ADFA-54D3BEEA437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 xmlns:a16="http://schemas.microsoft.com/office/drawing/2014/main" id="{D83BA387-A5E7-4671-B25D-21747DC274DD}"/>
              </a:ext>
            </a:extLst>
          </p:cNvPr>
          <p:cNvSpPr>
            <a:spLocks noGrp="1"/>
          </p:cNvSpPr>
          <p:nvPr>
            <p:ph type="sldNum" sz="quarter" idx="12"/>
          </p:nvPr>
        </p:nvSpPr>
        <p:spPr/>
        <p:txBody>
          <a:bodyPr/>
          <a:lstStyle/>
          <a:p>
            <a:fld id="{A36A2572-F225-4513-AF7C-9318DD9CF62C}" type="slidenum">
              <a:rPr lang="en-GB" smtClean="0"/>
              <a:t>‹#›</a:t>
            </a:fld>
            <a:endParaRPr lang="en-GB"/>
          </a:p>
        </p:txBody>
      </p:sp>
    </p:spTree>
    <p:extLst>
      <p:ext uri="{BB962C8B-B14F-4D97-AF65-F5344CB8AC3E}">
        <p14:creationId xmlns:p14="http://schemas.microsoft.com/office/powerpoint/2010/main" val="1620295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C10D6AC5-E7F0-4D5B-A03F-0BBF418E90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 xmlns:a16="http://schemas.microsoft.com/office/drawing/2014/main" id="{5E000816-7456-48D9-A5FB-F891AEDC796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A233C702-ABE3-4C04-AC1C-BF50D5C631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55C72A-9955-4046-B8E1-A6447BC6D595}" type="datetimeFigureOut">
              <a:rPr lang="en-GB" smtClean="0"/>
              <a:t>29/03/2020</a:t>
            </a:fld>
            <a:endParaRPr lang="en-GB"/>
          </a:p>
        </p:txBody>
      </p:sp>
      <p:sp>
        <p:nvSpPr>
          <p:cNvPr id="5" name="Footer Placeholder 4">
            <a:extLst>
              <a:ext uri="{FF2B5EF4-FFF2-40B4-BE49-F238E27FC236}">
                <a16:creationId xmlns="" xmlns:a16="http://schemas.microsoft.com/office/drawing/2014/main" id="{6005CE9F-5B7D-4273-9F9C-371523EB20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 xmlns:a16="http://schemas.microsoft.com/office/drawing/2014/main" id="{C1FF053F-736B-4A4F-97C3-58BA921A56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6A2572-F225-4513-AF7C-9318DD9CF62C}" type="slidenum">
              <a:rPr lang="en-GB" smtClean="0"/>
              <a:t>‹#›</a:t>
            </a:fld>
            <a:endParaRPr lang="en-GB"/>
          </a:p>
        </p:txBody>
      </p:sp>
    </p:spTree>
    <p:extLst>
      <p:ext uri="{BB962C8B-B14F-4D97-AF65-F5344CB8AC3E}">
        <p14:creationId xmlns:p14="http://schemas.microsoft.com/office/powerpoint/2010/main" val="2373167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7D780557-003F-44CE-BCAA-423E99BC7FE3}"/>
              </a:ext>
            </a:extLst>
          </p:cNvPr>
          <p:cNvSpPr>
            <a:spLocks noGrp="1"/>
          </p:cNvSpPr>
          <p:nvPr>
            <p:ph type="subTitle" idx="1"/>
          </p:nvPr>
        </p:nvSpPr>
        <p:spPr>
          <a:xfrm flipV="1">
            <a:off x="12313084" y="6812280"/>
            <a:ext cx="75156" cy="45719"/>
          </a:xfrm>
        </p:spPr>
        <p:txBody>
          <a:bodyPr anchor="t">
            <a:normAutofit fontScale="25000" lnSpcReduction="20000"/>
          </a:bodyPr>
          <a:lstStyle/>
          <a:p>
            <a:pPr algn="l"/>
            <a:endParaRPr lang="en-GB" sz="2000" dirty="0"/>
          </a:p>
        </p:txBody>
      </p:sp>
      <p:sp>
        <p:nvSpPr>
          <p:cNvPr id="2" name="Title 1">
            <a:extLst>
              <a:ext uri="{FF2B5EF4-FFF2-40B4-BE49-F238E27FC236}">
                <a16:creationId xmlns="" xmlns:a16="http://schemas.microsoft.com/office/drawing/2014/main" id="{4A9CC2BD-AC7B-4AF7-9BA0-3D79C29DD5A0}"/>
              </a:ext>
            </a:extLst>
          </p:cNvPr>
          <p:cNvSpPr>
            <a:spLocks noGrp="1"/>
          </p:cNvSpPr>
          <p:nvPr>
            <p:ph type="ctrTitle"/>
          </p:nvPr>
        </p:nvSpPr>
        <p:spPr>
          <a:xfrm>
            <a:off x="6475956" y="1783959"/>
            <a:ext cx="4915922" cy="2662781"/>
          </a:xfrm>
        </p:spPr>
        <p:txBody>
          <a:bodyPr anchor="b">
            <a:normAutofit/>
          </a:bodyPr>
          <a:lstStyle/>
          <a:p>
            <a:r>
              <a:rPr lang="hu-HU" b="1" dirty="0" smtClean="0"/>
              <a:t>A szobámba megyek</a:t>
            </a:r>
            <a:endParaRPr lang="en-GB" b="1" dirty="0"/>
          </a:p>
        </p:txBody>
      </p:sp>
      <p:sp>
        <p:nvSpPr>
          <p:cNvPr id="71" name="Freeform: Shape 70">
            <a:extLst>
              <a:ext uri="{FF2B5EF4-FFF2-40B4-BE49-F238E27FC236}">
                <a16:creationId xmlns="" xmlns:a16="http://schemas.microsoft.com/office/drawing/2014/main" id="{1DB7C82F-AB7E-4F0C-B829-FA1B9C41518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descr="Image result for teen bedroom">
            <a:extLst>
              <a:ext uri="{FF2B5EF4-FFF2-40B4-BE49-F238E27FC236}">
                <a16:creationId xmlns="" xmlns:a16="http://schemas.microsoft.com/office/drawing/2014/main" id="{81A2FBFA-E615-4EEA-B706-FDEE9D1A45B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9457" r="15643"/>
          <a:stretch/>
        </p:blipFill>
        <p:spPr bwMode="auto">
          <a:xfrm>
            <a:off x="20" y="10"/>
            <a:ext cx="6024134" cy="685799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577407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2" name="Picture 4" descr="Image result for BLACK PARENTS">
            <a:extLst>
              <a:ext uri="{FF2B5EF4-FFF2-40B4-BE49-F238E27FC236}">
                <a16:creationId xmlns="" xmlns:a16="http://schemas.microsoft.com/office/drawing/2014/main" id="{A762AE55-AAB1-49E8-B307-60CA660478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6368" y="643467"/>
            <a:ext cx="3810062" cy="2543217"/>
          </a:xfrm>
          <a:prstGeom prst="rect">
            <a:avLst/>
          </a:prstGeom>
          <a:noFill/>
          <a:extLst>
            <a:ext uri="{909E8E84-426E-40DD-AFC4-6F175D3DCCD1}">
              <a14:hiddenFill xmlns:a14="http://schemas.microsoft.com/office/drawing/2010/main">
                <a:solidFill>
                  <a:srgbClr val="FFFFFF"/>
                </a:solidFill>
              </a14:hiddenFill>
            </a:ext>
          </a:extLst>
        </p:spPr>
      </p:pic>
      <p:cxnSp>
        <p:nvCxnSpPr>
          <p:cNvPr id="77" name="Straight Connector 76">
            <a:extLst>
              <a:ext uri="{FF2B5EF4-FFF2-40B4-BE49-F238E27FC236}">
                <a16:creationId xmlns="" xmlns:a16="http://schemas.microsoft.com/office/drawing/2014/main" id="{91B6081D-D3E8-4209-B85B-EB1C655A6272}"/>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6091214" y="1111170"/>
            <a:ext cx="11040" cy="4645103"/>
          </a:xfrm>
          <a:prstGeom prst="line">
            <a:avLst/>
          </a:prstGeom>
          <a:ln w="19050">
            <a:solidFill>
              <a:srgbClr val="7F7F7F"/>
            </a:solidFill>
          </a:ln>
        </p:spPr>
        <p:style>
          <a:lnRef idx="1">
            <a:schemeClr val="accent1"/>
          </a:lnRef>
          <a:fillRef idx="0">
            <a:schemeClr val="accent1"/>
          </a:fillRef>
          <a:effectRef idx="0">
            <a:schemeClr val="accent1"/>
          </a:effectRef>
          <a:fontRef idx="minor">
            <a:schemeClr val="tx1"/>
          </a:fontRef>
        </p:style>
      </p:cxnSp>
      <p:pic>
        <p:nvPicPr>
          <p:cNvPr id="2056" name="Picture 8" descr="Image result for PARENTS TEEN GIRLS">
            <a:extLst>
              <a:ext uri="{FF2B5EF4-FFF2-40B4-BE49-F238E27FC236}">
                <a16:creationId xmlns="" xmlns:a16="http://schemas.microsoft.com/office/drawing/2014/main" id="{B245530C-39DE-4995-AB59-A590ACDC21C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38316" y="731840"/>
            <a:ext cx="4732940" cy="2366470"/>
          </a:xfrm>
          <a:prstGeom prst="rect">
            <a:avLst/>
          </a:prstGeom>
          <a:noFill/>
          <a:extLst>
            <a:ext uri="{909E8E84-426E-40DD-AFC4-6F175D3DCCD1}">
              <a14:hiddenFill xmlns:a14="http://schemas.microsoft.com/office/drawing/2010/main">
                <a:solidFill>
                  <a:srgbClr val="FFFFFF"/>
                </a:solidFill>
              </a14:hiddenFill>
            </a:ext>
          </a:extLst>
        </p:spPr>
      </p:pic>
      <p:cxnSp>
        <p:nvCxnSpPr>
          <p:cNvPr id="79" name="Straight Connector 78">
            <a:extLst>
              <a:ext uri="{FF2B5EF4-FFF2-40B4-BE49-F238E27FC236}">
                <a16:creationId xmlns="" xmlns:a16="http://schemas.microsoft.com/office/drawing/2014/main" id="{28CA55E4-1295-45C8-BA05-5A9E705B749A}"/>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1403027" y="3428998"/>
            <a:ext cx="4188904" cy="1"/>
          </a:xfrm>
          <a:prstGeom prst="line">
            <a:avLst/>
          </a:prstGeom>
          <a:ln w="19050">
            <a:solidFill>
              <a:srgbClr val="7F7F7F"/>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 xmlns:a16="http://schemas.microsoft.com/office/drawing/2014/main" id="{08C5794E-A9A1-4A23-AF68-C79A7822334C}"/>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6610334" y="3428998"/>
            <a:ext cx="4188904" cy="1"/>
          </a:xfrm>
          <a:prstGeom prst="line">
            <a:avLst/>
          </a:prstGeom>
          <a:ln w="19050">
            <a:solidFill>
              <a:srgbClr val="7F7F7F"/>
            </a:solidFill>
          </a:ln>
        </p:spPr>
        <p:style>
          <a:lnRef idx="1">
            <a:schemeClr val="accent1"/>
          </a:lnRef>
          <a:fillRef idx="0">
            <a:schemeClr val="accent1"/>
          </a:fillRef>
          <a:effectRef idx="0">
            <a:schemeClr val="accent1"/>
          </a:effectRef>
          <a:fontRef idx="minor">
            <a:schemeClr val="tx1"/>
          </a:fontRef>
        </p:style>
      </p:cxnSp>
      <p:pic>
        <p:nvPicPr>
          <p:cNvPr id="2054" name="Picture 6" descr="Image result for PARENTS TEEN GIRLS">
            <a:extLst>
              <a:ext uri="{FF2B5EF4-FFF2-40B4-BE49-F238E27FC236}">
                <a16:creationId xmlns="" xmlns:a16="http://schemas.microsoft.com/office/drawing/2014/main" id="{84D5A5D8-FCDE-4496-B80F-1536017AEF8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94158" y="3671316"/>
            <a:ext cx="3394482" cy="2545862"/>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Image result for PARENTS">
            <a:extLst>
              <a:ext uri="{FF2B5EF4-FFF2-40B4-BE49-F238E27FC236}">
                <a16:creationId xmlns="" xmlns:a16="http://schemas.microsoft.com/office/drawing/2014/main" id="{BD25B7F8-4429-439E-BE10-C25840721C9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28051" y="3671316"/>
            <a:ext cx="2553469" cy="2553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299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 xmlns:a16="http://schemas.microsoft.com/office/drawing/2014/main" id="{57845966-6EFC-468A-9CC7-BAB4B95854E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354372" y="0"/>
            <a:ext cx="9483256" cy="6858000"/>
          </a:xfrm>
          <a:prstGeom prst="rect">
            <a:avLst/>
          </a:prstGeom>
          <a:solidFill>
            <a:srgbClr val="6658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3" name="Picture 72">
            <a:extLst>
              <a:ext uri="{FF2B5EF4-FFF2-40B4-BE49-F238E27FC236}">
                <a16:creationId xmlns="" xmlns:a16="http://schemas.microsoft.com/office/drawing/2014/main" id="{75554383-98AF-4A47-BB65-705FAAA4BE6A}"/>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5" name="Freeform: Shape 74">
            <a:extLst>
              <a:ext uri="{FF2B5EF4-FFF2-40B4-BE49-F238E27FC236}">
                <a16:creationId xmlns="" xmlns:a16="http://schemas.microsoft.com/office/drawing/2014/main" id="{ADAD1991-FFD1-4E94-ABAB-7560D33008E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074" name="Picture 2" descr="Image result for EGG">
            <a:extLst>
              <a:ext uri="{FF2B5EF4-FFF2-40B4-BE49-F238E27FC236}">
                <a16:creationId xmlns="" xmlns:a16="http://schemas.microsoft.com/office/drawing/2014/main" id="{EF426793-C9DC-4970-A489-2BDC3E558EA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75603" y="1176793"/>
            <a:ext cx="3183701" cy="45481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1877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 xmlns:a16="http://schemas.microsoft.com/office/drawing/2014/main" id="{57845966-6EFC-468A-9CC7-BAB4B95854E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354372" y="0"/>
            <a:ext cx="9483256"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3" name="Picture 72">
            <a:extLst>
              <a:ext uri="{FF2B5EF4-FFF2-40B4-BE49-F238E27FC236}">
                <a16:creationId xmlns="" xmlns:a16="http://schemas.microsoft.com/office/drawing/2014/main" id="{75554383-98AF-4A47-BB65-705FAAA4BE6A}"/>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5" name="Freeform: Shape 74">
            <a:extLst>
              <a:ext uri="{FF2B5EF4-FFF2-40B4-BE49-F238E27FC236}">
                <a16:creationId xmlns="" xmlns:a16="http://schemas.microsoft.com/office/drawing/2014/main" id="{ADAD1991-FFD1-4E94-ABAB-7560D33008E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098" name="Picture 2" descr="Image result for BASKET WITH WHITE CLOTH">
            <a:extLst>
              <a:ext uri="{FF2B5EF4-FFF2-40B4-BE49-F238E27FC236}">
                <a16:creationId xmlns="" xmlns:a16="http://schemas.microsoft.com/office/drawing/2014/main" id="{55F25730-6CD0-42BF-AB8B-0C75600633D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93381" y="1176793"/>
            <a:ext cx="4548146" cy="45481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01586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122" name="Picture 2" descr="Image result for WRITING ON AN EGG">
            <a:extLst>
              <a:ext uri="{FF2B5EF4-FFF2-40B4-BE49-F238E27FC236}">
                <a16:creationId xmlns="" xmlns:a16="http://schemas.microsoft.com/office/drawing/2014/main" id="{3D78955F-06B8-4949-9FF4-28089733242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1329"/>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17777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TotalTime>
  <Words>20</Words>
  <Application>Microsoft Office PowerPoint</Application>
  <PresentationFormat>Szélesvásznú</PresentationFormat>
  <Paragraphs>181</Paragraphs>
  <Slides>5</Slides>
  <Notes>5</Notes>
  <HiddenSlides>0</HiddenSlides>
  <MMClips>0</MMClips>
  <ScaleCrop>false</ScaleCrop>
  <HeadingPairs>
    <vt:vector size="6" baseType="variant">
      <vt:variant>
        <vt:lpstr>Használt betűtípusok</vt:lpstr>
      </vt:variant>
      <vt:variant>
        <vt:i4>3</vt:i4>
      </vt:variant>
      <vt:variant>
        <vt:lpstr>Téma</vt:lpstr>
      </vt:variant>
      <vt:variant>
        <vt:i4>1</vt:i4>
      </vt:variant>
      <vt:variant>
        <vt:lpstr>Diacímek</vt:lpstr>
      </vt:variant>
      <vt:variant>
        <vt:i4>5</vt:i4>
      </vt:variant>
    </vt:vector>
  </HeadingPairs>
  <TitlesOfParts>
    <vt:vector size="9" baseType="lpstr">
      <vt:lpstr>Arial</vt:lpstr>
      <vt:lpstr>Calibri</vt:lpstr>
      <vt:lpstr>Calibri Light</vt:lpstr>
      <vt:lpstr>Office Theme</vt:lpstr>
      <vt:lpstr>A szobámba megyek</vt:lpstr>
      <vt:lpstr>PowerPoint bemutató</vt:lpstr>
      <vt:lpstr>PowerPoint bemutató</vt:lpstr>
      <vt:lpstr>PowerPoint bemutató</vt:lpstr>
      <vt:lpstr>PowerPoint bemutató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 going to my room</dc:title>
  <dc:creator>Clair Sanches-Schutte</dc:creator>
  <cp:lastModifiedBy>Bea</cp:lastModifiedBy>
  <cp:revision>11</cp:revision>
  <dcterms:created xsi:type="dcterms:W3CDTF">2019-02-11T12:31:20Z</dcterms:created>
  <dcterms:modified xsi:type="dcterms:W3CDTF">2020-03-29T11:03:04Z</dcterms:modified>
</cp:coreProperties>
</file>