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4"/>
    <p:restoredTop sz="66667"/>
  </p:normalViewPr>
  <p:slideViewPr>
    <p:cSldViewPr snapToGrid="0" snapToObjects="1">
      <p:cViewPr varScale="1">
        <p:scale>
          <a:sx n="55" d="100"/>
          <a:sy n="55" d="100"/>
        </p:scale>
        <p:origin x="216" y="43"/>
      </p:cViewPr>
      <p:guideLst/>
    </p:cSldViewPr>
  </p:slideViewPr>
  <p:notesTextViewPr>
    <p:cViewPr>
      <p:scale>
        <a:sx n="1" d="1"/>
        <a:sy n="1" d="1"/>
      </p:scale>
      <p:origin x="0" y="-151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268EB-DB34-E446-BD95-0BEF872E7155}" type="datetimeFigureOut">
              <a:rPr lang="en-US" smtClean="0"/>
              <a:t>1/26/2020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F255F-6BDE-674E-85EF-42483F3D02CF}" type="slidenum">
              <a:rPr lang="en-US" smtClean="0"/>
              <a:t>‹#›</a:t>
            </a:fld>
            <a:endParaRPr lang="en-US"/>
          </a:p>
        </p:txBody>
      </p:sp>
    </p:spTree>
    <p:extLst>
      <p:ext uri="{BB962C8B-B14F-4D97-AF65-F5344CB8AC3E}">
        <p14:creationId xmlns:p14="http://schemas.microsoft.com/office/powerpoint/2010/main" val="423208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Előfordult már, hogy csak imádkoztatok és imádkoztatok, de válasz még mindig nem érkezett? Sokszor úgy tűnik, hogy minél többet imádkozunk, annál több rossz dolog történik. [Osszunk meg egy személyes tapasztalatot, vagy példát!]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Annak ellenére, hogy Isten meg akarja válaszolni imáinkat, sokkal bőségesebben, mint kértük, vagy, mint valaha is elképzeltük volna, vannak feltételek, amiknek meg kell felelnünk, hogy az áldások teljességében részesülhessünk.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Ahogy a Krisztus</a:t>
            </a:r>
            <a:r>
              <a:rPr lang="hu-HU" sz="1200" i="1" kern="1200" dirty="0" smtClean="0">
                <a:solidFill>
                  <a:schemeClr val="tx1"/>
                </a:solidFill>
                <a:effectLst/>
                <a:latin typeface="+mn-lt"/>
                <a:ea typeface="+mn-ea"/>
                <a:cs typeface="+mn-cs"/>
              </a:rPr>
              <a:t> példázatai</a:t>
            </a:r>
            <a:r>
              <a:rPr lang="hu-HU" sz="1200" kern="1200" dirty="0" smtClean="0">
                <a:solidFill>
                  <a:schemeClr val="tx1"/>
                </a:solidFill>
                <a:effectLst/>
                <a:latin typeface="+mn-lt"/>
                <a:ea typeface="+mn-ea"/>
                <a:cs typeface="+mn-cs"/>
              </a:rPr>
              <a:t> c. könyvben olvashatjuk: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feltételekhez köti ígéretei teljesítését. Az ima nem foglalhatja el a kötelességteljesítés helyét.…. Aki az ígéretekre hivatkozva, de a feltételek teljesítése nélkül kér Istentől, megsérti Jahvét. Krisztus nevének emlegetésével formál jogot az ígéretek teljesítésére, de cselekedeteivel nem bizonyítja, hogy szereti Krisztust, és hisz benne</a:t>
            </a:r>
            <a:r>
              <a:rPr lang="hu-HU" sz="1200" kern="1200" dirty="0" smtClean="0">
                <a:solidFill>
                  <a:schemeClr val="tx1"/>
                </a:solidFill>
                <a:effectLst/>
                <a:latin typeface="+mn-lt"/>
                <a:ea typeface="+mn-ea"/>
                <a:cs typeface="+mn-cs"/>
              </a:rPr>
              <a:t>.”(18)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Mik Isten feltételei? „Egyértelművé teszi, hogy kérésünknek összhangban kell állnia Isten akaratával; az általa megígért dolgokat kell kérnünk és bármit is kapunk, azt az Ő akarata szerint kell használnunk. Ha ezek a feltételek teljesülnek, az ígéret [az imameghallgatás] teljesedése egyértelmű.”</a:t>
            </a:r>
            <a:r>
              <a:rPr lang="hu-HU" sz="1200" kern="1200" baseline="30000" dirty="0" smtClean="0">
                <a:solidFill>
                  <a:schemeClr val="tx1"/>
                </a:solidFill>
                <a:effectLst/>
                <a:latin typeface="+mn-lt"/>
                <a:ea typeface="+mn-ea"/>
                <a:cs typeface="+mn-cs"/>
              </a:rPr>
              <a:t> </a:t>
            </a:r>
            <a:r>
              <a:rPr lang="hu-HU" sz="1200" kern="1200" baseline="30000" dirty="0" smtClean="0">
                <a:solidFill>
                  <a:schemeClr val="tx1"/>
                </a:solidFill>
                <a:effectLst/>
                <a:latin typeface="+mn-lt"/>
                <a:ea typeface="+mn-ea"/>
                <a:cs typeface="+mn-cs"/>
              </a:rPr>
              <a:t>19</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olvasása közben hamar felismerjük a következetes mintát. Isten megy a lelkek után. Mindent megtesz nevének dicsőségéért. Ő tesz meg mindent országának megalapításáért és felépítéséért. Ő a szeretet. Ezek az Ő akaratának természetes kifejezői. Ha az Ő akarata szerint, az Ő dicsőségére imádkozunk, —hogy jöjjön el az Ő országa —akkor tudunk alázatosan és bizalommal imádkozni, még az emberileg lehetetlennek tűnő ügyekben is. Erre buzdít János apostol is: „És ez az a bizodalom, amellyel ő hozzá vagyunk, hogy ha kérünk valamit az ő akarata szerint, meghallgat minket.” (1János 5:14).</a:t>
            </a: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(18) Krisztus </a:t>
            </a:r>
            <a:r>
              <a:rPr lang="hu-HU" sz="1200" i="1" kern="1200" dirty="0" smtClean="0">
                <a:solidFill>
                  <a:schemeClr val="tx1"/>
                </a:solidFill>
                <a:effectLst/>
                <a:latin typeface="+mn-lt"/>
                <a:ea typeface="+mn-ea"/>
                <a:cs typeface="+mn-cs"/>
              </a:rPr>
              <a:t>példázatai</a:t>
            </a:r>
            <a:r>
              <a:rPr lang="hu-HU" sz="1200" kern="1200" dirty="0" smtClean="0">
                <a:solidFill>
                  <a:schemeClr val="tx1"/>
                </a:solidFill>
                <a:effectLst/>
                <a:latin typeface="+mn-lt"/>
                <a:ea typeface="+mn-ea"/>
                <a:cs typeface="+mn-cs"/>
              </a:rPr>
              <a:t> 143.o.</a:t>
            </a:r>
          </a:p>
          <a:p>
            <a:r>
              <a:rPr lang="hu-HU" sz="1200" i="1" kern="1200" dirty="0" smtClean="0">
                <a:solidFill>
                  <a:schemeClr val="tx1"/>
                </a:solidFill>
                <a:effectLst/>
                <a:latin typeface="+mn-lt"/>
                <a:ea typeface="+mn-ea"/>
                <a:cs typeface="+mn-cs"/>
              </a:rPr>
              <a:t>(19)</a:t>
            </a:r>
            <a:r>
              <a:rPr lang="hu-HU" sz="1200" i="1" kern="1200" baseline="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Az </a:t>
            </a:r>
            <a:r>
              <a:rPr lang="hu-HU" sz="1200" i="1" kern="1200" dirty="0" smtClean="0">
                <a:solidFill>
                  <a:schemeClr val="tx1"/>
                </a:solidFill>
                <a:effectLst/>
                <a:latin typeface="+mn-lt"/>
                <a:ea typeface="+mn-ea"/>
                <a:cs typeface="+mn-cs"/>
              </a:rPr>
              <a:t>imádság</a:t>
            </a:r>
            <a:r>
              <a:rPr lang="hu-HU" sz="1200" kern="1200" dirty="0" smtClean="0">
                <a:solidFill>
                  <a:schemeClr val="tx1"/>
                </a:solidFill>
                <a:effectLst/>
                <a:latin typeface="+mn-lt"/>
                <a:ea typeface="+mn-ea"/>
                <a:cs typeface="+mn-cs"/>
              </a:rPr>
              <a:t> 101.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1</a:t>
            </a:fld>
            <a:endParaRPr lang="en-US"/>
          </a:p>
        </p:txBody>
      </p:sp>
    </p:spTree>
    <p:extLst>
      <p:ext uri="{BB962C8B-B14F-4D97-AF65-F5344CB8AC3E}">
        <p14:creationId xmlns:p14="http://schemas.microsoft.com/office/powerpoint/2010/main" val="2847430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8. kulcs: TISZTELETTEL</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és egymás iránti tisztelettel kell imádkoznunk. Ahogy az 1Péter 3:7 igevers utasít: „A férfiak hasonlóképpen, együtt lakjanak értelmes módon feleségükkel, az asszonyi nemnek, mint gyöngébb edénynek, tisztességet tévén, mint akik örökös társaik az élet kegyelmében; hogy a ti imádságaitok meg ne hiúsuljanak.”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Hát nem csodálatos, hogy a családtagjaink iránti szeretet (vagy </a:t>
            </a:r>
            <a:r>
              <a:rPr lang="hu-HU" sz="1200" kern="1200" dirty="0" smtClean="0">
                <a:solidFill>
                  <a:schemeClr val="tx1"/>
                </a:solidFill>
                <a:effectLst/>
                <a:latin typeface="+mn-lt"/>
                <a:ea typeface="+mn-ea"/>
                <a:cs typeface="+mn-cs"/>
              </a:rPr>
              <a:t>szeretetlenség) </a:t>
            </a:r>
            <a:r>
              <a:rPr lang="hu-HU" sz="1200" kern="1200" dirty="0" smtClean="0">
                <a:solidFill>
                  <a:schemeClr val="tx1"/>
                </a:solidFill>
                <a:effectLst/>
                <a:latin typeface="+mn-lt"/>
                <a:ea typeface="+mn-ea"/>
                <a:cs typeface="+mn-cs"/>
              </a:rPr>
              <a:t>befolyásolhatja, meghiúsíthatja imáink teljesülését?</a:t>
            </a:r>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10</a:t>
            </a:fld>
            <a:endParaRPr lang="en-US"/>
          </a:p>
        </p:txBody>
      </p:sp>
    </p:spTree>
    <p:extLst>
      <p:ext uri="{BB962C8B-B14F-4D97-AF65-F5344CB8AC3E}">
        <p14:creationId xmlns:p14="http://schemas.microsoft.com/office/powerpoint/2010/main" val="1844003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9. kulcs: JÓ SÁFÁRKÉNT</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Jó sáfárként kell imádkoznunk. Tudtátok, mennyit számít imakéréseink teljesülésénél, hogy hogyan bánunk Isten javaival?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akitől minden áldást kapunk, javainkból bizonyos részt igényel. Így gondoskodik az evangélium hirdetéséhez szükséges anyagiakról. A tizedrész visszaadásával mutatjuk meg, hogy értékeljük Isten ajándékait. De hogyan igényelhetjük áldását, ha megtartjuk magunknak azt, ami az övé?! Ha hűtlen sáfárok vagyunk a földi dolgokban, hogyan várhatjuk el, hogy megbíz minket a menny dolgaival?! Talán itt kell keresnünk a meg nem hallgatott imák titkát.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Úr ezt az üzenetet küldi Malakiással:  </a:t>
            </a:r>
          </a:p>
          <a:p>
            <a:r>
              <a:rPr lang="hu-HU" sz="1200" kern="1200" dirty="0" smtClean="0">
                <a:solidFill>
                  <a:schemeClr val="tx1"/>
                </a:solidFill>
                <a:effectLst/>
                <a:latin typeface="+mn-lt"/>
                <a:ea typeface="+mn-ea"/>
                <a:cs typeface="+mn-cs"/>
              </a:rPr>
              <a:t>„Avagy az ember csalhatja-e az Istent? Ti mégis csaltatok engem. És azt mondjátok: Mivel csalunk téged? A tizeddel és az áldozni valóval. Átokkal vagytok elátkozva, mégis csaltok engem: a nép egészben! </a:t>
            </a:r>
          </a:p>
          <a:p>
            <a:r>
              <a:rPr lang="hu-HU" sz="1200" kern="1200" dirty="0" smtClean="0">
                <a:solidFill>
                  <a:schemeClr val="tx1"/>
                </a:solidFill>
                <a:effectLst/>
                <a:latin typeface="+mn-lt"/>
                <a:ea typeface="+mn-ea"/>
                <a:cs typeface="+mn-cs"/>
              </a:rPr>
              <a:t>Hozzátok be a tizedet mind az én tárházamba, hogy legyen ennivaló az én házamban, és ezzel próbáljatok meg engem, azt mondja a Seregeknek Ura, ha nem nyitom meg néktek az egek csatornáit, és ha nem árasztok reátok áldást bőségesen.” (Malakiás </a:t>
            </a:r>
            <a:r>
              <a:rPr lang="hu-HU" sz="1200" kern="1200" dirty="0" smtClean="0">
                <a:solidFill>
                  <a:schemeClr val="tx1"/>
                </a:solidFill>
                <a:effectLst/>
                <a:latin typeface="+mn-lt"/>
                <a:ea typeface="+mn-ea"/>
                <a:cs typeface="+mn-cs"/>
              </a:rPr>
              <a:t>3:8-10)*</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*Krisztus </a:t>
            </a:r>
            <a:r>
              <a:rPr lang="hu-HU" sz="1200" i="1" kern="1200" dirty="0" smtClean="0">
                <a:solidFill>
                  <a:schemeClr val="tx1"/>
                </a:solidFill>
                <a:effectLst/>
                <a:latin typeface="+mn-lt"/>
                <a:ea typeface="+mn-ea"/>
                <a:cs typeface="+mn-cs"/>
              </a:rPr>
              <a:t>példázatai </a:t>
            </a:r>
            <a:r>
              <a:rPr lang="hu-HU" sz="1200" kern="1200" dirty="0" smtClean="0">
                <a:solidFill>
                  <a:schemeClr val="tx1"/>
                </a:solidFill>
                <a:effectLst/>
                <a:latin typeface="+mn-lt"/>
                <a:ea typeface="+mn-ea"/>
                <a:cs typeface="+mn-cs"/>
              </a:rPr>
              <a:t>144. o.</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Bring all the tithes into the storehouse, </a:t>
            </a:r>
          </a:p>
          <a:p>
            <a:r>
              <a:rPr lang="en-US" sz="1200" kern="1200" dirty="0">
                <a:solidFill>
                  <a:schemeClr val="tx1"/>
                </a:solidFill>
                <a:effectLst/>
                <a:latin typeface="+mn-lt"/>
                <a:ea typeface="+mn-ea"/>
                <a:cs typeface="+mn-cs"/>
              </a:rPr>
              <a:t>That there may be food in My house, </a:t>
            </a:r>
          </a:p>
          <a:p>
            <a:r>
              <a:rPr lang="en-US" sz="1200" kern="1200" dirty="0">
                <a:solidFill>
                  <a:schemeClr val="tx1"/>
                </a:solidFill>
                <a:effectLst/>
                <a:latin typeface="+mn-lt"/>
                <a:ea typeface="+mn-ea"/>
                <a:cs typeface="+mn-cs"/>
              </a:rPr>
              <a:t>And try Me now in this,” </a:t>
            </a:r>
          </a:p>
          <a:p>
            <a:r>
              <a:rPr lang="en-US" sz="1200" kern="1200" dirty="0">
                <a:solidFill>
                  <a:schemeClr val="tx1"/>
                </a:solidFill>
                <a:effectLst/>
                <a:latin typeface="+mn-lt"/>
                <a:ea typeface="+mn-ea"/>
                <a:cs typeface="+mn-cs"/>
              </a:rPr>
              <a:t>Says the </a:t>
            </a:r>
            <a:r>
              <a:rPr lang="en-US" sz="1200" kern="1200" cap="small" dirty="0">
                <a:solidFill>
                  <a:schemeClr val="tx1"/>
                </a:solidFill>
                <a:effectLst/>
                <a:latin typeface="+mn-lt"/>
                <a:ea typeface="+mn-ea"/>
                <a:cs typeface="+mn-cs"/>
              </a:rPr>
              <a:t>Lord</a:t>
            </a:r>
            <a:r>
              <a:rPr lang="en-US" sz="1200" kern="1200" dirty="0">
                <a:solidFill>
                  <a:schemeClr val="tx1"/>
                </a:solidFill>
                <a:effectLst/>
                <a:latin typeface="+mn-lt"/>
                <a:ea typeface="+mn-ea"/>
                <a:cs typeface="+mn-cs"/>
              </a:rPr>
              <a:t> of hosts, </a:t>
            </a:r>
          </a:p>
          <a:p>
            <a:r>
              <a:rPr lang="en-US" sz="1200" kern="1200" dirty="0">
                <a:solidFill>
                  <a:schemeClr val="tx1"/>
                </a:solidFill>
                <a:effectLst/>
                <a:latin typeface="+mn-lt"/>
                <a:ea typeface="+mn-ea"/>
                <a:cs typeface="+mn-cs"/>
              </a:rPr>
              <a:t>“If I will not open for you the windows of heaven </a:t>
            </a:r>
          </a:p>
          <a:p>
            <a:r>
              <a:rPr lang="en-US" sz="1200" kern="1200" dirty="0">
                <a:solidFill>
                  <a:schemeClr val="tx1"/>
                </a:solidFill>
                <a:effectLst/>
                <a:latin typeface="+mn-lt"/>
                <a:ea typeface="+mn-ea"/>
                <a:cs typeface="+mn-cs"/>
              </a:rPr>
              <a:t>And pour out for you </a:t>
            </a:r>
            <a:r>
              <a:rPr lang="en-US" sz="1200" i="0" kern="1200" dirty="0">
                <a:solidFill>
                  <a:schemeClr val="tx1"/>
                </a:solidFill>
                <a:effectLst/>
                <a:latin typeface="+mn-lt"/>
                <a:ea typeface="+mn-ea"/>
                <a:cs typeface="+mn-cs"/>
              </a:rPr>
              <a:t>such</a:t>
            </a:r>
            <a:r>
              <a:rPr lang="en-US" sz="1200" kern="1200" dirty="0">
                <a:solidFill>
                  <a:schemeClr val="tx1"/>
                </a:solidFill>
                <a:effectLst/>
                <a:latin typeface="+mn-lt"/>
                <a:ea typeface="+mn-ea"/>
                <a:cs typeface="+mn-cs"/>
              </a:rPr>
              <a:t> blessing</a:t>
            </a:r>
          </a:p>
          <a:p>
            <a:r>
              <a:rPr lang="en-US" sz="1200" kern="1200" dirty="0">
                <a:solidFill>
                  <a:schemeClr val="tx1"/>
                </a:solidFill>
                <a:effectLst/>
                <a:latin typeface="+mn-lt"/>
                <a:ea typeface="+mn-ea"/>
                <a:cs typeface="+mn-cs"/>
              </a:rPr>
              <a:t>That there </a:t>
            </a:r>
            <a:r>
              <a:rPr lang="en-US" sz="1200" i="0" kern="1200" dirty="0">
                <a:solidFill>
                  <a:schemeClr val="tx1"/>
                </a:solidFill>
                <a:effectLst/>
                <a:latin typeface="+mn-lt"/>
                <a:ea typeface="+mn-ea"/>
                <a:cs typeface="+mn-cs"/>
              </a:rPr>
              <a:t>will </a:t>
            </a:r>
            <a:r>
              <a:rPr lang="en-US" sz="1200" kern="1200" dirty="0">
                <a:solidFill>
                  <a:schemeClr val="tx1"/>
                </a:solidFill>
                <a:effectLst/>
                <a:latin typeface="+mn-lt"/>
                <a:ea typeface="+mn-ea"/>
                <a:cs typeface="+mn-cs"/>
              </a:rPr>
              <a:t>not be </a:t>
            </a:r>
            <a:r>
              <a:rPr lang="en-US" sz="1200" i="0" kern="1200" dirty="0">
                <a:solidFill>
                  <a:schemeClr val="tx1"/>
                </a:solidFill>
                <a:effectLst/>
                <a:latin typeface="+mn-lt"/>
                <a:ea typeface="+mn-ea"/>
                <a:cs typeface="+mn-cs"/>
              </a:rPr>
              <a:t>room</a:t>
            </a:r>
            <a:r>
              <a:rPr lang="en-US" sz="1200" kern="1200" dirty="0">
                <a:solidFill>
                  <a:schemeClr val="tx1"/>
                </a:solidFill>
                <a:effectLst/>
                <a:latin typeface="+mn-lt"/>
                <a:ea typeface="+mn-ea"/>
                <a:cs typeface="+mn-cs"/>
              </a:rPr>
              <a:t> enough to </a:t>
            </a:r>
            <a:r>
              <a:rPr lang="en-US" sz="1200" i="0" kern="1200" dirty="0">
                <a:solidFill>
                  <a:schemeClr val="tx1"/>
                </a:solidFill>
                <a:effectLst/>
                <a:latin typeface="+mn-lt"/>
                <a:ea typeface="+mn-ea"/>
                <a:cs typeface="+mn-cs"/>
              </a:rPr>
              <a:t>receive it”</a:t>
            </a:r>
            <a:r>
              <a:rPr lang="en-US" sz="1200" kern="1200" dirty="0">
                <a:solidFill>
                  <a:schemeClr val="tx1"/>
                </a:solidFill>
                <a:effectLst/>
                <a:latin typeface="+mn-lt"/>
                <a:ea typeface="+mn-ea"/>
                <a:cs typeface="+mn-cs"/>
              </a:rPr>
              <a:t> (Malachi 3:8-10).</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11</a:t>
            </a:fld>
            <a:endParaRPr lang="en-US"/>
          </a:p>
        </p:txBody>
      </p:sp>
    </p:spTree>
    <p:extLst>
      <p:ext uri="{BB962C8B-B14F-4D97-AF65-F5344CB8AC3E}">
        <p14:creationId xmlns:p14="http://schemas.microsoft.com/office/powerpoint/2010/main" val="2097847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10. kulcs: NAGYLELKŰSÉGGEL</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szükségben élők felé tanúsított nagylelkűséggel kell imádkoznunk. A jó sáfárság nem merül ki annyiban, hogy hűségesen fizetjük a tizedet, hanem a szükségben élőkre is gondol. „Aki azért tudna jót cselekedni, és nem cselekszik, bűne az annak.” (Jakab 4:17)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következőkben láthatjuk az imameghallgatás másik alapelvét: „Aki bedugja fülét a szegény kiáltására; ő is kiált, de meg nem hallgattatik.” (</a:t>
            </a:r>
            <a:r>
              <a:rPr lang="hu-HU" sz="1200" kern="1200" dirty="0" err="1" smtClean="0">
                <a:solidFill>
                  <a:schemeClr val="tx1"/>
                </a:solidFill>
                <a:effectLst/>
                <a:latin typeface="+mn-lt"/>
                <a:ea typeface="+mn-ea"/>
                <a:cs typeface="+mn-cs"/>
              </a:rPr>
              <a:t>Péld</a:t>
            </a:r>
            <a:r>
              <a:rPr lang="hu-HU" sz="1200" kern="1200" dirty="0" smtClean="0">
                <a:solidFill>
                  <a:schemeClr val="tx1"/>
                </a:solidFill>
                <a:effectLst/>
                <a:latin typeface="+mn-lt"/>
                <a:ea typeface="+mn-ea"/>
                <a:cs typeface="+mn-cs"/>
              </a:rPr>
              <a:t> 21:13)</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12</a:t>
            </a:fld>
            <a:endParaRPr lang="en-US"/>
          </a:p>
        </p:txBody>
      </p:sp>
    </p:spTree>
    <p:extLst>
      <p:ext uri="{BB962C8B-B14F-4D97-AF65-F5344CB8AC3E}">
        <p14:creationId xmlns:p14="http://schemas.microsoft.com/office/powerpoint/2010/main" val="8426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11. kulcs: AZ ADOMÁNYOZÓT ISMERVE</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Ismernünk kell azt, Akitől kapunk. Jézus maga is így imádkozott az Atyához: „Az pedig az örök élet, hogy megismerjenek téged, az egyedül igaz Istent, és akit elküldtél, a Jézus Krisztust.” (János 17:3) </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imádság egyedüli tárgya és célja csak az lehet, hogy megismerjük az adományozót. Isten nem egy varázsló az égben, aki teljesíti a napi bevásárló listánkat és áldásesőt hullajt ránk. Ő a szeretetünkre vágyik, odaadásunkat és csodálatunkat keresi. Ezért javasolja a Zsolt 37:4 igevers: „Gyönyörködjél az Úrban, és megadja néked szíved kéréseit.”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13</a:t>
            </a:fld>
            <a:endParaRPr lang="en-US"/>
          </a:p>
        </p:txBody>
      </p:sp>
    </p:spTree>
    <p:extLst>
      <p:ext uri="{BB962C8B-B14F-4D97-AF65-F5344CB8AC3E}">
        <p14:creationId xmlns:p14="http://schemas.microsoft.com/office/powerpoint/2010/main" val="3438760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12. kulcs: ÁLLHATATOSAN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Végezetül, ha választ szeretnénk kapni imádságainkra, kitartóan és állhatatosan kell imádkoznunk. Nem hagyhatjuk abba, amikor elfáradtunk, vagy reménytelennek tűnik kéréseink teljesülése, hanem egészen addig kell imádkoznunk, amíg meg nem értjük a választ. A Prófétaság Lelke így szól hozzánk: „Az imában való kitartás szintén feltétele a meghallgatásnak</a:t>
            </a:r>
            <a:r>
              <a:rPr lang="hu-HU" sz="1200" kern="1200" dirty="0" smtClean="0">
                <a:solidFill>
                  <a:schemeClr val="tx1"/>
                </a:solidFill>
                <a:effectLst/>
                <a:latin typeface="+mn-lt"/>
                <a:ea typeface="+mn-ea"/>
                <a:cs typeface="+mn-cs"/>
              </a:rPr>
              <a:t>.” (29)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Ezért tanít így Jézus bennünket: „Kérjetek és adatik néktek; keressetek és találtok; zörgessetek és megnyittatik néktek.” (Máté 7:</a:t>
            </a:r>
            <a:r>
              <a:rPr lang="hu-HU" sz="1200" kern="1200" dirty="0" err="1" smtClean="0">
                <a:solidFill>
                  <a:schemeClr val="tx1"/>
                </a:solidFill>
                <a:effectLst/>
                <a:latin typeface="+mn-lt"/>
                <a:ea typeface="+mn-ea"/>
                <a:cs typeface="+mn-cs"/>
              </a:rPr>
              <a:t>7</a:t>
            </a:r>
            <a:r>
              <a:rPr lang="hu-HU" sz="1200" kern="1200" dirty="0" smtClean="0">
                <a:solidFill>
                  <a:schemeClr val="tx1"/>
                </a:solidFill>
                <a:effectLst/>
                <a:latin typeface="+mn-lt"/>
                <a:ea typeface="+mn-ea"/>
                <a:cs typeface="+mn-cs"/>
              </a:rPr>
              <a:t>), és ne hagyjuk abba a zörgetést! Ezért kapott választ az özvegyasszony az imáira a hamis bírótól. (Lukács 18). Kitartóan kopogtatott, és ezt a fajta türelmet keresi bennünk Isten, az embert, aki nem adja fel, hanem tovább zörget!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Ellen White bölcsen mondta: „Attól nem kell félnünk, hogy az Úr figyelmen kívül hagyja népe imáját. Az a veszély azonban fennáll, hogy a kísértésekben és próbákban elcsüggedve felhagyunk az </a:t>
            </a:r>
            <a:r>
              <a:rPr lang="hu-HU" sz="1200" kern="1200" smtClean="0">
                <a:solidFill>
                  <a:schemeClr val="tx1"/>
                </a:solidFill>
                <a:effectLst/>
                <a:latin typeface="+mn-lt"/>
                <a:ea typeface="+mn-ea"/>
                <a:cs typeface="+mn-cs"/>
              </a:rPr>
              <a:t>imádkozással</a:t>
            </a:r>
            <a:r>
              <a:rPr lang="hu-HU" sz="1200" kern="1200" smtClean="0">
                <a:solidFill>
                  <a:schemeClr val="tx1"/>
                </a:solidFill>
                <a:effectLst/>
                <a:latin typeface="+mn-lt"/>
                <a:ea typeface="+mn-ea"/>
                <a:cs typeface="+mn-cs"/>
              </a:rPr>
              <a:t>.” (30)</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nem akarja megnehezíteni, vagy bonyolulttá tenni számunkra az imádkozást. Csupán olyan embereket keres, akik kétségbeesetten meg akarják találni Őt, és amikor ráleltek mindvégig követik Őt.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[Osszuk meg egy személyes imameghallgatás történetét!]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Imádkozzunk mélyebben megszentelt szívért! Igényeljük az áldások záporát, amit Isten megígért azoknak, akik a szaván fogják Őt! Boruljunk térdre és imádkozzunk őszinte szívvel!</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—Vége a szombatiskolai programnak —</a:t>
            </a: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(29) Jézushoz </a:t>
            </a:r>
            <a:r>
              <a:rPr lang="hu-HU" sz="1200" i="1" kern="1200" dirty="0" smtClean="0">
                <a:solidFill>
                  <a:schemeClr val="tx1"/>
                </a:solidFill>
                <a:effectLst/>
                <a:latin typeface="+mn-lt"/>
                <a:ea typeface="+mn-ea"/>
                <a:cs typeface="+mn-cs"/>
              </a:rPr>
              <a:t>vezető út</a:t>
            </a:r>
            <a:r>
              <a:rPr lang="hu-HU" sz="1200" kern="1200" dirty="0" smtClean="0">
                <a:solidFill>
                  <a:schemeClr val="tx1"/>
                </a:solidFill>
                <a:effectLst/>
                <a:latin typeface="+mn-lt"/>
                <a:ea typeface="+mn-ea"/>
                <a:cs typeface="+mn-cs"/>
              </a:rPr>
              <a:t> 97. o.</a:t>
            </a:r>
          </a:p>
          <a:p>
            <a:r>
              <a:rPr lang="hu-HU" sz="1200" i="1" kern="1200" dirty="0" smtClean="0">
                <a:solidFill>
                  <a:schemeClr val="tx1"/>
                </a:solidFill>
                <a:effectLst/>
                <a:latin typeface="+mn-lt"/>
                <a:ea typeface="+mn-ea"/>
                <a:cs typeface="+mn-cs"/>
              </a:rPr>
              <a:t>(30) Krisztus </a:t>
            </a:r>
            <a:r>
              <a:rPr lang="hu-HU" sz="1200" i="1" kern="1200" dirty="0" smtClean="0">
                <a:solidFill>
                  <a:schemeClr val="tx1"/>
                </a:solidFill>
                <a:effectLst/>
                <a:latin typeface="+mn-lt"/>
                <a:ea typeface="+mn-ea"/>
                <a:cs typeface="+mn-cs"/>
              </a:rPr>
              <a:t>példázatai </a:t>
            </a:r>
            <a:r>
              <a:rPr lang="hu-HU" sz="1200" kern="1200" dirty="0" smtClean="0">
                <a:solidFill>
                  <a:schemeClr val="tx1"/>
                </a:solidFill>
                <a:effectLst/>
                <a:latin typeface="+mn-lt"/>
                <a:ea typeface="+mn-ea"/>
                <a:cs typeface="+mn-cs"/>
              </a:rPr>
              <a:t>175.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14</a:t>
            </a:fld>
            <a:endParaRPr lang="en-US"/>
          </a:p>
        </p:txBody>
      </p:sp>
    </p:spTree>
    <p:extLst>
      <p:ext uri="{BB962C8B-B14F-4D97-AF65-F5344CB8AC3E}">
        <p14:creationId xmlns:p14="http://schemas.microsoft.com/office/powerpoint/2010/main" val="3595407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Menny tárházát nyitó kulcs</a:t>
            </a:r>
            <a:endParaRPr lang="hu-HU" sz="1200" kern="1200" dirty="0" smtClean="0">
              <a:solidFill>
                <a:schemeClr val="tx1"/>
              </a:solidFill>
              <a:effectLst/>
              <a:latin typeface="+mn-lt"/>
              <a:ea typeface="+mn-ea"/>
              <a:cs typeface="+mn-cs"/>
            </a:endParaRPr>
          </a:p>
          <a:p>
            <a:r>
              <a:rPr lang="hu-HU" sz="1200" b="1" u="none" strike="noStrike"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mennyei tárházat megnyitó kulcs a MÓD, ahogy imádkozunk. Íme, tizenkét kulcs, milyenek legyenek imáink. Valódi szükségletért imádkozzunk, őszinte szívvel, tisztelettel, Isten akarata szerint, a Szentlélektől vezérelve, hittel, engedelmesen és bűnbánattal, megbocsájtó szívvel, jó sáfárként és becsületesen, nagylelkűen, és kitartóan, hogy megismerjük azt, Aki ad. Lássuk hát a 12 kulcsot!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2</a:t>
            </a:fld>
            <a:endParaRPr lang="en-US"/>
          </a:p>
        </p:txBody>
      </p:sp>
    </p:spTree>
    <p:extLst>
      <p:ext uri="{BB962C8B-B14F-4D97-AF65-F5344CB8AC3E}">
        <p14:creationId xmlns:p14="http://schemas.microsoft.com/office/powerpoint/2010/main" val="236678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1. kulcs: VALÓDI SZÜKSÉGLETÉRT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Valódi szükségletért kell imádkoznunk. Felismertük, hogy szükségünk van Istenre és a segítségre, amit csak Ő tud megadni?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„Csak bizonyos feltételek fennállása esetén várhatjuk el, hogy Isten meghallgassa és teljesítse imakéréseinket. Az egyik legelső, hogy érezzük, az Ó segítségére van szükségünk. Isten megígérte: „Mert vizet öntök a szomjúhozóra, és folyóvizeket a szárazra;” (Ézsaiás 44:3). Akik éhezik és szomjúhozzák az igazságot, akik vágyakoznak Isten után, biztosak lehetnek benne, hogy Ő megelégíti őket</a:t>
            </a:r>
            <a:r>
              <a:rPr lang="hu-HU" sz="1200" kern="1200" dirty="0" smtClean="0">
                <a:solidFill>
                  <a:schemeClr val="tx1"/>
                </a:solidFill>
                <a:effectLst/>
                <a:latin typeface="+mn-lt"/>
                <a:ea typeface="+mn-ea"/>
                <a:cs typeface="+mn-cs"/>
              </a:rPr>
              <a:t>.”(20)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nem fecsérel időt arra, hogy olyan embereket töltsön be, akik már tele vannak önmagukkal. Ő üres edényeket keres</a:t>
            </a:r>
            <a:r>
              <a:rPr lang="hu-HU" sz="1200" kern="120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(20) Az </a:t>
            </a:r>
            <a:r>
              <a:rPr lang="hu-HU" sz="1200" i="1" kern="1200" dirty="0" smtClean="0">
                <a:solidFill>
                  <a:schemeClr val="tx1"/>
                </a:solidFill>
                <a:effectLst/>
                <a:latin typeface="+mn-lt"/>
                <a:ea typeface="+mn-ea"/>
                <a:cs typeface="+mn-cs"/>
              </a:rPr>
              <a:t>imádság </a:t>
            </a:r>
            <a:r>
              <a:rPr lang="hu-HU" sz="1200" kern="1200" dirty="0" smtClean="0">
                <a:solidFill>
                  <a:schemeClr val="tx1"/>
                </a:solidFill>
                <a:effectLst/>
                <a:latin typeface="+mn-lt"/>
                <a:ea typeface="+mn-ea"/>
                <a:cs typeface="+mn-cs"/>
              </a:rPr>
              <a:t>101.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3</a:t>
            </a:fld>
            <a:endParaRPr lang="en-US"/>
          </a:p>
        </p:txBody>
      </p:sp>
    </p:spTree>
    <p:extLst>
      <p:ext uri="{BB962C8B-B14F-4D97-AF65-F5344CB8AC3E}">
        <p14:creationId xmlns:p14="http://schemas.microsoft.com/office/powerpoint/2010/main" val="1857154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Tisztelettel kell imádkoznunk. Ellen White kijelenti: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mennyben minden őszinte imádság meghallgatásra talál. Lehet, hogy ezt az imádságot nem mondják el gördülékenyen, folyékonyan, de ha ebben az imádságban benne van az imádkozó szíve, akkor ez az imádság felszáll abba a szentélybe, ahol Jézus szolgál, és Ő jelenti ezt az imádságot az Atyának egyetlen ügyetlen, dadogó szó nélkül, szépen, és az teljes lesz tökéletessége tömjénének jó illatával</a:t>
            </a:r>
            <a:r>
              <a:rPr lang="hu-HU" sz="1200" kern="1200" dirty="0" smtClean="0">
                <a:solidFill>
                  <a:schemeClr val="tx1"/>
                </a:solidFill>
                <a:effectLst/>
                <a:latin typeface="+mn-lt"/>
                <a:ea typeface="+mn-ea"/>
                <a:cs typeface="+mn-cs"/>
              </a:rPr>
              <a:t>.” (21)</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Egyetlen dadogó szó nélkül. Hát nem csodálatos?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(21) Jézus </a:t>
            </a:r>
            <a:r>
              <a:rPr lang="hu-HU" sz="1200" i="1" kern="1200" dirty="0" smtClean="0">
                <a:solidFill>
                  <a:schemeClr val="tx1"/>
                </a:solidFill>
                <a:effectLst/>
                <a:latin typeface="+mn-lt"/>
                <a:ea typeface="+mn-ea"/>
                <a:cs typeface="+mn-cs"/>
              </a:rPr>
              <a:t>élete </a:t>
            </a:r>
            <a:r>
              <a:rPr lang="hu-HU" sz="1200" kern="1200" dirty="0" smtClean="0">
                <a:solidFill>
                  <a:schemeClr val="tx1"/>
                </a:solidFill>
                <a:effectLst/>
                <a:latin typeface="+mn-lt"/>
                <a:ea typeface="+mn-ea"/>
                <a:cs typeface="+mn-cs"/>
              </a:rPr>
              <a:t>667.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4</a:t>
            </a:fld>
            <a:endParaRPr lang="en-US"/>
          </a:p>
        </p:txBody>
      </p:sp>
    </p:spTree>
    <p:extLst>
      <p:ext uri="{BB962C8B-B14F-4D97-AF65-F5344CB8AC3E}">
        <p14:creationId xmlns:p14="http://schemas.microsoft.com/office/powerpoint/2010/main" val="4151086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3. kulcs: ISTEN AKARATA SZERINT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Isten akarata szerint kell imádkoznunk. – De honnan tudhatom Isten akaratát? – kérdezhetjük. Ahhoz, hogy valóban megértsük Isten akaratát, ismernünk kell az Ő igéjét. Tisztább képünk lesz akaratáról, ha ismerjük igéjét.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„Minden az Ő akarata szerint való, ami összhangban áll az Ő természetével. Nem kell azon tanakodnunk, hogy vajon Isten meg akar-e szabadítani bennünket a bűnből, megerősíteni ellenségeinkkel szemben, megerősíteni a szolgálatra, hogy tökéletes békességet akar adni, örömet, egészséges házasságot és az Ő országának gyümölcseit. A Szentírásban teljesen világossá teszi, hogy ezeket örömmel mind meg akarja nekünk adni</a:t>
            </a:r>
            <a:r>
              <a:rPr lang="hu-HU" sz="1200" kern="1200" dirty="0" smtClean="0">
                <a:solidFill>
                  <a:schemeClr val="tx1"/>
                </a:solidFill>
                <a:effectLst/>
                <a:latin typeface="+mn-lt"/>
                <a:ea typeface="+mn-ea"/>
                <a:cs typeface="+mn-cs"/>
              </a:rPr>
              <a:t>.” (22)</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Bátran imádkozhatunk, ha tudjuk, hogy kéréseink összhangban állnak Isten akaratával. Ha nem vagyunk biztosak Isten akaratában, akkor bártan kérhetünk bölcsességet, ahogy a Jakab 1:5 igevers tanácsolja.</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(22) </a:t>
            </a:r>
            <a:r>
              <a:rPr lang="hu-HU" sz="1200" kern="1200" dirty="0" err="1" smtClean="0">
                <a:solidFill>
                  <a:schemeClr val="tx1"/>
                </a:solidFill>
                <a:effectLst/>
                <a:latin typeface="+mn-lt"/>
                <a:ea typeface="+mn-ea"/>
                <a:cs typeface="+mn-cs"/>
              </a:rPr>
              <a:t>Leslie</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Ludy</a:t>
            </a:r>
            <a:r>
              <a:rPr lang="hu-HU" sz="1200"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Imaharc</a:t>
            </a:r>
            <a:r>
              <a:rPr lang="hu-HU" sz="1200" kern="1200" dirty="0" smtClean="0">
                <a:solidFill>
                  <a:schemeClr val="tx1"/>
                </a:solidFill>
                <a:effectLst/>
                <a:latin typeface="+mn-lt"/>
                <a:ea typeface="+mn-ea"/>
                <a:cs typeface="+mn-cs"/>
              </a:rPr>
              <a:t> 179.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5</a:t>
            </a:fld>
            <a:endParaRPr lang="en-US"/>
          </a:p>
        </p:txBody>
      </p:sp>
    </p:spTree>
    <p:extLst>
      <p:ext uri="{BB962C8B-B14F-4D97-AF65-F5344CB8AC3E}">
        <p14:creationId xmlns:p14="http://schemas.microsoft.com/office/powerpoint/2010/main" val="2241830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4. kulcs: A SZENTLÉLEKTŐL VEZÉRELVE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Szentlélektől vezérelve kell imádkoznunk. Imánk sorrendje gyakran nem Isten sorrendje. Ahelyett, hogy kéréseink felsorolásával kezdenénk, először azt kell megkérdeznünk Istentől, hogy Ő mit szeretne, miért imádkozzunk. Ő azt szeretné, ha mélyebben megismernénk igéjét.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Úr arra kérlel bennünket, hogy: „Kiálts hozzám és megfelelek, és nagy dolgokat mondok néked, és megfoghatatlanokat, amelyeket nem tudsz.” (Jeremiás 33:3).</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Ellen White kijelenti: „Ha közeledünk Istenhez, Ő közeledni fog hozzánk és a dicsősége előttünk megy majd.  Megfogalmazza kéréseinket, megtanít azt kérni, amit megígért, hogy megad nekünk.” </a:t>
            </a:r>
            <a:r>
              <a:rPr lang="hu-HU" sz="1200" kern="1200" dirty="0" smtClean="0">
                <a:solidFill>
                  <a:schemeClr val="tx1"/>
                </a:solidFill>
                <a:effectLst/>
                <a:latin typeface="+mn-lt"/>
                <a:ea typeface="+mn-ea"/>
                <a:cs typeface="+mn-cs"/>
              </a:rPr>
              <a:t>*</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*A </a:t>
            </a:r>
            <a:r>
              <a:rPr lang="hu-HU" sz="1200" i="1" kern="1200" dirty="0" err="1" smtClean="0">
                <a:solidFill>
                  <a:schemeClr val="tx1"/>
                </a:solidFill>
                <a:effectLst/>
                <a:latin typeface="+mn-lt"/>
                <a:ea typeface="+mn-ea"/>
                <a:cs typeface="+mn-cs"/>
              </a:rPr>
              <a:t>Generalkonferencia</a:t>
            </a:r>
            <a:r>
              <a:rPr lang="hu-HU" sz="1200" i="1" kern="1200" dirty="0" smtClean="0">
                <a:solidFill>
                  <a:schemeClr val="tx1"/>
                </a:solidFill>
                <a:effectLst/>
                <a:latin typeface="+mn-lt"/>
                <a:ea typeface="+mn-ea"/>
                <a:cs typeface="+mn-cs"/>
              </a:rPr>
              <a:t> kiadványa </a:t>
            </a:r>
            <a:r>
              <a:rPr lang="hu-HU" sz="1200" kern="1200" dirty="0" smtClean="0">
                <a:solidFill>
                  <a:schemeClr val="tx1"/>
                </a:solidFill>
                <a:effectLst/>
                <a:latin typeface="+mn-lt"/>
                <a:ea typeface="+mn-ea"/>
                <a:cs typeface="+mn-cs"/>
              </a:rPr>
              <a:t>1903. Ápr. 2.: „Hogyan nyerjük el Isten áldásait”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6</a:t>
            </a:fld>
            <a:endParaRPr lang="en-US"/>
          </a:p>
        </p:txBody>
      </p:sp>
    </p:spTree>
    <p:extLst>
      <p:ext uri="{BB962C8B-B14F-4D97-AF65-F5344CB8AC3E}">
        <p14:creationId xmlns:p14="http://schemas.microsoft.com/office/powerpoint/2010/main" val="2520749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5. kulcs: HITTEL</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Hittel kell imádkoznunk. Vajon hittel fogadjuk Isten igéjét? Jakab 1:6 kijelenti: „De kérje hittel, semmit sem kételkedvén: mert aki kételkedik, hasonlatos a tenger habjához, amelyet a szél hajt és ide s tova hány.”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J</a:t>
            </a:r>
            <a:r>
              <a:rPr lang="hu-HU" sz="1200" i="1" kern="1200" dirty="0" smtClean="0">
                <a:solidFill>
                  <a:schemeClr val="tx1"/>
                </a:solidFill>
                <a:effectLst/>
                <a:latin typeface="+mn-lt"/>
                <a:ea typeface="+mn-ea"/>
                <a:cs typeface="+mn-cs"/>
              </a:rPr>
              <a:t>ézushoz vezető út c. könyvben ezt olvashatjuk: </a:t>
            </a:r>
            <a:r>
              <a:rPr lang="hu-HU" sz="1200" kern="1200" dirty="0" smtClean="0">
                <a:solidFill>
                  <a:schemeClr val="tx1"/>
                </a:solidFill>
                <a:effectLst/>
                <a:latin typeface="+mn-lt"/>
                <a:ea typeface="+mn-ea"/>
                <a:cs typeface="+mn-cs"/>
              </a:rPr>
              <a:t>„az ima kulcs a hit kezében, amely megnyithatja a mennyei tárház ajtaját, ahol a Mindenható kincseinek forrásai vannak felhalmozva</a:t>
            </a:r>
            <a:r>
              <a:rPr lang="hu-HU"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*Jézushoz </a:t>
            </a:r>
            <a:r>
              <a:rPr lang="hu-HU" sz="1200" i="1" kern="1200" dirty="0" smtClean="0">
                <a:solidFill>
                  <a:schemeClr val="tx1"/>
                </a:solidFill>
                <a:effectLst/>
                <a:latin typeface="+mn-lt"/>
                <a:ea typeface="+mn-ea"/>
                <a:cs typeface="+mn-cs"/>
              </a:rPr>
              <a:t>vezető út</a:t>
            </a:r>
            <a:r>
              <a:rPr lang="hu-HU" sz="1200" kern="1200" dirty="0" smtClean="0">
                <a:solidFill>
                  <a:schemeClr val="tx1"/>
                </a:solidFill>
                <a:effectLst/>
                <a:latin typeface="+mn-lt"/>
                <a:ea typeface="+mn-ea"/>
                <a:cs typeface="+mn-cs"/>
              </a:rPr>
              <a:t> 94. 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7</a:t>
            </a:fld>
            <a:endParaRPr lang="en-US"/>
          </a:p>
        </p:txBody>
      </p:sp>
    </p:spTree>
    <p:extLst>
      <p:ext uri="{BB962C8B-B14F-4D97-AF65-F5344CB8AC3E}">
        <p14:creationId xmlns:p14="http://schemas.microsoft.com/office/powerpoint/2010/main" val="313741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6. kulcs: ENGEDELMESEN ÉS BŰNBÁNATTAL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Engedelmes és bűnbánó lelkülettel kell imádkoznunk.  Ez azt jelenti, hogy miközben Isten imameghallgatására várunk, mi is keressük a módot, hogy a legjobb képességünk szerint megfeleljünk Neki, és hagyjuk el minden ismert bűnünket, —nemcsak azért, mert az engedelmesség tesz érdemessé Isten áldásaira, hanem, mert engedelmességünkkel szeretetünket bizonyítjuk.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Zsoltáros így fogalmazza meg a Zsolt 66:18 igeversben: „Ha hamisságra néztem volna szívemben, meg nem hallgatott volna az én Uram.”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Ezért is figyelmeztet Ellen White: „Ha csak részben, fél szívvel engedelmeskedünk Neki, akkor az ígéretei nem teljesednek számunkra</a:t>
            </a:r>
            <a:r>
              <a:rPr lang="hu-HU" sz="1200" kern="1200" dirty="0" smtClean="0">
                <a:solidFill>
                  <a:schemeClr val="tx1"/>
                </a:solidFill>
                <a:effectLst/>
                <a:latin typeface="+mn-lt"/>
                <a:ea typeface="+mn-ea"/>
                <a:cs typeface="+mn-cs"/>
              </a:rPr>
              <a:t>.” (25)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Saul alázatos és tanítható lelkületű volt, amikor Izrael első királyának felkenték. Rugalmas és alakítható volt Isten szolgájaként, és megtett mindent, amit Isten kért tőle. Ezért Isten megáldotta őt. Aztán, ahogy egyre népszerűbb és tapasztaltabb lett, eluralkodott rajta a büszkeség. Saját döntéseket kezdett hozni, és a saját útját járni.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Amikor Isten arra kérte, hogy irtsa ki az </a:t>
            </a:r>
            <a:r>
              <a:rPr lang="hu-HU" sz="1200" kern="1200" dirty="0" err="1" smtClean="0">
                <a:solidFill>
                  <a:schemeClr val="tx1"/>
                </a:solidFill>
                <a:effectLst/>
                <a:latin typeface="+mn-lt"/>
                <a:ea typeface="+mn-ea"/>
                <a:cs typeface="+mn-cs"/>
              </a:rPr>
              <a:t>amálekitákat</a:t>
            </a:r>
            <a:r>
              <a:rPr lang="hu-HU" sz="1200" kern="1200" dirty="0" smtClean="0">
                <a:solidFill>
                  <a:schemeClr val="tx1"/>
                </a:solidFill>
                <a:effectLst/>
                <a:latin typeface="+mn-lt"/>
                <a:ea typeface="+mn-ea"/>
                <a:cs typeface="+mn-cs"/>
              </a:rPr>
              <a:t>, Saul csak részben engedelmeskedett. Egyeseket megölt, másokat viszont életben hagyott, és ezt isteni indíttatással indokolta. Legközelebb akkor hallunk Saulról, amikor Isten tanácsára van szüksége a </a:t>
            </a:r>
            <a:r>
              <a:rPr lang="hu-HU" sz="1200" kern="1200" dirty="0" err="1" smtClean="0">
                <a:solidFill>
                  <a:schemeClr val="tx1"/>
                </a:solidFill>
                <a:effectLst/>
                <a:latin typeface="+mn-lt"/>
                <a:ea typeface="+mn-ea"/>
                <a:cs typeface="+mn-cs"/>
              </a:rPr>
              <a:t>filiszteusokkal</a:t>
            </a:r>
            <a:r>
              <a:rPr lang="hu-HU" sz="1200" kern="1200" dirty="0" smtClean="0">
                <a:solidFill>
                  <a:schemeClr val="tx1"/>
                </a:solidFill>
                <a:effectLst/>
                <a:latin typeface="+mn-lt"/>
                <a:ea typeface="+mn-ea"/>
                <a:cs typeface="+mn-cs"/>
              </a:rPr>
              <a:t> folytatott harcával kapcsolatban. Isten azonban már nem válaszolta meg Saul imáit az engedetlensége és a kifogásai miatt. A </a:t>
            </a:r>
            <a:r>
              <a:rPr lang="hu-HU" sz="1200" kern="1200" dirty="0" err="1" smtClean="0">
                <a:solidFill>
                  <a:schemeClr val="tx1"/>
                </a:solidFill>
                <a:effectLst/>
                <a:latin typeface="+mn-lt"/>
                <a:ea typeface="+mn-ea"/>
                <a:cs typeface="+mn-cs"/>
              </a:rPr>
              <a:t>filiszteusok</a:t>
            </a:r>
            <a:r>
              <a:rPr lang="hu-HU" sz="1200" kern="1200" dirty="0" smtClean="0">
                <a:solidFill>
                  <a:schemeClr val="tx1"/>
                </a:solidFill>
                <a:effectLst/>
                <a:latin typeface="+mn-lt"/>
                <a:ea typeface="+mn-ea"/>
                <a:cs typeface="+mn-cs"/>
              </a:rPr>
              <a:t> sajnos megnyerték a csatát Izrael ellen. Saul nemcsak a királyságát, de az életét is elvesztette. Saul elveszítette a lelkét (lásd 1Sámuel 28:15-28; 31:1-13!).</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imádság nem eredményes, ha az élet nincs összhangban az imakéréssel. Ellen White így figyelmeztet bennünket: „Éljetek összhangban imáitokkal!” </a:t>
            </a:r>
            <a:r>
              <a:rPr lang="hu-HU" sz="1200" kern="1200" dirty="0" smtClean="0">
                <a:solidFill>
                  <a:schemeClr val="tx1"/>
                </a:solidFill>
                <a:effectLst/>
                <a:latin typeface="+mn-lt"/>
                <a:ea typeface="+mn-ea"/>
                <a:cs typeface="+mn-cs"/>
              </a:rPr>
              <a:t>(26) </a:t>
            </a:r>
            <a:r>
              <a:rPr lang="hu-HU" sz="1200" kern="1200" dirty="0" smtClean="0">
                <a:solidFill>
                  <a:schemeClr val="tx1"/>
                </a:solidFill>
                <a:effectLst/>
                <a:latin typeface="+mn-lt"/>
                <a:ea typeface="+mn-ea"/>
                <a:cs typeface="+mn-cs"/>
              </a:rPr>
              <a:t>Nem csoda, hogy manapság oly kevés erőt látunk az imádságban! Kétféle mérce szerint próbálunk élni. Megpróbálunk a bűnben élve mégis Istennel lenni. Fel kell kiáltanunk Istenhez, hogy változtassa meg a szívünket, és mentsen meg bennünket!  </a:t>
            </a:r>
          </a:p>
          <a:p>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dirty="0" smtClean="0">
                <a:effectLst/>
              </a:rPr>
              <a:t> </a:t>
            </a:r>
            <a:r>
              <a:rPr lang="hu-HU" dirty="0" smtClean="0">
                <a:effectLst/>
              </a:rPr>
              <a:t>(25) </a:t>
            </a:r>
            <a:r>
              <a:rPr lang="hu-HU" sz="1200" i="1" kern="1200" dirty="0" smtClean="0">
                <a:solidFill>
                  <a:schemeClr val="tx1"/>
                </a:solidFill>
                <a:effectLst/>
                <a:latin typeface="+mn-lt"/>
                <a:ea typeface="+mn-ea"/>
                <a:cs typeface="+mn-cs"/>
              </a:rPr>
              <a:t>A </a:t>
            </a:r>
            <a:r>
              <a:rPr lang="hu-HU" sz="1200" i="1" kern="1200" dirty="0" smtClean="0">
                <a:solidFill>
                  <a:schemeClr val="tx1"/>
                </a:solidFill>
                <a:effectLst/>
                <a:latin typeface="+mn-lt"/>
                <a:ea typeface="+mn-ea"/>
                <a:cs typeface="+mn-cs"/>
              </a:rPr>
              <a:t>gyógyítás szolgálata </a:t>
            </a:r>
            <a:r>
              <a:rPr lang="hu-HU" sz="1200" kern="1200" dirty="0" smtClean="0">
                <a:solidFill>
                  <a:schemeClr val="tx1"/>
                </a:solidFill>
                <a:effectLst/>
                <a:latin typeface="+mn-lt"/>
                <a:ea typeface="+mn-ea"/>
                <a:cs typeface="+mn-cs"/>
              </a:rPr>
              <a:t>227. 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(26) </a:t>
            </a:r>
            <a:r>
              <a:rPr lang="hu-HU" sz="1200" i="1" kern="1200" dirty="0" smtClean="0">
                <a:solidFill>
                  <a:schemeClr val="tx1"/>
                </a:solidFill>
                <a:effectLst/>
                <a:latin typeface="+mn-lt"/>
                <a:ea typeface="+mn-ea"/>
                <a:cs typeface="+mn-cs"/>
              </a:rPr>
              <a:t>Gyermeknevelés</a:t>
            </a:r>
            <a:r>
              <a:rPr lang="hu-HU" sz="1200"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499. o.</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8</a:t>
            </a:fld>
            <a:endParaRPr lang="en-US"/>
          </a:p>
        </p:txBody>
      </p:sp>
    </p:spTree>
    <p:extLst>
      <p:ext uri="{BB962C8B-B14F-4D97-AF65-F5344CB8AC3E}">
        <p14:creationId xmlns:p14="http://schemas.microsoft.com/office/powerpoint/2010/main" val="2434135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7. kulcs: MEGBOCSÁJTÓ SZÍVVEL</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Megbocsájtó szívvel kell imádkoznunk. „És mikor imádkozva megálltok, bocsássátok meg, ha valaki ellen valami panaszotok van; hogy a ti mennyei Atyátok is megbocsássa néktek a ti vétkeiteket.” (Márk 11:25).</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Ám ez még nem minden. Jézus így prédikált a Hegyi beszédben: „Azért, ha a te ajándékodat az oltárra viszed, és ott megemlékezel arról, hogy a te atyádfiának valami panasza van ellened: </a:t>
            </a:r>
          </a:p>
          <a:p>
            <a:r>
              <a:rPr lang="hu-HU" sz="1200" kern="1200" dirty="0" smtClean="0">
                <a:solidFill>
                  <a:schemeClr val="tx1"/>
                </a:solidFill>
                <a:effectLst/>
                <a:latin typeface="+mn-lt"/>
                <a:ea typeface="+mn-ea"/>
                <a:cs typeface="+mn-cs"/>
              </a:rPr>
              <a:t>Hagyd ott az oltár előtt a te ajándékodat, és menj el, elébb békélj meg a te atyádfiával, és azután </a:t>
            </a:r>
            <a:r>
              <a:rPr lang="hu-HU" sz="1200" kern="1200" dirty="0" err="1" smtClean="0">
                <a:solidFill>
                  <a:schemeClr val="tx1"/>
                </a:solidFill>
                <a:effectLst/>
                <a:latin typeface="+mn-lt"/>
                <a:ea typeface="+mn-ea"/>
                <a:cs typeface="+mn-cs"/>
              </a:rPr>
              <a:t>eljövén</a:t>
            </a:r>
            <a:r>
              <a:rPr lang="hu-HU" sz="1200" kern="1200" dirty="0" smtClean="0">
                <a:solidFill>
                  <a:schemeClr val="tx1"/>
                </a:solidFill>
                <a:effectLst/>
                <a:latin typeface="+mn-lt"/>
                <a:ea typeface="+mn-ea"/>
                <a:cs typeface="+mn-cs"/>
              </a:rPr>
              <a:t>, vidd fel a te ajándékodat.” (Máté 5:23-24).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Prófétaság lelke még jobban kifejti: „Ha kegyelmet és áldást kérünk Istentől, szívünket is a szeretet és megbocsátás lelkületének kell áthatnia… Ha imáink meghallgatását elvárjuk, akkor nekünk is éppúgy és olyan mértékben kell megbocsátanunk másoknak, amilyen mértékben mi elvárjuk bűneink bocsánatát</a:t>
            </a:r>
            <a:r>
              <a:rPr lang="hu-HU"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*Jézushoz </a:t>
            </a:r>
            <a:r>
              <a:rPr lang="hu-HU" sz="1200" i="1" kern="1200" dirty="0" smtClean="0">
                <a:solidFill>
                  <a:schemeClr val="tx1"/>
                </a:solidFill>
                <a:effectLst/>
                <a:latin typeface="+mn-lt"/>
                <a:ea typeface="+mn-ea"/>
                <a:cs typeface="+mn-cs"/>
              </a:rPr>
              <a:t>vezető út </a:t>
            </a:r>
            <a:r>
              <a:rPr lang="hu-HU" sz="1200" kern="1200" dirty="0" smtClean="0">
                <a:solidFill>
                  <a:schemeClr val="tx1"/>
                </a:solidFill>
                <a:effectLst/>
                <a:latin typeface="+mn-lt"/>
                <a:ea typeface="+mn-ea"/>
                <a:cs typeface="+mn-cs"/>
              </a:rPr>
              <a:t>97. o.</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9</a:t>
            </a:fld>
            <a:endParaRPr lang="en-US"/>
          </a:p>
        </p:txBody>
      </p:sp>
    </p:spTree>
    <p:extLst>
      <p:ext uri="{BB962C8B-B14F-4D97-AF65-F5344CB8AC3E}">
        <p14:creationId xmlns:p14="http://schemas.microsoft.com/office/powerpoint/2010/main" val="1414472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xmlns=""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xmlns="" id="{9925CCF1-92C0-4AF3-BFAF-4921631915AB}"/>
              </a:ext>
            </a:extLst>
          </p:cNvPr>
          <p:cNvSpPr>
            <a:spLocks noGrp="1"/>
          </p:cNvSpPr>
          <p:nvPr>
            <p:ph type="dt" sz="half" idx="10"/>
          </p:nvPr>
        </p:nvSpPr>
        <p:spPr/>
        <p:txBody>
          <a:bodyPr/>
          <a:lstStyle/>
          <a:p>
            <a:fld id="{9184DA70-C731-4C70-880D-CCD4705E623C}" type="datetime1">
              <a:rPr lang="en-US" smtClean="0"/>
              <a:t>1/26/2020</a:t>
            </a:fld>
            <a:endParaRPr lang="en-US" dirty="0"/>
          </a:p>
        </p:txBody>
      </p:sp>
      <p:sp>
        <p:nvSpPr>
          <p:cNvPr id="5" name="Footer Placeholder 4">
            <a:extLst>
              <a:ext uri="{FF2B5EF4-FFF2-40B4-BE49-F238E27FC236}">
                <a16:creationId xmlns:a16="http://schemas.microsoft.com/office/drawing/2014/main" xmlns=""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4893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7D5506EE-1026-4F35-9ACC-BD05BE0F9B36}"/>
              </a:ext>
            </a:extLst>
          </p:cNvPr>
          <p:cNvSpPr>
            <a:spLocks noGrp="1"/>
          </p:cNvSpPr>
          <p:nvPr>
            <p:ph type="dt" sz="half" idx="10"/>
          </p:nvPr>
        </p:nvSpPr>
        <p:spPr/>
        <p:txBody>
          <a:bodyPr/>
          <a:lstStyle/>
          <a:p>
            <a:fld id="{B612A279-0833-481D-8C56-F67FD0AC6C50}" type="datetime1">
              <a:rPr lang="en-US" smtClean="0"/>
              <a:t>1/26/2020</a:t>
            </a:fld>
            <a:endParaRPr lang="en-US" dirty="0"/>
          </a:p>
        </p:txBody>
      </p:sp>
      <p:sp>
        <p:nvSpPr>
          <p:cNvPr id="8" name="Footer Placeholder 7">
            <a:extLst>
              <a:ext uri="{FF2B5EF4-FFF2-40B4-BE49-F238E27FC236}">
                <a16:creationId xmlns:a16="http://schemas.microsoft.com/office/drawing/2014/main" xmlns=""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25575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AF33D6B0-F070-45C4-A472-19F432BE3932}"/>
              </a:ext>
            </a:extLst>
          </p:cNvPr>
          <p:cNvSpPr>
            <a:spLocks noGrp="1"/>
          </p:cNvSpPr>
          <p:nvPr>
            <p:ph type="dt" sz="half" idx="10"/>
          </p:nvPr>
        </p:nvSpPr>
        <p:spPr/>
        <p:txBody>
          <a:bodyPr/>
          <a:lstStyle/>
          <a:p>
            <a:fld id="{6587DA83-5663-4C9C-B9AA-0B40A3DAFF81}" type="datetime1">
              <a:rPr lang="en-US" smtClean="0"/>
              <a:t>1/26/2020</a:t>
            </a:fld>
            <a:endParaRPr lang="en-US" dirty="0"/>
          </a:p>
        </p:txBody>
      </p:sp>
      <p:sp>
        <p:nvSpPr>
          <p:cNvPr id="8" name="Footer Placeholder 7">
            <a:extLst>
              <a:ext uri="{FF2B5EF4-FFF2-40B4-BE49-F238E27FC236}">
                <a16:creationId xmlns:a16="http://schemas.microsoft.com/office/drawing/2014/main" xmlns=""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4363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54D8B55-9EA8-4B81-8E84-9B93B0A27559}"/>
              </a:ext>
            </a:extLst>
          </p:cNvPr>
          <p:cNvSpPr>
            <a:spLocks noGrp="1"/>
          </p:cNvSpPr>
          <p:nvPr>
            <p:ph type="dt" sz="half" idx="10"/>
          </p:nvPr>
        </p:nvSpPr>
        <p:spPr/>
        <p:txBody>
          <a:bodyPr/>
          <a:lstStyle/>
          <a:p>
            <a:fld id="{4BE1D723-8F53-4F53-90B0-1982A396982E}" type="datetime1">
              <a:rPr lang="en-US" smtClean="0"/>
              <a:t>1/26/2020</a:t>
            </a:fld>
            <a:endParaRPr lang="en-US" dirty="0"/>
          </a:p>
        </p:txBody>
      </p:sp>
      <p:sp>
        <p:nvSpPr>
          <p:cNvPr id="8" name="Footer Placeholder 7">
            <a:extLst>
              <a:ext uri="{FF2B5EF4-FFF2-40B4-BE49-F238E27FC236}">
                <a16:creationId xmlns:a16="http://schemas.microsoft.com/office/drawing/2014/main" xmlns=""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68776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xmlns=""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xmlns="" id="{AAF2E137-EC28-48F8-9198-1F02539029B6}"/>
              </a:ext>
            </a:extLst>
          </p:cNvPr>
          <p:cNvSpPr>
            <a:spLocks noGrp="1"/>
          </p:cNvSpPr>
          <p:nvPr>
            <p:ph type="dt" sz="half" idx="10"/>
          </p:nvPr>
        </p:nvSpPr>
        <p:spPr/>
        <p:txBody>
          <a:bodyPr/>
          <a:lstStyle/>
          <a:p>
            <a:fld id="{97669AF7-7BEB-44E4-9852-375E34362B5B}" type="datetime1">
              <a:rPr lang="en-US" smtClean="0"/>
              <a:t>1/26/2020</a:t>
            </a:fld>
            <a:endParaRPr lang="en-US" dirty="0"/>
          </a:p>
        </p:txBody>
      </p:sp>
      <p:sp>
        <p:nvSpPr>
          <p:cNvPr id="8" name="Footer Placeholder 7">
            <a:extLst>
              <a:ext uri="{FF2B5EF4-FFF2-40B4-BE49-F238E27FC236}">
                <a16:creationId xmlns:a16="http://schemas.microsoft.com/office/drawing/2014/main" xmlns=""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xmlns=""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0526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5782D47D-B0DC-4C40-BCC6-BBBA32584A38}"/>
              </a:ext>
            </a:extLst>
          </p:cNvPr>
          <p:cNvSpPr>
            <a:spLocks noGrp="1"/>
          </p:cNvSpPr>
          <p:nvPr>
            <p:ph type="dt" sz="half" idx="10"/>
          </p:nvPr>
        </p:nvSpPr>
        <p:spPr/>
        <p:txBody>
          <a:bodyPr/>
          <a:lstStyle/>
          <a:p>
            <a:fld id="{BAAAC38D-0552-4C82-B593-E6124DFADBE2}" type="datetime1">
              <a:rPr lang="en-US" smtClean="0"/>
              <a:t>1/26/2020</a:t>
            </a:fld>
            <a:endParaRPr lang="en-US" dirty="0"/>
          </a:p>
        </p:txBody>
      </p:sp>
      <p:sp>
        <p:nvSpPr>
          <p:cNvPr id="9" name="Footer Placeholder 8">
            <a:extLst>
              <a:ext uri="{FF2B5EF4-FFF2-40B4-BE49-F238E27FC236}">
                <a16:creationId xmlns:a16="http://schemas.microsoft.com/office/drawing/2014/main" xmlns=""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80592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8AF8A515-AA94-45D1-9223-5C2272618D85}"/>
              </a:ext>
            </a:extLst>
          </p:cNvPr>
          <p:cNvSpPr>
            <a:spLocks noGrp="1"/>
          </p:cNvSpPr>
          <p:nvPr>
            <p:ph type="dt" sz="half" idx="10"/>
          </p:nvPr>
        </p:nvSpPr>
        <p:spPr/>
        <p:txBody>
          <a:bodyPr/>
          <a:lstStyle/>
          <a:p>
            <a:fld id="{D9DF0F1C-5577-4ACB-BB62-DF8F3C494C7E}" type="datetime1">
              <a:rPr lang="en-US" smtClean="0"/>
              <a:t>1/26/2020</a:t>
            </a:fld>
            <a:endParaRPr lang="en-US" dirty="0"/>
          </a:p>
        </p:txBody>
      </p:sp>
      <p:sp>
        <p:nvSpPr>
          <p:cNvPr id="11" name="Footer Placeholder 10">
            <a:extLst>
              <a:ext uri="{FF2B5EF4-FFF2-40B4-BE49-F238E27FC236}">
                <a16:creationId xmlns:a16="http://schemas.microsoft.com/office/drawing/2014/main" xmlns=""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869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7392073F-158F-44A3-8913-917AFFC1BC20}"/>
              </a:ext>
            </a:extLst>
          </p:cNvPr>
          <p:cNvSpPr>
            <a:spLocks noGrp="1"/>
          </p:cNvSpPr>
          <p:nvPr>
            <p:ph type="dt" sz="half" idx="10"/>
          </p:nvPr>
        </p:nvSpPr>
        <p:spPr/>
        <p:txBody>
          <a:bodyPr/>
          <a:lstStyle/>
          <a:p>
            <a:fld id="{1775B394-D9F9-4F0C-B15D-605F45CB9E9F}" type="datetime1">
              <a:rPr lang="en-US" smtClean="0"/>
              <a:t>1/26/2020</a:t>
            </a:fld>
            <a:endParaRPr lang="en-US" dirty="0"/>
          </a:p>
        </p:txBody>
      </p:sp>
      <p:sp>
        <p:nvSpPr>
          <p:cNvPr id="7" name="Footer Placeholder 6">
            <a:extLst>
              <a:ext uri="{FF2B5EF4-FFF2-40B4-BE49-F238E27FC236}">
                <a16:creationId xmlns:a16="http://schemas.microsoft.com/office/drawing/2014/main" xmlns=""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3050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xmlns="" id="{94E9223F-721F-47BF-9FD5-0F8D12FF0DE1}"/>
              </a:ext>
            </a:extLst>
          </p:cNvPr>
          <p:cNvSpPr>
            <a:spLocks noGrp="1"/>
          </p:cNvSpPr>
          <p:nvPr>
            <p:ph type="dt" sz="half" idx="10"/>
          </p:nvPr>
        </p:nvSpPr>
        <p:spPr/>
        <p:txBody>
          <a:bodyPr/>
          <a:lstStyle/>
          <a:p>
            <a:fld id="{39667345-2558-425A-8533-9BFDBCE15005}" type="datetime1">
              <a:rPr lang="en-US" smtClean="0"/>
              <a:t>1/26/2020</a:t>
            </a:fld>
            <a:endParaRPr lang="en-US" dirty="0"/>
          </a:p>
        </p:txBody>
      </p:sp>
      <p:sp>
        <p:nvSpPr>
          <p:cNvPr id="3" name="Footer Placeholder 2">
            <a:extLst>
              <a:ext uri="{FF2B5EF4-FFF2-40B4-BE49-F238E27FC236}">
                <a16:creationId xmlns:a16="http://schemas.microsoft.com/office/drawing/2014/main" xmlns=""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8509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1/26/2020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45260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1/26/2020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4306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1/26/2020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xmlns=""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5731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7" r:id="rId6"/>
    <p:sldLayoutId id="2147483712" r:id="rId7"/>
    <p:sldLayoutId id="2147483713" r:id="rId8"/>
    <p:sldLayoutId id="2147483714" r:id="rId9"/>
    <p:sldLayoutId id="2147483716" r:id="rId10"/>
    <p:sldLayoutId id="2147483715" r:id="rId11"/>
  </p:sldLayoutIdLst>
  <p:hf sldNum="0" hdr="0" ftr="0" dt="0"/>
  <p:txStyles>
    <p:titleStyle>
      <a:lvl1pPr algn="l" defTabSz="914400" rtl="0" eaLnBrk="1" latinLnBrk="0" hangingPunct="1">
        <a:lnSpc>
          <a:spcPct val="90000"/>
        </a:lnSpc>
        <a:spcBef>
          <a:spcPct val="0"/>
        </a:spcBef>
        <a:buNone/>
        <a:defRPr sz="46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D80DCA4F-C8B5-4024-8701-04CD499DE3C1}"/>
              </a:ext>
            </a:extLst>
          </p:cNvPr>
          <p:cNvPicPr>
            <a:picLocks noChangeAspect="1"/>
          </p:cNvPicPr>
          <p:nvPr/>
        </p:nvPicPr>
        <p:blipFill rotWithShape="1">
          <a:blip r:embed="rId3"/>
          <a:srcRect b="12835"/>
          <a:stretch/>
        </p:blipFill>
        <p:spPr>
          <a:xfrm>
            <a:off x="-1571" y="10"/>
            <a:ext cx="12192031" cy="4915066"/>
          </a:xfrm>
          <a:prstGeom prst="rect">
            <a:avLst/>
          </a:prstGeom>
        </p:spPr>
      </p:pic>
      <p:sp>
        <p:nvSpPr>
          <p:cNvPr id="9" name="Rectangle 8">
            <a:extLst>
              <a:ext uri="{FF2B5EF4-FFF2-40B4-BE49-F238E27FC236}">
                <a16:creationId xmlns:a16="http://schemas.microsoft.com/office/drawing/2014/main" xmlns="" id="{0B4FB531-34DA-4777-9BD5-5B885DC381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15076"/>
            <a:ext cx="12188952" cy="1942924"/>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13EDF18D-E4CE-344A-9352-74CE8C8CABC3}"/>
              </a:ext>
            </a:extLst>
          </p:cNvPr>
          <p:cNvSpPr>
            <a:spLocks noGrp="1"/>
          </p:cNvSpPr>
          <p:nvPr>
            <p:ph type="ctrTitle"/>
          </p:nvPr>
        </p:nvSpPr>
        <p:spPr>
          <a:xfrm>
            <a:off x="224854" y="5120639"/>
            <a:ext cx="7902311" cy="2360816"/>
          </a:xfrm>
        </p:spPr>
        <p:txBody>
          <a:bodyPr anchor="ctr">
            <a:normAutofit fontScale="90000"/>
          </a:bodyPr>
          <a:lstStyle/>
          <a:p>
            <a:pPr algn="ctr">
              <a:lnSpc>
                <a:spcPct val="100000"/>
              </a:lnSpc>
            </a:pPr>
            <a:r>
              <a:rPr lang="en-US" sz="2200" b="1" dirty="0"/>
              <a:t/>
            </a:r>
            <a:br>
              <a:rPr lang="en-US" sz="2200" b="1" dirty="0"/>
            </a:br>
            <a:r>
              <a:rPr lang="en-US" sz="2200" b="1" dirty="0"/>
              <a:t/>
            </a:r>
            <a:br>
              <a:rPr lang="en-US" sz="2200" b="1" dirty="0"/>
            </a:br>
            <a:r>
              <a:rPr lang="hu-HU" sz="3600" b="1" dirty="0" smtClean="0">
                <a:solidFill>
                  <a:srgbClr val="FFD579"/>
                </a:solidFill>
              </a:rPr>
              <a:t>AZ ERŐ MENNYEI  TÁRHÁZÁNAK</a:t>
            </a:r>
            <a:br>
              <a:rPr lang="hu-HU" sz="3600" b="1" dirty="0" smtClean="0">
                <a:solidFill>
                  <a:srgbClr val="FFD579"/>
                </a:solidFill>
              </a:rPr>
            </a:br>
            <a:r>
              <a:rPr lang="hu-HU" sz="3600" b="1" dirty="0" smtClean="0">
                <a:solidFill>
                  <a:srgbClr val="FFD579"/>
                </a:solidFill>
              </a:rPr>
              <a:t>MEGNYITÁSA</a:t>
            </a:r>
            <a:r>
              <a:rPr lang="en-US" sz="2700" b="1" dirty="0">
                <a:latin typeface="Gill Sans MT" panose="020B0502020104020203" pitchFamily="34" charset="77"/>
              </a:rPr>
              <a:t/>
            </a:r>
            <a:br>
              <a:rPr lang="en-US" sz="2700" b="1" dirty="0">
                <a:latin typeface="Gill Sans MT" panose="020B0502020104020203" pitchFamily="34" charset="77"/>
              </a:rPr>
            </a:br>
            <a:r>
              <a:rPr lang="hu-HU" sz="2800" dirty="0"/>
              <a:t>[A kérés, közbenjárás 12 bibliai kulcsa]</a:t>
            </a:r>
            <a:br>
              <a:rPr lang="hu-HU" sz="2800" dirty="0"/>
            </a:br>
            <a:r>
              <a:rPr lang="en-US" sz="7300" dirty="0"/>
              <a:t/>
            </a:r>
            <a:br>
              <a:rPr lang="en-US" sz="7300" dirty="0"/>
            </a:br>
            <a:endParaRPr lang="en-US" sz="4800" dirty="0">
              <a:solidFill>
                <a:srgbClr val="FFFFFF"/>
              </a:solidFill>
            </a:endParaRPr>
          </a:p>
        </p:txBody>
      </p:sp>
      <p:sp>
        <p:nvSpPr>
          <p:cNvPr id="3" name="Subtitle 2">
            <a:extLst>
              <a:ext uri="{FF2B5EF4-FFF2-40B4-BE49-F238E27FC236}">
                <a16:creationId xmlns:a16="http://schemas.microsoft.com/office/drawing/2014/main" xmlns="" id="{19A52DC5-4958-5C40-9FDD-7DA4D16BD3E1}"/>
              </a:ext>
            </a:extLst>
          </p:cNvPr>
          <p:cNvSpPr>
            <a:spLocks noGrp="1"/>
          </p:cNvSpPr>
          <p:nvPr>
            <p:ph type="subTitle" idx="1"/>
          </p:nvPr>
        </p:nvSpPr>
        <p:spPr>
          <a:xfrm>
            <a:off x="8289580" y="5120639"/>
            <a:ext cx="3073745" cy="1280160"/>
          </a:xfrm>
        </p:spPr>
        <p:txBody>
          <a:bodyPr anchor="ctr">
            <a:normAutofit/>
          </a:bodyPr>
          <a:lstStyle/>
          <a:p>
            <a:r>
              <a:rPr lang="hu-HU" sz="1400" smtClean="0"/>
              <a:t>KÉSZÍTETTE:</a:t>
            </a:r>
            <a:r>
              <a:rPr lang="en-US" sz="1400" smtClean="0"/>
              <a:t>Melody </a:t>
            </a:r>
            <a:r>
              <a:rPr lang="en-US" sz="1400" dirty="0"/>
              <a:t>Mason</a:t>
            </a:r>
            <a:endParaRPr lang="en-US" sz="1500" dirty="0">
              <a:solidFill>
                <a:srgbClr val="FFFFFF"/>
              </a:solidFill>
            </a:endParaRPr>
          </a:p>
        </p:txBody>
      </p:sp>
      <p:cxnSp>
        <p:nvCxnSpPr>
          <p:cNvPr id="11" name="Straight Connector 10">
            <a:extLst>
              <a:ext uri="{FF2B5EF4-FFF2-40B4-BE49-F238E27FC236}">
                <a16:creationId xmlns:a16="http://schemas.microsoft.com/office/drawing/2014/main" xmlns="" id="{D5B557D3-D7B4-404B-84A1-9BD182BE5B0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rot="16200000">
            <a:off x="7532813" y="5760720"/>
            <a:ext cx="11887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5451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CAB3B145-85FB-B343-9733-375B9A32305C}"/>
              </a:ext>
            </a:extLst>
          </p:cNvPr>
          <p:cNvSpPr>
            <a:spLocks noGrp="1"/>
          </p:cNvSpPr>
          <p:nvPr>
            <p:ph type="title"/>
          </p:nvPr>
        </p:nvSpPr>
        <p:spPr>
          <a:xfrm>
            <a:off x="5116783" y="1191389"/>
            <a:ext cx="5977937" cy="1666501"/>
          </a:xfrm>
        </p:spPr>
        <p:txBody>
          <a:bodyPr>
            <a:normAutofit/>
          </a:bodyPr>
          <a:lstStyle/>
          <a:p>
            <a:pPr algn="ctr"/>
            <a:r>
              <a:rPr lang="hu-HU" sz="4000" b="1" dirty="0" smtClean="0">
                <a:solidFill>
                  <a:srgbClr val="FFC000"/>
                </a:solidFill>
                <a:latin typeface="Avenir Next" panose="020B0503020202020204" pitchFamily="34" charset="0"/>
              </a:rPr>
              <a:t>8. KULCS</a:t>
            </a:r>
            <a:r>
              <a:rPr lang="en-US" sz="4000" b="1" dirty="0" smtClean="0">
                <a:solidFill>
                  <a:srgbClr val="FFC000"/>
                </a:solidFill>
                <a:latin typeface="Avenir Next" panose="020B0503020202020204" pitchFamily="34" charset="0"/>
              </a:rPr>
              <a:t>:</a:t>
            </a:r>
            <a:r>
              <a:rPr lang="en-US" sz="4000" b="1" dirty="0" smtClean="0">
                <a:solidFill>
                  <a:srgbClr val="FFFFFF"/>
                </a:solidFill>
              </a:rPr>
              <a:t> </a:t>
            </a:r>
            <a:r>
              <a:rPr lang="hu-HU" sz="4000" b="1" dirty="0">
                <a:solidFill>
                  <a:schemeClr val="tx1"/>
                </a:solidFill>
              </a:rPr>
              <a:t>TISZTELETTEL</a:t>
            </a:r>
            <a:r>
              <a:rPr lang="hu-HU" sz="4000" dirty="0">
                <a:solidFill>
                  <a:schemeClr val="tx1"/>
                </a:solidFill>
              </a:rPr>
              <a:t> </a:t>
            </a:r>
            <a:br>
              <a:rPr lang="hu-HU" sz="4000" dirty="0">
                <a:solidFill>
                  <a:schemeClr val="tx1"/>
                </a:solidFill>
              </a:rPr>
            </a:br>
            <a:endParaRPr lang="en-US" sz="40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xmlns="" id="{7DDB8672-C407-214E-8387-A7A02B3AE48B}"/>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3FD860B8-5A5E-BD45-B981-09C78474675B}"/>
              </a:ext>
            </a:extLst>
          </p:cNvPr>
          <p:cNvSpPr>
            <a:spLocks noGrp="1"/>
          </p:cNvSpPr>
          <p:nvPr>
            <p:ph idx="1"/>
          </p:nvPr>
        </p:nvSpPr>
        <p:spPr>
          <a:xfrm>
            <a:off x="5116784" y="2546223"/>
            <a:ext cx="6380672" cy="4052279"/>
          </a:xfrm>
        </p:spPr>
        <p:txBody>
          <a:bodyPr>
            <a:normAutofit fontScale="92500" lnSpcReduction="10000"/>
          </a:bodyPr>
          <a:lstStyle/>
          <a:p>
            <a:pPr algn="ctr"/>
            <a:r>
              <a:rPr lang="hu-HU" sz="2800" dirty="0" smtClean="0">
                <a:solidFill>
                  <a:srgbClr val="FFFFFF"/>
                </a:solidFill>
              </a:rPr>
              <a:t>Családunkat tiszteletben tartó módon kell imádkoznunk. </a:t>
            </a:r>
            <a:r>
              <a:rPr lang="en-US" sz="2800" dirty="0" smtClean="0">
                <a:solidFill>
                  <a:srgbClr val="FFFFFF"/>
                </a:solidFill>
              </a:rPr>
              <a:t> </a:t>
            </a:r>
            <a:endParaRPr lang="en-US" sz="2800" dirty="0">
              <a:solidFill>
                <a:srgbClr val="FFFFFF"/>
              </a:solidFill>
            </a:endParaRPr>
          </a:p>
          <a:p>
            <a:pPr algn="ctr"/>
            <a:r>
              <a:rPr lang="en-US" sz="2800" dirty="0">
                <a:solidFill>
                  <a:srgbClr val="FFFFFF"/>
                </a:solidFill>
              </a:rPr>
              <a:t>1 </a:t>
            </a:r>
            <a:r>
              <a:rPr lang="en-US" sz="2800" dirty="0" smtClean="0">
                <a:solidFill>
                  <a:srgbClr val="FFFFFF"/>
                </a:solidFill>
              </a:rPr>
              <a:t>P</a:t>
            </a:r>
            <a:r>
              <a:rPr lang="hu-HU" sz="2800" dirty="0" smtClean="0">
                <a:solidFill>
                  <a:srgbClr val="FFFFFF"/>
                </a:solidFill>
              </a:rPr>
              <a:t>éter</a:t>
            </a:r>
            <a:r>
              <a:rPr lang="en-US" sz="2800" dirty="0" smtClean="0">
                <a:solidFill>
                  <a:srgbClr val="FFFFFF"/>
                </a:solidFill>
              </a:rPr>
              <a:t> </a:t>
            </a:r>
            <a:r>
              <a:rPr lang="en-US" sz="2800" dirty="0">
                <a:solidFill>
                  <a:srgbClr val="FFFFFF"/>
                </a:solidFill>
              </a:rPr>
              <a:t>3:7 </a:t>
            </a:r>
            <a:r>
              <a:rPr lang="hu-HU" sz="2800" dirty="0" smtClean="0">
                <a:solidFill>
                  <a:srgbClr val="FFFFFF"/>
                </a:solidFill>
              </a:rPr>
              <a:t>így utasít: </a:t>
            </a:r>
          </a:p>
          <a:p>
            <a:pPr algn="ctr"/>
            <a:r>
              <a:rPr lang="hu-HU" sz="2800" dirty="0" smtClean="0">
                <a:solidFill>
                  <a:srgbClr val="FFFFFF"/>
                </a:solidFill>
              </a:rPr>
              <a:t>„</a:t>
            </a:r>
            <a:r>
              <a:rPr lang="hu-HU" sz="2800" dirty="0" smtClean="0">
                <a:solidFill>
                  <a:schemeClr val="tx1"/>
                </a:solidFill>
              </a:rPr>
              <a:t>A </a:t>
            </a:r>
            <a:r>
              <a:rPr lang="hu-HU" sz="2800" dirty="0">
                <a:solidFill>
                  <a:schemeClr val="tx1"/>
                </a:solidFill>
              </a:rPr>
              <a:t>férfiak hasonlóképpen, együtt lakjanak értelmes módon feleségükkel, az asszonyi nemnek, mint gyöngébb edénynek, tisztességet tévén, mint akik örökös társaik az élet kegyelmében; hogy a ti imádságaitok meg ne hiúsuljanak.” </a:t>
            </a:r>
          </a:p>
        </p:txBody>
      </p:sp>
    </p:spTree>
    <p:extLst>
      <p:ext uri="{BB962C8B-B14F-4D97-AF65-F5344CB8AC3E}">
        <p14:creationId xmlns:p14="http://schemas.microsoft.com/office/powerpoint/2010/main" val="212276247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109D2A2-2662-824C-A00B-439205AD9869}"/>
              </a:ext>
            </a:extLst>
          </p:cNvPr>
          <p:cNvSpPr>
            <a:spLocks noGrp="1"/>
          </p:cNvSpPr>
          <p:nvPr>
            <p:ph type="title"/>
          </p:nvPr>
        </p:nvSpPr>
        <p:spPr>
          <a:xfrm>
            <a:off x="617599" y="1161410"/>
            <a:ext cx="6994302" cy="2011281"/>
          </a:xfrm>
        </p:spPr>
        <p:txBody>
          <a:bodyPr>
            <a:normAutofit/>
          </a:bodyPr>
          <a:lstStyle/>
          <a:p>
            <a:r>
              <a:rPr lang="hu-HU" sz="3700" b="1" dirty="0" smtClean="0">
                <a:solidFill>
                  <a:srgbClr val="FFC000"/>
                </a:solidFill>
                <a:latin typeface="Avenir Next" panose="020B0503020202020204" pitchFamily="34" charset="0"/>
              </a:rPr>
              <a:t>       9. KULCS</a:t>
            </a:r>
            <a:r>
              <a:rPr lang="en-US" sz="3700" b="1" dirty="0" smtClean="0">
                <a:solidFill>
                  <a:srgbClr val="FFC000"/>
                </a:solidFill>
                <a:latin typeface="Avenir Next" panose="020B0503020202020204" pitchFamily="34" charset="0"/>
              </a:rPr>
              <a:t>:</a:t>
            </a:r>
            <a:r>
              <a:rPr lang="en-US" sz="3700" b="1" dirty="0" smtClean="0">
                <a:solidFill>
                  <a:srgbClr val="FFFFFF"/>
                </a:solidFill>
              </a:rPr>
              <a:t> </a:t>
            </a:r>
            <a:r>
              <a:rPr lang="hu-HU" sz="4000" b="1" dirty="0">
                <a:solidFill>
                  <a:schemeClr val="tx1"/>
                </a:solidFill>
              </a:rPr>
              <a:t>JÓ SÁFÁRKÉNT</a:t>
            </a:r>
            <a:r>
              <a:rPr lang="hu-HU" sz="4000" dirty="0">
                <a:solidFill>
                  <a:schemeClr val="tx1"/>
                </a:solidFill>
              </a:rPr>
              <a:t/>
            </a:r>
            <a:br>
              <a:rPr lang="hu-HU" sz="4000" dirty="0">
                <a:solidFill>
                  <a:schemeClr val="tx1"/>
                </a:solidFill>
              </a:rPr>
            </a:br>
            <a:r>
              <a:rPr lang="en-US" sz="3700" dirty="0">
                <a:solidFill>
                  <a:srgbClr val="FFFFFF"/>
                </a:solidFill>
              </a:rPr>
              <a:t/>
            </a:r>
            <a:br>
              <a:rPr lang="en-US" sz="3700" dirty="0">
                <a:solidFill>
                  <a:srgbClr val="FFFFFF"/>
                </a:solidFill>
              </a:rPr>
            </a:br>
            <a:endParaRPr lang="en-US" sz="3700" dirty="0">
              <a:solidFill>
                <a:srgbClr val="FFFFFF"/>
              </a:solidFill>
            </a:endParaRPr>
          </a:p>
        </p:txBody>
      </p:sp>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1DE64A7B-84E3-014D-8E8D-C3F14BF97FED}"/>
              </a:ext>
            </a:extLst>
          </p:cNvPr>
          <p:cNvSpPr>
            <a:spLocks noGrp="1"/>
          </p:cNvSpPr>
          <p:nvPr>
            <p:ph idx="1"/>
          </p:nvPr>
        </p:nvSpPr>
        <p:spPr>
          <a:xfrm>
            <a:off x="842449" y="3010918"/>
            <a:ext cx="5977938" cy="2128440"/>
          </a:xfrm>
        </p:spPr>
        <p:txBody>
          <a:bodyPr>
            <a:normAutofit/>
          </a:bodyPr>
          <a:lstStyle/>
          <a:p>
            <a:pPr algn="ctr"/>
            <a:r>
              <a:rPr lang="hu-HU" sz="4000" dirty="0">
                <a:solidFill>
                  <a:schemeClr val="tx1"/>
                </a:solidFill>
              </a:rPr>
              <a:t>Jó sáfárként kell </a:t>
            </a:r>
            <a:endParaRPr lang="hu-HU" sz="4000" dirty="0" smtClean="0">
              <a:solidFill>
                <a:schemeClr val="tx1"/>
              </a:solidFill>
            </a:endParaRPr>
          </a:p>
          <a:p>
            <a:pPr algn="ctr"/>
            <a:r>
              <a:rPr lang="hu-HU" sz="4000" dirty="0" smtClean="0">
                <a:solidFill>
                  <a:schemeClr val="tx1"/>
                </a:solidFill>
              </a:rPr>
              <a:t>imádkoznunk</a:t>
            </a:r>
            <a:r>
              <a:rPr lang="hu-HU" sz="4000" dirty="0">
                <a:solidFill>
                  <a:schemeClr val="tx1"/>
                </a:solidFill>
              </a:rPr>
              <a:t>. </a:t>
            </a:r>
            <a:endParaRPr lang="en-US" sz="4000" dirty="0">
              <a:solidFill>
                <a:srgbClr val="FFFFFF"/>
              </a:solidFill>
            </a:endParaRPr>
          </a:p>
        </p:txBody>
      </p:sp>
      <p:pic>
        <p:nvPicPr>
          <p:cNvPr id="5" name="Picture 4">
            <a:extLst>
              <a:ext uri="{FF2B5EF4-FFF2-40B4-BE49-F238E27FC236}">
                <a16:creationId xmlns:a16="http://schemas.microsoft.com/office/drawing/2014/main" xmlns="" id="{29E032A7-4F0E-2943-A0B3-F90370C7E4A1}"/>
              </a:ext>
            </a:extLst>
          </p:cNvPr>
          <p:cNvPicPr>
            <a:picLocks noChangeAspect="1"/>
          </p:cNvPicPr>
          <p:nvPr/>
        </p:nvPicPr>
        <p:blipFill rotWithShape="1">
          <a:blip r:embed="rId3"/>
          <a:srcRect l="28554" r="40557" b="-1"/>
          <a:stretch/>
        </p:blipFill>
        <p:spPr>
          <a:xfrm>
            <a:off x="7662821" y="0"/>
            <a:ext cx="4580097" cy="6857990"/>
          </a:xfrm>
          <a:prstGeom prst="rect">
            <a:avLst/>
          </a:prstGeom>
        </p:spPr>
      </p:pic>
    </p:spTree>
    <p:extLst>
      <p:ext uri="{BB962C8B-B14F-4D97-AF65-F5344CB8AC3E}">
        <p14:creationId xmlns:p14="http://schemas.microsoft.com/office/powerpoint/2010/main" val="335888462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247782FA-6E17-FD47-8649-04329AD47FCF}"/>
              </a:ext>
            </a:extLst>
          </p:cNvPr>
          <p:cNvSpPr>
            <a:spLocks noGrp="1"/>
          </p:cNvSpPr>
          <p:nvPr>
            <p:ph type="title"/>
          </p:nvPr>
        </p:nvSpPr>
        <p:spPr>
          <a:xfrm>
            <a:off x="1097279" y="1164534"/>
            <a:ext cx="6487640" cy="1841902"/>
          </a:xfrm>
        </p:spPr>
        <p:txBody>
          <a:bodyPr>
            <a:normAutofit/>
          </a:bodyPr>
          <a:lstStyle/>
          <a:p>
            <a:r>
              <a:rPr lang="hu-HU" sz="3700" b="1" dirty="0" smtClean="0">
                <a:solidFill>
                  <a:srgbClr val="FFC000"/>
                </a:solidFill>
                <a:latin typeface="Avenir Next" panose="020B0503020202020204" pitchFamily="34" charset="0"/>
              </a:rPr>
              <a:t>10. KULCS</a:t>
            </a:r>
            <a:r>
              <a:rPr lang="en-US" sz="3700" b="1" dirty="0" smtClean="0">
                <a:solidFill>
                  <a:srgbClr val="FFC000"/>
                </a:solidFill>
                <a:latin typeface="Avenir Next" panose="020B0503020202020204" pitchFamily="34" charset="0"/>
              </a:rPr>
              <a:t>: </a:t>
            </a:r>
            <a:r>
              <a:rPr lang="hu-HU" sz="4000" b="1" dirty="0">
                <a:solidFill>
                  <a:schemeClr val="tx1"/>
                </a:solidFill>
              </a:rPr>
              <a:t>NAGYLELKŰSÉGGEL</a:t>
            </a:r>
            <a:r>
              <a:rPr lang="hu-HU" sz="4000" dirty="0">
                <a:solidFill>
                  <a:schemeClr val="tx1"/>
                </a:solidFill>
              </a:rPr>
              <a:t/>
            </a:r>
            <a:br>
              <a:rPr lang="hu-HU" sz="4000" dirty="0">
                <a:solidFill>
                  <a:schemeClr val="tx1"/>
                </a:solidFill>
              </a:rPr>
            </a:br>
            <a:r>
              <a:rPr lang="hu-HU" sz="4000" dirty="0">
                <a:solidFill>
                  <a:schemeClr val="tx1"/>
                </a:solidFill>
              </a:rPr>
              <a:t> </a:t>
            </a:r>
            <a:br>
              <a:rPr lang="hu-HU" sz="4000" dirty="0">
                <a:solidFill>
                  <a:schemeClr val="tx1"/>
                </a:solidFill>
              </a:rPr>
            </a:br>
            <a:endParaRPr lang="en-US" sz="3700" dirty="0">
              <a:solidFill>
                <a:srgbClr val="FFFFFF"/>
              </a:solidFill>
            </a:endParaRPr>
          </a:p>
        </p:txBody>
      </p:sp>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A2317628-544C-CF44-87C8-ABDFAE6D3F43}"/>
              </a:ext>
            </a:extLst>
          </p:cNvPr>
          <p:cNvSpPr>
            <a:spLocks noGrp="1"/>
          </p:cNvSpPr>
          <p:nvPr>
            <p:ph idx="1"/>
          </p:nvPr>
        </p:nvSpPr>
        <p:spPr>
          <a:xfrm>
            <a:off x="1097279" y="2831034"/>
            <a:ext cx="5829994" cy="3514347"/>
          </a:xfrm>
        </p:spPr>
        <p:txBody>
          <a:bodyPr>
            <a:normAutofit lnSpcReduction="10000"/>
          </a:bodyPr>
          <a:lstStyle/>
          <a:p>
            <a:pPr algn="ctr"/>
            <a:r>
              <a:rPr lang="hu-HU" sz="3200" dirty="0" smtClean="0">
                <a:solidFill>
                  <a:srgbClr val="FFFFFF"/>
                </a:solidFill>
              </a:rPr>
              <a:t>Nekünk szól a figyelmeztetés: </a:t>
            </a:r>
          </a:p>
          <a:p>
            <a:pPr algn="ctr"/>
            <a:r>
              <a:rPr lang="hu-HU" sz="3200" dirty="0" smtClean="0">
                <a:solidFill>
                  <a:schemeClr val="tx1"/>
                </a:solidFill>
              </a:rPr>
              <a:t>„</a:t>
            </a:r>
            <a:r>
              <a:rPr lang="hu-HU" sz="3200" dirty="0">
                <a:solidFill>
                  <a:schemeClr val="tx1"/>
                </a:solidFill>
              </a:rPr>
              <a:t>Aki bedugja fülét a szegény kiáltására; ő is kiált, de meg nem hallgattatik.” </a:t>
            </a:r>
            <a:endParaRPr lang="hu-HU" sz="3200" dirty="0" smtClean="0">
              <a:solidFill>
                <a:schemeClr val="tx1"/>
              </a:solidFill>
            </a:endParaRPr>
          </a:p>
          <a:p>
            <a:pPr algn="ctr"/>
            <a:endParaRPr lang="hu-HU" sz="2800" dirty="0">
              <a:solidFill>
                <a:schemeClr val="tx1"/>
              </a:solidFill>
            </a:endParaRPr>
          </a:p>
          <a:p>
            <a:pPr algn="ctr"/>
            <a:r>
              <a:rPr lang="hu-HU" sz="2400" dirty="0" err="1" smtClean="0">
                <a:solidFill>
                  <a:schemeClr val="tx1"/>
                </a:solidFill>
              </a:rPr>
              <a:t>Péld</a:t>
            </a:r>
            <a:r>
              <a:rPr lang="hu-HU" sz="2400" dirty="0" smtClean="0">
                <a:solidFill>
                  <a:schemeClr val="tx1"/>
                </a:solidFill>
              </a:rPr>
              <a:t> 21:13</a:t>
            </a:r>
            <a:endParaRPr lang="hu-HU" sz="2400" dirty="0">
              <a:solidFill>
                <a:schemeClr val="tx1"/>
              </a:solidFill>
            </a:endParaRPr>
          </a:p>
          <a:p>
            <a:pPr algn="ctr"/>
            <a:endParaRPr lang="en-US" sz="28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xmlns="" id="{0F27CB20-1866-A649-9748-F7AD5D5676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98861321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4117F69-D37A-FD4F-BBAA-B6D224BA887C}"/>
              </a:ext>
            </a:extLst>
          </p:cNvPr>
          <p:cNvSpPr>
            <a:spLocks noGrp="1"/>
          </p:cNvSpPr>
          <p:nvPr>
            <p:ph type="title"/>
          </p:nvPr>
        </p:nvSpPr>
        <p:spPr>
          <a:xfrm>
            <a:off x="4781862" y="969028"/>
            <a:ext cx="7300210" cy="1843445"/>
          </a:xfrm>
        </p:spPr>
        <p:txBody>
          <a:bodyPr>
            <a:normAutofit/>
          </a:bodyPr>
          <a:lstStyle/>
          <a:p>
            <a:pPr algn="ctr"/>
            <a:r>
              <a:rPr lang="hu-HU" sz="4000" b="1" dirty="0" smtClean="0">
                <a:solidFill>
                  <a:srgbClr val="FFC000"/>
                </a:solidFill>
                <a:latin typeface="Avenir Next" panose="020B0503020202020204" pitchFamily="34" charset="0"/>
              </a:rPr>
              <a:t>11. KULCS</a:t>
            </a:r>
            <a:r>
              <a:rPr lang="en-US" sz="4000" b="1" dirty="0" smtClean="0">
                <a:solidFill>
                  <a:srgbClr val="FFC000"/>
                </a:solidFill>
                <a:latin typeface="Avenir Next" panose="020B0503020202020204" pitchFamily="34" charset="0"/>
              </a:rPr>
              <a:t>: </a:t>
            </a:r>
            <a:r>
              <a:rPr lang="hu-HU" sz="4000" b="1" dirty="0">
                <a:solidFill>
                  <a:schemeClr val="tx1"/>
                </a:solidFill>
              </a:rPr>
              <a:t>AZ ADOMÁNYOZÓT </a:t>
            </a:r>
            <a:r>
              <a:rPr lang="hu-HU" sz="4000" b="1" dirty="0" smtClean="0">
                <a:solidFill>
                  <a:schemeClr val="tx1"/>
                </a:solidFill>
              </a:rPr>
              <a:t>  ISMERVE</a:t>
            </a:r>
            <a:r>
              <a:rPr lang="en-US" sz="4000" b="1" dirty="0">
                <a:solidFill>
                  <a:srgbClr val="FFFFFF"/>
                </a:solidFill>
              </a:rPr>
              <a:t> </a:t>
            </a:r>
            <a:br>
              <a:rPr lang="en-US" sz="4000" b="1" dirty="0">
                <a:solidFill>
                  <a:srgbClr val="FFFFFF"/>
                </a:solidFill>
              </a:rPr>
            </a:br>
            <a:endParaRPr lang="en-US" sz="4000" b="1" dirty="0">
              <a:solidFill>
                <a:srgbClr val="FFFFFF"/>
              </a:solidFill>
            </a:endParaRPr>
          </a:p>
        </p:txBody>
      </p:sp>
      <p:pic>
        <p:nvPicPr>
          <p:cNvPr id="5" name="Picture 4">
            <a:extLst>
              <a:ext uri="{FF2B5EF4-FFF2-40B4-BE49-F238E27FC236}">
                <a16:creationId xmlns:a16="http://schemas.microsoft.com/office/drawing/2014/main" xmlns="" id="{EE2D6B59-0D6E-B94F-A5F2-B32F4AE078DF}"/>
              </a:ext>
            </a:extLst>
          </p:cNvPr>
          <p:cNvPicPr>
            <a:picLocks noChangeAspect="1"/>
          </p:cNvPicPr>
          <p:nvPr/>
        </p:nvPicPr>
        <p:blipFill rotWithShape="1">
          <a:blip r:embed="rId3"/>
          <a:srcRect l="28554" r="40558" b="-1"/>
          <a:stretch/>
        </p:blipFill>
        <p:spPr>
          <a:xfrm>
            <a:off x="1" y="-137556"/>
            <a:ext cx="4671950" cy="6995556"/>
          </a:xfrm>
          <a:prstGeom prst="rect">
            <a:avLst/>
          </a:prstGeom>
        </p:spPr>
      </p:pic>
      <p:cxnSp>
        <p:nvCxnSpPr>
          <p:cNvPr id="19" name="Straight Connector 18">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72210833-BF39-3F44-8861-04F483FFF85E}"/>
              </a:ext>
            </a:extLst>
          </p:cNvPr>
          <p:cNvSpPr>
            <a:spLocks noGrp="1"/>
          </p:cNvSpPr>
          <p:nvPr>
            <p:ph idx="1"/>
          </p:nvPr>
        </p:nvSpPr>
        <p:spPr>
          <a:xfrm>
            <a:off x="5116783" y="2950956"/>
            <a:ext cx="6560555" cy="3128565"/>
          </a:xfrm>
        </p:spPr>
        <p:txBody>
          <a:bodyPr>
            <a:normAutofit/>
          </a:bodyPr>
          <a:lstStyle/>
          <a:p>
            <a:pPr algn="ctr"/>
            <a:r>
              <a:rPr lang="hu-HU" sz="2800" dirty="0">
                <a:solidFill>
                  <a:schemeClr val="tx1"/>
                </a:solidFill>
              </a:rPr>
              <a:t>Jézus maga is így imádkozott az Atyához: </a:t>
            </a:r>
            <a:endParaRPr lang="hu-HU" sz="2800" dirty="0" smtClean="0">
              <a:solidFill>
                <a:schemeClr val="tx1"/>
              </a:solidFill>
            </a:endParaRPr>
          </a:p>
          <a:p>
            <a:pPr algn="ctr"/>
            <a:r>
              <a:rPr lang="hu-HU" sz="2800" dirty="0" smtClean="0">
                <a:solidFill>
                  <a:schemeClr val="tx1"/>
                </a:solidFill>
              </a:rPr>
              <a:t>„</a:t>
            </a:r>
            <a:r>
              <a:rPr lang="hu-HU" sz="2800" dirty="0">
                <a:solidFill>
                  <a:schemeClr val="tx1"/>
                </a:solidFill>
              </a:rPr>
              <a:t>Az pedig az örök élet, hogy megismerjenek téged, az egyedül igaz Istent, és akit elküldtél, a Jézus Krisztust.” </a:t>
            </a:r>
            <a:endParaRPr lang="hu-HU" sz="2800" dirty="0" smtClean="0">
              <a:solidFill>
                <a:schemeClr val="tx1"/>
              </a:solidFill>
            </a:endParaRPr>
          </a:p>
          <a:p>
            <a:pPr algn="ctr"/>
            <a:r>
              <a:rPr lang="hu-HU" sz="2400" dirty="0" smtClean="0">
                <a:solidFill>
                  <a:schemeClr val="tx1"/>
                </a:solidFill>
              </a:rPr>
              <a:t>János 17:3 </a:t>
            </a:r>
            <a:endParaRPr lang="hu-HU" sz="2400" dirty="0">
              <a:solidFill>
                <a:schemeClr val="tx1"/>
              </a:solidFill>
            </a:endParaRPr>
          </a:p>
          <a:p>
            <a:pPr algn="ctr"/>
            <a:endParaRPr lang="en-US" sz="2400" dirty="0">
              <a:solidFill>
                <a:srgbClr val="FFFFFF"/>
              </a:solidFill>
            </a:endParaRPr>
          </a:p>
        </p:txBody>
      </p:sp>
    </p:spTree>
    <p:extLst>
      <p:ext uri="{BB962C8B-B14F-4D97-AF65-F5344CB8AC3E}">
        <p14:creationId xmlns:p14="http://schemas.microsoft.com/office/powerpoint/2010/main" val="71903877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2FE7E4CB-1FE3-5A4E-ACBC-7009CD139E3B}"/>
              </a:ext>
            </a:extLst>
          </p:cNvPr>
          <p:cNvSpPr>
            <a:spLocks noGrp="1"/>
          </p:cNvSpPr>
          <p:nvPr>
            <p:ph type="title"/>
          </p:nvPr>
        </p:nvSpPr>
        <p:spPr>
          <a:xfrm>
            <a:off x="4307319" y="1206379"/>
            <a:ext cx="7539890" cy="1666501"/>
          </a:xfrm>
        </p:spPr>
        <p:txBody>
          <a:bodyPr>
            <a:normAutofit/>
          </a:bodyPr>
          <a:lstStyle/>
          <a:p>
            <a:pPr algn="ctr"/>
            <a:r>
              <a:rPr lang="hu-HU" sz="3700" b="1" dirty="0" smtClean="0">
                <a:solidFill>
                  <a:srgbClr val="FFC000"/>
                </a:solidFill>
                <a:latin typeface="Avenir Next" panose="020B0503020202020204" pitchFamily="34" charset="0"/>
              </a:rPr>
              <a:t>12. KULCS</a:t>
            </a:r>
            <a:r>
              <a:rPr lang="en-US" sz="3700" b="1" dirty="0" smtClean="0">
                <a:solidFill>
                  <a:srgbClr val="FFC000"/>
                </a:solidFill>
                <a:latin typeface="Avenir Next" panose="020B0503020202020204" pitchFamily="34" charset="0"/>
              </a:rPr>
              <a:t>: </a:t>
            </a:r>
            <a:r>
              <a:rPr lang="hu-HU" sz="4000" b="1" dirty="0">
                <a:solidFill>
                  <a:schemeClr val="tx1"/>
                </a:solidFill>
              </a:rPr>
              <a:t>ÁLLHATATOSAN</a:t>
            </a:r>
            <a:r>
              <a:rPr lang="en-US" sz="3700" dirty="0">
                <a:solidFill>
                  <a:srgbClr val="FFFFFF"/>
                </a:solidFill>
              </a:rPr>
              <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xmlns="" id="{A630A92D-F9A6-DB49-82F9-81F52A631DE3}"/>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B496ED41-0094-F84A-AF25-613719D2280B}"/>
              </a:ext>
            </a:extLst>
          </p:cNvPr>
          <p:cNvSpPr>
            <a:spLocks noGrp="1"/>
          </p:cNvSpPr>
          <p:nvPr>
            <p:ph idx="1"/>
          </p:nvPr>
        </p:nvSpPr>
        <p:spPr>
          <a:xfrm>
            <a:off x="5116784" y="2546224"/>
            <a:ext cx="5977938" cy="3646758"/>
          </a:xfrm>
        </p:spPr>
        <p:txBody>
          <a:bodyPr>
            <a:normAutofit fontScale="92500" lnSpcReduction="10000"/>
          </a:bodyPr>
          <a:lstStyle/>
          <a:p>
            <a:pPr algn="ctr"/>
            <a:r>
              <a:rPr lang="hu-HU" sz="3200" dirty="0">
                <a:solidFill>
                  <a:schemeClr val="tx1"/>
                </a:solidFill>
              </a:rPr>
              <a:t>„Attól nem kell félnünk, hogy az Úr figyelmen kívül hagyja népe imáját. Az a veszély azonban fennáll, hogy a kísértésekben és próbákban elcsüggedve felhagyunk az imádkozással</a:t>
            </a:r>
            <a:r>
              <a:rPr lang="hu-HU" sz="3200" dirty="0" smtClean="0">
                <a:solidFill>
                  <a:schemeClr val="tx1"/>
                </a:solidFill>
              </a:rPr>
              <a:t>.”</a:t>
            </a:r>
          </a:p>
          <a:p>
            <a:pPr algn="ctr"/>
            <a:r>
              <a:rPr lang="hu-HU" sz="2600" i="1" dirty="0">
                <a:solidFill>
                  <a:schemeClr val="tx1"/>
                </a:solidFill>
              </a:rPr>
              <a:t>Krisztus példázatai </a:t>
            </a:r>
            <a:r>
              <a:rPr lang="hu-HU" sz="2600" dirty="0">
                <a:solidFill>
                  <a:schemeClr val="tx1"/>
                </a:solidFill>
              </a:rPr>
              <a:t>175. o.</a:t>
            </a:r>
          </a:p>
          <a:p>
            <a:pPr algn="ctr"/>
            <a:endParaRPr lang="en-US" sz="3200" dirty="0">
              <a:solidFill>
                <a:srgbClr val="FFFFFF"/>
              </a:solidFill>
            </a:endParaRPr>
          </a:p>
        </p:txBody>
      </p:sp>
    </p:spTree>
    <p:extLst>
      <p:ext uri="{BB962C8B-B14F-4D97-AF65-F5344CB8AC3E}">
        <p14:creationId xmlns:p14="http://schemas.microsoft.com/office/powerpoint/2010/main" val="11310087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454BDF71-3DC8-EF49-9253-7ADF13C90B9B}"/>
              </a:ext>
            </a:extLst>
          </p:cNvPr>
          <p:cNvSpPr>
            <a:spLocks noGrp="1"/>
          </p:cNvSpPr>
          <p:nvPr>
            <p:ph type="title"/>
          </p:nvPr>
        </p:nvSpPr>
        <p:spPr>
          <a:xfrm>
            <a:off x="643467" y="1001486"/>
            <a:ext cx="3448259" cy="1352106"/>
          </a:xfrm>
        </p:spPr>
        <p:txBody>
          <a:bodyPr>
            <a:normAutofit fontScale="90000"/>
          </a:bodyPr>
          <a:lstStyle/>
          <a:p>
            <a:pPr algn="ctr">
              <a:lnSpc>
                <a:spcPct val="100000"/>
              </a:lnSpc>
            </a:pPr>
            <a:r>
              <a:rPr lang="en-US" sz="2400" b="1" dirty="0">
                <a:solidFill>
                  <a:srgbClr val="FFD579"/>
                </a:solidFill>
              </a:rPr>
              <a:t/>
            </a:r>
            <a:br>
              <a:rPr lang="en-US" sz="2400" b="1" dirty="0">
                <a:solidFill>
                  <a:srgbClr val="FFD579"/>
                </a:solidFill>
              </a:rPr>
            </a:br>
            <a:r>
              <a:rPr lang="en-US" sz="2400" b="1" dirty="0">
                <a:solidFill>
                  <a:srgbClr val="FFD579"/>
                </a:solidFill>
              </a:rPr>
              <a:t/>
            </a:r>
            <a:br>
              <a:rPr lang="en-US" sz="2400" b="1" dirty="0">
                <a:solidFill>
                  <a:srgbClr val="FFD579"/>
                </a:solidFill>
              </a:rPr>
            </a:br>
            <a:r>
              <a:rPr lang="hu-HU" sz="3200" b="1" dirty="0">
                <a:solidFill>
                  <a:srgbClr val="FFD579"/>
                </a:solidFill>
              </a:rPr>
              <a:t>A Menny tárházát nyitó kulcs</a:t>
            </a:r>
            <a:endParaRPr lang="en-US" sz="2400" b="1" dirty="0">
              <a:solidFill>
                <a:srgbClr val="FFD579"/>
              </a:solidFill>
            </a:endParaRPr>
          </a:p>
        </p:txBody>
      </p:sp>
      <p:cxnSp>
        <p:nvCxnSpPr>
          <p:cNvPr id="18" name="Straight Connector 10">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F7BEA3C0-FFF7-FC48-B3D8-5E98A5582E34}"/>
              </a:ext>
            </a:extLst>
          </p:cNvPr>
          <p:cNvSpPr>
            <a:spLocks noGrp="1"/>
          </p:cNvSpPr>
          <p:nvPr>
            <p:ph idx="1"/>
          </p:nvPr>
        </p:nvSpPr>
        <p:spPr>
          <a:xfrm>
            <a:off x="457233" y="2573585"/>
            <a:ext cx="3739847" cy="4137178"/>
          </a:xfrm>
        </p:spPr>
        <p:txBody>
          <a:bodyPr>
            <a:normAutofit/>
          </a:bodyPr>
          <a:lstStyle/>
          <a:p>
            <a:pPr algn="ctr">
              <a:lnSpc>
                <a:spcPct val="100000"/>
              </a:lnSpc>
            </a:pPr>
            <a:r>
              <a:rPr lang="hu-HU" sz="2800" dirty="0"/>
              <a:t>A mennyei </a:t>
            </a:r>
            <a:endParaRPr lang="hu-HU" sz="2800" dirty="0" smtClean="0"/>
          </a:p>
          <a:p>
            <a:pPr algn="ctr">
              <a:lnSpc>
                <a:spcPct val="100000"/>
              </a:lnSpc>
            </a:pPr>
            <a:r>
              <a:rPr lang="hu-HU" sz="2800" dirty="0" smtClean="0"/>
              <a:t>tárházat </a:t>
            </a:r>
            <a:r>
              <a:rPr lang="hu-HU" sz="2800" dirty="0"/>
              <a:t>megnyitó </a:t>
            </a:r>
            <a:endParaRPr lang="hu-HU" sz="2800" dirty="0" smtClean="0"/>
          </a:p>
          <a:p>
            <a:pPr algn="ctr">
              <a:lnSpc>
                <a:spcPct val="100000"/>
              </a:lnSpc>
            </a:pPr>
            <a:r>
              <a:rPr lang="hu-HU" sz="2800" dirty="0" smtClean="0"/>
              <a:t>kulcs </a:t>
            </a:r>
            <a:r>
              <a:rPr lang="hu-HU" sz="2800" dirty="0"/>
              <a:t>a </a:t>
            </a:r>
            <a:endParaRPr lang="hu-HU" sz="2800" dirty="0" smtClean="0"/>
          </a:p>
          <a:p>
            <a:pPr algn="ctr">
              <a:lnSpc>
                <a:spcPct val="100000"/>
              </a:lnSpc>
            </a:pPr>
            <a:r>
              <a:rPr lang="hu-HU" sz="2800" b="1" dirty="0" smtClean="0">
                <a:solidFill>
                  <a:srgbClr val="FFD579"/>
                </a:solidFill>
              </a:rPr>
              <a:t>MÓD</a:t>
            </a:r>
            <a:r>
              <a:rPr lang="hu-HU" sz="2800" dirty="0"/>
              <a:t>, </a:t>
            </a:r>
            <a:endParaRPr lang="hu-HU" sz="2800" dirty="0" smtClean="0"/>
          </a:p>
          <a:p>
            <a:pPr algn="ctr">
              <a:lnSpc>
                <a:spcPct val="100000"/>
              </a:lnSpc>
            </a:pPr>
            <a:r>
              <a:rPr lang="hu-HU" sz="2800" dirty="0" smtClean="0"/>
              <a:t>ahogy </a:t>
            </a:r>
            <a:r>
              <a:rPr lang="hu-HU" sz="2800" dirty="0"/>
              <a:t>imádkozunk. </a:t>
            </a:r>
            <a:r>
              <a:rPr lang="en-US" sz="2800" dirty="0" smtClean="0">
                <a:solidFill>
                  <a:srgbClr val="FFFFFF"/>
                </a:solidFill>
              </a:rPr>
              <a:t> </a:t>
            </a:r>
            <a:endParaRPr lang="en-US" sz="2800" dirty="0">
              <a:solidFill>
                <a:srgbClr val="FFFFFF"/>
              </a:solidFill>
            </a:endParaRPr>
          </a:p>
        </p:txBody>
      </p:sp>
      <p:pic>
        <p:nvPicPr>
          <p:cNvPr id="4" name="Picture 3">
            <a:extLst>
              <a:ext uri="{FF2B5EF4-FFF2-40B4-BE49-F238E27FC236}">
                <a16:creationId xmlns:a16="http://schemas.microsoft.com/office/drawing/2014/main" xmlns="" id="{D62D000C-CB9D-E745-BAB2-03AAD679C239}"/>
              </a:ext>
            </a:extLst>
          </p:cNvPr>
          <p:cNvPicPr>
            <a:picLocks noChangeAspect="1"/>
          </p:cNvPicPr>
          <p:nvPr/>
        </p:nvPicPr>
        <p:blipFill rotWithShape="1">
          <a:blip r:embed="rId3"/>
          <a:srcRect l="18581" r="30584" b="-1"/>
          <a:stretch/>
        </p:blipFill>
        <p:spPr>
          <a:xfrm>
            <a:off x="4654297" y="10"/>
            <a:ext cx="7537703" cy="6857990"/>
          </a:xfrm>
          <a:prstGeom prst="rect">
            <a:avLst/>
          </a:prstGeom>
        </p:spPr>
      </p:pic>
    </p:spTree>
    <p:extLst>
      <p:ext uri="{BB962C8B-B14F-4D97-AF65-F5344CB8AC3E}">
        <p14:creationId xmlns:p14="http://schemas.microsoft.com/office/powerpoint/2010/main" val="1973240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0">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098E58D8-C240-B44C-8650-F0A6A3698B5F}"/>
              </a:ext>
            </a:extLst>
          </p:cNvPr>
          <p:cNvSpPr>
            <a:spLocks noGrp="1"/>
          </p:cNvSpPr>
          <p:nvPr>
            <p:ph type="title"/>
          </p:nvPr>
        </p:nvSpPr>
        <p:spPr>
          <a:xfrm>
            <a:off x="338666" y="1108364"/>
            <a:ext cx="4091726" cy="1726224"/>
          </a:xfrm>
        </p:spPr>
        <p:txBody>
          <a:bodyPr>
            <a:noAutofit/>
          </a:bodyPr>
          <a:lstStyle/>
          <a:p>
            <a:pPr algn="ctr">
              <a:lnSpc>
                <a:spcPct val="100000"/>
              </a:lnSpc>
            </a:pPr>
            <a:r>
              <a:rPr lang="en-US" sz="3600" b="1" dirty="0" smtClean="0">
                <a:solidFill>
                  <a:srgbClr val="FFC000"/>
                </a:solidFill>
                <a:latin typeface="Avenir Next" panose="020B0503020202020204" pitchFamily="34" charset="0"/>
              </a:rPr>
              <a:t>1</a:t>
            </a:r>
            <a:r>
              <a:rPr lang="hu-HU" sz="3600" b="1" dirty="0" smtClean="0">
                <a:solidFill>
                  <a:srgbClr val="FFC000"/>
                </a:solidFill>
                <a:latin typeface="Avenir Next" panose="020B0503020202020204" pitchFamily="34" charset="0"/>
              </a:rPr>
              <a:t>. KULCS:</a:t>
            </a:r>
            <a:r>
              <a:rPr lang="en-US" sz="3600" b="1" dirty="0" smtClean="0">
                <a:solidFill>
                  <a:srgbClr val="FFFFFF"/>
                </a:solidFill>
              </a:rPr>
              <a:t> </a:t>
            </a:r>
            <a:r>
              <a:rPr lang="hu-HU" sz="3600" b="1" dirty="0" smtClean="0">
                <a:solidFill>
                  <a:srgbClr val="FFFFFF"/>
                </a:solidFill>
              </a:rPr>
              <a:t>VALÓDI</a:t>
            </a:r>
            <a:br>
              <a:rPr lang="hu-HU" sz="3600" b="1" dirty="0" smtClean="0">
                <a:solidFill>
                  <a:srgbClr val="FFFFFF"/>
                </a:solidFill>
              </a:rPr>
            </a:br>
            <a:r>
              <a:rPr lang="hu-HU" sz="3600" b="1" dirty="0" smtClean="0">
                <a:solidFill>
                  <a:srgbClr val="FFFFFF"/>
                </a:solidFill>
              </a:rPr>
              <a:t>SZÜKSÉGLETÉRT </a:t>
            </a:r>
            <a:r>
              <a:rPr lang="en-US" sz="3600" dirty="0">
                <a:solidFill>
                  <a:srgbClr val="FFFFFF"/>
                </a:solidFill>
              </a:rPr>
              <a:t/>
            </a:r>
            <a:br>
              <a:rPr lang="en-US" sz="3600" dirty="0">
                <a:solidFill>
                  <a:srgbClr val="FFFFFF"/>
                </a:solidFill>
              </a:rPr>
            </a:br>
            <a:endParaRPr lang="en-US" sz="3600" dirty="0">
              <a:solidFill>
                <a:srgbClr val="FFFFFF"/>
              </a:solidFill>
            </a:endParaRPr>
          </a:p>
        </p:txBody>
      </p:sp>
      <p:cxnSp>
        <p:nvCxnSpPr>
          <p:cNvPr id="28" name="Straight Connector 22">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AC1A27F0-8A41-AA44-9BF0-65149D32B766}"/>
              </a:ext>
            </a:extLst>
          </p:cNvPr>
          <p:cNvSpPr>
            <a:spLocks noGrp="1"/>
          </p:cNvSpPr>
          <p:nvPr>
            <p:ph idx="1"/>
          </p:nvPr>
        </p:nvSpPr>
        <p:spPr>
          <a:xfrm>
            <a:off x="338665" y="2817157"/>
            <a:ext cx="3928535" cy="3719110"/>
          </a:xfrm>
        </p:spPr>
        <p:txBody>
          <a:bodyPr>
            <a:normAutofit/>
          </a:bodyPr>
          <a:lstStyle/>
          <a:p>
            <a:pPr algn="ctr"/>
            <a:r>
              <a:rPr lang="hu-HU" sz="2800" dirty="0">
                <a:solidFill>
                  <a:schemeClr val="tx1"/>
                </a:solidFill>
              </a:rPr>
              <a:t>Isten nem fecsérel időt arra, hogy olyan embereket töltsön be, akik már tele vannak önmagukkal. Ő üres edényeket keres.  </a:t>
            </a:r>
          </a:p>
          <a:p>
            <a:pPr marL="0" indent="0" algn="ctr">
              <a:buNone/>
            </a:pPr>
            <a:endParaRPr lang="en-US" sz="2800" dirty="0">
              <a:solidFill>
                <a:srgbClr val="FFFFFF"/>
              </a:solidFill>
            </a:endParaRPr>
          </a:p>
          <a:p>
            <a:pPr algn="ctr"/>
            <a:endParaRPr lang="en-US" sz="2800" dirty="0">
              <a:solidFill>
                <a:srgbClr val="FFFFFF"/>
              </a:solidFill>
            </a:endParaRPr>
          </a:p>
        </p:txBody>
      </p:sp>
      <p:pic>
        <p:nvPicPr>
          <p:cNvPr id="16" name="Picture 15">
            <a:extLst>
              <a:ext uri="{FF2B5EF4-FFF2-40B4-BE49-F238E27FC236}">
                <a16:creationId xmlns:a16="http://schemas.microsoft.com/office/drawing/2014/main" xmlns="" id="{3BD55F8F-43EE-044F-97CA-98A534372483}"/>
              </a:ext>
            </a:extLst>
          </p:cNvPr>
          <p:cNvPicPr>
            <a:picLocks noChangeAspect="1"/>
          </p:cNvPicPr>
          <p:nvPr/>
        </p:nvPicPr>
        <p:blipFill rotWithShape="1">
          <a:blip r:embed="rId3"/>
          <a:srcRect l="18581" r="30584" b="-1"/>
          <a:stretch/>
        </p:blipFill>
        <p:spPr>
          <a:xfrm>
            <a:off x="4654296" y="10"/>
            <a:ext cx="7537703" cy="6857990"/>
          </a:xfrm>
          <a:prstGeom prst="rect">
            <a:avLst/>
          </a:prstGeom>
        </p:spPr>
      </p:pic>
    </p:spTree>
    <p:extLst>
      <p:ext uri="{BB962C8B-B14F-4D97-AF65-F5344CB8AC3E}">
        <p14:creationId xmlns:p14="http://schemas.microsoft.com/office/powerpoint/2010/main" val="173487718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55036448-4A98-634D-8E28-00FA000D5939}"/>
              </a:ext>
            </a:extLst>
          </p:cNvPr>
          <p:cNvSpPr>
            <a:spLocks noGrp="1"/>
          </p:cNvSpPr>
          <p:nvPr>
            <p:ph type="title"/>
          </p:nvPr>
        </p:nvSpPr>
        <p:spPr>
          <a:xfrm>
            <a:off x="493567" y="1073959"/>
            <a:ext cx="3852991" cy="1798921"/>
          </a:xfrm>
        </p:spPr>
        <p:txBody>
          <a:bodyPr>
            <a:normAutofit/>
          </a:bodyPr>
          <a:lstStyle/>
          <a:p>
            <a:pPr algn="ctr">
              <a:lnSpc>
                <a:spcPct val="100000"/>
              </a:lnSpc>
            </a:pPr>
            <a:r>
              <a:rPr lang="hu-HU" sz="3600" b="1" dirty="0" smtClean="0">
                <a:solidFill>
                  <a:srgbClr val="FFC000"/>
                </a:solidFill>
                <a:latin typeface="Avenir Next" panose="020B0503020202020204" pitchFamily="34" charset="0"/>
              </a:rPr>
              <a:t>2. KULCS</a:t>
            </a:r>
            <a:r>
              <a:rPr lang="en-US" sz="3600" b="1" dirty="0" smtClean="0">
                <a:solidFill>
                  <a:srgbClr val="FFC000"/>
                </a:solidFill>
                <a:latin typeface="Avenir Next" panose="020B0503020202020204" pitchFamily="34" charset="0"/>
              </a:rPr>
              <a:t>: </a:t>
            </a:r>
            <a:r>
              <a:rPr lang="hu-HU" sz="3600" b="1" dirty="0" smtClean="0">
                <a:solidFill>
                  <a:srgbClr val="FFFFFF"/>
                </a:solidFill>
              </a:rPr>
              <a:t>TISZTELETTEL</a:t>
            </a:r>
            <a:r>
              <a:rPr lang="en-US" sz="3600" dirty="0" smtClean="0">
                <a:solidFill>
                  <a:srgbClr val="FFFFFF"/>
                </a:solidFill>
              </a:rPr>
              <a:t/>
            </a:r>
            <a:br>
              <a:rPr lang="en-US" sz="3600" dirty="0" smtClean="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7ED383CD-20D4-FD49-B031-2529E85D038C}"/>
              </a:ext>
            </a:extLst>
          </p:cNvPr>
          <p:cNvSpPr>
            <a:spLocks noGrp="1"/>
          </p:cNvSpPr>
          <p:nvPr>
            <p:ph idx="1"/>
          </p:nvPr>
        </p:nvSpPr>
        <p:spPr>
          <a:xfrm>
            <a:off x="15" y="2532151"/>
            <a:ext cx="4749951" cy="4325839"/>
          </a:xfrm>
        </p:spPr>
        <p:txBody>
          <a:bodyPr>
            <a:normAutofit fontScale="92500" lnSpcReduction="10000"/>
          </a:bodyPr>
          <a:lstStyle/>
          <a:p>
            <a:r>
              <a:rPr lang="hu-HU" sz="2400" dirty="0">
                <a:solidFill>
                  <a:schemeClr val="tx1"/>
                </a:solidFill>
              </a:rPr>
              <a:t>„A mennyben minden őszinte imádság meghallgatásra talál. Lehet, hogy ezt az imádságot nem mondják el gördülékenyen, folyékonyan, de ha ebben az imádságban benne van az imádkozó szíve, akkor ez az imádság felszáll abba a szentélybe, ahol Jézus szolgál, és Ő jelenti ezt az imádságot az Atyának egyetlen ügyetlen, dadogó szó nélkül, szépen, és az teljes lesz tökéletessége tömjénének jó illatával.”</a:t>
            </a:r>
          </a:p>
          <a:p>
            <a:pPr algn="ctr"/>
            <a:r>
              <a:rPr lang="hu-HU" sz="1800" i="1" dirty="0">
                <a:solidFill>
                  <a:schemeClr val="tx1"/>
                </a:solidFill>
              </a:rPr>
              <a:t>Jézus élete </a:t>
            </a:r>
            <a:r>
              <a:rPr lang="hu-HU" sz="1800" dirty="0">
                <a:solidFill>
                  <a:schemeClr val="tx1"/>
                </a:solidFill>
              </a:rPr>
              <a:t>667. o.</a:t>
            </a:r>
          </a:p>
        </p:txBody>
      </p:sp>
      <p:pic>
        <p:nvPicPr>
          <p:cNvPr id="4" name="Picture 3">
            <a:extLst>
              <a:ext uri="{FF2B5EF4-FFF2-40B4-BE49-F238E27FC236}">
                <a16:creationId xmlns:a16="http://schemas.microsoft.com/office/drawing/2014/main" xmlns="" id="{EA6222AF-68CF-5B47-8D88-30E045E4927C}"/>
              </a:ext>
            </a:extLst>
          </p:cNvPr>
          <p:cNvPicPr>
            <a:picLocks noChangeAspect="1"/>
          </p:cNvPicPr>
          <p:nvPr/>
        </p:nvPicPr>
        <p:blipFill rotWithShape="1">
          <a:blip r:embed="rId3"/>
          <a:srcRect l="18581" r="30584" b="-1"/>
          <a:stretch/>
        </p:blipFill>
        <p:spPr>
          <a:xfrm>
            <a:off x="4749966" y="0"/>
            <a:ext cx="7537703" cy="6857990"/>
          </a:xfrm>
          <a:prstGeom prst="rect">
            <a:avLst/>
          </a:prstGeom>
        </p:spPr>
      </p:pic>
    </p:spTree>
    <p:extLst>
      <p:ext uri="{BB962C8B-B14F-4D97-AF65-F5344CB8AC3E}">
        <p14:creationId xmlns:p14="http://schemas.microsoft.com/office/powerpoint/2010/main" val="15837489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B35EB304-5990-B045-8453-F6B7FACBC111}"/>
              </a:ext>
            </a:extLst>
          </p:cNvPr>
          <p:cNvSpPr>
            <a:spLocks noGrp="1"/>
          </p:cNvSpPr>
          <p:nvPr>
            <p:ph type="title"/>
          </p:nvPr>
        </p:nvSpPr>
        <p:spPr>
          <a:xfrm>
            <a:off x="902410" y="1191390"/>
            <a:ext cx="5977937" cy="1666501"/>
          </a:xfrm>
        </p:spPr>
        <p:txBody>
          <a:bodyPr>
            <a:normAutofit fontScale="90000"/>
          </a:bodyPr>
          <a:lstStyle/>
          <a:p>
            <a:pPr algn="ctr"/>
            <a:r>
              <a:rPr lang="hu-HU" sz="4000" b="1" dirty="0" smtClean="0">
                <a:solidFill>
                  <a:srgbClr val="FFC000"/>
                </a:solidFill>
                <a:latin typeface="Avenir Next" panose="020B0503020202020204" pitchFamily="34" charset="0"/>
              </a:rPr>
              <a:t>3. KULCS</a:t>
            </a:r>
            <a:r>
              <a:rPr lang="en-US" sz="4000" b="1" dirty="0" smtClean="0">
                <a:solidFill>
                  <a:srgbClr val="FFC000"/>
                </a:solidFill>
              </a:rPr>
              <a:t>:</a:t>
            </a:r>
            <a:r>
              <a:rPr lang="en-US" sz="4000" b="1" dirty="0" smtClean="0">
                <a:solidFill>
                  <a:srgbClr val="FFFFFF"/>
                </a:solidFill>
              </a:rPr>
              <a:t> </a:t>
            </a:r>
            <a:r>
              <a:rPr lang="hu-HU" sz="4000" b="1" dirty="0" smtClean="0">
                <a:solidFill>
                  <a:srgbClr val="FFFFFF"/>
                </a:solidFill>
              </a:rPr>
              <a:t>ISTEN AKARATA</a:t>
            </a:r>
            <a:br>
              <a:rPr lang="hu-HU" sz="4000" b="1" dirty="0" smtClean="0">
                <a:solidFill>
                  <a:srgbClr val="FFFFFF"/>
                </a:solidFill>
              </a:rPr>
            </a:br>
            <a:r>
              <a:rPr lang="hu-HU" sz="4000" b="1" dirty="0" smtClean="0">
                <a:solidFill>
                  <a:srgbClr val="FFFFFF"/>
                </a:solidFill>
              </a:rPr>
              <a:t>SZERINT</a:t>
            </a:r>
            <a:r>
              <a:rPr lang="en-US" sz="4000" b="1" dirty="0" smtClean="0">
                <a:solidFill>
                  <a:srgbClr val="FFFFFF"/>
                </a:solidFill>
              </a:rPr>
              <a:t> </a:t>
            </a:r>
            <a:r>
              <a:rPr lang="en-US" sz="4000" dirty="0">
                <a:solidFill>
                  <a:srgbClr val="FFFFFF"/>
                </a:solidFill>
              </a:rPr>
              <a:t/>
            </a:r>
            <a:br>
              <a:rPr lang="en-US" sz="4000" dirty="0">
                <a:solidFill>
                  <a:srgbClr val="FFFFFF"/>
                </a:solidFill>
              </a:rPr>
            </a:br>
            <a:endParaRPr lang="en-US" sz="4000" dirty="0">
              <a:solidFill>
                <a:srgbClr val="FFFFFF"/>
              </a:solidFill>
            </a:endParaRPr>
          </a:p>
        </p:txBody>
      </p:sp>
      <p:cxnSp>
        <p:nvCxnSpPr>
          <p:cNvPr id="11" name="Straight Connector 10">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86D3DFC1-279B-FC47-9C19-EB62907A5A5A}"/>
              </a:ext>
            </a:extLst>
          </p:cNvPr>
          <p:cNvSpPr>
            <a:spLocks noGrp="1"/>
          </p:cNvSpPr>
          <p:nvPr>
            <p:ph idx="1"/>
          </p:nvPr>
        </p:nvSpPr>
        <p:spPr>
          <a:xfrm>
            <a:off x="434716" y="2557857"/>
            <a:ext cx="6835514" cy="4127145"/>
          </a:xfrm>
        </p:spPr>
        <p:txBody>
          <a:bodyPr>
            <a:noAutofit/>
          </a:bodyPr>
          <a:lstStyle/>
          <a:p>
            <a:r>
              <a:rPr lang="hu-HU" sz="2400" dirty="0">
                <a:solidFill>
                  <a:schemeClr val="tx1"/>
                </a:solidFill>
              </a:rPr>
              <a:t>„Minden az Ő akarata szerint való, ami összhangban áll az Ő természetével. Nem kell azon tanakodnunk, hogy vajon Isten meg akar-e szabadítani bennünket a bűnből, megerősíteni ellenségeinkkel szemben, megerősíteni a szolgálatra, hogy tökéletes békességet akar adni, örömet, egészséges házasságot és az Ő országának gyümölcseit. A Szentírásban teljesen világossá teszi, hogy ezeket örömmel mind meg akarja nekünk adni.”</a:t>
            </a:r>
          </a:p>
          <a:p>
            <a:pPr algn="ctr"/>
            <a:r>
              <a:rPr lang="en-US" sz="1800" dirty="0">
                <a:solidFill>
                  <a:srgbClr val="FFFFFF"/>
                </a:solidFill>
              </a:rPr>
              <a:t> </a:t>
            </a:r>
            <a:r>
              <a:rPr lang="hu-HU" sz="1800" dirty="0">
                <a:solidFill>
                  <a:schemeClr val="tx1"/>
                </a:solidFill>
              </a:rPr>
              <a:t>Leslie </a:t>
            </a:r>
            <a:r>
              <a:rPr lang="hu-HU" sz="1800" dirty="0" err="1">
                <a:solidFill>
                  <a:schemeClr val="tx1"/>
                </a:solidFill>
              </a:rPr>
              <a:t>Ludy</a:t>
            </a:r>
            <a:r>
              <a:rPr lang="hu-HU" sz="1800" dirty="0">
                <a:solidFill>
                  <a:schemeClr val="tx1"/>
                </a:solidFill>
              </a:rPr>
              <a:t>: </a:t>
            </a:r>
            <a:r>
              <a:rPr lang="hu-HU" sz="1800" i="1" dirty="0">
                <a:solidFill>
                  <a:schemeClr val="tx1"/>
                </a:solidFill>
              </a:rPr>
              <a:t>Imaharc</a:t>
            </a:r>
            <a:r>
              <a:rPr lang="hu-HU" sz="1800" dirty="0">
                <a:solidFill>
                  <a:schemeClr val="tx1"/>
                </a:solidFill>
              </a:rPr>
              <a:t> 179. o.</a:t>
            </a:r>
          </a:p>
        </p:txBody>
      </p:sp>
      <p:pic>
        <p:nvPicPr>
          <p:cNvPr id="4" name="Picture 3">
            <a:extLst>
              <a:ext uri="{FF2B5EF4-FFF2-40B4-BE49-F238E27FC236}">
                <a16:creationId xmlns:a16="http://schemas.microsoft.com/office/drawing/2014/main" xmlns="" id="{50DCDE95-8EA2-1D4A-82ED-5B5EC499C306}"/>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6140526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7E5A14D3-2A74-F441-9184-2C82833CF92D}"/>
              </a:ext>
            </a:extLst>
          </p:cNvPr>
          <p:cNvSpPr>
            <a:spLocks noGrp="1"/>
          </p:cNvSpPr>
          <p:nvPr>
            <p:ph type="title"/>
          </p:nvPr>
        </p:nvSpPr>
        <p:spPr>
          <a:xfrm>
            <a:off x="704536" y="989349"/>
            <a:ext cx="6565551" cy="1958481"/>
          </a:xfrm>
        </p:spPr>
        <p:txBody>
          <a:bodyPr>
            <a:normAutofit/>
          </a:bodyPr>
          <a:lstStyle/>
          <a:p>
            <a:pPr algn="ctr">
              <a:lnSpc>
                <a:spcPct val="100000"/>
              </a:lnSpc>
            </a:pPr>
            <a:r>
              <a:rPr lang="hu-HU" sz="3600" b="1" dirty="0" smtClean="0">
                <a:solidFill>
                  <a:srgbClr val="FFC000"/>
                </a:solidFill>
                <a:latin typeface="Avenir Next" panose="020B0503020202020204" pitchFamily="34" charset="0"/>
              </a:rPr>
              <a:t>4. KULCS</a:t>
            </a:r>
            <a:r>
              <a:rPr lang="en-US" sz="3600" b="1" dirty="0" smtClean="0">
                <a:solidFill>
                  <a:srgbClr val="FFC000"/>
                </a:solidFill>
              </a:rPr>
              <a:t>:</a:t>
            </a:r>
            <a:r>
              <a:rPr lang="en-US" sz="3600" b="1" dirty="0" smtClean="0">
                <a:solidFill>
                  <a:srgbClr val="FFFFFF"/>
                </a:solidFill>
              </a:rPr>
              <a:t> </a:t>
            </a:r>
            <a:r>
              <a:rPr lang="hu-HU" sz="3600" b="1" dirty="0">
                <a:solidFill>
                  <a:schemeClr val="tx1"/>
                </a:solidFill>
              </a:rPr>
              <a:t>A SZENTLÉLEKTŐL VEZÉRELVE</a:t>
            </a:r>
            <a:r>
              <a:rPr lang="en-US" sz="3600" dirty="0">
                <a:solidFill>
                  <a:srgbClr val="FFFFFF"/>
                </a:solidFill>
              </a:rPr>
              <a:t/>
            </a:r>
            <a:br>
              <a:rPr lang="en-US" sz="3600" dirty="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BE3A1D65-5AE0-8A46-AF03-FE2DB98916A9}"/>
              </a:ext>
            </a:extLst>
          </p:cNvPr>
          <p:cNvSpPr>
            <a:spLocks noGrp="1"/>
          </p:cNvSpPr>
          <p:nvPr>
            <p:ph idx="1"/>
          </p:nvPr>
        </p:nvSpPr>
        <p:spPr>
          <a:xfrm>
            <a:off x="854439" y="3235771"/>
            <a:ext cx="6220778" cy="2917894"/>
          </a:xfrm>
        </p:spPr>
        <p:txBody>
          <a:bodyPr>
            <a:normAutofit fontScale="92500" lnSpcReduction="20000"/>
          </a:bodyPr>
          <a:lstStyle/>
          <a:p>
            <a:r>
              <a:rPr lang="hu-HU" sz="2800" dirty="0">
                <a:solidFill>
                  <a:schemeClr val="tx1"/>
                </a:solidFill>
              </a:rPr>
              <a:t>Az Úr arra kérlel bennünket, hogy: </a:t>
            </a:r>
            <a:endParaRPr lang="hu-HU" sz="2800" dirty="0" smtClean="0">
              <a:solidFill>
                <a:schemeClr val="tx1"/>
              </a:solidFill>
            </a:endParaRPr>
          </a:p>
          <a:p>
            <a:pPr algn="ctr"/>
            <a:r>
              <a:rPr lang="hu-HU" sz="2800" dirty="0" smtClean="0">
                <a:solidFill>
                  <a:schemeClr val="tx1"/>
                </a:solidFill>
              </a:rPr>
              <a:t>„</a:t>
            </a:r>
            <a:r>
              <a:rPr lang="hu-HU" sz="2800" dirty="0">
                <a:solidFill>
                  <a:schemeClr val="tx1"/>
                </a:solidFill>
              </a:rPr>
              <a:t>Kiálts hozzám és megfelelek, és nagy dolgokat mondok néked, és megfoghatatlanokat, amelyeket nem tudsz</a:t>
            </a:r>
            <a:r>
              <a:rPr lang="hu-HU" sz="2800" dirty="0" smtClean="0">
                <a:solidFill>
                  <a:schemeClr val="tx1"/>
                </a:solidFill>
              </a:rPr>
              <a:t>.” </a:t>
            </a:r>
          </a:p>
          <a:p>
            <a:pPr algn="ctr"/>
            <a:r>
              <a:rPr lang="hu-HU" sz="2600" dirty="0" smtClean="0">
                <a:solidFill>
                  <a:schemeClr val="tx1"/>
                </a:solidFill>
              </a:rPr>
              <a:t> Jeremiás 33:3</a:t>
            </a:r>
            <a:endParaRPr lang="hu-HU" sz="2600" dirty="0">
              <a:solidFill>
                <a:schemeClr val="tx1"/>
              </a:solidFill>
            </a:endParaRPr>
          </a:p>
          <a:p>
            <a:r>
              <a:rPr lang="hu-HU" sz="2600" dirty="0">
                <a:solidFill>
                  <a:schemeClr val="tx1"/>
                </a:solidFill>
              </a:rPr>
              <a:t> </a:t>
            </a:r>
          </a:p>
        </p:txBody>
      </p:sp>
      <p:pic>
        <p:nvPicPr>
          <p:cNvPr id="4" name="Picture 3" descr="A close up of a flower&#10;&#10;Description automatically generated">
            <a:extLst>
              <a:ext uri="{FF2B5EF4-FFF2-40B4-BE49-F238E27FC236}">
                <a16:creationId xmlns:a16="http://schemas.microsoft.com/office/drawing/2014/main" xmlns="" id="{DD198768-CFB4-ED47-95B2-077377EC7E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17424737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FDC4858-CEE9-CC42-9BD8-CFB740368BB3}"/>
              </a:ext>
            </a:extLst>
          </p:cNvPr>
          <p:cNvSpPr>
            <a:spLocks noGrp="1"/>
          </p:cNvSpPr>
          <p:nvPr>
            <p:ph type="title"/>
          </p:nvPr>
        </p:nvSpPr>
        <p:spPr>
          <a:xfrm>
            <a:off x="1112270" y="1206381"/>
            <a:ext cx="5977937" cy="1666501"/>
          </a:xfrm>
        </p:spPr>
        <p:txBody>
          <a:bodyPr>
            <a:normAutofit/>
          </a:bodyPr>
          <a:lstStyle/>
          <a:p>
            <a:pPr algn="ctr"/>
            <a:r>
              <a:rPr lang="hu-HU" sz="4000" b="1" dirty="0" smtClean="0">
                <a:solidFill>
                  <a:srgbClr val="FFC000"/>
                </a:solidFill>
                <a:latin typeface="Avenir Next" panose="020B0503020202020204" pitchFamily="34" charset="0"/>
              </a:rPr>
              <a:t>5. KULCS</a:t>
            </a:r>
            <a:r>
              <a:rPr lang="en-US" sz="4000" b="1" dirty="0" smtClean="0">
                <a:solidFill>
                  <a:srgbClr val="FFC000"/>
                </a:solidFill>
                <a:latin typeface="Avenir Next" panose="020B0503020202020204" pitchFamily="34" charset="0"/>
              </a:rPr>
              <a:t>:</a:t>
            </a:r>
            <a:r>
              <a:rPr lang="en-US" sz="4000" b="1" dirty="0" smtClean="0">
                <a:solidFill>
                  <a:srgbClr val="FFFFFF"/>
                </a:solidFill>
              </a:rPr>
              <a:t> </a:t>
            </a:r>
            <a:r>
              <a:rPr lang="hu-HU" sz="4000" b="1" dirty="0" smtClean="0">
                <a:solidFill>
                  <a:srgbClr val="FFFFFF"/>
                </a:solidFill>
              </a:rPr>
              <a:t>HITTEL</a:t>
            </a:r>
            <a:r>
              <a:rPr lang="en-US" sz="4000" dirty="0" smtClean="0">
                <a:solidFill>
                  <a:srgbClr val="FFFFFF"/>
                </a:solidFill>
              </a:rPr>
              <a:t> </a:t>
            </a:r>
            <a:r>
              <a:rPr lang="en-US" sz="4000" dirty="0">
                <a:solidFill>
                  <a:srgbClr val="FFFFFF"/>
                </a:solidFill>
              </a:rPr>
              <a:t/>
            </a:r>
            <a:br>
              <a:rPr lang="en-US" sz="4000" dirty="0">
                <a:solidFill>
                  <a:srgbClr val="FFFFFF"/>
                </a:solidFill>
              </a:rPr>
            </a:br>
            <a:endParaRPr lang="en-US" sz="4000" dirty="0">
              <a:solidFill>
                <a:srgbClr val="FFFFFF"/>
              </a:solidFill>
            </a:endParaRPr>
          </a:p>
        </p:txBody>
      </p:sp>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6B4772EE-D913-4445-BE8B-D7886A612CDD}"/>
              </a:ext>
            </a:extLst>
          </p:cNvPr>
          <p:cNvSpPr>
            <a:spLocks noGrp="1"/>
          </p:cNvSpPr>
          <p:nvPr>
            <p:ph idx="1"/>
          </p:nvPr>
        </p:nvSpPr>
        <p:spPr>
          <a:xfrm>
            <a:off x="748145" y="2831034"/>
            <a:ext cx="6327072" cy="3057147"/>
          </a:xfrm>
        </p:spPr>
        <p:txBody>
          <a:bodyPr>
            <a:normAutofit fontScale="70000" lnSpcReduction="20000"/>
          </a:bodyPr>
          <a:lstStyle/>
          <a:p>
            <a:r>
              <a:rPr lang="hu-HU" sz="3600" dirty="0">
                <a:solidFill>
                  <a:schemeClr val="tx1"/>
                </a:solidFill>
              </a:rPr>
              <a:t>Jakab 1:6 kijelenti: </a:t>
            </a:r>
            <a:endParaRPr lang="hu-HU" sz="3600" dirty="0" smtClean="0">
              <a:solidFill>
                <a:schemeClr val="tx1"/>
              </a:solidFill>
            </a:endParaRPr>
          </a:p>
          <a:p>
            <a:pPr algn="ctr"/>
            <a:r>
              <a:rPr lang="hu-HU" sz="4400" dirty="0" smtClean="0">
                <a:solidFill>
                  <a:schemeClr val="tx1"/>
                </a:solidFill>
              </a:rPr>
              <a:t>„</a:t>
            </a:r>
            <a:r>
              <a:rPr lang="hu-HU" sz="4400" dirty="0">
                <a:solidFill>
                  <a:schemeClr val="tx1"/>
                </a:solidFill>
              </a:rPr>
              <a:t>De kérje hittel, semmit sem kételkedvén: mert aki kételkedik, hasonlatos a tenger habjához, amelyet a szél hajt és ide s tova hány.” </a:t>
            </a:r>
          </a:p>
          <a:p>
            <a:pPr algn="ctr"/>
            <a:r>
              <a:rPr lang="hu-HU" sz="4400" dirty="0">
                <a:solidFill>
                  <a:schemeClr val="tx1"/>
                </a:solidFill>
              </a:rPr>
              <a:t> </a:t>
            </a:r>
          </a:p>
          <a:p>
            <a:pPr algn="ctr"/>
            <a:endParaRPr lang="en-US" sz="2800" dirty="0">
              <a:solidFill>
                <a:srgbClr val="FFFFFF"/>
              </a:solidFill>
            </a:endParaRPr>
          </a:p>
        </p:txBody>
      </p:sp>
      <p:pic>
        <p:nvPicPr>
          <p:cNvPr id="5" name="Picture 4">
            <a:extLst>
              <a:ext uri="{FF2B5EF4-FFF2-40B4-BE49-F238E27FC236}">
                <a16:creationId xmlns:a16="http://schemas.microsoft.com/office/drawing/2014/main" xmlns="" id="{75B50D9B-89CA-3F46-9EEE-E21D30F29DF4}"/>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36576163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D6D4B760-38F4-FA4E-95D4-2386DD9D27A0}"/>
              </a:ext>
            </a:extLst>
          </p:cNvPr>
          <p:cNvSpPr>
            <a:spLocks noGrp="1"/>
          </p:cNvSpPr>
          <p:nvPr>
            <p:ph type="title"/>
          </p:nvPr>
        </p:nvSpPr>
        <p:spPr>
          <a:xfrm>
            <a:off x="1097280" y="1386260"/>
            <a:ext cx="5977937" cy="1666501"/>
          </a:xfrm>
        </p:spPr>
        <p:txBody>
          <a:bodyPr>
            <a:noAutofit/>
          </a:bodyPr>
          <a:lstStyle/>
          <a:p>
            <a:pPr algn="ctr">
              <a:lnSpc>
                <a:spcPct val="100000"/>
              </a:lnSpc>
            </a:pPr>
            <a:r>
              <a:rPr lang="hu-HU" sz="4000" b="1" dirty="0" smtClean="0">
                <a:solidFill>
                  <a:srgbClr val="FFC000"/>
                </a:solidFill>
                <a:latin typeface="Avenir Next" panose="020B0503020202020204" pitchFamily="34" charset="0"/>
              </a:rPr>
              <a:t>6. KULCS</a:t>
            </a:r>
            <a:r>
              <a:rPr lang="en-US" sz="4000" b="1" dirty="0" smtClean="0">
                <a:solidFill>
                  <a:srgbClr val="FFC000"/>
                </a:solidFill>
                <a:latin typeface="Avenir Next" panose="020B0503020202020204" pitchFamily="34" charset="0"/>
              </a:rPr>
              <a:t>:</a:t>
            </a:r>
            <a:r>
              <a:rPr lang="en-US" sz="4000" b="1" dirty="0" smtClean="0">
                <a:solidFill>
                  <a:srgbClr val="FFFFFF"/>
                </a:solidFill>
              </a:rPr>
              <a:t> </a:t>
            </a:r>
            <a:r>
              <a:rPr lang="hu-HU" sz="4000" b="1" dirty="0" smtClean="0">
                <a:solidFill>
                  <a:srgbClr val="FFFFFF"/>
                </a:solidFill>
              </a:rPr>
              <a:t>ENGEDELMESEN ÉS BŰNBÁNATTAL</a:t>
            </a:r>
            <a:r>
              <a:rPr lang="en-US" sz="4000" dirty="0">
                <a:solidFill>
                  <a:srgbClr val="FFFFFF"/>
                </a:solidFill>
              </a:rPr>
              <a:t/>
            </a:r>
            <a:br>
              <a:rPr lang="en-US" sz="4000" dirty="0">
                <a:solidFill>
                  <a:srgbClr val="FFFFFF"/>
                </a:solidFill>
              </a:rPr>
            </a:br>
            <a:endParaRPr lang="en-US" sz="4000" dirty="0">
              <a:solidFill>
                <a:srgbClr val="FFFFFF"/>
              </a:solidFill>
            </a:endParaRPr>
          </a:p>
        </p:txBody>
      </p:sp>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55C53985-BB8C-AD46-9C16-70211DA9C802}"/>
              </a:ext>
            </a:extLst>
          </p:cNvPr>
          <p:cNvSpPr>
            <a:spLocks noGrp="1"/>
          </p:cNvSpPr>
          <p:nvPr>
            <p:ph idx="1"/>
          </p:nvPr>
        </p:nvSpPr>
        <p:spPr>
          <a:xfrm>
            <a:off x="1097279" y="2569719"/>
            <a:ext cx="5977938" cy="4115285"/>
          </a:xfrm>
        </p:spPr>
        <p:txBody>
          <a:bodyPr>
            <a:normAutofit fontScale="92500" lnSpcReduction="10000"/>
          </a:bodyPr>
          <a:lstStyle/>
          <a:p>
            <a:pPr algn="ctr"/>
            <a:r>
              <a:rPr lang="hu-HU" sz="2800" dirty="0">
                <a:solidFill>
                  <a:schemeClr val="tx1"/>
                </a:solidFill>
              </a:rPr>
              <a:t>„Ha hamisságra néztem volna szívemben, meg nem hallgatott volna az én Uram.” </a:t>
            </a:r>
          </a:p>
          <a:p>
            <a:pPr algn="ctr"/>
            <a:r>
              <a:rPr lang="hu-HU" sz="2400" dirty="0" smtClean="0">
                <a:solidFill>
                  <a:srgbClr val="FFFFFF"/>
                </a:solidFill>
              </a:rPr>
              <a:t>Zsolt </a:t>
            </a:r>
            <a:r>
              <a:rPr lang="en-US" sz="2400" dirty="0" smtClean="0">
                <a:solidFill>
                  <a:srgbClr val="FFFFFF"/>
                </a:solidFill>
              </a:rPr>
              <a:t>66:18</a:t>
            </a:r>
            <a:endParaRPr lang="en-US" sz="2400" dirty="0">
              <a:solidFill>
                <a:srgbClr val="FFFFFF"/>
              </a:solidFill>
            </a:endParaRPr>
          </a:p>
          <a:p>
            <a:r>
              <a:rPr lang="hu-HU" sz="2800" dirty="0" smtClean="0">
                <a:solidFill>
                  <a:schemeClr val="tx1"/>
                </a:solidFill>
              </a:rPr>
              <a:t>Ellen White így figyelmeztet: </a:t>
            </a:r>
          </a:p>
          <a:p>
            <a:pPr algn="ctr"/>
            <a:r>
              <a:rPr lang="hu-HU" sz="2800" dirty="0" smtClean="0">
                <a:solidFill>
                  <a:schemeClr val="tx1"/>
                </a:solidFill>
              </a:rPr>
              <a:t>„</a:t>
            </a:r>
            <a:r>
              <a:rPr lang="hu-HU" sz="2800" dirty="0">
                <a:solidFill>
                  <a:schemeClr val="tx1"/>
                </a:solidFill>
              </a:rPr>
              <a:t>Ha csak részben, fél szívvel engedelmeskedünk Neki, akkor az ígéretei nem teljesednek számunkra.” </a:t>
            </a:r>
            <a:endParaRPr lang="hu-HU" sz="2800" dirty="0" smtClean="0">
              <a:solidFill>
                <a:schemeClr val="tx1"/>
              </a:solidFill>
            </a:endParaRPr>
          </a:p>
          <a:p>
            <a:pPr algn="ctr"/>
            <a:r>
              <a:rPr lang="hu-HU" sz="2600" i="1" dirty="0" smtClean="0">
                <a:solidFill>
                  <a:srgbClr val="FFFFFF"/>
                </a:solidFill>
              </a:rPr>
              <a:t>Gyermeknevelés </a:t>
            </a:r>
            <a:r>
              <a:rPr lang="en-US" sz="2600" dirty="0" smtClean="0">
                <a:solidFill>
                  <a:srgbClr val="FFFFFF"/>
                </a:solidFill>
              </a:rPr>
              <a:t>499</a:t>
            </a:r>
            <a:r>
              <a:rPr lang="hu-HU" sz="2600" dirty="0" smtClean="0">
                <a:solidFill>
                  <a:srgbClr val="FFFFFF"/>
                </a:solidFill>
              </a:rPr>
              <a:t>. o.</a:t>
            </a:r>
            <a:endParaRPr lang="en-US" sz="2600" dirty="0">
              <a:solidFill>
                <a:srgbClr val="FFFFFF"/>
              </a:solidFill>
            </a:endParaRPr>
          </a:p>
          <a:p>
            <a:pPr algn="ctr"/>
            <a:endParaRPr lang="en-US" sz="2800" dirty="0">
              <a:solidFill>
                <a:srgbClr val="FFFFFF"/>
              </a:solidFill>
            </a:endParaRPr>
          </a:p>
        </p:txBody>
      </p:sp>
      <p:pic>
        <p:nvPicPr>
          <p:cNvPr id="5" name="Picture 4">
            <a:extLst>
              <a:ext uri="{FF2B5EF4-FFF2-40B4-BE49-F238E27FC236}">
                <a16:creationId xmlns:a16="http://schemas.microsoft.com/office/drawing/2014/main" xmlns="" id="{7F04E3CD-0129-CA4F-852F-63BB3A945AAB}"/>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59797641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E844E128-FF69-4E9F-8327-6B504B3C5A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0D81FB86-1F55-EC42-B43D-5004BB4B1361}"/>
              </a:ext>
            </a:extLst>
          </p:cNvPr>
          <p:cNvSpPr>
            <a:spLocks noGrp="1"/>
          </p:cNvSpPr>
          <p:nvPr>
            <p:ph type="title"/>
          </p:nvPr>
        </p:nvSpPr>
        <p:spPr>
          <a:xfrm>
            <a:off x="4861953" y="1056480"/>
            <a:ext cx="6200791" cy="1821632"/>
          </a:xfrm>
        </p:spPr>
        <p:txBody>
          <a:bodyPr>
            <a:normAutofit fontScale="90000"/>
          </a:bodyPr>
          <a:lstStyle/>
          <a:p>
            <a:pPr algn="ctr"/>
            <a:r>
              <a:rPr lang="hu-HU" sz="3700" b="1" dirty="0" smtClean="0">
                <a:solidFill>
                  <a:srgbClr val="FFC000"/>
                </a:solidFill>
                <a:latin typeface="Avenir Next" panose="020B0503020202020204" pitchFamily="34" charset="0"/>
              </a:rPr>
              <a:t>7. KULCS</a:t>
            </a:r>
            <a:r>
              <a:rPr lang="en-US" sz="3700" b="1" dirty="0" smtClean="0">
                <a:solidFill>
                  <a:srgbClr val="FFC000"/>
                </a:solidFill>
                <a:latin typeface="Avenir Next" panose="020B0503020202020204" pitchFamily="34" charset="0"/>
              </a:rPr>
              <a:t>:</a:t>
            </a:r>
            <a:r>
              <a:rPr lang="en-US" sz="3700" b="1" dirty="0" smtClean="0">
                <a:solidFill>
                  <a:srgbClr val="FFFFFF"/>
                </a:solidFill>
              </a:rPr>
              <a:t> </a:t>
            </a:r>
            <a:r>
              <a:rPr lang="hu-HU" sz="4000" b="1" dirty="0">
                <a:solidFill>
                  <a:schemeClr val="tx1"/>
                </a:solidFill>
              </a:rPr>
              <a:t>MEGBOCSÁJTÓ </a:t>
            </a:r>
            <a:r>
              <a:rPr lang="hu-HU" sz="4000" b="1" dirty="0" smtClean="0">
                <a:solidFill>
                  <a:schemeClr val="tx1"/>
                </a:solidFill>
              </a:rPr>
              <a:t>SZÍVVEL</a:t>
            </a:r>
            <a:r>
              <a:rPr lang="hu-HU" sz="4000" dirty="0">
                <a:solidFill>
                  <a:schemeClr val="tx1"/>
                </a:solidFill>
              </a:rPr>
              <a:t/>
            </a:r>
            <a:br>
              <a:rPr lang="hu-HU" sz="4000" dirty="0">
                <a:solidFill>
                  <a:schemeClr val="tx1"/>
                </a:solidFill>
              </a:rPr>
            </a:br>
            <a:r>
              <a:rPr lang="en-US" sz="3700" dirty="0">
                <a:solidFill>
                  <a:srgbClr val="FFFFFF"/>
                </a:solidFill>
              </a:rPr>
              <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xmlns="" id="{CC0BABED-A81B-594F-B70F-62383F973EBE}"/>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xmlns="" id="{055CEADF-09EA-423C-8C45-F94AF44D5AF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B5DA0A37-0916-2347-BC08-90644A09EFFA}"/>
              </a:ext>
            </a:extLst>
          </p:cNvPr>
          <p:cNvSpPr>
            <a:spLocks noGrp="1"/>
          </p:cNvSpPr>
          <p:nvPr>
            <p:ph idx="1"/>
          </p:nvPr>
        </p:nvSpPr>
        <p:spPr>
          <a:xfrm>
            <a:off x="4861953" y="2831034"/>
            <a:ext cx="6232769" cy="3569765"/>
          </a:xfrm>
        </p:spPr>
        <p:txBody>
          <a:bodyPr>
            <a:normAutofit fontScale="92500" lnSpcReduction="10000"/>
          </a:bodyPr>
          <a:lstStyle/>
          <a:p>
            <a:r>
              <a:rPr lang="hu-HU" sz="2800" dirty="0" smtClean="0">
                <a:solidFill>
                  <a:srgbClr val="FFFFFF"/>
                </a:solidFill>
              </a:rPr>
              <a:t>Jézus tanácsa:</a:t>
            </a:r>
          </a:p>
          <a:p>
            <a:pPr algn="ctr"/>
            <a:r>
              <a:rPr lang="hu-HU" sz="2800" dirty="0" smtClean="0">
                <a:solidFill>
                  <a:srgbClr val="FFFFFF"/>
                </a:solidFill>
              </a:rPr>
              <a:t>„</a:t>
            </a:r>
            <a:r>
              <a:rPr lang="hu-HU" sz="2800" dirty="0" smtClean="0">
                <a:solidFill>
                  <a:schemeClr val="tx1"/>
                </a:solidFill>
              </a:rPr>
              <a:t>És </a:t>
            </a:r>
            <a:r>
              <a:rPr lang="hu-HU" sz="2800" dirty="0">
                <a:solidFill>
                  <a:schemeClr val="tx1"/>
                </a:solidFill>
              </a:rPr>
              <a:t>mikor imádkozva megálltok, bocsássátok meg, ha valaki ellen valami panaszotok van; hogy a ti mennyei Atyátok is megbocsássa néktek a ti vétkeiteket.” </a:t>
            </a:r>
            <a:endParaRPr lang="hu-HU" sz="2800" dirty="0" smtClean="0">
              <a:solidFill>
                <a:schemeClr val="tx1"/>
              </a:solidFill>
            </a:endParaRPr>
          </a:p>
          <a:p>
            <a:pPr algn="ctr"/>
            <a:r>
              <a:rPr lang="hu-HU" sz="2400" dirty="0" smtClean="0">
                <a:solidFill>
                  <a:schemeClr val="tx1"/>
                </a:solidFill>
              </a:rPr>
              <a:t>Márk 11:25</a:t>
            </a:r>
            <a:endParaRPr lang="hu-HU" sz="2400" dirty="0">
              <a:solidFill>
                <a:schemeClr val="tx1"/>
              </a:solidFill>
            </a:endParaRPr>
          </a:p>
          <a:p>
            <a:r>
              <a:rPr lang="hu-HU" sz="2800" dirty="0">
                <a:solidFill>
                  <a:schemeClr val="tx1"/>
                </a:solidFill>
              </a:rPr>
              <a:t> </a:t>
            </a:r>
          </a:p>
          <a:p>
            <a:pPr algn="ctr"/>
            <a:endParaRPr lang="en-US" sz="2800" dirty="0">
              <a:solidFill>
                <a:srgbClr val="FFFFFF"/>
              </a:solidFill>
            </a:endParaRPr>
          </a:p>
        </p:txBody>
      </p:sp>
    </p:spTree>
    <p:extLst>
      <p:ext uri="{BB962C8B-B14F-4D97-AF65-F5344CB8AC3E}">
        <p14:creationId xmlns:p14="http://schemas.microsoft.com/office/powerpoint/2010/main" val="85844854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RetrospectVTI">
  <a:themeElements>
    <a:clrScheme name="">
      <a:dk1>
        <a:srgbClr val="000000"/>
      </a:dk1>
      <a:lt1>
        <a:srgbClr val="FFFFFF"/>
      </a:lt1>
      <a:dk2>
        <a:srgbClr val="413124"/>
      </a:dk2>
      <a:lt2>
        <a:srgbClr val="E8E4E2"/>
      </a:lt2>
      <a:accent1>
        <a:srgbClr val="36B5A1"/>
      </a:accent1>
      <a:accent2>
        <a:srgbClr val="23ADDD"/>
      </a:accent2>
      <a:accent3>
        <a:srgbClr val="6E98EE"/>
      </a:accent3>
      <a:accent4>
        <a:srgbClr val="EB534E"/>
      </a:accent4>
      <a:accent5>
        <a:srgbClr val="E98A3C"/>
      </a:accent5>
      <a:accent6>
        <a:srgbClr val="B1A23B"/>
      </a:accent6>
      <a:hlink>
        <a:srgbClr val="AA7562"/>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679</Words>
  <Application>Microsoft Office PowerPoint</Application>
  <PresentationFormat>Szélesvásznú</PresentationFormat>
  <Paragraphs>207</Paragraphs>
  <Slides>14</Slides>
  <Notes>14</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14</vt:i4>
      </vt:variant>
    </vt:vector>
  </HeadingPairs>
  <TitlesOfParts>
    <vt:vector size="20" baseType="lpstr">
      <vt:lpstr>Avenir Next</vt:lpstr>
      <vt:lpstr>Calibri</vt:lpstr>
      <vt:lpstr>Georgia Pro Cond Light</vt:lpstr>
      <vt:lpstr>Gill Sans MT</vt:lpstr>
      <vt:lpstr>Speak Pro</vt:lpstr>
      <vt:lpstr>RetrospectVTI</vt:lpstr>
      <vt:lpstr>  AZ ERŐ MENNYEI  TÁRHÁZÁNAK MEGNYITÁSA [A kérés, közbenjárás 12 bibliai kulcsa]  </vt:lpstr>
      <vt:lpstr>  A Menny tárházát nyitó kulcs</vt:lpstr>
      <vt:lpstr>1. KULCS: VALÓDI SZÜKSÉGLETÉRT  </vt:lpstr>
      <vt:lpstr>2. KULCS: TISZTELETTEL </vt:lpstr>
      <vt:lpstr>3. KULCS: ISTEN AKARATA SZERINT  </vt:lpstr>
      <vt:lpstr>4. KULCS: A SZENTLÉLEKTŐL VEZÉRELVE </vt:lpstr>
      <vt:lpstr>5. KULCS: HITTEL  </vt:lpstr>
      <vt:lpstr>6. KULCS: ENGEDELMESEN ÉS BŰNBÁNATTAL </vt:lpstr>
      <vt:lpstr>7. KULCS: MEGBOCSÁJTÓ SZÍVVEL  </vt:lpstr>
      <vt:lpstr>8. KULCS: TISZTELETTEL  </vt:lpstr>
      <vt:lpstr>       9. KULCS: JÓ SÁFÁRKÉNT  </vt:lpstr>
      <vt:lpstr>10. KULCS: NAGYLELKŰSÉGGEL   </vt:lpstr>
      <vt:lpstr>11. KULCS: AZ ADOMÁNYOZÓT   ISMERVE  </vt:lpstr>
      <vt:lpstr>12. KULCS: ÁLLHATATOSAN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Unlocking Heaven’s Storehouse of Power [Twelve Biblical Keys of Intercession]  by Melody Mason</dc:title>
  <dc:creator>Arrais, Raquel</dc:creator>
  <cp:lastModifiedBy>Bea</cp:lastModifiedBy>
  <cp:revision>51</cp:revision>
  <dcterms:created xsi:type="dcterms:W3CDTF">2019-10-29T01:20:42Z</dcterms:created>
  <dcterms:modified xsi:type="dcterms:W3CDTF">2020-01-26T17:29:24Z</dcterms:modified>
</cp:coreProperties>
</file>