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4" r:id="rId4"/>
    <p:sldId id="265" r:id="rId5"/>
    <p:sldId id="266" r:id="rId6"/>
    <p:sldId id="268" r:id="rId7"/>
    <p:sldId id="283" r:id="rId8"/>
    <p:sldId id="269" r:id="rId9"/>
    <p:sldId id="270" r:id="rId10"/>
    <p:sldId id="284" r:id="rId11"/>
    <p:sldId id="271" r:id="rId12"/>
    <p:sldId id="272" r:id="rId13"/>
    <p:sldId id="273" r:id="rId14"/>
    <p:sldId id="274" r:id="rId15"/>
    <p:sldId id="285" r:id="rId16"/>
    <p:sldId id="275" r:id="rId17"/>
    <p:sldId id="276" r:id="rId18"/>
    <p:sldId id="288" r:id="rId19"/>
    <p:sldId id="277" r:id="rId20"/>
    <p:sldId id="286"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3"/>
    <p:restoredTop sz="91429"/>
  </p:normalViewPr>
  <p:slideViewPr>
    <p:cSldViewPr>
      <p:cViewPr varScale="1">
        <p:scale>
          <a:sx n="84" d="100"/>
          <a:sy n="84" d="100"/>
        </p:scale>
        <p:origin x="9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4D469B-E5BE-40A0-B19A-D8BEE6AE3449}"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6136-DCDC-4E1C-9269-BBCC5BB8C8C9}" type="slidenum">
              <a:rPr lang="en-US" smtClean="0"/>
              <a:t>‹#›</a:t>
            </a:fld>
            <a:endParaRPr lang="en-US"/>
          </a:p>
        </p:txBody>
      </p:sp>
    </p:spTree>
    <p:extLst>
      <p:ext uri="{BB962C8B-B14F-4D97-AF65-F5344CB8AC3E}">
        <p14:creationId xmlns:p14="http://schemas.microsoft.com/office/powerpoint/2010/main" val="391782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D469B-E5BE-40A0-B19A-D8BEE6AE3449}"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6136-DCDC-4E1C-9269-BBCC5BB8C8C9}" type="slidenum">
              <a:rPr lang="en-US" smtClean="0"/>
              <a:t>‹#›</a:t>
            </a:fld>
            <a:endParaRPr lang="en-US"/>
          </a:p>
        </p:txBody>
      </p:sp>
    </p:spTree>
    <p:extLst>
      <p:ext uri="{BB962C8B-B14F-4D97-AF65-F5344CB8AC3E}">
        <p14:creationId xmlns:p14="http://schemas.microsoft.com/office/powerpoint/2010/main" val="364854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D469B-E5BE-40A0-B19A-D8BEE6AE3449}"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6136-DCDC-4E1C-9269-BBCC5BB8C8C9}" type="slidenum">
              <a:rPr lang="en-US" smtClean="0"/>
              <a:t>‹#›</a:t>
            </a:fld>
            <a:endParaRPr lang="en-US"/>
          </a:p>
        </p:txBody>
      </p:sp>
    </p:spTree>
    <p:extLst>
      <p:ext uri="{BB962C8B-B14F-4D97-AF65-F5344CB8AC3E}">
        <p14:creationId xmlns:p14="http://schemas.microsoft.com/office/powerpoint/2010/main" val="219467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D469B-E5BE-40A0-B19A-D8BEE6AE3449}"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6136-DCDC-4E1C-9269-BBCC5BB8C8C9}" type="slidenum">
              <a:rPr lang="en-US" smtClean="0"/>
              <a:t>‹#›</a:t>
            </a:fld>
            <a:endParaRPr lang="en-US"/>
          </a:p>
        </p:txBody>
      </p:sp>
    </p:spTree>
    <p:extLst>
      <p:ext uri="{BB962C8B-B14F-4D97-AF65-F5344CB8AC3E}">
        <p14:creationId xmlns:p14="http://schemas.microsoft.com/office/powerpoint/2010/main" val="247131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4D469B-E5BE-40A0-B19A-D8BEE6AE3449}"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6136-DCDC-4E1C-9269-BBCC5BB8C8C9}" type="slidenum">
              <a:rPr lang="en-US" smtClean="0"/>
              <a:t>‹#›</a:t>
            </a:fld>
            <a:endParaRPr lang="en-US"/>
          </a:p>
        </p:txBody>
      </p:sp>
    </p:spTree>
    <p:extLst>
      <p:ext uri="{BB962C8B-B14F-4D97-AF65-F5344CB8AC3E}">
        <p14:creationId xmlns:p14="http://schemas.microsoft.com/office/powerpoint/2010/main" val="20797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4D469B-E5BE-40A0-B19A-D8BEE6AE3449}"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6136-DCDC-4E1C-9269-BBCC5BB8C8C9}" type="slidenum">
              <a:rPr lang="en-US" smtClean="0"/>
              <a:t>‹#›</a:t>
            </a:fld>
            <a:endParaRPr lang="en-US"/>
          </a:p>
        </p:txBody>
      </p:sp>
    </p:spTree>
    <p:extLst>
      <p:ext uri="{BB962C8B-B14F-4D97-AF65-F5344CB8AC3E}">
        <p14:creationId xmlns:p14="http://schemas.microsoft.com/office/powerpoint/2010/main" val="152727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4D469B-E5BE-40A0-B19A-D8BEE6AE3449}"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E6136-DCDC-4E1C-9269-BBCC5BB8C8C9}" type="slidenum">
              <a:rPr lang="en-US" smtClean="0"/>
              <a:t>‹#›</a:t>
            </a:fld>
            <a:endParaRPr lang="en-US"/>
          </a:p>
        </p:txBody>
      </p:sp>
    </p:spTree>
    <p:extLst>
      <p:ext uri="{BB962C8B-B14F-4D97-AF65-F5344CB8AC3E}">
        <p14:creationId xmlns:p14="http://schemas.microsoft.com/office/powerpoint/2010/main" val="179821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4D469B-E5BE-40A0-B19A-D8BEE6AE3449}"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E6136-DCDC-4E1C-9269-BBCC5BB8C8C9}" type="slidenum">
              <a:rPr lang="en-US" smtClean="0"/>
              <a:t>‹#›</a:t>
            </a:fld>
            <a:endParaRPr lang="en-US"/>
          </a:p>
        </p:txBody>
      </p:sp>
    </p:spTree>
    <p:extLst>
      <p:ext uri="{BB962C8B-B14F-4D97-AF65-F5344CB8AC3E}">
        <p14:creationId xmlns:p14="http://schemas.microsoft.com/office/powerpoint/2010/main" val="395024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D469B-E5BE-40A0-B19A-D8BEE6AE3449}"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E6136-DCDC-4E1C-9269-BBCC5BB8C8C9}" type="slidenum">
              <a:rPr lang="en-US" smtClean="0"/>
              <a:t>‹#›</a:t>
            </a:fld>
            <a:endParaRPr lang="en-US"/>
          </a:p>
        </p:txBody>
      </p:sp>
    </p:spTree>
    <p:extLst>
      <p:ext uri="{BB962C8B-B14F-4D97-AF65-F5344CB8AC3E}">
        <p14:creationId xmlns:p14="http://schemas.microsoft.com/office/powerpoint/2010/main" val="76720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D469B-E5BE-40A0-B19A-D8BEE6AE3449}"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6136-DCDC-4E1C-9269-BBCC5BB8C8C9}" type="slidenum">
              <a:rPr lang="en-US" smtClean="0"/>
              <a:t>‹#›</a:t>
            </a:fld>
            <a:endParaRPr lang="en-US"/>
          </a:p>
        </p:txBody>
      </p:sp>
    </p:spTree>
    <p:extLst>
      <p:ext uri="{BB962C8B-B14F-4D97-AF65-F5344CB8AC3E}">
        <p14:creationId xmlns:p14="http://schemas.microsoft.com/office/powerpoint/2010/main" val="304284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D469B-E5BE-40A0-B19A-D8BEE6AE3449}"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6136-DCDC-4E1C-9269-BBCC5BB8C8C9}" type="slidenum">
              <a:rPr lang="en-US" smtClean="0"/>
              <a:t>‹#›</a:t>
            </a:fld>
            <a:endParaRPr lang="en-US"/>
          </a:p>
        </p:txBody>
      </p:sp>
    </p:spTree>
    <p:extLst>
      <p:ext uri="{BB962C8B-B14F-4D97-AF65-F5344CB8AC3E}">
        <p14:creationId xmlns:p14="http://schemas.microsoft.com/office/powerpoint/2010/main" val="292466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D469B-E5BE-40A0-B19A-D8BEE6AE3449}" type="datetimeFigureOut">
              <a:rPr lang="en-US" smtClean="0"/>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E6136-DCDC-4E1C-9269-BBCC5BB8C8C9}" type="slidenum">
              <a:rPr lang="en-US" smtClean="0"/>
              <a:t>‹#›</a:t>
            </a:fld>
            <a:endParaRPr lang="en-US"/>
          </a:p>
        </p:txBody>
      </p:sp>
    </p:spTree>
    <p:extLst>
      <p:ext uri="{BB962C8B-B14F-4D97-AF65-F5344CB8AC3E}">
        <p14:creationId xmlns:p14="http://schemas.microsoft.com/office/powerpoint/2010/main" val="418662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DEPT\WM\_SHARED\2011 Adviosry Resources\Nurture-Empower-Outreach\NURTURE\Personal Growth Seminars Package\An Invitation to Prayer\An Invitation to Prayer - PP\Intercessory prayer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038600" y="2568575"/>
            <a:ext cx="5867400" cy="1470025"/>
          </a:xfrm>
        </p:spPr>
        <p:txBody>
          <a:bodyPr>
            <a:normAutofit/>
          </a:bodyPr>
          <a:lstStyle/>
          <a:p>
            <a:r>
              <a:rPr lang="hu-HU" b="1" dirty="0" smtClean="0">
                <a:solidFill>
                  <a:schemeClr val="bg1"/>
                </a:solidFill>
                <a:effectLst>
                  <a:outerShdw blurRad="38100" dist="38100" dir="2700000" algn="tl">
                    <a:srgbClr val="000000">
                      <a:alpha val="43137"/>
                    </a:srgbClr>
                  </a:outerShdw>
                </a:effectLst>
                <a:latin typeface="Avenir Book" charset="0"/>
                <a:ea typeface="Avenir Book" charset="0"/>
                <a:cs typeface="Avenir Book" charset="0"/>
              </a:rPr>
              <a:t>FELHÍVÁS IMÁDSÁGRA</a:t>
            </a:r>
            <a:endParaRPr lang="en-US" b="1" dirty="0">
              <a:solidFill>
                <a:schemeClr val="bg1"/>
              </a:solidFill>
              <a:latin typeface="Avenir Book" charset="0"/>
              <a:ea typeface="Avenir Book" charset="0"/>
              <a:cs typeface="Avenir Book" charset="0"/>
            </a:endParaRPr>
          </a:p>
        </p:txBody>
      </p:sp>
      <p:sp>
        <p:nvSpPr>
          <p:cNvPr id="6" name="Subtitle 2"/>
          <p:cNvSpPr txBox="1">
            <a:spLocks/>
          </p:cNvSpPr>
          <p:nvPr/>
        </p:nvSpPr>
        <p:spPr bwMode="auto">
          <a:xfrm>
            <a:off x="4724400" y="6172200"/>
            <a:ext cx="4648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2600" kern="1200">
                <a:solidFill>
                  <a:srgbClr val="FFFFFF"/>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u-HU" sz="1050" b="1" dirty="0" smtClean="0">
                <a:solidFill>
                  <a:schemeClr val="bg1"/>
                </a:solidFill>
                <a:effectLst/>
                <a:latin typeface="Avenir Book" charset="0"/>
                <a:ea typeface="Avenir Book" charset="0"/>
                <a:cs typeface="Avenir Book" charset="0"/>
              </a:rPr>
              <a:t>Generálkonferencia </a:t>
            </a:r>
          </a:p>
          <a:p>
            <a:r>
              <a:rPr lang="hu-HU" sz="1050" b="1" dirty="0" smtClean="0">
                <a:solidFill>
                  <a:schemeClr val="bg1"/>
                </a:solidFill>
                <a:effectLst/>
                <a:latin typeface="Avenir Book" charset="0"/>
                <a:ea typeface="Avenir Book" charset="0"/>
                <a:cs typeface="Avenir Book" charset="0"/>
              </a:rPr>
              <a:t>Női Szolgálatok Osztálya</a:t>
            </a:r>
            <a:endParaRPr lang="hu-HU" sz="1050" b="1" dirty="0">
              <a:solidFill>
                <a:schemeClr val="bg1"/>
              </a:solidFill>
              <a:effectLst/>
              <a:latin typeface="Avenir Book" charset="0"/>
              <a:ea typeface="Avenir Book" charset="0"/>
              <a:cs typeface="Avenir Book" charset="0"/>
            </a:endParaRPr>
          </a:p>
        </p:txBody>
      </p:sp>
      <p:pic>
        <p:nvPicPr>
          <p:cNvPr id="9" name="Picture 7" descr="WMLOGO-small"/>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72450" y="6172200"/>
            <a:ext cx="514350" cy="39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37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0" y="0"/>
            <a:ext cx="922141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57600" y="1570037"/>
            <a:ext cx="5410200" cy="4525963"/>
          </a:xfrm>
        </p:spPr>
        <p:txBody>
          <a:bodyPr/>
          <a:lstStyle/>
          <a:p>
            <a:pPr marL="0" indent="0" algn="ctr">
              <a:buNone/>
            </a:pPr>
            <a:r>
              <a:rPr lang="hu-HU" dirty="0" smtClean="0"/>
              <a:t>„Jézus </a:t>
            </a:r>
            <a:r>
              <a:rPr lang="hu-HU" dirty="0"/>
              <a:t>így szólt tanítványaihoz: "Amit </a:t>
            </a:r>
            <a:r>
              <a:rPr lang="hu-HU" dirty="0" smtClean="0"/>
              <a:t>könyörgésetekben </a:t>
            </a:r>
            <a:r>
              <a:rPr lang="hu-HU" dirty="0"/>
              <a:t>kértek, higgyétek, hogy mindazt </a:t>
            </a:r>
            <a:r>
              <a:rPr lang="hu-HU" dirty="0" smtClean="0"/>
              <a:t>megnyerítek</a:t>
            </a:r>
            <a:r>
              <a:rPr lang="hu-HU" dirty="0"/>
              <a:t>, és </a:t>
            </a:r>
            <a:r>
              <a:rPr lang="hu-HU" dirty="0" err="1"/>
              <a:t>meglészen</a:t>
            </a:r>
            <a:r>
              <a:rPr lang="hu-HU" dirty="0"/>
              <a:t> </a:t>
            </a:r>
            <a:r>
              <a:rPr lang="hu-HU" dirty="0" smtClean="0"/>
              <a:t>néktek„</a:t>
            </a:r>
          </a:p>
          <a:p>
            <a:pPr marL="0" indent="0" algn="ctr">
              <a:buNone/>
            </a:pPr>
            <a:r>
              <a:rPr lang="hu-HU" dirty="0" smtClean="0"/>
              <a:t> </a:t>
            </a:r>
            <a:r>
              <a:rPr lang="hu-HU" dirty="0" smtClean="0"/>
              <a:t>(</a:t>
            </a:r>
            <a:r>
              <a:rPr lang="hu-HU" dirty="0" smtClean="0"/>
              <a:t>Márk </a:t>
            </a:r>
            <a:r>
              <a:rPr lang="hu-HU" dirty="0"/>
              <a:t>11:24).” </a:t>
            </a:r>
            <a:endParaRPr lang="hu-HU" dirty="0" smtClean="0"/>
          </a:p>
          <a:p>
            <a:pPr marL="0" indent="0" algn="ctr">
              <a:buNone/>
            </a:pPr>
            <a:r>
              <a:rPr lang="hu-HU" dirty="0" smtClean="0"/>
              <a:t>Vajon </a:t>
            </a:r>
            <a:r>
              <a:rPr lang="hu-HU" dirty="0"/>
              <a:t>szaván foghatjuk Őt?</a:t>
            </a:r>
            <a:endParaRPr lang="en-US" dirty="0"/>
          </a:p>
        </p:txBody>
      </p:sp>
    </p:spTree>
    <p:extLst>
      <p:ext uri="{BB962C8B-B14F-4D97-AF65-F5344CB8AC3E}">
        <p14:creationId xmlns:p14="http://schemas.microsoft.com/office/powerpoint/2010/main" val="78407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458200" cy="2514600"/>
          </a:xfrm>
        </p:spPr>
        <p:txBody>
          <a:bodyPr>
            <a:normAutofit/>
          </a:bodyPr>
          <a:lstStyle/>
          <a:p>
            <a:pPr marL="0" indent="0">
              <a:buNone/>
            </a:pPr>
            <a:r>
              <a:rPr lang="hu-HU" sz="3600" b="1" dirty="0"/>
              <a:t>► Gyakorlat: </a:t>
            </a:r>
            <a:r>
              <a:rPr lang="hu-HU" sz="3600" dirty="0"/>
              <a:t>Gondoljatok életetek három megoldhatatlannak tűnő problémájára! Írjátok le őket és hittel, bizalommal kérjétek Isten segítségét! </a:t>
            </a:r>
          </a:p>
        </p:txBody>
      </p:sp>
      <p:sp>
        <p:nvSpPr>
          <p:cNvPr id="8" name="Rectangle 7"/>
          <p:cNvSpPr/>
          <p:nvPr/>
        </p:nvSpPr>
        <p:spPr>
          <a:xfrm>
            <a:off x="0" y="5715000"/>
            <a:ext cx="5410200" cy="914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Users\ArraisR\AppData\Local\Microsoft\Windows\Temporary Internet Files\Content.IE5\I5URWQQT\MP9004312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6286" y="2971800"/>
            <a:ext cx="3810000"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9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9000" y="381000"/>
            <a:ext cx="5257800" cy="1143000"/>
          </a:xfrm>
        </p:spPr>
        <p:txBody>
          <a:bodyPr>
            <a:noAutofit/>
          </a:bodyPr>
          <a:lstStyle/>
          <a:p>
            <a:pPr lvl="0"/>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3. </a:t>
            </a:r>
            <a:r>
              <a:rPr lang="hu-HU" sz="4000" b="1" dirty="0" smtClean="0">
                <a:solidFill>
                  <a:schemeClr val="bg1"/>
                </a:solidFill>
              </a:rPr>
              <a:t>TARTS KI</a:t>
            </a:r>
            <a:r>
              <a:rPr lang="en-US" sz="4000" b="1" dirty="0" smtClean="0">
                <a:solidFill>
                  <a:schemeClr val="bg1"/>
                </a:solidFill>
              </a:rPr>
              <a:t>! </a:t>
            </a:r>
            <a:r>
              <a:rPr lang="en-US" sz="4000" dirty="0" smtClean="0">
                <a:solidFill>
                  <a:schemeClr val="bg1"/>
                </a:solidFill>
              </a:rPr>
              <a:t/>
            </a:r>
            <a:br>
              <a:rPr lang="en-US" sz="4000" dirty="0" smtClean="0">
                <a:solidFill>
                  <a:schemeClr val="bg1"/>
                </a:solidFill>
              </a:rPr>
            </a:br>
            <a:endParaRPr lang="en-US" sz="4000" dirty="0">
              <a:solidFill>
                <a:schemeClr val="bg1"/>
              </a:solidFill>
            </a:endParaRPr>
          </a:p>
        </p:txBody>
      </p:sp>
      <p:sp>
        <p:nvSpPr>
          <p:cNvPr id="3" name="Content Placeholder 2"/>
          <p:cNvSpPr>
            <a:spLocks noGrp="1"/>
          </p:cNvSpPr>
          <p:nvPr>
            <p:ph idx="1"/>
          </p:nvPr>
        </p:nvSpPr>
        <p:spPr>
          <a:xfrm>
            <a:off x="3352800" y="1600200"/>
            <a:ext cx="5638800" cy="4525963"/>
          </a:xfrm>
        </p:spPr>
        <p:txBody>
          <a:bodyPr>
            <a:normAutofit lnSpcReduction="10000"/>
          </a:bodyPr>
          <a:lstStyle/>
          <a:p>
            <a:pPr algn="ctr"/>
            <a:r>
              <a:rPr lang="hu-HU" i="1" dirty="0">
                <a:solidFill>
                  <a:schemeClr val="bg1"/>
                </a:solidFill>
              </a:rPr>
              <a:t>„Az imában való kitartás szintén feltétele a meghallgatásnak. </a:t>
            </a:r>
            <a:r>
              <a:rPr lang="hu-HU" dirty="0"/>
              <a:t>Mindig imádkoznunk kell, ha növekedni akarunk hitben és tapasztalatokban. Állhatatosnak kell lennünk az imában (</a:t>
            </a:r>
            <a:r>
              <a:rPr lang="hu-HU" dirty="0" smtClean="0"/>
              <a:t>Róma </a:t>
            </a:r>
            <a:r>
              <a:rPr lang="hu-HU" dirty="0"/>
              <a:t>12:</a:t>
            </a:r>
            <a:r>
              <a:rPr lang="hu-HU" dirty="0" err="1"/>
              <a:t>12</a:t>
            </a:r>
            <a:r>
              <a:rPr lang="hu-HU" dirty="0"/>
              <a:t>), és vigyáznunk kell abban hálaadással (</a:t>
            </a:r>
            <a:r>
              <a:rPr lang="hu-HU" dirty="0" err="1" smtClean="0"/>
              <a:t>Kolossé</a:t>
            </a:r>
            <a:r>
              <a:rPr lang="hu-HU" dirty="0" smtClean="0"/>
              <a:t> </a:t>
            </a:r>
            <a:r>
              <a:rPr lang="hu-HU" dirty="0"/>
              <a:t>4:2</a:t>
            </a:r>
            <a:r>
              <a:rPr lang="hu-HU" dirty="0" smtClean="0"/>
              <a:t>).”</a:t>
            </a:r>
            <a:endParaRPr lang="hu-HU" dirty="0"/>
          </a:p>
        </p:txBody>
      </p:sp>
    </p:spTree>
    <p:extLst>
      <p:ext uri="{BB962C8B-B14F-4D97-AF65-F5344CB8AC3E}">
        <p14:creationId xmlns:p14="http://schemas.microsoft.com/office/powerpoint/2010/main" val="3906809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15000"/>
            <a:ext cx="6477000"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609600"/>
            <a:ext cx="8229600" cy="2133600"/>
          </a:xfrm>
        </p:spPr>
        <p:txBody>
          <a:bodyPr>
            <a:noAutofit/>
          </a:bodyPr>
          <a:lstStyle/>
          <a:p>
            <a:pPr marL="0" indent="0">
              <a:buNone/>
            </a:pPr>
            <a:r>
              <a:rPr lang="hu-HU" b="1" dirty="0"/>
              <a:t>► Gyakorlat: </a:t>
            </a:r>
            <a:r>
              <a:rPr lang="hu-HU" dirty="0"/>
              <a:t>Gondoljatok három pozitív dologra, ami segít az imádságban való kitartásban! Mondjátok el egymásnak és kérjétek Isten erejét a sikerhez!</a:t>
            </a:r>
          </a:p>
          <a:p>
            <a:pPr marL="0" indent="0">
              <a:buNone/>
            </a:pPr>
            <a:endParaRPr lang="hu-HU" b="1" dirty="0"/>
          </a:p>
          <a:p>
            <a:pPr marL="0" indent="0">
              <a:buNone/>
            </a:pPr>
            <a:r>
              <a:rPr lang="en-US" dirty="0" smtClean="0"/>
              <a:t>1. ______________</a:t>
            </a:r>
          </a:p>
          <a:p>
            <a:pPr marL="0" indent="0">
              <a:buNone/>
            </a:pPr>
            <a:r>
              <a:rPr lang="en-US" dirty="0" smtClean="0"/>
              <a:t>2. ______________</a:t>
            </a:r>
          </a:p>
          <a:p>
            <a:pPr marL="0" indent="0">
              <a:buNone/>
            </a:pPr>
            <a:r>
              <a:rPr lang="en-US" dirty="0" smtClean="0"/>
              <a:t>3. ______________</a:t>
            </a:r>
            <a:endParaRPr lang="en-US" dirty="0"/>
          </a:p>
          <a:p>
            <a:endParaRPr lang="en-US" dirty="0"/>
          </a:p>
        </p:txBody>
      </p:sp>
      <p:pic>
        <p:nvPicPr>
          <p:cNvPr id="3074" name="Picture 2" descr="C:\Users\ArraisR\AppData\Local\Microsoft\Windows\Temporary Internet Files\Content.IE5\PH5A65N5\MP9004312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102428"/>
            <a:ext cx="3581400" cy="36793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1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9" y="0"/>
            <a:ext cx="9402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81400" y="0"/>
            <a:ext cx="5181600" cy="1752600"/>
          </a:xfrm>
        </p:spPr>
        <p:txBody>
          <a:bodyPr>
            <a:noAutofit/>
          </a:bodyPr>
          <a:lstStyle/>
          <a:p>
            <a:pPr lvl="0"/>
            <a:r>
              <a:rPr lang="en-US" sz="4000" b="1" dirty="0" smtClean="0">
                <a:solidFill>
                  <a:srgbClr val="002060"/>
                </a:solidFill>
                <a:effectLst>
                  <a:outerShdw blurRad="38100" dist="38100" dir="2700000" algn="tl">
                    <a:srgbClr val="000000">
                      <a:alpha val="43137"/>
                    </a:srgbClr>
                  </a:outerShdw>
                </a:effectLst>
              </a:rPr>
              <a:t/>
            </a:r>
            <a:br>
              <a:rPr lang="en-US" sz="4000" b="1" dirty="0" smtClean="0">
                <a:solidFill>
                  <a:srgbClr val="002060"/>
                </a:solidFill>
                <a:effectLst>
                  <a:outerShdw blurRad="38100" dist="38100" dir="2700000" algn="tl">
                    <a:srgbClr val="000000">
                      <a:alpha val="43137"/>
                    </a:srgbClr>
                  </a:outerShdw>
                </a:effectLst>
              </a:rPr>
            </a:br>
            <a:r>
              <a:rPr lang="en-US" sz="4000" b="1" dirty="0" smtClean="0">
                <a:solidFill>
                  <a:srgbClr val="002060"/>
                </a:solidFill>
                <a:effectLst>
                  <a:outerShdw blurRad="38100" dist="38100" dir="2700000" algn="tl">
                    <a:srgbClr val="000000">
                      <a:alpha val="43137"/>
                    </a:srgbClr>
                  </a:outerShdw>
                </a:effectLst>
              </a:rPr>
              <a:t>4. </a:t>
            </a:r>
            <a:r>
              <a:rPr lang="hu-HU" sz="4000" b="1" dirty="0" smtClean="0">
                <a:solidFill>
                  <a:srgbClr val="002060"/>
                </a:solidFill>
                <a:effectLst>
                  <a:outerShdw blurRad="38100" dist="38100" dir="2700000" algn="tl">
                    <a:srgbClr val="000000">
                      <a:alpha val="43137"/>
                    </a:srgbClr>
                  </a:outerShdw>
                </a:effectLst>
              </a:rPr>
              <a:t>LÉGY SZORGALMAS!</a:t>
            </a:r>
            <a:br>
              <a:rPr lang="hu-HU" sz="4000" b="1" dirty="0" smtClean="0">
                <a:solidFill>
                  <a:srgbClr val="002060"/>
                </a:solidFill>
                <a:effectLst>
                  <a:outerShdw blurRad="38100" dist="38100" dir="2700000" algn="tl">
                    <a:srgbClr val="000000">
                      <a:alpha val="43137"/>
                    </a:srgbClr>
                  </a:outerShdw>
                </a:effectLst>
              </a:rPr>
            </a:br>
            <a:endParaRPr lang="hu-HU"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81400" y="1752600"/>
            <a:ext cx="5486400" cy="4572000"/>
          </a:xfrm>
        </p:spPr>
        <p:txBody>
          <a:bodyPr>
            <a:normAutofit/>
          </a:bodyPr>
          <a:lstStyle/>
          <a:p>
            <a:pPr marL="0" indent="0" algn="ctr">
              <a:buNone/>
            </a:pPr>
            <a:r>
              <a:rPr lang="hu-HU" dirty="0" smtClean="0"/>
              <a:t>„Szükséges</a:t>
            </a:r>
            <a:r>
              <a:rPr lang="hu-HU" dirty="0"/>
              <a:t>, hogy kitartóan, szorgalmasan imádkozzunk; ne engedjük, hogy ebben bármi is gátoljon. Minden erőnket feszítsük meg, hogy szívünk Jézussal a közösséget fenntartsa. Keressük az alkalmakat az imára, bárhol kínálkozzék is</a:t>
            </a:r>
            <a:r>
              <a:rPr lang="hu-HU" dirty="0" smtClean="0"/>
              <a:t>.” </a:t>
            </a:r>
            <a:endParaRPr lang="hu-HU" dirty="0"/>
          </a:p>
        </p:txBody>
      </p:sp>
    </p:spTree>
    <p:extLst>
      <p:ext uri="{BB962C8B-B14F-4D97-AF65-F5344CB8AC3E}">
        <p14:creationId xmlns:p14="http://schemas.microsoft.com/office/powerpoint/2010/main" val="217051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9" y="0"/>
            <a:ext cx="9402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57600" y="304800"/>
            <a:ext cx="5486400" cy="6477000"/>
          </a:xfrm>
        </p:spPr>
        <p:txBody>
          <a:bodyPr>
            <a:normAutofit/>
          </a:bodyPr>
          <a:lstStyle/>
          <a:p>
            <a:pPr marL="0" indent="0" algn="ctr">
              <a:buNone/>
            </a:pPr>
            <a:endParaRPr lang="hu-HU" sz="2800" dirty="0" smtClean="0"/>
          </a:p>
          <a:p>
            <a:pPr marL="0" indent="0" algn="ctr">
              <a:buNone/>
            </a:pPr>
            <a:r>
              <a:rPr lang="hu-HU" sz="2800" dirty="0" smtClean="0"/>
              <a:t>„Azok, akik igazán törekszenek az Istennel való közösségre, rendszeresen felkeresik az imagyülekezéseket, mindenben eleget tesznek kötelezettségeiknek, és legkomolyabb buzgalommal igyekeznek az összes áldásokat elnyerni! Minden alkalmat felhasználnak, hogy rájuk ragyogjon a mennyei fény sugara.”</a:t>
            </a:r>
            <a:endParaRPr lang="hu-HU" sz="2800" dirty="0"/>
          </a:p>
        </p:txBody>
      </p:sp>
    </p:spTree>
    <p:extLst>
      <p:ext uri="{BB962C8B-B14F-4D97-AF65-F5344CB8AC3E}">
        <p14:creationId xmlns:p14="http://schemas.microsoft.com/office/powerpoint/2010/main" val="4011646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rmAutofit/>
          </a:bodyPr>
          <a:lstStyle/>
          <a:p>
            <a:pPr marL="0" indent="0">
              <a:buNone/>
            </a:pPr>
            <a:r>
              <a:rPr lang="hu-HU" b="1" dirty="0"/>
              <a:t>► Gyakorlat: </a:t>
            </a:r>
            <a:r>
              <a:rPr lang="hu-HU" dirty="0"/>
              <a:t>Határozzátok meg, mi a szorgalom és hogyan alkalmazható imaéletetekben lelki növekedésetek során!</a:t>
            </a:r>
            <a:endParaRPr lang="en-US" dirty="0"/>
          </a:p>
        </p:txBody>
      </p:sp>
      <p:sp>
        <p:nvSpPr>
          <p:cNvPr id="5" name="Rectangle 4"/>
          <p:cNvSpPr/>
          <p:nvPr/>
        </p:nvSpPr>
        <p:spPr>
          <a:xfrm>
            <a:off x="0" y="5715000"/>
            <a:ext cx="7467600" cy="914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ArraisR\AppData\Local\Microsoft\Windows\Temporary Internet Files\Content.IE5\I5URWQQT\MP9004484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09800"/>
            <a:ext cx="30480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018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9" y="0"/>
            <a:ext cx="9402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81400" y="685800"/>
            <a:ext cx="5334000" cy="1143000"/>
          </a:xfrm>
        </p:spPr>
        <p:txBody>
          <a:bodyPr>
            <a:noAutofit/>
          </a:bodyPr>
          <a:lstStyle/>
          <a:p>
            <a:r>
              <a:rPr lang="en-US" b="1" dirty="0" smtClean="0">
                <a:solidFill>
                  <a:schemeClr val="bg1"/>
                </a:solidFill>
                <a:effectLst>
                  <a:outerShdw blurRad="38100" dist="38100" dir="2700000" algn="tl">
                    <a:srgbClr val="000000">
                      <a:alpha val="43137"/>
                    </a:srgbClr>
                  </a:outerShdw>
                </a:effectLst>
                <a:latin typeface="Avenir Book" charset="0"/>
                <a:ea typeface="Avenir Book" charset="0"/>
                <a:cs typeface="Avenir Book" charset="0"/>
              </a:rPr>
              <a:t/>
            </a:r>
            <a:br>
              <a:rPr lang="en-US" b="1" dirty="0" smtClean="0">
                <a:solidFill>
                  <a:schemeClr val="bg1"/>
                </a:solidFill>
                <a:effectLst>
                  <a:outerShdw blurRad="38100" dist="38100" dir="2700000" algn="tl">
                    <a:srgbClr val="000000">
                      <a:alpha val="43137"/>
                    </a:srgbClr>
                  </a:outerShdw>
                </a:effectLst>
                <a:latin typeface="Avenir Book" charset="0"/>
                <a:ea typeface="Avenir Book" charset="0"/>
                <a:cs typeface="Avenir Book" charset="0"/>
              </a:rPr>
            </a:br>
            <a:r>
              <a:rPr lang="hu-HU" b="1" dirty="0" smtClean="0">
                <a:solidFill>
                  <a:schemeClr val="bg1"/>
                </a:solidFill>
                <a:effectLst>
                  <a:outerShdw blurRad="38100" dist="38100" dir="2700000" algn="tl">
                    <a:srgbClr val="000000">
                      <a:alpha val="43137"/>
                    </a:srgbClr>
                  </a:outerShdw>
                </a:effectLst>
                <a:latin typeface="Avenir Book" charset="0"/>
                <a:ea typeface="Avenir Book" charset="0"/>
                <a:cs typeface="Avenir Book" charset="0"/>
              </a:rPr>
              <a:t>AZ ÍGÉRET</a:t>
            </a:r>
            <a:r>
              <a:rPr lang="en-US" dirty="0">
                <a:solidFill>
                  <a:schemeClr val="bg1"/>
                </a:solidFill>
                <a:effectLst>
                  <a:outerShdw blurRad="38100" dist="38100" dir="2700000" algn="tl">
                    <a:srgbClr val="000000">
                      <a:alpha val="43137"/>
                    </a:srgbClr>
                  </a:outerShdw>
                </a:effectLst>
                <a:latin typeface="Avenir Book" charset="0"/>
                <a:ea typeface="Avenir Book" charset="0"/>
                <a:cs typeface="Avenir Book" charset="0"/>
              </a:rPr>
              <a:t/>
            </a:r>
            <a:br>
              <a:rPr lang="en-US" dirty="0">
                <a:solidFill>
                  <a:schemeClr val="bg1"/>
                </a:solidFill>
                <a:effectLst>
                  <a:outerShdw blurRad="38100" dist="38100" dir="2700000" algn="tl">
                    <a:srgbClr val="000000">
                      <a:alpha val="43137"/>
                    </a:srgbClr>
                  </a:outerShdw>
                </a:effectLst>
                <a:latin typeface="Avenir Book" charset="0"/>
                <a:ea typeface="Avenir Book" charset="0"/>
                <a:cs typeface="Avenir Book" charset="0"/>
              </a:rPr>
            </a:br>
            <a:endParaRPr lang="en-US" dirty="0">
              <a:solidFill>
                <a:schemeClr val="bg1"/>
              </a:solidFill>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3" name="Content Placeholder 2"/>
          <p:cNvSpPr>
            <a:spLocks noGrp="1"/>
          </p:cNvSpPr>
          <p:nvPr>
            <p:ph idx="1"/>
          </p:nvPr>
        </p:nvSpPr>
        <p:spPr>
          <a:xfrm>
            <a:off x="3886200" y="2103437"/>
            <a:ext cx="5029200" cy="4525963"/>
          </a:xfrm>
        </p:spPr>
        <p:txBody>
          <a:bodyPr>
            <a:normAutofit fontScale="92500" lnSpcReduction="10000"/>
          </a:bodyPr>
          <a:lstStyle/>
          <a:p>
            <a:pPr marL="0" indent="0" algn="ctr">
              <a:buNone/>
            </a:pPr>
            <a:r>
              <a:rPr lang="hu-HU" dirty="0" smtClean="0">
                <a:solidFill>
                  <a:srgbClr val="FFC000"/>
                </a:solidFill>
              </a:rPr>
              <a:t>„Hozzátok </a:t>
            </a:r>
            <a:r>
              <a:rPr lang="hu-HU" dirty="0">
                <a:solidFill>
                  <a:srgbClr val="FFC000"/>
                </a:solidFill>
              </a:rPr>
              <a:t>gondotokat, örömötöket, szükségleteiteket és aggodalmaitokat, s mindazt, ami nyom és kínoz Isten elé! Terheiteket sohasem találja nehezeknek, soha ki nem fáraszthatjátok Őt. Ő, aki hajatok szálát is számon tartja, nem közömbös gyermekei szükségletei iránt</a:t>
            </a:r>
            <a:r>
              <a:rPr lang="hu-HU" dirty="0" smtClean="0">
                <a:solidFill>
                  <a:srgbClr val="FFC000"/>
                </a:solidFill>
              </a:rPr>
              <a:t>.”</a:t>
            </a:r>
            <a:endParaRPr lang="hu-HU" dirty="0">
              <a:solidFill>
                <a:srgbClr val="FFC000"/>
              </a:solidFill>
            </a:endParaRPr>
          </a:p>
        </p:txBody>
      </p:sp>
    </p:spTree>
    <p:extLst>
      <p:ext uri="{BB962C8B-B14F-4D97-AF65-F5344CB8AC3E}">
        <p14:creationId xmlns:p14="http://schemas.microsoft.com/office/powerpoint/2010/main" val="3551734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P:\DEPT\WM\_SHARED\2011 Adviosry Resources\Nurture-Empower-Outreach\NURTURE\Personal Growth Seminars Package\An Invitation to Prayer\An Invitation to Prayer - PP\Intercessory prayer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9" y="0"/>
            <a:ext cx="9402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038600" y="1600200"/>
            <a:ext cx="4953000" cy="4525963"/>
          </a:xfrm>
        </p:spPr>
        <p:txBody>
          <a:bodyPr/>
          <a:lstStyle/>
          <a:p>
            <a:pPr marL="0" indent="0" algn="ctr">
              <a:buNone/>
            </a:pPr>
            <a:r>
              <a:rPr lang="hu-HU" dirty="0">
                <a:solidFill>
                  <a:srgbClr val="FFC000"/>
                </a:solidFill>
              </a:rPr>
              <a:t>"Igen irgalmas az Úr és könyörületes" (</a:t>
            </a:r>
            <a:r>
              <a:rPr lang="hu-HU" dirty="0" smtClean="0">
                <a:solidFill>
                  <a:srgbClr val="FFC000"/>
                </a:solidFill>
              </a:rPr>
              <a:t>Jakab </a:t>
            </a:r>
            <a:r>
              <a:rPr lang="hu-HU" dirty="0">
                <a:solidFill>
                  <a:srgbClr val="FFC000"/>
                </a:solidFill>
              </a:rPr>
              <a:t>5:11). Nyomorunk és jajkiáltásunk szívéig hat. Vigyétek őhozzá mindazt, ami szíveteket nyomja. </a:t>
            </a:r>
            <a:endParaRPr lang="hu-HU" dirty="0"/>
          </a:p>
        </p:txBody>
      </p:sp>
    </p:spTree>
    <p:extLst>
      <p:ext uri="{BB962C8B-B14F-4D97-AF65-F5344CB8AC3E}">
        <p14:creationId xmlns:p14="http://schemas.microsoft.com/office/powerpoint/2010/main" val="1873531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Nurture-Empower-Outreach\NURTURE\Personal Growth Seminars Package\An Invitation to Prayer\An Invitation to Prayer - PP\Intercessory prayer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191000" y="381000"/>
            <a:ext cx="4648200" cy="4525963"/>
          </a:xfrm>
        </p:spPr>
        <p:txBody>
          <a:bodyPr>
            <a:noAutofit/>
          </a:bodyPr>
          <a:lstStyle/>
          <a:p>
            <a:pPr marL="0" indent="0" algn="ctr">
              <a:buNone/>
            </a:pPr>
            <a:r>
              <a:rPr lang="hu-HU" sz="2800" dirty="0" smtClean="0">
                <a:solidFill>
                  <a:srgbClr val="FFC000"/>
                </a:solidFill>
              </a:rPr>
              <a:t>„Semmi sem oly nehéz, hogy ne bírná el, mert hisz Ő tart fenn világokat, kormányozza a világmindenség ügyeit. Békességünk feltételei közül egyik sem oly jelentéktelen, hogy ne részesítené figyelemben. Élettapasztalataink egyetlen fejezete sem oly homályos, hogy el ne olvashatná; nem lehet olyan nehéz helyzetünk, hogy meg ne oldhatná</a:t>
            </a:r>
            <a:r>
              <a:rPr lang="en-US" dirty="0" smtClean="0">
                <a:solidFill>
                  <a:srgbClr val="FFC000"/>
                </a:solidFill>
              </a:rPr>
              <a:t>.</a:t>
            </a:r>
            <a:r>
              <a:rPr lang="hu-HU" dirty="0" smtClean="0">
                <a:solidFill>
                  <a:srgbClr val="FFC000"/>
                </a:solidFill>
              </a:rPr>
              <a:t>”</a:t>
            </a:r>
            <a:endParaRPr lang="en-US" dirty="0">
              <a:solidFill>
                <a:srgbClr val="FFC000"/>
              </a:solidFill>
            </a:endParaRPr>
          </a:p>
        </p:txBody>
      </p:sp>
    </p:spTree>
    <p:extLst>
      <p:ext uri="{BB962C8B-B14F-4D97-AF65-F5344CB8AC3E}">
        <p14:creationId xmlns:p14="http://schemas.microsoft.com/office/powerpoint/2010/main" val="2416067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33800" y="1752600"/>
            <a:ext cx="5257800" cy="2743200"/>
          </a:xfrm>
        </p:spPr>
        <p:txBody>
          <a:bodyPr>
            <a:noAutofit/>
          </a:bodyPr>
          <a:lstStyle/>
          <a:p>
            <a:pPr marL="0" indent="0" algn="ctr" fontAlgn="base">
              <a:buNone/>
            </a:pPr>
            <a:r>
              <a:rPr lang="en-US" sz="3600" dirty="0">
                <a:solidFill>
                  <a:schemeClr val="bg1"/>
                </a:solidFill>
                <a:effectLst>
                  <a:outerShdw blurRad="38100" dist="38100" dir="2700000" algn="tl">
                    <a:srgbClr val="000000">
                      <a:alpha val="43137"/>
                    </a:srgbClr>
                  </a:outerShdw>
                </a:effectLst>
              </a:rPr>
              <a:t> </a:t>
            </a:r>
            <a:r>
              <a:rPr lang="hu-HU" sz="3600" dirty="0" smtClean="0">
                <a:solidFill>
                  <a:schemeClr val="bg1"/>
                </a:solidFill>
                <a:effectLst>
                  <a:outerShdw blurRad="38100" dist="38100" dir="2700000" algn="tl">
                    <a:srgbClr val="000000">
                      <a:alpha val="43137"/>
                    </a:srgbClr>
                  </a:outerShdw>
                </a:effectLst>
              </a:rPr>
              <a:t>„Akkor majd segítségül hívtok engem, eljöttök, és imádkoztok hozzám, és én meghallgatlak titeket. Kerestek majd engem és megtaláltok, mert teljes szívetekből kerestek engem.”</a:t>
            </a:r>
          </a:p>
          <a:p>
            <a:pPr marL="0" indent="0" algn="ctr" fontAlgn="base">
              <a:buNone/>
            </a:pPr>
            <a:r>
              <a:rPr lang="hu-HU" sz="3600" dirty="0" smtClean="0">
                <a:solidFill>
                  <a:schemeClr val="bg1"/>
                </a:solidFill>
                <a:effectLst>
                  <a:outerShdw blurRad="38100" dist="38100" dir="2700000" algn="tl">
                    <a:srgbClr val="000000">
                      <a:alpha val="43137"/>
                    </a:srgbClr>
                  </a:outerShdw>
                </a:effectLst>
              </a:rPr>
              <a:t> </a:t>
            </a:r>
            <a:r>
              <a:rPr lang="hu-HU" sz="3600" dirty="0" smtClean="0">
                <a:solidFill>
                  <a:schemeClr val="bg1"/>
                </a:solidFill>
                <a:effectLst>
                  <a:outerShdw blurRad="38100" dist="38100" dir="2700000" algn="tl">
                    <a:srgbClr val="000000">
                      <a:alpha val="43137"/>
                    </a:srgbClr>
                  </a:outerShdw>
                </a:effectLst>
              </a:rPr>
              <a:t>Jer</a:t>
            </a:r>
            <a:r>
              <a:rPr lang="en-US" sz="3600" dirty="0" err="1" smtClean="0">
                <a:solidFill>
                  <a:schemeClr val="bg1"/>
                </a:solidFill>
                <a:effectLst>
                  <a:outerShdw blurRad="38100" dist="38100" dir="2700000" algn="tl">
                    <a:srgbClr val="000000">
                      <a:alpha val="43137"/>
                    </a:srgbClr>
                  </a:outerShdw>
                </a:effectLst>
              </a:rPr>
              <a:t>emi</a:t>
            </a:r>
            <a:r>
              <a:rPr lang="hu-HU" sz="3600" dirty="0" smtClean="0">
                <a:solidFill>
                  <a:schemeClr val="bg1"/>
                </a:solidFill>
                <a:effectLst>
                  <a:outerShdw blurRad="38100" dist="38100" dir="2700000" algn="tl">
                    <a:srgbClr val="000000">
                      <a:alpha val="43137"/>
                    </a:srgbClr>
                  </a:outerShdw>
                </a:effectLst>
              </a:rPr>
              <a:t>ás </a:t>
            </a:r>
            <a:r>
              <a:rPr lang="hu-HU" sz="3600" dirty="0" smtClean="0">
                <a:solidFill>
                  <a:schemeClr val="bg1"/>
                </a:solidFill>
                <a:effectLst>
                  <a:outerShdw blurRad="38100" dist="38100" dir="2700000" algn="tl">
                    <a:srgbClr val="000000">
                      <a:alpha val="43137"/>
                    </a:srgbClr>
                  </a:outerShdw>
                </a:effectLst>
              </a:rPr>
              <a:t>29:12-13.</a:t>
            </a:r>
          </a:p>
          <a:p>
            <a:pPr marL="0" indent="0" algn="ctr">
              <a:buNone/>
            </a:pP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9074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9" y="0"/>
            <a:ext cx="9402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0" y="1341437"/>
            <a:ext cx="5257800" cy="4525963"/>
          </a:xfrm>
        </p:spPr>
        <p:txBody>
          <a:bodyPr/>
          <a:lstStyle/>
          <a:p>
            <a:pPr marL="0" indent="0" algn="ctr">
              <a:buNone/>
            </a:pPr>
            <a:r>
              <a:rPr lang="en-US" dirty="0" smtClean="0">
                <a:solidFill>
                  <a:srgbClr val="FFC000"/>
                </a:solidFill>
              </a:rPr>
              <a:t>   </a:t>
            </a:r>
            <a:r>
              <a:rPr lang="hu-HU" dirty="0" smtClean="0">
                <a:solidFill>
                  <a:srgbClr val="FFC000"/>
                </a:solidFill>
              </a:rPr>
              <a:t>„Legkisebb tanítványát sem érheti kár, nem kínozhatja gond szívünket, nem érhet öröm, és őszinte ima nem hagyhatja el ajkunkat, amely iránt ne viseltetne közvetlen érdeklődéssel.” </a:t>
            </a:r>
            <a:endParaRPr lang="hu-HU" dirty="0">
              <a:solidFill>
                <a:srgbClr val="FFC000"/>
              </a:solidFill>
            </a:endParaRPr>
          </a:p>
        </p:txBody>
      </p:sp>
    </p:spTree>
    <p:extLst>
      <p:ext uri="{BB962C8B-B14F-4D97-AF65-F5344CB8AC3E}">
        <p14:creationId xmlns:p14="http://schemas.microsoft.com/office/powerpoint/2010/main" val="2880678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Nurture-Empower-Outreach\NURTURE\Personal Growth Seminars Package\An Invitation to Prayer\An Invitation to Prayer - PP\Intercessory prayer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9" y="0"/>
            <a:ext cx="9402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267200" y="457200"/>
            <a:ext cx="4800600" cy="6324600"/>
          </a:xfrm>
        </p:spPr>
        <p:txBody>
          <a:bodyPr>
            <a:noAutofit/>
          </a:bodyPr>
          <a:lstStyle/>
          <a:p>
            <a:pPr marL="0" indent="0" algn="ctr">
              <a:buNone/>
            </a:pPr>
            <a:r>
              <a:rPr lang="en-US" dirty="0" smtClean="0">
                <a:solidFill>
                  <a:srgbClr val="FFC000"/>
                </a:solidFill>
              </a:rPr>
              <a:t> </a:t>
            </a:r>
            <a:r>
              <a:rPr lang="hu-HU" dirty="0" smtClean="0">
                <a:solidFill>
                  <a:srgbClr val="FFC000"/>
                </a:solidFill>
              </a:rPr>
              <a:t> </a:t>
            </a:r>
            <a:r>
              <a:rPr lang="hu-HU" dirty="0">
                <a:solidFill>
                  <a:srgbClr val="FFC000"/>
                </a:solidFill>
              </a:rPr>
              <a:t>"Meggyógyítja a megtört szívűeket, és bekötözi sebeiket</a:t>
            </a:r>
            <a:r>
              <a:rPr lang="hu-HU" sz="2800" dirty="0">
                <a:solidFill>
                  <a:srgbClr val="FFC000"/>
                </a:solidFill>
              </a:rPr>
              <a:t>"(</a:t>
            </a:r>
            <a:r>
              <a:rPr lang="hu-HU" sz="2800" dirty="0" smtClean="0">
                <a:solidFill>
                  <a:srgbClr val="FFC000"/>
                </a:solidFill>
              </a:rPr>
              <a:t>Zsoltár </a:t>
            </a:r>
            <a:r>
              <a:rPr lang="hu-HU" sz="2800" dirty="0">
                <a:solidFill>
                  <a:srgbClr val="FFC000"/>
                </a:solidFill>
              </a:rPr>
              <a:t>147:3). </a:t>
            </a:r>
            <a:r>
              <a:rPr lang="hu-HU" dirty="0">
                <a:solidFill>
                  <a:srgbClr val="FFC000"/>
                </a:solidFill>
              </a:rPr>
              <a:t>Isten és minden egyes lélek között oly gyengéd és bensőséges a viszony, mintha kívüle más lélek nem volna, akiért szeretett Fiának életét áldozta</a:t>
            </a:r>
            <a:r>
              <a:rPr lang="hu-HU" dirty="0" smtClean="0">
                <a:solidFill>
                  <a:srgbClr val="FFC000"/>
                </a:solidFill>
              </a:rPr>
              <a:t>.” </a:t>
            </a:r>
            <a:endParaRPr lang="en-US" dirty="0">
              <a:solidFill>
                <a:srgbClr val="FFC000"/>
              </a:solidFill>
            </a:endParaRPr>
          </a:p>
        </p:txBody>
      </p:sp>
    </p:spTree>
    <p:extLst>
      <p:ext uri="{BB962C8B-B14F-4D97-AF65-F5344CB8AC3E}">
        <p14:creationId xmlns:p14="http://schemas.microsoft.com/office/powerpoint/2010/main" val="3859244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5786"/>
            <a:ext cx="9324862" cy="6942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05200" y="1219200"/>
            <a:ext cx="5334000" cy="1143000"/>
          </a:xfrm>
        </p:spPr>
        <p:txBody>
          <a:bodyPr>
            <a:normAutofit fontScale="90000"/>
          </a:bodyPr>
          <a:lstStyle/>
          <a:p>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hu-HU" dirty="0" smtClean="0">
                <a:effectLst>
                  <a:outerShdw blurRad="38100" dist="38100" dir="2700000" algn="tl">
                    <a:srgbClr val="000000">
                      <a:alpha val="43137"/>
                    </a:srgbClr>
                  </a:outerShdw>
                </a:effectLst>
              </a:rPr>
              <a:t>A lelki kommunikáció fejlesztése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0" y="3017837"/>
            <a:ext cx="6019800" cy="3230563"/>
          </a:xfrm>
        </p:spPr>
        <p:txBody>
          <a:bodyPr>
            <a:normAutofit fontScale="92500" lnSpcReduction="20000"/>
          </a:bodyPr>
          <a:lstStyle/>
          <a:p>
            <a:pPr marL="0" indent="0">
              <a:buNone/>
            </a:pPr>
            <a:r>
              <a:rPr lang="hu-HU" dirty="0" smtClean="0">
                <a:solidFill>
                  <a:schemeClr val="bg1"/>
                </a:solidFill>
                <a:effectLst>
                  <a:outerShdw blurRad="38100" dist="38100" dir="2700000" algn="tl">
                    <a:srgbClr val="000000">
                      <a:alpha val="43137"/>
                    </a:srgbClr>
                  </a:outerShdw>
                </a:effectLst>
              </a:rPr>
              <a:t>1. Válasszunk nyugodt, elkülönített helyet az imádkozáshoz!</a:t>
            </a:r>
          </a:p>
          <a:p>
            <a:pPr marL="0" indent="0">
              <a:buNone/>
            </a:pPr>
            <a:r>
              <a:rPr lang="hu-HU" dirty="0" smtClean="0">
                <a:solidFill>
                  <a:schemeClr val="bg1"/>
                </a:solidFill>
                <a:effectLst>
                  <a:outerShdw blurRad="38100" dist="38100" dir="2700000" algn="tl">
                    <a:srgbClr val="000000">
                      <a:alpha val="43137"/>
                    </a:srgbClr>
                  </a:outerShdw>
                </a:effectLst>
              </a:rPr>
              <a:t>2. Minden nap azonos időben imádkozzunk!</a:t>
            </a:r>
          </a:p>
          <a:p>
            <a:pPr marL="0" indent="0">
              <a:buNone/>
            </a:pPr>
            <a:r>
              <a:rPr lang="hu-HU" dirty="0" smtClean="0">
                <a:solidFill>
                  <a:schemeClr val="bg1"/>
                </a:solidFill>
                <a:effectLst>
                  <a:outerShdw blurRad="38100" dist="38100" dir="2700000" algn="tl">
                    <a:srgbClr val="000000">
                      <a:alpha val="43137"/>
                    </a:srgbClr>
                  </a:outerShdw>
                </a:effectLst>
              </a:rPr>
              <a:t>3. Imádkozzunk hangosan!  </a:t>
            </a:r>
          </a:p>
          <a:p>
            <a:pPr marL="0" indent="0">
              <a:buNone/>
            </a:pPr>
            <a:r>
              <a:rPr lang="hu-HU" dirty="0" smtClean="0">
                <a:solidFill>
                  <a:schemeClr val="bg1"/>
                </a:solidFill>
                <a:effectLst>
                  <a:outerShdw blurRad="38100" dist="38100" dir="2700000" algn="tl">
                    <a:srgbClr val="000000">
                      <a:alpha val="43137"/>
                    </a:srgbClr>
                  </a:outerShdw>
                </a:effectLst>
              </a:rPr>
              <a:t>4. Tartsunk kéznél egy </a:t>
            </a:r>
            <a:r>
              <a:rPr lang="hu-HU" dirty="0" err="1" smtClean="0">
                <a:solidFill>
                  <a:schemeClr val="bg1"/>
                </a:solidFill>
                <a:effectLst>
                  <a:outerShdw blurRad="38100" dist="38100" dir="2700000" algn="tl">
                    <a:srgbClr val="000000">
                      <a:alpha val="43137"/>
                    </a:srgbClr>
                  </a:outerShdw>
                </a:effectLst>
              </a:rPr>
              <a:t>jegyzetfűzetet</a:t>
            </a:r>
            <a:r>
              <a:rPr lang="hu-HU" dirty="0" smtClean="0">
                <a:solidFill>
                  <a:schemeClr val="bg1"/>
                </a:solidFill>
                <a:effectLst>
                  <a:outerShdw blurRad="38100" dist="38100" dir="2700000" algn="tl">
                    <a:srgbClr val="000000">
                      <a:alpha val="43137"/>
                    </a:srgbClr>
                  </a:outerShdw>
                </a:effectLst>
              </a:rPr>
              <a:t>! </a:t>
            </a:r>
          </a:p>
          <a:p>
            <a:pPr marL="0" indent="0">
              <a:buNone/>
            </a:pPr>
            <a:r>
              <a:rPr lang="hu-HU" dirty="0" smtClean="0">
                <a:solidFill>
                  <a:schemeClr val="bg1"/>
                </a:solidFill>
                <a:effectLst>
                  <a:outerShdw blurRad="38100" dist="38100" dir="2700000" algn="tl">
                    <a:srgbClr val="000000">
                      <a:alpha val="43137"/>
                    </a:srgbClr>
                  </a:outerShdw>
                </a:effectLst>
              </a:rPr>
              <a:t>5. Készítsünk listát! </a:t>
            </a:r>
          </a:p>
          <a:p>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1396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735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3810000" y="1371601"/>
            <a:ext cx="5334000" cy="4648200"/>
          </a:xfrm>
        </p:spPr>
        <p:txBody>
          <a:bodyPr>
            <a:normAutofit lnSpcReduction="10000"/>
          </a:bodyPr>
          <a:lstStyle/>
          <a:p>
            <a:r>
              <a:rPr lang="hu-HU" dirty="0" smtClean="0">
                <a:solidFill>
                  <a:schemeClr val="bg1"/>
                </a:solidFill>
                <a:effectLst>
                  <a:outerShdw blurRad="38100" dist="38100" dir="2700000" algn="tl">
                    <a:srgbClr val="000000">
                      <a:alpha val="43137"/>
                    </a:srgbClr>
                  </a:outerShdw>
                </a:effectLst>
              </a:rPr>
              <a:t>Szakítsunk időt az imádkozásra! </a:t>
            </a:r>
          </a:p>
          <a:p>
            <a:r>
              <a:rPr lang="hu-HU" dirty="0" smtClean="0">
                <a:solidFill>
                  <a:schemeClr val="bg1"/>
                </a:solidFill>
                <a:effectLst>
                  <a:outerShdw blurRad="38100" dist="38100" dir="2700000" algn="tl">
                    <a:srgbClr val="000000">
                      <a:alpha val="43137"/>
                    </a:srgbClr>
                  </a:outerShdw>
                </a:effectLst>
              </a:rPr>
              <a:t>Váltogassuk a tempót imádkozás közben! </a:t>
            </a:r>
          </a:p>
          <a:p>
            <a:r>
              <a:rPr lang="hu-HU" dirty="0" smtClean="0">
                <a:solidFill>
                  <a:schemeClr val="bg1"/>
                </a:solidFill>
                <a:effectLst>
                  <a:outerShdw blurRad="38100" dist="38100" dir="2700000" algn="tl">
                    <a:srgbClr val="000000">
                      <a:alpha val="43137"/>
                    </a:srgbClr>
                  </a:outerShdw>
                </a:effectLst>
              </a:rPr>
              <a:t>Vezessünk imanaplót! </a:t>
            </a:r>
          </a:p>
          <a:p>
            <a:r>
              <a:rPr lang="hu-HU" dirty="0" smtClean="0">
                <a:solidFill>
                  <a:schemeClr val="bg1"/>
                </a:solidFill>
                <a:effectLst>
                  <a:outerShdw blurRad="38100" dist="38100" dir="2700000" algn="tl">
                    <a:srgbClr val="000000">
                      <a:alpha val="43137"/>
                    </a:srgbClr>
                  </a:outerShdw>
                </a:effectLst>
              </a:rPr>
              <a:t>Imádkozzunk másokkal együtt! </a:t>
            </a:r>
          </a:p>
          <a:p>
            <a:r>
              <a:rPr lang="hu-HU" dirty="0" smtClean="0">
                <a:solidFill>
                  <a:schemeClr val="bg1"/>
                </a:solidFill>
                <a:effectLst>
                  <a:outerShdw blurRad="38100" dist="38100" dir="2700000" algn="tl">
                    <a:srgbClr val="000000">
                      <a:alpha val="43137"/>
                    </a:srgbClr>
                  </a:outerShdw>
                </a:effectLst>
              </a:rPr>
              <a:t>Mondjunk rövid, egy-két mondatos imákat! </a:t>
            </a:r>
          </a:p>
          <a:p>
            <a:endParaRPr lang="hu-HU"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9316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9" y="0"/>
            <a:ext cx="919099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0" y="1646237"/>
            <a:ext cx="5029200" cy="4525963"/>
          </a:xfrm>
        </p:spPr>
        <p:txBody>
          <a:bodyPr>
            <a:normAutofit/>
          </a:bodyPr>
          <a:lstStyle/>
          <a:p>
            <a:pPr marL="0" indent="0" algn="ctr">
              <a:buNone/>
            </a:pPr>
            <a:r>
              <a:rPr lang="hu-HU" dirty="0" smtClean="0">
                <a:solidFill>
                  <a:srgbClr val="002060"/>
                </a:solidFill>
                <a:effectLst>
                  <a:outerShdw blurRad="38100" dist="38100" dir="2700000" algn="tl">
                    <a:srgbClr val="000000">
                      <a:alpha val="43137"/>
                    </a:srgbClr>
                  </a:outerShdw>
                </a:effectLst>
              </a:rPr>
              <a:t>„Így imádkozzatok: "Fogadj el Uram, a te tulajdonodnak! Összes tervemet lábaidhoz teszem. Használj fel ma is szolgálatodra! Maradj velem s engedd, hogy minden munkámat tebenned végezzem!" Ez mindennapi kötelességetek legyen.” </a:t>
            </a:r>
            <a:endParaRPr lang="hu-HU"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3142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0" y="990600"/>
            <a:ext cx="4953000" cy="5257800"/>
          </a:xfrm>
        </p:spPr>
        <p:txBody>
          <a:bodyPr>
            <a:normAutofit fontScale="92500" lnSpcReduction="10000"/>
          </a:bodyPr>
          <a:lstStyle/>
          <a:p>
            <a:pPr marL="0" indent="0" algn="ctr">
              <a:buNone/>
            </a:pPr>
            <a:r>
              <a:rPr lang="hu-HU" dirty="0" smtClean="0">
                <a:solidFill>
                  <a:srgbClr val="002060"/>
                </a:solidFill>
              </a:rPr>
              <a:t>„Minden egyes reggel újból szenteljétek magatokat az Úrnak. Összes terveteket néki rendeljétek alá, hogy megvalósítsátok vagy feladjátok, ahogy gondviselése akarja. Így adjátok át, ajánljátok fel Istennek napról napra életeteket, hogy az mindinkább átalakuljon és hasonlóvá legyen Krisztus életéhez.” </a:t>
            </a:r>
            <a:endParaRPr lang="hu-HU" dirty="0">
              <a:solidFill>
                <a:srgbClr val="002060"/>
              </a:solidFill>
            </a:endParaRPr>
          </a:p>
        </p:txBody>
      </p:sp>
    </p:spTree>
    <p:extLst>
      <p:ext uri="{BB962C8B-B14F-4D97-AF65-F5344CB8AC3E}">
        <p14:creationId xmlns:p14="http://schemas.microsoft.com/office/powerpoint/2010/main" val="411162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Nurture-Empower-Outreach\NURTURE\Personal Growth Seminars Package\An Invitation to Prayer\An Invitation to Prayer - PP\Intercessory prayer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0" y="1036637"/>
            <a:ext cx="5257800" cy="4525963"/>
          </a:xfrm>
        </p:spPr>
        <p:txBody>
          <a:bodyPr>
            <a:noAutofit/>
          </a:bodyPr>
          <a:lstStyle/>
          <a:p>
            <a:pPr marL="0" indent="0" algn="ctr">
              <a:buNone/>
            </a:pPr>
            <a:r>
              <a:rPr lang="hu-HU" sz="2800" dirty="0" smtClean="0">
                <a:solidFill>
                  <a:srgbClr val="FFC000"/>
                </a:solidFill>
                <a:effectLst>
                  <a:outerShdw blurRad="38100" dist="38100" dir="2700000" algn="tl">
                    <a:srgbClr val="000000">
                      <a:alpha val="43137"/>
                    </a:srgbClr>
                  </a:outerShdw>
                </a:effectLst>
              </a:rPr>
              <a:t>Az imádság a megújulás és a reformáció kulcseleme.</a:t>
            </a:r>
            <a:r>
              <a:rPr lang="hu-HU" sz="2800" dirty="0" smtClean="0">
                <a:solidFill>
                  <a:schemeClr val="bg1"/>
                </a:solidFill>
                <a:effectLst>
                  <a:outerShdw blurRad="38100" dist="38100" dir="2700000" algn="tl">
                    <a:srgbClr val="000000">
                      <a:alpha val="43137"/>
                    </a:srgbClr>
                  </a:outerShdw>
                </a:effectLst>
              </a:rPr>
              <a:t> Megtervezted már az imaéletedet? Érezted már, hogy tartalmasabb kommunikációra vágysz Istennel? </a:t>
            </a:r>
            <a:r>
              <a:rPr lang="hu-HU" sz="2800" dirty="0" smtClean="0">
                <a:solidFill>
                  <a:schemeClr val="bg1"/>
                </a:solidFill>
                <a:effectLst>
                  <a:outerShdw blurRad="38100" dist="38100" dir="2700000" algn="tl">
                    <a:srgbClr val="000000">
                      <a:alpha val="43137"/>
                    </a:srgbClr>
                  </a:outerShdw>
                </a:effectLst>
              </a:rPr>
              <a:t>Volt </a:t>
            </a:r>
            <a:r>
              <a:rPr lang="hu-HU" sz="2800" dirty="0" smtClean="0">
                <a:solidFill>
                  <a:schemeClr val="bg1"/>
                </a:solidFill>
                <a:effectLst>
                  <a:outerShdw blurRad="38100" dist="38100" dir="2700000" algn="tl">
                    <a:srgbClr val="000000">
                      <a:alpha val="43137"/>
                    </a:srgbClr>
                  </a:outerShdw>
                </a:effectLst>
              </a:rPr>
              <a:t>amikor úgy érezted, </a:t>
            </a:r>
            <a:r>
              <a:rPr lang="hu-HU" sz="2800" dirty="0" smtClean="0">
                <a:solidFill>
                  <a:schemeClr val="bg1"/>
                </a:solidFill>
                <a:effectLst>
                  <a:outerShdw blurRad="38100" dist="38100" dir="2700000" algn="tl">
                    <a:srgbClr val="000000">
                      <a:alpha val="43137"/>
                    </a:srgbClr>
                  </a:outerShdw>
                </a:effectLst>
              </a:rPr>
              <a:t>hogy imáid </a:t>
            </a:r>
            <a:r>
              <a:rPr lang="hu-HU" sz="2800" dirty="0" smtClean="0">
                <a:solidFill>
                  <a:schemeClr val="bg1"/>
                </a:solidFill>
                <a:effectLst>
                  <a:outerShdw blurRad="38100" dist="38100" dir="2700000" algn="tl">
                    <a:srgbClr val="000000">
                      <a:alpha val="43137"/>
                    </a:srgbClr>
                  </a:outerShdw>
                </a:effectLst>
              </a:rPr>
              <a:t>csak a plafonig jutnak el? Töprengtél </a:t>
            </a:r>
            <a:r>
              <a:rPr lang="hu-HU" sz="2800" dirty="0" smtClean="0">
                <a:solidFill>
                  <a:schemeClr val="bg1"/>
                </a:solidFill>
                <a:effectLst>
                  <a:outerShdw blurRad="38100" dist="38100" dir="2700000" algn="tl">
                    <a:srgbClr val="000000">
                      <a:alpha val="43137"/>
                    </a:srgbClr>
                  </a:outerShdw>
                </a:effectLst>
              </a:rPr>
              <a:t>már-e, </a:t>
            </a:r>
            <a:r>
              <a:rPr lang="hu-HU" sz="2800" dirty="0" smtClean="0">
                <a:solidFill>
                  <a:schemeClr val="bg1"/>
                </a:solidFill>
                <a:effectLst>
                  <a:outerShdw blurRad="38100" dist="38100" dir="2700000" algn="tl">
                    <a:srgbClr val="000000">
                      <a:alpha val="43137"/>
                    </a:srgbClr>
                  </a:outerShdw>
                </a:effectLst>
              </a:rPr>
              <a:t>hogy vajon van-e erő az imáidban? </a:t>
            </a:r>
            <a:endParaRPr lang="hu-HU"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6612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Nurture-Empower-Outreach\NURTURE\Personal Growth Seminars Package\An Invitation to Prayer\An Invitation to Prayer - PP\Intercessory prayer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05200" y="1371600"/>
            <a:ext cx="5562600" cy="4525963"/>
          </a:xfrm>
        </p:spPr>
        <p:txBody>
          <a:bodyPr>
            <a:normAutofit lnSpcReduction="10000"/>
          </a:bodyPr>
          <a:lstStyle/>
          <a:p>
            <a:pPr marL="0" indent="0" algn="ctr">
              <a:buNone/>
            </a:pPr>
            <a:r>
              <a:rPr lang="en-US" dirty="0">
                <a:solidFill>
                  <a:schemeClr val="bg1"/>
                </a:solidFill>
                <a:effectLst>
                  <a:outerShdw blurRad="38100" dist="38100" dir="2700000" algn="tl">
                    <a:srgbClr val="000000">
                      <a:alpha val="43137"/>
                    </a:srgbClr>
                  </a:outerShdw>
                </a:effectLst>
              </a:rPr>
              <a:t> </a:t>
            </a:r>
            <a:r>
              <a:rPr lang="hu-HU" dirty="0" smtClean="0">
                <a:solidFill>
                  <a:schemeClr val="bg1"/>
                </a:solidFill>
                <a:effectLst>
                  <a:outerShdw blurRad="38100" dist="38100" dir="2700000" algn="tl">
                    <a:srgbClr val="000000">
                      <a:alpha val="43137"/>
                    </a:srgbClr>
                  </a:outerShdw>
                </a:effectLst>
              </a:rPr>
              <a:t>„Szívünket </a:t>
            </a:r>
            <a:r>
              <a:rPr lang="hu-HU" dirty="0">
                <a:solidFill>
                  <a:schemeClr val="bg1"/>
                </a:solidFill>
                <a:effectLst>
                  <a:outerShdw blurRad="38100" dist="38100" dir="2700000" algn="tl">
                    <a:srgbClr val="000000">
                      <a:alpha val="43137"/>
                    </a:srgbClr>
                  </a:outerShdw>
                </a:effectLst>
              </a:rPr>
              <a:t>feltárni Istennek, mint barátunknak, ez az ima. Nem mintha szükséges lenne, hogy elmondjuk Istennek, kik vagyunk, mit akarunk, hanem hogy ily módon Istent a szívünkbe fogadhassuk. Az ima nem Istent hozza le hozzánk, hanem bennünket emel fel őhozzá</a:t>
            </a:r>
            <a:r>
              <a:rPr lang="hu-HU" dirty="0" smtClean="0">
                <a:solidFill>
                  <a:schemeClr val="bg1"/>
                </a:solidFill>
                <a:effectLst>
                  <a:outerShdw blurRad="38100" dist="38100" dir="2700000" algn="tl">
                    <a:srgbClr val="000000">
                      <a:alpha val="43137"/>
                    </a:srgbClr>
                  </a:outerShdw>
                </a:effectLst>
              </a:rPr>
              <a:t>.” </a:t>
            </a:r>
            <a:endParaRPr lang="hu-HU"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301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81600" y="2438400"/>
            <a:ext cx="4953000" cy="1143000"/>
          </a:xfrm>
        </p:spPr>
        <p:txBody>
          <a:bodyPr>
            <a:noAutofit/>
          </a:bodyPr>
          <a:lstStyle/>
          <a:p>
            <a:r>
              <a:rPr lang="en-US" sz="3200" dirty="0" smtClean="0">
                <a:solidFill>
                  <a:schemeClr val="bg2"/>
                </a:solidFill>
                <a:effectLst>
                  <a:outerShdw blurRad="38100" dist="38100" dir="2700000" algn="tl">
                    <a:srgbClr val="000000">
                      <a:alpha val="43137"/>
                    </a:srgbClr>
                  </a:outerShdw>
                </a:effectLst>
                <a:latin typeface="Avenir Book" charset="0"/>
                <a:ea typeface="Avenir Book" charset="0"/>
                <a:cs typeface="Avenir Book" charset="0"/>
              </a:rPr>
              <a:t/>
            </a:r>
            <a:br>
              <a:rPr lang="en-US" sz="3200" dirty="0" smtClean="0">
                <a:solidFill>
                  <a:schemeClr val="bg2"/>
                </a:solidFill>
                <a:effectLst>
                  <a:outerShdw blurRad="38100" dist="38100" dir="2700000" algn="tl">
                    <a:srgbClr val="000000">
                      <a:alpha val="43137"/>
                    </a:srgbClr>
                  </a:outerShdw>
                </a:effectLst>
                <a:latin typeface="Avenir Book" charset="0"/>
                <a:ea typeface="Avenir Book" charset="0"/>
                <a:cs typeface="Avenir Book" charset="0"/>
              </a:rPr>
            </a:br>
            <a:r>
              <a:rPr lang="hu-HU" sz="3200" dirty="0" smtClean="0">
                <a:solidFill>
                  <a:schemeClr val="bg2"/>
                </a:solidFill>
                <a:effectLst>
                  <a:outerShdw blurRad="38100" dist="38100" dir="2700000" algn="tl">
                    <a:srgbClr val="000000">
                      <a:alpha val="43137"/>
                    </a:srgbClr>
                  </a:outerShdw>
                </a:effectLst>
                <a:latin typeface="Avenir Book" charset="0"/>
                <a:ea typeface="Avenir Book" charset="0"/>
                <a:cs typeface="Avenir Book" charset="0"/>
              </a:rPr>
              <a:t>AZ IMÁDKOZÁS FELTÉTELEI </a:t>
            </a:r>
            <a:r>
              <a:rPr lang="en-US" sz="3200" dirty="0">
                <a:solidFill>
                  <a:schemeClr val="bg2"/>
                </a:solidFill>
                <a:effectLst>
                  <a:outerShdw blurRad="38100" dist="38100" dir="2700000" algn="tl">
                    <a:srgbClr val="000000">
                      <a:alpha val="43137"/>
                    </a:srgbClr>
                  </a:outerShdw>
                </a:effectLst>
                <a:latin typeface="Avenir Book" charset="0"/>
                <a:ea typeface="Avenir Book" charset="0"/>
                <a:cs typeface="Avenir Book" charset="0"/>
              </a:rPr>
              <a:t/>
            </a:r>
            <a:br>
              <a:rPr lang="en-US" sz="3200" dirty="0">
                <a:solidFill>
                  <a:schemeClr val="bg2"/>
                </a:solidFill>
                <a:effectLst>
                  <a:outerShdw blurRad="38100" dist="38100" dir="2700000" algn="tl">
                    <a:srgbClr val="000000">
                      <a:alpha val="43137"/>
                    </a:srgbClr>
                  </a:outerShdw>
                </a:effectLst>
                <a:latin typeface="Avenir Book" charset="0"/>
                <a:ea typeface="Avenir Book" charset="0"/>
                <a:cs typeface="Avenir Book" charset="0"/>
              </a:rPr>
            </a:br>
            <a:endParaRPr lang="en-US" sz="3200" dirty="0">
              <a:solidFill>
                <a:schemeClr val="bg2"/>
              </a:solidFill>
              <a:effectLst>
                <a:outerShdw blurRad="38100" dist="38100" dir="2700000" algn="tl">
                  <a:srgbClr val="000000">
                    <a:alpha val="43137"/>
                  </a:srgbClr>
                </a:outerShdw>
              </a:effectLst>
              <a:latin typeface="Avenir Book" charset="0"/>
              <a:ea typeface="Avenir Book" charset="0"/>
              <a:cs typeface="Avenir Book" charset="0"/>
            </a:endParaRPr>
          </a:p>
        </p:txBody>
      </p:sp>
    </p:spTree>
    <p:extLst>
      <p:ext uri="{BB962C8B-B14F-4D97-AF65-F5344CB8AC3E}">
        <p14:creationId xmlns:p14="http://schemas.microsoft.com/office/powerpoint/2010/main" val="347203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0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81400" y="685800"/>
            <a:ext cx="5562600" cy="1143000"/>
          </a:xfrm>
        </p:spPr>
        <p:txBody>
          <a:bodyPr>
            <a:noAutofit/>
          </a:bodyPr>
          <a:lstStyle/>
          <a:p>
            <a:pPr lvl="0"/>
            <a:r>
              <a:rPr lang="en-US" sz="3200" b="1"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
            </a:r>
            <a:br>
              <a:rPr lang="en-US" sz="3200" b="1"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br>
            <a:r>
              <a:rPr lang="en-US" sz="3200" b="1" dirty="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1</a:t>
            </a:r>
            <a:r>
              <a:rPr lang="en-US" sz="3200" b="1"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a:t>
            </a:r>
            <a:r>
              <a:rPr lang="hu-HU" sz="3200" b="1"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 ISMERD FEL, HOGY ISTEN SEGÍTSÉGÉRE SZORULSZ!</a:t>
            </a:r>
            <a:r>
              <a:rPr lang="en-US" sz="32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
            </a:r>
            <a:br>
              <a:rPr lang="en-US" sz="32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br>
            <a:endParaRPr lang="en-US" sz="3200" dirty="0">
              <a:solidFill>
                <a:srgbClr val="002060"/>
              </a:solidFill>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3" name="Content Placeholder 2"/>
          <p:cNvSpPr>
            <a:spLocks noGrp="1"/>
          </p:cNvSpPr>
          <p:nvPr>
            <p:ph idx="1"/>
          </p:nvPr>
        </p:nvSpPr>
        <p:spPr>
          <a:xfrm>
            <a:off x="3581400" y="2103437"/>
            <a:ext cx="5486400" cy="3916363"/>
          </a:xfrm>
        </p:spPr>
        <p:txBody>
          <a:bodyPr>
            <a:normAutofit/>
          </a:bodyPr>
          <a:lstStyle/>
          <a:p>
            <a:pPr marL="0" indent="0" algn="ctr" fontAlgn="base">
              <a:buNone/>
            </a:pPr>
            <a:r>
              <a:rPr lang="hu-HU" dirty="0">
                <a:latin typeface="Arial" panose="020B0604020202020204" pitchFamily="34" charset="0"/>
                <a:ea typeface="Calibri" panose="020F0502020204030204" pitchFamily="34" charset="0"/>
              </a:rPr>
              <a:t>„Az első feltétel az, hogy segítségének szükségét érezzük és felismerjük. Hisz megígérte: "Vizet öntök a szomjúhozóra, és folyóvizet a </a:t>
            </a:r>
            <a:r>
              <a:rPr lang="hu-HU" dirty="0" smtClean="0">
                <a:latin typeface="Arial" panose="020B0604020202020204" pitchFamily="34" charset="0"/>
                <a:ea typeface="Calibri" panose="020F0502020204030204" pitchFamily="34" charset="0"/>
              </a:rPr>
              <a:t>szárazra„</a:t>
            </a:r>
          </a:p>
          <a:p>
            <a:pPr marL="0" indent="0" algn="ctr" fontAlgn="base">
              <a:buNone/>
            </a:pPr>
            <a:r>
              <a:rPr lang="hu-HU" sz="2000" dirty="0" err="1" smtClean="0">
                <a:latin typeface="Arial" panose="020B0604020202020204" pitchFamily="34" charset="0"/>
                <a:ea typeface="Calibri" panose="020F0502020204030204" pitchFamily="34" charset="0"/>
              </a:rPr>
              <a:t>Ésaiás</a:t>
            </a:r>
            <a:r>
              <a:rPr lang="hu-HU" sz="2000" dirty="0" smtClean="0">
                <a:latin typeface="Arial" panose="020B0604020202020204" pitchFamily="34" charset="0"/>
                <a:ea typeface="Calibri" panose="020F0502020204030204" pitchFamily="34" charset="0"/>
              </a:rPr>
              <a:t> </a:t>
            </a:r>
            <a:r>
              <a:rPr lang="hu-HU" sz="2000" dirty="0" smtClean="0">
                <a:latin typeface="Arial" panose="020B0604020202020204" pitchFamily="34" charset="0"/>
                <a:ea typeface="Calibri" panose="020F0502020204030204" pitchFamily="34" charset="0"/>
              </a:rPr>
              <a:t>44:3. </a:t>
            </a:r>
            <a:endParaRPr lang="hu-HU" sz="2000" dirty="0"/>
          </a:p>
        </p:txBody>
      </p:sp>
    </p:spTree>
    <p:extLst>
      <p:ext uri="{BB962C8B-B14F-4D97-AF65-F5344CB8AC3E}">
        <p14:creationId xmlns:p14="http://schemas.microsoft.com/office/powerpoint/2010/main" val="203478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0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86200" y="1143000"/>
            <a:ext cx="5105400" cy="5257800"/>
          </a:xfrm>
        </p:spPr>
        <p:txBody>
          <a:bodyPr>
            <a:normAutofit lnSpcReduction="10000"/>
          </a:bodyPr>
          <a:lstStyle/>
          <a:p>
            <a:pPr marL="0" indent="0" algn="ctr">
              <a:buNone/>
            </a:pPr>
            <a:r>
              <a:rPr lang="en-US" sz="2400" dirty="0" smtClean="0"/>
              <a:t> </a:t>
            </a:r>
            <a:endParaRPr lang="en-US" sz="2400" dirty="0"/>
          </a:p>
          <a:p>
            <a:pPr marL="0" indent="0" algn="ctr">
              <a:buNone/>
            </a:pPr>
            <a:r>
              <a:rPr lang="hu-HU" dirty="0" smtClean="0"/>
              <a:t>„Azok, akik éhezik és szomjúhozzák az igazságot, és akik szívük mélyéből vágyakoznak Isten után, biztosak lehetnek, hogy Isten megelégíti őket. </a:t>
            </a:r>
            <a:r>
              <a:rPr lang="hu-HU" b="1" dirty="0" smtClean="0">
                <a:solidFill>
                  <a:srgbClr val="002060"/>
                </a:solidFill>
              </a:rPr>
              <a:t>De a szívnek nyitva kell lennie Isten Lelkének befolyása előtt, hogy az isteni áldásokat befogadhassa.”</a:t>
            </a:r>
            <a:endParaRPr lang="hu-HU" b="1" dirty="0">
              <a:solidFill>
                <a:srgbClr val="002060"/>
              </a:solidFill>
            </a:endParaRPr>
          </a:p>
        </p:txBody>
      </p:sp>
    </p:spTree>
    <p:extLst>
      <p:ext uri="{BB962C8B-B14F-4D97-AF65-F5344CB8AC3E}">
        <p14:creationId xmlns:p14="http://schemas.microsoft.com/office/powerpoint/2010/main" val="236137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534400" cy="4525963"/>
          </a:xfrm>
        </p:spPr>
        <p:txBody>
          <a:bodyPr>
            <a:normAutofit/>
          </a:bodyPr>
          <a:lstStyle/>
          <a:p>
            <a:pPr marL="0" indent="0">
              <a:buNone/>
            </a:pPr>
            <a:r>
              <a:rPr lang="en-US" sz="3600" b="1" dirty="0" smtClean="0"/>
              <a:t>►</a:t>
            </a:r>
            <a:r>
              <a:rPr lang="hu-HU" sz="3600" b="1" dirty="0" smtClean="0"/>
              <a:t>Gyakorlat</a:t>
            </a:r>
            <a:r>
              <a:rPr lang="hu-HU" sz="3600" dirty="0"/>
              <a:t>: Írjátok fel egy darab papírra legmélyebb vágyatokat, amit ma Istentől kértek. Beszéljetek Neki róla és imádkozzatok érte.</a:t>
            </a:r>
          </a:p>
        </p:txBody>
      </p:sp>
      <p:sp>
        <p:nvSpPr>
          <p:cNvPr id="4" name="Rectangle 3"/>
          <p:cNvSpPr/>
          <p:nvPr/>
        </p:nvSpPr>
        <p:spPr>
          <a:xfrm>
            <a:off x="-10886" y="5715000"/>
            <a:ext cx="5105400"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rraisR\AppData\Local\Microsoft\Windows\Temporary Internet Files\Content.IE5\SMA9IIV7\MP9004090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3628" y="2895600"/>
            <a:ext cx="3796606" cy="38114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26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NURTURE\Personal Growth Seminars Package\An Invitation to Prayer\An Invitation to Prayer - PP\Intercessory prayer 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0" y="0"/>
            <a:ext cx="922141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2800" y="457200"/>
            <a:ext cx="5486400" cy="1143000"/>
          </a:xfrm>
        </p:spPr>
        <p:txBody>
          <a:bodyPr>
            <a:noAutofit/>
          </a:bodyPr>
          <a:lstStyle/>
          <a:p>
            <a:pPr lvl="0"/>
            <a:r>
              <a:rPr lang="en-US" sz="4000" b="1" dirty="0" smtClean="0">
                <a:solidFill>
                  <a:schemeClr val="bg1"/>
                </a:solidFill>
                <a:effectLst>
                  <a:outerShdw blurRad="38100" dist="38100" dir="2700000" algn="tl">
                    <a:srgbClr val="000000">
                      <a:alpha val="43137"/>
                    </a:srgbClr>
                  </a:outerShdw>
                </a:effectLst>
                <a:latin typeface="Avenir Book" charset="0"/>
                <a:ea typeface="Avenir Book" charset="0"/>
                <a:cs typeface="Avenir Book" charset="0"/>
              </a:rPr>
              <a:t/>
            </a:r>
            <a:br>
              <a:rPr lang="en-US" sz="4000" b="1" dirty="0" smtClean="0">
                <a:solidFill>
                  <a:schemeClr val="bg1"/>
                </a:solidFill>
                <a:effectLst>
                  <a:outerShdw blurRad="38100" dist="38100" dir="2700000" algn="tl">
                    <a:srgbClr val="000000">
                      <a:alpha val="43137"/>
                    </a:srgbClr>
                  </a:outerShdw>
                </a:effectLst>
                <a:latin typeface="Avenir Book" charset="0"/>
                <a:ea typeface="Avenir Book" charset="0"/>
                <a:cs typeface="Avenir Book" charset="0"/>
              </a:rPr>
            </a:br>
            <a:r>
              <a:rPr lang="en-US" sz="4000" b="1" dirty="0" smtClean="0">
                <a:solidFill>
                  <a:schemeClr val="bg1"/>
                </a:solidFill>
                <a:effectLst>
                  <a:outerShdw blurRad="38100" dist="38100" dir="2700000" algn="tl">
                    <a:srgbClr val="000000">
                      <a:alpha val="43137"/>
                    </a:srgbClr>
                  </a:outerShdw>
                </a:effectLst>
                <a:latin typeface="Avenir Book" charset="0"/>
                <a:ea typeface="Avenir Book" charset="0"/>
                <a:cs typeface="Avenir Book" charset="0"/>
              </a:rPr>
              <a:t>2. </a:t>
            </a:r>
            <a:r>
              <a:rPr lang="hu-HU" sz="4000" b="1" dirty="0" smtClean="0">
                <a:solidFill>
                  <a:schemeClr val="bg1"/>
                </a:solidFill>
                <a:effectLst>
                  <a:outerShdw blurRad="38100" dist="38100" dir="2700000" algn="tl">
                    <a:srgbClr val="000000">
                      <a:alpha val="43137"/>
                    </a:srgbClr>
                  </a:outerShdw>
                </a:effectLst>
                <a:latin typeface="Avenir Book" charset="0"/>
                <a:ea typeface="Avenir Book" charset="0"/>
                <a:cs typeface="Avenir Book" charset="0"/>
              </a:rPr>
              <a:t>LEGYEN HITED</a:t>
            </a:r>
            <a:r>
              <a:rPr lang="en-US" sz="4000" b="1" dirty="0" smtClean="0">
                <a:solidFill>
                  <a:schemeClr val="bg1"/>
                </a:solidFill>
                <a:effectLst>
                  <a:outerShdw blurRad="38100" dist="38100" dir="2700000" algn="tl">
                    <a:srgbClr val="000000">
                      <a:alpha val="43137"/>
                    </a:srgbClr>
                  </a:outerShdw>
                </a:effectLst>
                <a:latin typeface="Avenir Book" charset="0"/>
                <a:ea typeface="Avenir Book" charset="0"/>
                <a:cs typeface="Avenir Book" charset="0"/>
              </a:rPr>
              <a:t> </a:t>
            </a:r>
            <a:br>
              <a:rPr lang="en-US" sz="4000" b="1" dirty="0" smtClean="0">
                <a:solidFill>
                  <a:schemeClr val="bg1"/>
                </a:solidFill>
                <a:effectLst>
                  <a:outerShdw blurRad="38100" dist="38100" dir="2700000" algn="tl">
                    <a:srgbClr val="000000">
                      <a:alpha val="43137"/>
                    </a:srgbClr>
                  </a:outerShdw>
                </a:effectLst>
                <a:latin typeface="Avenir Book" charset="0"/>
                <a:ea typeface="Avenir Book" charset="0"/>
                <a:cs typeface="Avenir Book" charset="0"/>
              </a:rPr>
            </a:br>
            <a:endParaRPr lang="en-US" sz="4000" b="1" dirty="0">
              <a:solidFill>
                <a:schemeClr val="bg1"/>
              </a:solidFill>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3" name="Content Placeholder 2"/>
          <p:cNvSpPr>
            <a:spLocks noGrp="1"/>
          </p:cNvSpPr>
          <p:nvPr>
            <p:ph idx="1"/>
          </p:nvPr>
        </p:nvSpPr>
        <p:spPr>
          <a:xfrm>
            <a:off x="3505200" y="2255837"/>
            <a:ext cx="5562600" cy="3078163"/>
          </a:xfrm>
        </p:spPr>
        <p:txBody>
          <a:bodyPr>
            <a:normAutofit/>
          </a:bodyPr>
          <a:lstStyle/>
          <a:p>
            <a:pPr marL="0" indent="0" algn="ctr" fontAlgn="base">
              <a:buNone/>
            </a:pPr>
            <a:r>
              <a:rPr lang="hu-HU" dirty="0"/>
              <a:t>„</a:t>
            </a:r>
            <a:r>
              <a:rPr lang="hu-HU" i="1" dirty="0"/>
              <a:t>A győzelmes </a:t>
            </a:r>
            <a:r>
              <a:rPr lang="hu-HU" dirty="0"/>
              <a:t>ima másik eleme </a:t>
            </a:r>
            <a:r>
              <a:rPr lang="hu-HU" b="1" i="1" dirty="0">
                <a:solidFill>
                  <a:schemeClr val="accent3">
                    <a:lumMod val="60000"/>
                    <a:lumOff val="40000"/>
                  </a:schemeClr>
                </a:solidFill>
              </a:rPr>
              <a:t>a hit.</a:t>
            </a:r>
            <a:r>
              <a:rPr lang="hu-HU" dirty="0"/>
              <a:t> "Mert aki Isten elé járul, hinnie kell, hogy ő létezik, és megjutalmazza azokat, akik őt </a:t>
            </a:r>
            <a:r>
              <a:rPr lang="hu-HU" dirty="0" smtClean="0"/>
              <a:t>keresik” </a:t>
            </a:r>
          </a:p>
          <a:p>
            <a:pPr marL="0" indent="0" algn="ctr" fontAlgn="base">
              <a:buNone/>
            </a:pPr>
            <a:r>
              <a:rPr lang="hu-HU" sz="2400" dirty="0" smtClean="0"/>
              <a:t>Zsidó </a:t>
            </a:r>
            <a:r>
              <a:rPr lang="hu-HU" sz="2400" dirty="0" smtClean="0"/>
              <a:t>11:6 </a:t>
            </a:r>
            <a:endParaRPr lang="hu-HU" sz="2400" i="1" dirty="0"/>
          </a:p>
        </p:txBody>
      </p:sp>
    </p:spTree>
    <p:extLst>
      <p:ext uri="{BB962C8B-B14F-4D97-AF65-F5344CB8AC3E}">
        <p14:creationId xmlns:p14="http://schemas.microsoft.com/office/powerpoint/2010/main" val="775990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844</Words>
  <Application>Microsoft Office PowerPoint</Application>
  <PresentationFormat>On-screen Show (4:3)</PresentationFormat>
  <Paragraphs>52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Avenir Book</vt:lpstr>
      <vt:lpstr>Calibri</vt:lpstr>
      <vt:lpstr>Office Theme</vt:lpstr>
      <vt:lpstr>FELHÍVÁS IMÁDSÁGRA</vt:lpstr>
      <vt:lpstr>PowerPoint Presentation</vt:lpstr>
      <vt:lpstr>PowerPoint Presentation</vt:lpstr>
      <vt:lpstr>PowerPoint Presentation</vt:lpstr>
      <vt:lpstr> AZ IMÁDKOZÁS FELTÉTELEI  </vt:lpstr>
      <vt:lpstr> 1. ISMERD FEL, HOGY ISTEN SEGÍTSÉGÉRE SZORULSZ! </vt:lpstr>
      <vt:lpstr>PowerPoint Presentation</vt:lpstr>
      <vt:lpstr>PowerPoint Presentation</vt:lpstr>
      <vt:lpstr> 2. LEGYEN HITED  </vt:lpstr>
      <vt:lpstr>PowerPoint Presentation</vt:lpstr>
      <vt:lpstr>PowerPoint Presentation</vt:lpstr>
      <vt:lpstr> 3. TARTS KI!  </vt:lpstr>
      <vt:lpstr>PowerPoint Presentation</vt:lpstr>
      <vt:lpstr> 4. LÉGY SZORGALMAS! </vt:lpstr>
      <vt:lpstr>PowerPoint Presentation</vt:lpstr>
      <vt:lpstr>PowerPoint Presentation</vt:lpstr>
      <vt:lpstr> AZ ÍGÉRET </vt:lpstr>
      <vt:lpstr>PowerPoint Presentation</vt:lpstr>
      <vt:lpstr>PowerPoint Presentation</vt:lpstr>
      <vt:lpstr>PowerPoint Presentation</vt:lpstr>
      <vt:lpstr>PowerPoint Presentation</vt:lpstr>
      <vt:lpstr> A lelki kommunikáció fejlesztése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Invitation to Pray</dc:title>
  <dc:creator>Raquel Arrais</dc:creator>
  <cp:lastModifiedBy>Csergedi - Nagy György</cp:lastModifiedBy>
  <cp:revision>66</cp:revision>
  <dcterms:created xsi:type="dcterms:W3CDTF">2011-01-24T21:52:03Z</dcterms:created>
  <dcterms:modified xsi:type="dcterms:W3CDTF">2017-02-09T10:42:18Z</dcterms:modified>
</cp:coreProperties>
</file>