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79" r:id="rId7"/>
    <p:sldId id="25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2221"/>
    <a:srgbClr val="666377"/>
    <a:srgbClr val="0F3600"/>
    <a:srgbClr val="043449"/>
    <a:srgbClr val="5E6373"/>
    <a:srgbClr val="A8B1AA"/>
    <a:srgbClr val="A1646A"/>
    <a:srgbClr val="DE8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D91102-8C48-2047-8EA3-2C9ED93B4707}" v="58" dt="2026-01-16T18:44:12.432"/>
    <p1510:client id="{D5B487DF-12F9-E844-832E-AC3FA023E5B4}" v="1" dt="2026-01-16T19:57:10.1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22" autoAdjust="0"/>
    <p:restoredTop sz="94660"/>
  </p:normalViewPr>
  <p:slideViewPr>
    <p:cSldViewPr snapToGrid="0">
      <p:cViewPr varScale="1">
        <p:scale>
          <a:sx n="74" d="100"/>
          <a:sy n="74" d="100"/>
        </p:scale>
        <p:origin x="2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az-Vazquez, Celeste" userId="01eae102-ecf9-4722-a0ca-f1ae634a0e0f" providerId="ADAL" clId="{705E5AC7-4961-5544-A050-00F709FAD6CE}"/>
    <pc:docChg chg="modSld">
      <pc:chgData name="Diaz-Vazquez, Celeste" userId="01eae102-ecf9-4722-a0ca-f1ae634a0e0f" providerId="ADAL" clId="{705E5AC7-4961-5544-A050-00F709FAD6CE}" dt="2026-01-16T19:57:10.100" v="1"/>
      <pc:docMkLst>
        <pc:docMk/>
      </pc:docMkLst>
      <pc:sldChg chg="modSp mod">
        <pc:chgData name="Diaz-Vazquez, Celeste" userId="01eae102-ecf9-4722-a0ca-f1ae634a0e0f" providerId="ADAL" clId="{705E5AC7-4961-5544-A050-00F709FAD6CE}" dt="2026-01-16T19:57:10.100" v="1"/>
        <pc:sldMkLst>
          <pc:docMk/>
          <pc:sldMk cId="1891583994" sldId="277"/>
        </pc:sldMkLst>
        <pc:spChg chg="mod">
          <ac:chgData name="Diaz-Vazquez, Celeste" userId="01eae102-ecf9-4722-a0ca-f1ae634a0e0f" providerId="ADAL" clId="{705E5AC7-4961-5544-A050-00F709FAD6CE}" dt="2026-01-16T19:57:10.100" v="1"/>
          <ac:spMkLst>
            <pc:docMk/>
            <pc:sldMk cId="1891583994" sldId="277"/>
            <ac:spMk id="3" creationId="{D7EFF79B-559F-C370-97CA-E37B13D2DE7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7BC76-B972-F2A6-576C-B4EA2A789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68E9E5-3E59-2CE5-3152-A1F16A0E1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55046-9A0B-D774-C6B9-E637A39F2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12/02/2026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88F71-DD25-EE01-6850-CEECB11B3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19CE2-749A-5BF4-2CAB-F9D9BD68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792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4063B-EB39-76DA-A051-D8FAC906E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B1E51-8895-7952-069C-D7867E9B2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F3769-856D-F0B3-BF0A-15A23EF15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12/02/2026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6EBE0-15FD-C626-31D6-058E070C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EACBD-467D-FBF8-B2C5-D1CE5434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161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84DB61-4D2B-68CF-742E-5A2105D9B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C7BC-EC4F-357D-939C-4A83A618DB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032C4-7D52-32CD-51D7-5C3BD443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12/02/2026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1571C-4BA8-67BD-6E9C-DA74F3E17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83481-9B41-1C55-288F-43E0117E4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08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A3A22-CFF4-4FD7-0D01-6EE68517A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B49A3-DFA0-9882-CD99-538989B73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EB6CB-FDB0-56FF-A250-1015EC61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12/02/2026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FBB6D-B890-5AE4-3B14-2A4C6A6D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E9148-B801-AC1D-E9B3-870EFF6B5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789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52DC4-092C-0B67-3BBC-AFDDA87D5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1B5A0-6594-0923-4A2D-2DDD6C713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695A1-481B-1E79-2E31-36E387D49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12/02/2026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B2A26-D894-5162-8BAD-06D00A3D4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9580A-6AF6-2F2D-E30F-FC3EE8F0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86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CF7AA-B3FD-79B1-6AE2-3B064842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705DF-4D6A-0CF5-F9B8-23F3D0FB4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9C15D0-5599-0240-1BD5-801CC578E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1AD005-3CCE-AF19-FF1B-7F29C499C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12/02/2026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ED1DED-B187-C2EE-DDEF-28CDB7403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3BD4A4-D064-B5E9-DDBC-5E25E045F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16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4A74-C41A-1F71-1477-CA09AEF6C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FCE21-9169-0F94-410E-B938AEADF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CB15C6-473E-7784-23D3-B6ED2DE9B9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864F0-E273-1F16-F0EB-B9F1B83158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FF94E-0507-5E82-2BCF-7377114B1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AFA44A3-0114-DDA4-9EF0-87E91D2A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12/02/2026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377783-660C-D39E-D2D0-6BF98D15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EF9AA5-8E4F-F7CD-33E9-B7794BBA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1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9312F-4DAF-FAE5-4AAB-39B9691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B131BF-B9FF-7C84-D45F-474D76123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12/02/2026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417E3-436F-2E84-921B-74484C52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EE9F0-1DBC-F573-E2B8-CE20062E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4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B5B57E-F04B-3079-73B8-0639DE603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12/02/2026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03B380-ACEB-CD8B-67A4-2F1E1BBF8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EE92F-E2C0-BA3B-6029-371530206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514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2615-22F2-8C54-6D75-63EF33957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86110E-3510-7B75-9DE8-11604C4E1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ACEA4-DEB3-385B-3A00-9AF343D2D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1A2596-EC95-1BA2-DF68-782AA9EFD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12/02/2026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09BAC-1C7A-8528-AEBC-5C30A657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6BCBF8-26D8-B80D-6ED8-E1990085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76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44614-450D-FCEA-96D2-8AF8DD828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87AED-23F5-E5F4-2AB6-6F439C375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97F53-5FC6-9663-C31B-3382DB0B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7D5A1-4694-A2B5-7474-6DB6B758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9ADE-8CFD-4149-873B-3F8662D8AEAA}" type="datetimeFigureOut">
              <a:rPr lang="pt-BR" smtClean="0"/>
              <a:t>12/02/2026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19BA5-7361-BD5F-8D49-7ED81FE3B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CF5C22-5CFF-C0C7-67A9-9A035C1F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A441DD-D9B4-033A-06AE-39F00A09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5B379-CA6C-C0BC-5953-4E354ED1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C338-5207-ABFC-FD22-01E247CC72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29ADE-8CFD-4149-873B-3F8662D8AEAA}" type="datetimeFigureOut">
              <a:rPr lang="pt-BR" smtClean="0"/>
              <a:t>12/02/2026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E2FBA-F896-00F0-594A-7D3813B62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B4833-CF0B-3672-8589-BF102C0ED1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CBDF-92E9-42AC-A2BC-5761CD677A0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832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DEC13DD-AC22-48CB-6771-9744EF262B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50267" y="3412321"/>
            <a:ext cx="4524824" cy="591114"/>
          </a:xfrm>
        </p:spPr>
        <p:txBody>
          <a:bodyPr>
            <a:noAutofit/>
          </a:bodyPr>
          <a:lstStyle/>
          <a:p>
            <a:pPr algn="l"/>
            <a:r>
              <a:rPr lang="hu-HU" sz="4400" b="1" dirty="0">
                <a:latin typeface="Montserrat Black" panose="00000A00000000000000" pitchFamily="50" charset="0"/>
              </a:rPr>
              <a:t>IMÁDKOZÁS</a:t>
            </a:r>
            <a:endParaRPr lang="pt-BR" sz="4400" b="1" dirty="0">
              <a:latin typeface="Montserrat Black" panose="00000A00000000000000" pitchFamily="50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89712EC-6349-7CF0-DC49-6EB3177143C1}"/>
              </a:ext>
            </a:extLst>
          </p:cNvPr>
          <p:cNvSpPr txBox="1">
            <a:spLocks/>
          </p:cNvSpPr>
          <p:nvPr/>
        </p:nvSpPr>
        <p:spPr>
          <a:xfrm>
            <a:off x="4250267" y="4003435"/>
            <a:ext cx="6617717" cy="12579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u-HU" sz="7200" dirty="0">
                <a:solidFill>
                  <a:srgbClr val="942221"/>
                </a:solidFill>
                <a:latin typeface="Arizonia" panose="02000507060000020003" pitchFamily="2" charset="0"/>
              </a:rPr>
              <a:t>ISTEN NEVEIVEL</a:t>
            </a:r>
            <a:endParaRPr lang="pt-BR" sz="7200" dirty="0">
              <a:solidFill>
                <a:srgbClr val="942221"/>
              </a:solidFill>
              <a:latin typeface="Arizonia" panose="02000507060000020003" pitchFamily="2" charset="0"/>
            </a:endParaRPr>
          </a:p>
          <a:p>
            <a:pPr algn="l"/>
            <a:endParaRPr lang="pt-BR" sz="7200" dirty="0">
              <a:solidFill>
                <a:srgbClr val="942221"/>
              </a:solidFill>
              <a:latin typeface="Arizonia" panose="02000507060000020003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0B0460-4ED6-1CE3-FAFB-0D303AEE916E}"/>
              </a:ext>
            </a:extLst>
          </p:cNvPr>
          <p:cNvSpPr txBox="1"/>
          <p:nvPr/>
        </p:nvSpPr>
        <p:spPr>
          <a:xfrm>
            <a:off x="4009601" y="6284012"/>
            <a:ext cx="35686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solidFill>
                  <a:schemeClr val="bg1"/>
                </a:solidFill>
                <a:latin typeface="Montserrat SemiBold" panose="00000700000000000000" pitchFamily="50" charset="0"/>
              </a:rPr>
              <a:t>NEMZETKÖZI NŐI IMANAP 2026</a:t>
            </a:r>
            <a:endParaRPr lang="pt-BR" sz="1600" dirty="0">
              <a:solidFill>
                <a:schemeClr val="bg1"/>
              </a:solidFill>
              <a:latin typeface="Montserrat SemiBold" panose="00000700000000000000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40CC5A-37B3-9EAA-31B6-B2B649A9830C}"/>
              </a:ext>
            </a:extLst>
          </p:cNvPr>
          <p:cNvSpPr txBox="1"/>
          <p:nvPr/>
        </p:nvSpPr>
        <p:spPr>
          <a:xfrm>
            <a:off x="5704056" y="4960708"/>
            <a:ext cx="4648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Írta: </a:t>
            </a:r>
            <a:r>
              <a:rPr lang="en-US" sz="2000" dirty="0"/>
              <a:t>Ardis Dick Stenbakken</a:t>
            </a:r>
          </a:p>
          <a:p>
            <a:r>
              <a:rPr lang="en-US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028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AE6740-8183-ED03-2823-5F53BFE77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3A687-AFF9-15BB-025A-2C97D19BA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793" y="217344"/>
            <a:ext cx="7711928" cy="1325563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bg1"/>
                </a:solidFill>
              </a:rPr>
              <a:t>Imádkozzatok az ÉN VAGYOK név és gondolat alkalmazásával!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907D5-2F3F-E1CB-B027-27A45B09F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10153072" cy="45105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400" dirty="0"/>
          </a:p>
          <a:p>
            <a:pPr lvl="0"/>
            <a:r>
              <a:rPr lang="hu-HU" sz="3600" i="1" dirty="0"/>
              <a:t>Igevers</a:t>
            </a:r>
            <a:r>
              <a:rPr lang="en-CA" sz="3600" dirty="0"/>
              <a:t>: </a:t>
            </a:r>
            <a:r>
              <a:rPr lang="hu-HU" sz="3600" dirty="0"/>
              <a:t>2Mózes </a:t>
            </a:r>
            <a:r>
              <a:rPr lang="en-CA" sz="3600" dirty="0"/>
              <a:t>3:13–15; J</a:t>
            </a:r>
            <a:r>
              <a:rPr lang="hu-HU" sz="3600" dirty="0" err="1"/>
              <a:t>ános</a:t>
            </a:r>
            <a:r>
              <a:rPr lang="en-CA" sz="3600" dirty="0"/>
              <a:t> 10:7–11; 14:6</a:t>
            </a:r>
          </a:p>
          <a:p>
            <a:pPr marL="0" lvl="0" indent="0">
              <a:buNone/>
            </a:pPr>
            <a:endParaRPr lang="en-US" sz="3600" dirty="0"/>
          </a:p>
          <a:p>
            <a:pPr lvl="0"/>
            <a:r>
              <a:rPr lang="hu-HU" sz="3600" i="1" dirty="0"/>
              <a:t>Imádság</a:t>
            </a:r>
            <a:r>
              <a:rPr lang="en-CA" sz="3600" dirty="0"/>
              <a:t>: </a:t>
            </a:r>
            <a:r>
              <a:rPr lang="hu-HU" sz="3600" dirty="0"/>
              <a:t>Te vagy a Hatalmas ÉN VAGYOK, az egyedüli, a tökéletesen önálló Létező. Köszönöm, hogy Benned találok meg mindent, amire szükségem van.</a:t>
            </a:r>
            <a:endParaRPr lang="en-US" sz="3600" dirty="0"/>
          </a:p>
          <a:p>
            <a:pPr marL="0" indent="0"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214873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4BA176-4F47-4976-0F1D-34B98822C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D9A2F-8B97-BECC-8FE6-21089B26B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67104"/>
            <a:ext cx="10153072" cy="4510520"/>
          </a:xfrm>
        </p:spPr>
        <p:txBody>
          <a:bodyPr>
            <a:normAutofit/>
          </a:bodyPr>
          <a:lstStyle/>
          <a:p>
            <a:pPr lvl="0"/>
            <a:endParaRPr lang="en-CA" sz="4000" i="1" dirty="0"/>
          </a:p>
          <a:p>
            <a:pPr lvl="0"/>
            <a:r>
              <a:rPr lang="hu-HU" sz="3600" i="1" dirty="0"/>
              <a:t>Igevers</a:t>
            </a:r>
            <a:r>
              <a:rPr lang="en-CA" sz="3600" dirty="0"/>
              <a:t>: </a:t>
            </a:r>
            <a:r>
              <a:rPr lang="hu-HU" sz="3600" dirty="0"/>
              <a:t>Zsoltár</a:t>
            </a:r>
            <a:r>
              <a:rPr lang="en-CA" sz="3600" dirty="0"/>
              <a:t> 33:6–9; Jeremi</a:t>
            </a:r>
            <a:r>
              <a:rPr lang="hu-HU" sz="3600" dirty="0"/>
              <a:t>ás</a:t>
            </a:r>
            <a:r>
              <a:rPr lang="en-CA" sz="3600" dirty="0"/>
              <a:t> 32:17; </a:t>
            </a:r>
            <a:r>
              <a:rPr lang="hu-HU" sz="3600" dirty="0" err="1"/>
              <a:t>Kolossé</a:t>
            </a:r>
            <a:r>
              <a:rPr lang="en-CA" sz="3600" dirty="0"/>
              <a:t> 1:17</a:t>
            </a:r>
          </a:p>
          <a:p>
            <a:pPr lvl="0"/>
            <a:endParaRPr lang="en-US" sz="3600" dirty="0"/>
          </a:p>
          <a:p>
            <a:pPr lvl="0"/>
            <a:r>
              <a:rPr lang="hu-HU" sz="3600" i="1" dirty="0"/>
              <a:t>Imádság</a:t>
            </a:r>
            <a:r>
              <a:rPr lang="en-CA" sz="3600" dirty="0"/>
              <a:t>: </a:t>
            </a:r>
            <a:r>
              <a:rPr lang="hu-HU" sz="3600" dirty="0"/>
              <a:t>Te vagy a Mindenható Isten. Adj nekem hitet és bátorságot hogy bizalommal támaszkodjak végtelen erejére, tudva, hogy Veled semmi sem lehetetlen!</a:t>
            </a:r>
            <a:endParaRPr lang="en-US" sz="3600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00C6CC-D09C-394D-2A68-3046234ED2A2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400" b="1" dirty="0">
                <a:solidFill>
                  <a:schemeClr val="bg1"/>
                </a:solidFill>
              </a:rPr>
              <a:t>MINDENHATÓ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361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0E96CC-62F1-7293-70A0-B9ACEEE02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BE484-0154-9A05-0A5C-C880A1ABC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116" y="2075956"/>
            <a:ext cx="10388600" cy="4611831"/>
          </a:xfrm>
        </p:spPr>
        <p:txBody>
          <a:bodyPr>
            <a:normAutofit/>
          </a:bodyPr>
          <a:lstStyle/>
          <a:p>
            <a:pPr lvl="0"/>
            <a:endParaRPr lang="en-US" sz="4000" i="1" dirty="0"/>
          </a:p>
          <a:p>
            <a:pPr lvl="0"/>
            <a:r>
              <a:rPr lang="hu-HU" sz="3600" i="1" dirty="0"/>
              <a:t>Igevers</a:t>
            </a:r>
            <a:r>
              <a:rPr lang="en-US" sz="3600" dirty="0"/>
              <a:t>: </a:t>
            </a:r>
            <a:r>
              <a:rPr lang="hu-HU" sz="3600" dirty="0"/>
              <a:t>1Mózes </a:t>
            </a:r>
            <a:r>
              <a:rPr lang="en-US" sz="3600" dirty="0"/>
              <a:t>1–2; </a:t>
            </a:r>
            <a:r>
              <a:rPr lang="hu-HU" sz="3600" dirty="0"/>
              <a:t>Ézsaiás</a:t>
            </a:r>
            <a:r>
              <a:rPr lang="en-US" sz="3600" dirty="0"/>
              <a:t> 40:28; J</a:t>
            </a:r>
            <a:r>
              <a:rPr lang="hu-HU" sz="3600" dirty="0" err="1"/>
              <a:t>ános</a:t>
            </a:r>
            <a:r>
              <a:rPr lang="en-US" sz="3600" dirty="0"/>
              <a:t> 1:1–5</a:t>
            </a:r>
          </a:p>
          <a:p>
            <a:pPr marL="0" lvl="0" indent="0">
              <a:buNone/>
            </a:pPr>
            <a:endParaRPr lang="en-US" sz="3600" dirty="0"/>
          </a:p>
          <a:p>
            <a:pPr lvl="0"/>
            <a:r>
              <a:rPr lang="hu-HU" sz="3600" i="1" dirty="0"/>
              <a:t>Imádság</a:t>
            </a:r>
            <a:r>
              <a:rPr lang="en-US" sz="3600" dirty="0"/>
              <a:t>: </a:t>
            </a:r>
            <a:r>
              <a:rPr lang="hu-HU" sz="3600" dirty="0"/>
              <a:t>Hatalmas Teremtő, elámít, hogy Te, aki a Napot, a Holdat és a csillagokat teremtetted, mégis kapcsolatot akarsz tartani velem is</a:t>
            </a:r>
            <a:r>
              <a:rPr lang="en-US" sz="3600" dirty="0"/>
              <a:t>.</a:t>
            </a:r>
            <a:r>
              <a:rPr lang="hu-HU" sz="3600" dirty="0"/>
              <a:t> Köszönöm szépen! Segíts, hogy mindennap </a:t>
            </a:r>
            <a:r>
              <a:rPr lang="hu-HU" sz="3600" dirty="0" err="1"/>
              <a:t>észrevegyem</a:t>
            </a:r>
            <a:r>
              <a:rPr lang="hu-HU" sz="3600" dirty="0"/>
              <a:t> szépségedet a világban!</a:t>
            </a:r>
            <a:endParaRPr lang="en-US" sz="3600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5B42934-AD8D-37A8-9C78-E38D15F70EF2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400" b="1" dirty="0">
                <a:solidFill>
                  <a:schemeClr val="bg1"/>
                </a:solidFill>
              </a:rPr>
              <a:t>Hatalmas Teremtő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56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53A72F-A4EF-294E-3B55-45940142D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55804-D11F-384F-A597-DFAB80534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118" y="2255596"/>
            <a:ext cx="10260195" cy="4611831"/>
          </a:xfrm>
        </p:spPr>
        <p:txBody>
          <a:bodyPr>
            <a:normAutofit fontScale="92500" lnSpcReduction="10000"/>
          </a:bodyPr>
          <a:lstStyle/>
          <a:p>
            <a:pPr lvl="0"/>
            <a:endParaRPr lang="en-US" sz="3600" i="1" dirty="0"/>
          </a:p>
          <a:p>
            <a:pPr lvl="0"/>
            <a:r>
              <a:rPr lang="hu-HU" sz="3900" i="1" dirty="0"/>
              <a:t>Igevers</a:t>
            </a:r>
            <a:r>
              <a:rPr lang="en-US" sz="3900" dirty="0"/>
              <a:t>: </a:t>
            </a:r>
            <a:r>
              <a:rPr lang="hu-HU" sz="3900" dirty="0"/>
              <a:t>Zsoltár</a:t>
            </a:r>
            <a:r>
              <a:rPr lang="en-US" sz="3900" dirty="0"/>
              <a:t> 13:5; J</a:t>
            </a:r>
            <a:r>
              <a:rPr lang="hu-HU" sz="3900" dirty="0" err="1"/>
              <a:t>ános</a:t>
            </a:r>
            <a:r>
              <a:rPr lang="en-US" sz="3900" dirty="0"/>
              <a:t> 3:16, 17; 1 J</a:t>
            </a:r>
            <a:r>
              <a:rPr lang="hu-HU" sz="3900" dirty="0" err="1"/>
              <a:t>ános</a:t>
            </a:r>
            <a:r>
              <a:rPr lang="en-US" sz="3900" dirty="0"/>
              <a:t> 4:7–10, 19</a:t>
            </a:r>
          </a:p>
          <a:p>
            <a:pPr marL="0" lvl="0" indent="0">
              <a:buNone/>
            </a:pPr>
            <a:endParaRPr lang="en-US" sz="3900" dirty="0"/>
          </a:p>
          <a:p>
            <a:pPr lvl="0"/>
            <a:r>
              <a:rPr lang="en-US" sz="3900" i="1" dirty="0"/>
              <a:t>Prayer</a:t>
            </a:r>
            <a:r>
              <a:rPr lang="en-US" sz="3900" dirty="0"/>
              <a:t>: </a:t>
            </a:r>
            <a:r>
              <a:rPr lang="hu-HU" sz="3900" dirty="0"/>
              <a:t>Uram, szereteted határtalan és önzetlen. Segíts, hogy bízni tudjak hűséges szeretetedben, különösen akkor, amikor kísértést érzek, hogy a saját tettemben bízzak! Taníts meg, hogyan szeressek másokat úgy, ahogyan először Te szerettél engem!</a:t>
            </a:r>
            <a:endParaRPr lang="en-US" sz="39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FA97B6-531E-CEBF-3DE9-63BCFE10FAC3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400" b="1" dirty="0">
                <a:solidFill>
                  <a:schemeClr val="bg1"/>
                </a:solidFill>
              </a:rPr>
              <a:t>Szeretet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377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10CA2A-EB87-6A26-AF1B-CDB9959BE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3A612-C54D-4593-F182-4A7E5E870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45" y="2330487"/>
            <a:ext cx="10184781" cy="4611831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hu-HU" sz="4600" i="1" dirty="0"/>
              <a:t>Igeversek</a:t>
            </a:r>
            <a:r>
              <a:rPr lang="en-US" sz="4600" dirty="0"/>
              <a:t>: </a:t>
            </a:r>
            <a:r>
              <a:rPr lang="hu-HU" sz="4600" dirty="0"/>
              <a:t>Zsoltár</a:t>
            </a:r>
            <a:r>
              <a:rPr lang="en-US" sz="4600" dirty="0"/>
              <a:t> 68:5, 6; L</a:t>
            </a:r>
            <a:r>
              <a:rPr lang="hu-HU" sz="4600" dirty="0" err="1"/>
              <a:t>ukács</a:t>
            </a:r>
            <a:r>
              <a:rPr lang="en-US" sz="4600" dirty="0"/>
              <a:t> 11:1–4; R</a:t>
            </a:r>
            <a:r>
              <a:rPr lang="hu-HU" sz="4600" dirty="0" err="1"/>
              <a:t>óma</a:t>
            </a:r>
            <a:r>
              <a:rPr lang="en-US" sz="4600" dirty="0"/>
              <a:t> 8:15–17</a:t>
            </a:r>
          </a:p>
          <a:p>
            <a:pPr marL="0" lvl="0" indent="0">
              <a:buNone/>
            </a:pPr>
            <a:endParaRPr lang="en-US" sz="4600" dirty="0"/>
          </a:p>
          <a:p>
            <a:pPr lvl="0"/>
            <a:r>
              <a:rPr lang="hu-HU" sz="4600" i="1" dirty="0"/>
              <a:t>Imádság</a:t>
            </a:r>
            <a:r>
              <a:rPr lang="en-US" sz="4600" dirty="0"/>
              <a:t>: </a:t>
            </a:r>
            <a:r>
              <a:rPr lang="hu-HU" sz="4600" dirty="0"/>
              <a:t>Atya Isten, köszönöm szépen, hogy gyermekednek nevezel engem. Segíts meglátni, hogy mindig gondoskodsz rólam, ahogyan egy szülő a gyermekéről. Függetlenül attól, hogyan mutatta meg földi édesapám a Te szeretetedet, taníts meg élni azzal a kiváltsággal és joggal, hogy a Te gyermeked és örökösöd vagyok</a:t>
            </a:r>
            <a:r>
              <a:rPr lang="en-US" sz="4600" dirty="0"/>
              <a:t>.</a:t>
            </a:r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CA798A9-4073-2B1F-D488-DC33E33A5165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400" b="1" dirty="0">
                <a:solidFill>
                  <a:schemeClr val="bg1"/>
                </a:solidFill>
              </a:rPr>
              <a:t>ATYA ISTEN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72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5BB563-51D6-419E-619C-984294BDB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00AF6-EEFC-742B-AB94-E7C076BC2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48" y="2198509"/>
            <a:ext cx="10388600" cy="4611831"/>
          </a:xfrm>
        </p:spPr>
        <p:txBody>
          <a:bodyPr>
            <a:normAutofit lnSpcReduction="10000"/>
          </a:bodyPr>
          <a:lstStyle/>
          <a:p>
            <a:pPr lvl="0"/>
            <a:endParaRPr lang="en-US" sz="3600" i="1" dirty="0"/>
          </a:p>
          <a:p>
            <a:pPr lvl="0"/>
            <a:r>
              <a:rPr lang="hu-HU" sz="3600" i="1" dirty="0"/>
              <a:t>Igevers</a:t>
            </a:r>
            <a:r>
              <a:rPr lang="en-US" sz="3600" dirty="0"/>
              <a:t>: </a:t>
            </a:r>
            <a:r>
              <a:rPr lang="hu-HU" sz="3600" dirty="0"/>
              <a:t>2Mózes</a:t>
            </a:r>
            <a:r>
              <a:rPr lang="en-US" sz="3600" dirty="0"/>
              <a:t> 15:22–26; </a:t>
            </a:r>
            <a:r>
              <a:rPr lang="hu-HU" sz="3600" dirty="0"/>
              <a:t>Zsoltár</a:t>
            </a:r>
            <a:r>
              <a:rPr lang="en-US" sz="3600" dirty="0"/>
              <a:t> 103:1–5; M</a:t>
            </a:r>
            <a:r>
              <a:rPr lang="hu-HU" sz="3600" dirty="0" err="1"/>
              <a:t>áté</a:t>
            </a:r>
            <a:r>
              <a:rPr lang="hu-HU" sz="3600" dirty="0"/>
              <a:t> </a:t>
            </a:r>
            <a:r>
              <a:rPr lang="en-US" sz="3600" dirty="0"/>
              <a:t>8:16, 17</a:t>
            </a:r>
          </a:p>
          <a:p>
            <a:pPr marL="0" lvl="0" indent="0">
              <a:buNone/>
            </a:pPr>
            <a:endParaRPr lang="en-US" sz="3600" dirty="0"/>
          </a:p>
          <a:p>
            <a:pPr lvl="0"/>
            <a:r>
              <a:rPr lang="hu-HU" sz="3600" i="1" dirty="0"/>
              <a:t>Imádság</a:t>
            </a:r>
            <a:r>
              <a:rPr lang="en-US" sz="3600" dirty="0"/>
              <a:t>: </a:t>
            </a:r>
            <a:r>
              <a:rPr lang="hu-HU" sz="3600" dirty="0"/>
              <a:t>Istenem, köszönöm szépen, hogy Te vagy a Gyógyító Úr. Mutasd meg, hol van szükségem gyógyulásra és kérlek, vezesd lépteimet a Te gyógyító terved felé! Taníts meg, hogyan lehetek részese én is a világ gyógyításának a helyi közösségemben is!</a:t>
            </a:r>
            <a:endParaRPr lang="en-US" sz="36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36AD8CB-5738-6AB9-F8C3-5A0784DF6C2D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400" b="1" dirty="0">
                <a:solidFill>
                  <a:schemeClr val="bg1"/>
                </a:solidFill>
              </a:rPr>
              <a:t>GYÓGYÍTÓ ÚR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9099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562BBA-43E5-D164-AD2D-F90EE2BA3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78B24-AD99-844D-7E4B-62D8E4F35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45" y="2104237"/>
            <a:ext cx="9314402" cy="4611831"/>
          </a:xfrm>
        </p:spPr>
        <p:txBody>
          <a:bodyPr>
            <a:normAutofit lnSpcReduction="10000"/>
          </a:bodyPr>
          <a:lstStyle/>
          <a:p>
            <a:pPr lvl="0"/>
            <a:endParaRPr lang="en-US" sz="3600" i="1" dirty="0"/>
          </a:p>
          <a:p>
            <a:pPr lvl="0"/>
            <a:r>
              <a:rPr lang="hu-HU" sz="3600" i="1" dirty="0"/>
              <a:t>Igehelyek</a:t>
            </a:r>
            <a:r>
              <a:rPr lang="en-US" sz="3600" dirty="0"/>
              <a:t>: J</a:t>
            </a:r>
            <a:r>
              <a:rPr lang="hu-HU" sz="3600" dirty="0" err="1"/>
              <a:t>ános</a:t>
            </a:r>
            <a:r>
              <a:rPr lang="en-US" sz="3600" dirty="0"/>
              <a:t> 14:16, 17; 15:26; 1</a:t>
            </a:r>
            <a:r>
              <a:rPr lang="hu-HU" sz="3600" dirty="0"/>
              <a:t>János</a:t>
            </a:r>
            <a:r>
              <a:rPr lang="en-US" sz="3600" dirty="0"/>
              <a:t> 5:6</a:t>
            </a:r>
          </a:p>
          <a:p>
            <a:pPr marL="0" lvl="0" indent="0">
              <a:buNone/>
            </a:pPr>
            <a:endParaRPr lang="en-US" sz="3600" dirty="0"/>
          </a:p>
          <a:p>
            <a:pPr lvl="0"/>
            <a:r>
              <a:rPr lang="hu-HU" sz="3600" i="1" dirty="0"/>
              <a:t>Imádság</a:t>
            </a:r>
            <a:r>
              <a:rPr lang="en-US" sz="3600" dirty="0"/>
              <a:t>: </a:t>
            </a:r>
            <a:r>
              <a:rPr lang="hu-HU" sz="3600" dirty="0"/>
              <a:t>Igazság Lelke, köszönöm szépen, hogy Te vagy minden igazság Forrása. Beszélj tovább a szívemhez és tanácsolj engem, amikor összezavarodom és világosságra van szükségem! Emlékeztess mindig arra, hogy ki vagy Te, és ki vagyok én a Te </a:t>
            </a:r>
            <a:r>
              <a:rPr lang="hu-HU" sz="3600" dirty="0" err="1"/>
              <a:t>Szavad</a:t>
            </a:r>
            <a:r>
              <a:rPr lang="hu-HU" sz="3600" dirty="0"/>
              <a:t> szerint!</a:t>
            </a:r>
            <a:endParaRPr lang="en-US" sz="3600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4D030B9-A895-2539-6530-8E0A86FD5002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400" b="1" dirty="0">
                <a:solidFill>
                  <a:schemeClr val="bg1"/>
                </a:solidFill>
              </a:rPr>
              <a:t>IGAZSÁG LELKE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2957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5D42CA-FEF4-FA89-756D-B7E1C536A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8DAA00-8933-E127-56CC-6A14BEE3A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1" y="2104237"/>
            <a:ext cx="9908825" cy="4611831"/>
          </a:xfrm>
        </p:spPr>
        <p:txBody>
          <a:bodyPr>
            <a:normAutofit fontScale="92500"/>
          </a:bodyPr>
          <a:lstStyle/>
          <a:p>
            <a:pPr lvl="0"/>
            <a:endParaRPr lang="en-US" sz="3600" i="1" dirty="0"/>
          </a:p>
          <a:p>
            <a:pPr lvl="0"/>
            <a:r>
              <a:rPr lang="hu-HU" sz="3600" i="1" dirty="0"/>
              <a:t>Igevers</a:t>
            </a:r>
            <a:r>
              <a:rPr lang="en-US" sz="3600" dirty="0"/>
              <a:t>: </a:t>
            </a:r>
            <a:r>
              <a:rPr lang="hu-HU" sz="3600" dirty="0"/>
              <a:t>1Mózes</a:t>
            </a:r>
            <a:r>
              <a:rPr lang="en-US" sz="3600" dirty="0"/>
              <a:t> 22:9–14; M</a:t>
            </a:r>
            <a:r>
              <a:rPr lang="hu-HU" sz="3600" dirty="0" err="1"/>
              <a:t>áté</a:t>
            </a:r>
            <a:r>
              <a:rPr lang="en-US" sz="3600" dirty="0"/>
              <a:t> 6:28–30; </a:t>
            </a:r>
            <a:r>
              <a:rPr lang="hu-HU" sz="3600" dirty="0"/>
              <a:t>Filippi</a:t>
            </a:r>
            <a:r>
              <a:rPr lang="en-US" sz="3600" dirty="0"/>
              <a:t> 4:19</a:t>
            </a:r>
          </a:p>
          <a:p>
            <a:pPr marL="0" lvl="0" indent="0">
              <a:buNone/>
            </a:pPr>
            <a:endParaRPr lang="en-US" sz="3600" dirty="0"/>
          </a:p>
          <a:p>
            <a:pPr lvl="0"/>
            <a:r>
              <a:rPr lang="hu-HU" sz="3600" i="1" dirty="0"/>
              <a:t>Imádság</a:t>
            </a:r>
            <a:r>
              <a:rPr lang="en-US" sz="3600" dirty="0"/>
              <a:t>: </a:t>
            </a:r>
            <a:r>
              <a:rPr lang="hu-HU" sz="3600" dirty="0"/>
              <a:t>Gondviselő Úr! Te vagy mindennap a csodálatos gondviselés Istene. Átadom Neked minden aggodalmamat, miközben azon gondolkozom, hogyan teljesíted a szükségleteimet. Kérlek, emlékeztess arra, hogyan gondoskodtál rólam már korábban is!</a:t>
            </a:r>
            <a:endParaRPr lang="en-US" sz="3600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6B98BC3-2622-BFFC-5718-C7F87B9450F8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400" b="1" dirty="0">
                <a:solidFill>
                  <a:schemeClr val="bg1"/>
                </a:solidFill>
              </a:rPr>
              <a:t>GONDVISELŐ ÚR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308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0E5224-5076-CB25-87AA-CCDD138A0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8F28C-117F-A16A-3893-4357EEFA9D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1" y="2104240"/>
            <a:ext cx="10250769" cy="4611831"/>
          </a:xfrm>
        </p:spPr>
        <p:txBody>
          <a:bodyPr>
            <a:normAutofit/>
          </a:bodyPr>
          <a:lstStyle/>
          <a:p>
            <a:pPr lvl="0"/>
            <a:endParaRPr lang="en-US" sz="3600" i="1" dirty="0"/>
          </a:p>
          <a:p>
            <a:pPr lvl="0"/>
            <a:r>
              <a:rPr lang="hu-HU" sz="3600" i="1" dirty="0"/>
              <a:t>Igevers</a:t>
            </a:r>
            <a:r>
              <a:rPr lang="en-US" sz="3600" dirty="0"/>
              <a:t>: </a:t>
            </a:r>
            <a:r>
              <a:rPr lang="hu-HU" sz="3600" dirty="0"/>
              <a:t>Ézsaiás</a:t>
            </a:r>
            <a:r>
              <a:rPr lang="en-US" sz="3600" dirty="0"/>
              <a:t> 6:1–3; 1</a:t>
            </a:r>
            <a:r>
              <a:rPr lang="hu-HU" sz="3600" dirty="0" err="1"/>
              <a:t>Pé</a:t>
            </a:r>
            <a:r>
              <a:rPr lang="en-US" sz="3600" dirty="0"/>
              <a:t>ter 1:13–16; </a:t>
            </a:r>
            <a:r>
              <a:rPr lang="hu-HU" sz="3600" dirty="0"/>
              <a:t>Jelenések</a:t>
            </a:r>
            <a:r>
              <a:rPr lang="en-US" sz="3600" dirty="0"/>
              <a:t> 4:8–11</a:t>
            </a:r>
          </a:p>
          <a:p>
            <a:pPr lvl="0"/>
            <a:endParaRPr lang="en-US" sz="3600" dirty="0"/>
          </a:p>
          <a:p>
            <a:pPr lvl="0"/>
            <a:r>
              <a:rPr lang="hu-HU" sz="3600" i="1" dirty="0"/>
              <a:t>Imádság</a:t>
            </a:r>
            <a:r>
              <a:rPr lang="en-US" sz="3600" dirty="0"/>
              <a:t>: </a:t>
            </a:r>
            <a:r>
              <a:rPr lang="hu-HU" sz="3600" dirty="0"/>
              <a:t>Szent Isten, szeretnék szentté lenni a Te véred érdeme által, kérlek, fedj be engem a Te igazságoddal!</a:t>
            </a:r>
            <a:endParaRPr lang="en-US" sz="3600" dirty="0"/>
          </a:p>
          <a:p>
            <a:pPr lvl="0"/>
            <a:endParaRPr lang="en-US" sz="3600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A491865-3E55-F5B9-2909-C64F4BC8276F}"/>
              </a:ext>
            </a:extLst>
          </p:cNvPr>
          <p:cNvSpPr txBox="1">
            <a:spLocks/>
          </p:cNvSpPr>
          <p:nvPr/>
        </p:nvSpPr>
        <p:spPr>
          <a:xfrm>
            <a:off x="561597" y="0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400" b="1" dirty="0">
                <a:solidFill>
                  <a:schemeClr val="bg1"/>
                </a:solidFill>
              </a:rPr>
              <a:t>S Z E N T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181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12DAE1-5CB8-C7F1-F749-44D2759C9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75073-D182-6F43-3878-76AB9F029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2" y="2104239"/>
            <a:ext cx="9546515" cy="4611831"/>
          </a:xfrm>
        </p:spPr>
        <p:txBody>
          <a:bodyPr>
            <a:normAutofit/>
          </a:bodyPr>
          <a:lstStyle/>
          <a:p>
            <a:pPr lvl="0"/>
            <a:endParaRPr lang="en-US" sz="3600" i="1" dirty="0"/>
          </a:p>
          <a:p>
            <a:pPr lvl="0"/>
            <a:r>
              <a:rPr lang="hu-HU" sz="3600" i="1" dirty="0"/>
              <a:t>Igevers: </a:t>
            </a:r>
            <a:r>
              <a:rPr lang="hu-HU" sz="3600" dirty="0"/>
              <a:t>Zsoltár </a:t>
            </a:r>
            <a:r>
              <a:rPr lang="en-US" sz="3600" dirty="0"/>
              <a:t>103:14; 139:1–6; 1</a:t>
            </a:r>
            <a:r>
              <a:rPr lang="hu-HU" sz="3600" dirty="0"/>
              <a:t>János </a:t>
            </a:r>
            <a:r>
              <a:rPr lang="en-US" sz="3600" dirty="0"/>
              <a:t>3:20</a:t>
            </a:r>
          </a:p>
          <a:p>
            <a:pPr lvl="0"/>
            <a:endParaRPr lang="en-US" sz="3600" dirty="0"/>
          </a:p>
          <a:p>
            <a:r>
              <a:rPr lang="hu-HU" sz="3600" i="1" dirty="0"/>
              <a:t>Imádság</a:t>
            </a:r>
            <a:r>
              <a:rPr lang="en-US" sz="3600" dirty="0"/>
              <a:t>: </a:t>
            </a:r>
            <a:r>
              <a:rPr lang="hu-HU" sz="3600" dirty="0"/>
              <a:t>Uram, ismersz engem, életemet, múltamat, jelenemet és jövőmet. Segíts, hogy bízni tudjak Benned minden körülményben!</a:t>
            </a: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F269B1F-C13D-4A63-65E7-39AC53CEE4CF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400" b="1" dirty="0">
                <a:solidFill>
                  <a:schemeClr val="bg1"/>
                </a:solidFill>
              </a:rPr>
              <a:t>MINDENTUDÓ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527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3DFFC-0BE9-FE37-4C15-8EFD011D6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063" y="236198"/>
            <a:ext cx="10426044" cy="1325563"/>
          </a:xfrm>
        </p:spPr>
        <p:txBody>
          <a:bodyPr>
            <a:normAutofit/>
          </a:bodyPr>
          <a:lstStyle/>
          <a:p>
            <a:r>
              <a:rPr lang="hu-HU" sz="5400" b="1" dirty="0">
                <a:solidFill>
                  <a:schemeClr val="bg1"/>
                </a:solidFill>
              </a:rPr>
              <a:t>Amikor Isten „nevére” hivatkozik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A71B7-5885-00B9-0A8C-B148596EB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01116"/>
            <a:ext cx="99591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4400" dirty="0"/>
              <a:t>a Szentírás, azt írja, hogy a „név” Isten</a:t>
            </a:r>
            <a:endParaRPr lang="en-US" sz="4400" dirty="0"/>
          </a:p>
          <a:p>
            <a:pPr marL="457200" indent="457200"/>
            <a:r>
              <a:rPr lang="hu-HU" sz="4400" dirty="0"/>
              <a:t>jellemét,</a:t>
            </a:r>
            <a:endParaRPr lang="en-US" sz="4400" dirty="0"/>
          </a:p>
          <a:p>
            <a:pPr marL="457200" indent="457200"/>
            <a:r>
              <a:rPr lang="hu-HU" sz="4400" dirty="0"/>
              <a:t>igazságosságát, </a:t>
            </a:r>
            <a:endParaRPr lang="en-US" sz="4400" dirty="0"/>
          </a:p>
          <a:p>
            <a:pPr marL="457200" indent="457200"/>
            <a:r>
              <a:rPr lang="hu-HU" sz="4400" dirty="0"/>
              <a:t>tulajdonságait</a:t>
            </a:r>
            <a:r>
              <a:rPr lang="en-US" sz="4400" dirty="0"/>
              <a:t>, </a:t>
            </a:r>
          </a:p>
          <a:p>
            <a:pPr marL="457200" indent="457200"/>
            <a:r>
              <a:rPr lang="hu-HU" sz="4400" dirty="0"/>
              <a:t>lényegét,</a:t>
            </a:r>
            <a:endParaRPr lang="en-US" sz="4400" dirty="0"/>
          </a:p>
          <a:p>
            <a:pPr marL="457200" indent="457200"/>
            <a:r>
              <a:rPr lang="hu-HU" sz="4400" dirty="0"/>
              <a:t>voltát jelenti.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401858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FC9E5A-ACDE-B9DF-F0AC-1527B4C09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10F2B-D418-940B-0A65-FAC401D81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2" y="2104239"/>
            <a:ext cx="9779428" cy="4611831"/>
          </a:xfrm>
        </p:spPr>
        <p:txBody>
          <a:bodyPr>
            <a:normAutofit/>
          </a:bodyPr>
          <a:lstStyle/>
          <a:p>
            <a:pPr lvl="0"/>
            <a:endParaRPr lang="en-US" sz="3600" i="1" dirty="0"/>
          </a:p>
          <a:p>
            <a:pPr lvl="0"/>
            <a:r>
              <a:rPr lang="hu-HU" sz="3600" i="1" dirty="0"/>
              <a:t>Igevers</a:t>
            </a:r>
            <a:r>
              <a:rPr lang="en-US" sz="3600" dirty="0"/>
              <a:t>: 2</a:t>
            </a:r>
            <a:r>
              <a:rPr lang="hu-HU" sz="3600" dirty="0" err="1"/>
              <a:t>Sámu</a:t>
            </a:r>
            <a:r>
              <a:rPr lang="en-US" sz="3600" dirty="0" err="1"/>
              <a:t>el</a:t>
            </a:r>
            <a:r>
              <a:rPr lang="en-US" sz="3600" dirty="0"/>
              <a:t> 7:18–20; </a:t>
            </a:r>
            <a:r>
              <a:rPr lang="hu-HU" sz="3600" dirty="0"/>
              <a:t>Zsoltár</a:t>
            </a:r>
            <a:r>
              <a:rPr lang="en-US" sz="3600" dirty="0"/>
              <a:t> 16:2; J</a:t>
            </a:r>
            <a:r>
              <a:rPr lang="hu-HU" sz="3600" dirty="0" err="1"/>
              <a:t>ános</a:t>
            </a:r>
            <a:r>
              <a:rPr lang="en-US" sz="3600" dirty="0"/>
              <a:t> 13:12–17</a:t>
            </a:r>
          </a:p>
          <a:p>
            <a:pPr marL="0" lvl="0" indent="0">
              <a:buNone/>
            </a:pPr>
            <a:endParaRPr lang="en-US" sz="3600" dirty="0"/>
          </a:p>
          <a:p>
            <a:pPr lvl="0"/>
            <a:r>
              <a:rPr lang="hu-HU" sz="3600" i="1" dirty="0"/>
              <a:t>Imádság</a:t>
            </a:r>
            <a:r>
              <a:rPr lang="en-US" sz="3600" dirty="0"/>
              <a:t>: </a:t>
            </a:r>
            <a:r>
              <a:rPr lang="hu-HU" sz="3600" dirty="0"/>
              <a:t>Mester! Mutasd meg, hogyan lehetek szolgáló vezető azoknak, akik körülöttem vannak!</a:t>
            </a:r>
            <a:endParaRPr lang="en-US" sz="3600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3F58EBB-427C-8959-56F6-2CEADF5B5459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400" b="1" dirty="0">
                <a:solidFill>
                  <a:schemeClr val="bg1"/>
                </a:solidFill>
              </a:rPr>
              <a:t>ÚR, MESTER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2714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7676C7-675E-8787-22E6-526BDC937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3AA3A-17D2-A502-6CF8-9D7C5B6B5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3" y="2104240"/>
            <a:ext cx="9408492" cy="4611831"/>
          </a:xfrm>
        </p:spPr>
        <p:txBody>
          <a:bodyPr>
            <a:normAutofit/>
          </a:bodyPr>
          <a:lstStyle/>
          <a:p>
            <a:pPr lvl="0"/>
            <a:endParaRPr lang="en-US" sz="3600" i="1" dirty="0"/>
          </a:p>
          <a:p>
            <a:pPr lvl="0"/>
            <a:r>
              <a:rPr lang="hu-HU" sz="3600" i="1" dirty="0"/>
              <a:t>Igeversek</a:t>
            </a:r>
            <a:r>
              <a:rPr lang="en-US" sz="3600" dirty="0"/>
              <a:t>: </a:t>
            </a:r>
            <a:r>
              <a:rPr lang="hu-HU" sz="3600" dirty="0"/>
              <a:t>Zsoltár</a:t>
            </a:r>
            <a:r>
              <a:rPr lang="en-US" sz="3600" dirty="0"/>
              <a:t> 139:7–12; Jeremi</a:t>
            </a:r>
            <a:r>
              <a:rPr lang="hu-HU" sz="3600" dirty="0"/>
              <a:t>ás</a:t>
            </a:r>
            <a:r>
              <a:rPr lang="en-US" sz="3600" dirty="0"/>
              <a:t> 23:23, 24; M</a:t>
            </a:r>
            <a:r>
              <a:rPr lang="hu-HU" sz="3600" dirty="0" err="1"/>
              <a:t>áté</a:t>
            </a:r>
            <a:r>
              <a:rPr lang="en-US" sz="3600" dirty="0"/>
              <a:t> 28:20</a:t>
            </a:r>
          </a:p>
          <a:p>
            <a:pPr lvl="0"/>
            <a:endParaRPr lang="en-US" sz="3600" dirty="0"/>
          </a:p>
          <a:p>
            <a:r>
              <a:rPr lang="hu-HU" sz="3600" i="1" dirty="0"/>
              <a:t>Imádság</a:t>
            </a:r>
            <a:r>
              <a:rPr lang="en-US" sz="3600" dirty="0"/>
              <a:t>: </a:t>
            </a:r>
            <a:r>
              <a:rPr lang="hu-HU" sz="3600" dirty="0"/>
              <a:t>Köszönöm, Uram, hogy közel vagy mindenkihez és hogy a Te segítséged mindenütt jelen van a szükség idején </a:t>
            </a:r>
            <a:r>
              <a:rPr lang="en-US" sz="3600" dirty="0"/>
              <a:t>(</a:t>
            </a:r>
            <a:r>
              <a:rPr lang="hu-HU" sz="3600" dirty="0"/>
              <a:t>Zsoltár</a:t>
            </a:r>
            <a:r>
              <a:rPr lang="en-US" sz="3600" dirty="0"/>
              <a:t> 46:1).</a:t>
            </a:r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314DDF0-0831-7087-B087-5F1E910B7FCD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400" b="1" dirty="0">
                <a:solidFill>
                  <a:schemeClr val="bg1"/>
                </a:solidFill>
              </a:rPr>
              <a:t>MINDENÜTT JELENLEVŐ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6354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21F836-FFB8-13F7-47B4-9E22ACD83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5D012F-7D97-8AEC-D1C9-7046A65D9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2" y="2104238"/>
            <a:ext cx="10388600" cy="4611831"/>
          </a:xfrm>
        </p:spPr>
        <p:txBody>
          <a:bodyPr>
            <a:normAutofit/>
          </a:bodyPr>
          <a:lstStyle/>
          <a:p>
            <a:pPr lvl="0"/>
            <a:endParaRPr lang="en-US" sz="3600" i="1" dirty="0"/>
          </a:p>
          <a:p>
            <a:pPr lvl="0"/>
            <a:r>
              <a:rPr lang="hu-HU" sz="3600" i="1" dirty="0"/>
              <a:t>Igevers</a:t>
            </a:r>
            <a:r>
              <a:rPr lang="en-US" sz="3600" dirty="0"/>
              <a:t>: </a:t>
            </a:r>
            <a:r>
              <a:rPr lang="hu-HU" sz="3600" dirty="0"/>
              <a:t>1Mózes</a:t>
            </a:r>
            <a:r>
              <a:rPr lang="en-US" sz="3600" dirty="0"/>
              <a:t> 17:1, 2; </a:t>
            </a:r>
            <a:r>
              <a:rPr lang="hu-HU" sz="3600" dirty="0"/>
              <a:t>Zsoltár </a:t>
            </a:r>
            <a:r>
              <a:rPr lang="en-US" sz="3600" dirty="0"/>
              <a:t>8; M</a:t>
            </a:r>
            <a:r>
              <a:rPr lang="hu-HU" sz="3600" dirty="0" err="1"/>
              <a:t>áté</a:t>
            </a:r>
            <a:r>
              <a:rPr lang="en-US" sz="3600" dirty="0"/>
              <a:t> 19:26</a:t>
            </a:r>
          </a:p>
          <a:p>
            <a:pPr lvl="0"/>
            <a:endParaRPr lang="en-US" sz="3600" dirty="0"/>
          </a:p>
          <a:p>
            <a:pPr lvl="0"/>
            <a:r>
              <a:rPr lang="hu-HU" sz="3600" i="1" dirty="0"/>
              <a:t>Imádság</a:t>
            </a:r>
            <a:r>
              <a:rPr lang="en-US" sz="3600" dirty="0"/>
              <a:t>: </a:t>
            </a:r>
            <a:r>
              <a:rPr lang="hu-HU" sz="3600" dirty="0"/>
              <a:t>Mindenható Istenem, Uram! Olyan öröm számomra, hogy Nálad semmi sem lehetetlen!</a:t>
            </a:r>
            <a:endParaRPr lang="en-US" sz="3600" dirty="0"/>
          </a:p>
          <a:p>
            <a:pPr marL="0" lv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28A889D-F54A-FF1A-FC95-CA8871B1FC46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400" b="1" dirty="0">
                <a:solidFill>
                  <a:schemeClr val="bg1"/>
                </a:solidFill>
              </a:rPr>
              <a:t>MINDENHATÓ ISTEN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705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F95309-1429-88CE-DB9C-05FCB545B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FF79B-559F-C370-97CA-E37B13D2D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1" y="2104240"/>
            <a:ext cx="10388600" cy="4611831"/>
          </a:xfrm>
        </p:spPr>
        <p:txBody>
          <a:bodyPr>
            <a:normAutofit/>
          </a:bodyPr>
          <a:lstStyle/>
          <a:p>
            <a:pPr lvl="0"/>
            <a:endParaRPr lang="en-US" sz="3600" i="1" dirty="0"/>
          </a:p>
          <a:p>
            <a:pPr lvl="0"/>
            <a:r>
              <a:rPr lang="hu-HU" sz="3600" i="1" dirty="0"/>
              <a:t>Igevers</a:t>
            </a:r>
            <a:r>
              <a:rPr lang="en-US" sz="3600" dirty="0"/>
              <a:t>: </a:t>
            </a:r>
            <a:r>
              <a:rPr lang="hu-HU" sz="3600" dirty="0"/>
              <a:t>Ézsaiás</a:t>
            </a:r>
            <a:r>
              <a:rPr lang="en-US" sz="3600" dirty="0"/>
              <a:t> 48:12; </a:t>
            </a:r>
            <a:r>
              <a:rPr lang="hu-HU" sz="3600" dirty="0"/>
              <a:t>Filippi </a:t>
            </a:r>
            <a:r>
              <a:rPr lang="en-US" sz="3600" dirty="0"/>
              <a:t>1:6; </a:t>
            </a:r>
            <a:r>
              <a:rPr lang="hu-HU" sz="3600" dirty="0"/>
              <a:t>Jelenések</a:t>
            </a:r>
            <a:r>
              <a:rPr lang="en-US" sz="3600" dirty="0"/>
              <a:t> 22:13</a:t>
            </a:r>
          </a:p>
          <a:p>
            <a:pPr lvl="0"/>
            <a:endParaRPr lang="en-US" sz="3600" dirty="0"/>
          </a:p>
          <a:p>
            <a:pPr lvl="0"/>
            <a:r>
              <a:rPr lang="hu-HU" sz="3600" i="1" dirty="0"/>
              <a:t>Imádság</a:t>
            </a:r>
            <a:r>
              <a:rPr lang="en-US" sz="3600" dirty="0"/>
              <a:t>: </a:t>
            </a:r>
            <a:r>
              <a:rPr lang="hu-HU" sz="3600" dirty="0"/>
              <a:t>Uram, Te vagy az_______ és az________!</a:t>
            </a:r>
          </a:p>
          <a:p>
            <a:pPr marL="0" lvl="0" indent="0">
              <a:buNone/>
            </a:pPr>
            <a:r>
              <a:rPr lang="hu-HU" sz="3600" i="1" dirty="0"/>
              <a:t>(Mondjátok ki a saját nyelveket első és utolsó betűjét!)</a:t>
            </a:r>
          </a:p>
          <a:p>
            <a:pPr marL="0" lvl="0" indent="0">
              <a:buNone/>
            </a:pPr>
            <a:r>
              <a:rPr lang="hu-HU" sz="3600" dirty="0"/>
              <a:t>Életem a Te kezedben van. Hiszem és tudom, hogy Te fogod kimondani az utolsó szót az életemben!</a:t>
            </a:r>
            <a:endParaRPr lang="en-US" sz="3600" dirty="0"/>
          </a:p>
          <a:p>
            <a:pPr lvl="0"/>
            <a:endParaRPr lang="en-US" sz="3600" dirty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D3EB531-0F71-6294-1445-B9E216ACF464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400" b="1" dirty="0">
                <a:solidFill>
                  <a:schemeClr val="bg1"/>
                </a:solidFill>
              </a:rPr>
              <a:t>AZ ELSŐ ÉS UTOLSÓ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583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D93E44-D36D-9D24-2C3C-AAC779507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AE484-70A8-4B3C-1724-3E89D3D515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970" y="2104240"/>
            <a:ext cx="10222489" cy="4611831"/>
          </a:xfrm>
        </p:spPr>
        <p:txBody>
          <a:bodyPr>
            <a:normAutofit fontScale="77500" lnSpcReduction="20000"/>
          </a:bodyPr>
          <a:lstStyle/>
          <a:p>
            <a:pPr lvl="0"/>
            <a:endParaRPr lang="en-US" sz="3600" i="1" dirty="0"/>
          </a:p>
          <a:p>
            <a:r>
              <a:rPr lang="en-CA" sz="3600" dirty="0"/>
              <a:t>The Navigators. “Names and Attributes of God.” Bringing Friends on the </a:t>
            </a:r>
            <a:r>
              <a:rPr lang="en-CA" sz="3600"/>
              <a:t>Journey. </a:t>
            </a:r>
            <a:r>
              <a:rPr lang="en-CA" sz="3600" dirty="0"/>
              <a:t>https://</a:t>
            </a:r>
            <a:r>
              <a:rPr lang="en-CA" sz="3600" dirty="0" err="1"/>
              <a:t>www.navigators.org</a:t>
            </a:r>
            <a:r>
              <a:rPr lang="en-CA" sz="3600" dirty="0"/>
              <a:t>/</a:t>
            </a:r>
            <a:r>
              <a:rPr lang="en-CA" sz="3600" dirty="0" err="1"/>
              <a:t>disciplemaking</a:t>
            </a:r>
            <a:r>
              <a:rPr lang="en-CA" sz="3600" dirty="0"/>
              <a:t>/adm1/names-and</a:t>
            </a:r>
            <a:br>
              <a:rPr lang="en-CA" sz="3600" dirty="0"/>
            </a:br>
            <a:r>
              <a:rPr lang="en-CA" sz="3600" dirty="0"/>
              <a:t>-attributes-of-god/.</a:t>
            </a:r>
          </a:p>
          <a:p>
            <a:endParaRPr lang="en-CA" sz="3600" dirty="0"/>
          </a:p>
          <a:p>
            <a:r>
              <a:rPr lang="en-CA" sz="3600" dirty="0"/>
              <a:t>White, Ellen G. </a:t>
            </a:r>
            <a:r>
              <a:rPr lang="en-CA" sz="3600" i="1" dirty="0"/>
              <a:t>Jesus, Name Above All Names.</a:t>
            </a:r>
            <a:r>
              <a:rPr lang="en-CA" sz="3600" dirty="0"/>
              <a:t> Nampa, ID: Pacific Press®, 2020.</a:t>
            </a:r>
          </a:p>
          <a:p>
            <a:endParaRPr lang="en-CA" sz="3600" dirty="0"/>
          </a:p>
          <a:p>
            <a:r>
              <a:rPr lang="en-US" sz="3600" dirty="0"/>
              <a:t>Women’s Ministries. “The Names of God.” My Daily Walk With Jesus. https://</a:t>
            </a:r>
            <a:r>
              <a:rPr lang="en-US" sz="3600" dirty="0" err="1"/>
              <a:t>women.adventist.org</a:t>
            </a:r>
            <a:r>
              <a:rPr lang="en-US" sz="3600" dirty="0"/>
              <a:t>/the-names-of</a:t>
            </a:r>
            <a:br>
              <a:rPr lang="en-US" sz="3600" dirty="0"/>
            </a:br>
            <a:r>
              <a:rPr lang="en-US" sz="3600" dirty="0"/>
              <a:t>-</a:t>
            </a:r>
            <a:r>
              <a:rPr lang="en-US" sz="3600" dirty="0" err="1"/>
              <a:t>god?searchsite</a:t>
            </a:r>
            <a:r>
              <a:rPr lang="en-US" sz="3600" dirty="0"/>
              <a:t>=</a:t>
            </a:r>
            <a:r>
              <a:rPr lang="en-US" sz="3600" dirty="0" err="1"/>
              <a:t>women.adventist.org&amp;ref</a:t>
            </a:r>
            <a:r>
              <a:rPr lang="en-US" sz="3600" dirty="0"/>
              <a:t>=on-site</a:t>
            </a:r>
            <a:br>
              <a:rPr lang="en-US" sz="3600" dirty="0"/>
            </a:br>
            <a:r>
              <a:rPr lang="en-US" sz="3600" dirty="0"/>
              <a:t>-</a:t>
            </a:r>
            <a:r>
              <a:rPr lang="en-US" sz="3600" dirty="0" err="1"/>
              <a:t>search&amp;searchterm</a:t>
            </a:r>
            <a:r>
              <a:rPr lang="en-US" sz="3600" dirty="0"/>
              <a:t>=Names+of%20God.</a:t>
            </a:r>
          </a:p>
          <a:p>
            <a:pPr lvl="0"/>
            <a:endParaRPr lang="en-US" sz="3600" dirty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7C759CF-5B3E-8693-D196-C3FA0CD33566}"/>
              </a:ext>
            </a:extLst>
          </p:cNvPr>
          <p:cNvSpPr txBox="1">
            <a:spLocks/>
          </p:cNvSpPr>
          <p:nvPr/>
        </p:nvSpPr>
        <p:spPr>
          <a:xfrm>
            <a:off x="443063" y="236198"/>
            <a:ext cx="104260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400" b="1" dirty="0">
                <a:solidFill>
                  <a:schemeClr val="bg1"/>
                </a:solidFill>
                <a:latin typeface="Montserrat" panose="00000500000000000000" pitchFamily="50" charset="0"/>
              </a:rPr>
              <a:t>JEGYZETEK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900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0B49BD-57B6-8E41-1A14-14F2CE833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8800" y="-1"/>
            <a:ext cx="7125855" cy="1710267"/>
          </a:xfrm>
        </p:spPr>
        <p:txBody>
          <a:bodyPr>
            <a:normAutofit/>
          </a:bodyPr>
          <a:lstStyle/>
          <a:p>
            <a:r>
              <a:rPr lang="hu-HU" sz="4000" b="1" dirty="0">
                <a:latin typeface="Montserrat" panose="00000500000000000000" pitchFamily="50" charset="0"/>
              </a:rPr>
              <a:t>Szentírási Igék </a:t>
            </a:r>
            <a:br>
              <a:rPr lang="hu-HU" sz="4000" b="1" dirty="0">
                <a:latin typeface="Montserrat" panose="00000500000000000000" pitchFamily="50" charset="0"/>
              </a:rPr>
            </a:br>
            <a:r>
              <a:rPr lang="hu-HU" sz="4000" b="1" dirty="0">
                <a:latin typeface="Montserrat" panose="00000500000000000000" pitchFamily="50" charset="0"/>
              </a:rPr>
              <a:t>az Úr szent nevéről</a:t>
            </a:r>
            <a:endParaRPr lang="pt-BR" sz="4000" b="1" dirty="0">
              <a:latin typeface="Montserrat" panose="000005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95ABE3-FC6D-6D83-CFBE-A0B416D84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875934"/>
            <a:ext cx="9959109" cy="4476519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D</a:t>
            </a:r>
            <a:r>
              <a:rPr lang="hu-HU" sz="3600" dirty="0"/>
              <a:t>á</a:t>
            </a:r>
            <a:r>
              <a:rPr lang="en-US" sz="3600" dirty="0" err="1"/>
              <a:t>niel</a:t>
            </a:r>
            <a:r>
              <a:rPr lang="en-US" sz="3600" dirty="0"/>
              <a:t> 2:20</a:t>
            </a:r>
          </a:p>
          <a:p>
            <a:pPr marL="288925" indent="0">
              <a:buNone/>
            </a:pPr>
            <a:r>
              <a:rPr lang="hu-HU" sz="3600" b="1" dirty="0"/>
              <a:t>„Legyen áldott Isten neve örökkön-örökké; övé a bölcsesség és a hatalom.”</a:t>
            </a:r>
          </a:p>
          <a:p>
            <a:pPr marL="288925" indent="0">
              <a:buNone/>
            </a:pPr>
            <a:endParaRPr lang="en-US" sz="3600" dirty="0"/>
          </a:p>
          <a:p>
            <a:r>
              <a:rPr lang="hu-HU" sz="3600" dirty="0"/>
              <a:t>5Mózes </a:t>
            </a:r>
            <a:r>
              <a:rPr lang="en-US" sz="3600" dirty="0"/>
              <a:t>18:7</a:t>
            </a:r>
          </a:p>
          <a:p>
            <a:pPr marL="288925" indent="0">
              <a:buNone/>
            </a:pPr>
            <a:r>
              <a:rPr lang="hu-HU" sz="3600" b="1" dirty="0"/>
              <a:t>„…hadd végezzen szolgálatot Istenének, az Úrnak nevében éppúgy, mint többi lévita testvére, akik az Úr színe előtt állnak”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980296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0A33ED-883E-F38B-2B68-155DA25F7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B1BAEFE-DADA-3B53-1B53-F9E42FD7C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2400" y="319280"/>
            <a:ext cx="8076629" cy="1356932"/>
          </a:xfrm>
        </p:spPr>
        <p:txBody>
          <a:bodyPr>
            <a:normAutofit/>
          </a:bodyPr>
          <a:lstStyle/>
          <a:p>
            <a:r>
              <a:rPr lang="hu-HU" sz="4000" b="1" dirty="0">
                <a:latin typeface="Montserrat" panose="00000500000000000000" pitchFamily="50" charset="0"/>
              </a:rPr>
              <a:t>Szentírási Igék </a:t>
            </a:r>
            <a:br>
              <a:rPr lang="hu-HU" sz="4000" b="1" dirty="0">
                <a:latin typeface="Montserrat" panose="00000500000000000000" pitchFamily="50" charset="0"/>
              </a:rPr>
            </a:br>
            <a:r>
              <a:rPr lang="hu-HU" sz="4000" b="1" dirty="0">
                <a:latin typeface="Montserrat" panose="00000500000000000000" pitchFamily="50" charset="0"/>
              </a:rPr>
              <a:t>az Úr szent nevéről</a:t>
            </a:r>
            <a:endParaRPr lang="pt-BR" sz="4000" b="1" dirty="0">
              <a:latin typeface="Montserrat" panose="000005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7E8CC53-C16E-424B-FCE3-ACE818DA9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549" y="1911727"/>
            <a:ext cx="10208490" cy="4829666"/>
          </a:xfrm>
        </p:spPr>
        <p:txBody>
          <a:bodyPr>
            <a:normAutofit/>
          </a:bodyPr>
          <a:lstStyle/>
          <a:p>
            <a:r>
              <a:rPr lang="en-US" sz="3900" b="1" dirty="0"/>
              <a:t>1S</a:t>
            </a:r>
            <a:r>
              <a:rPr lang="hu-HU" sz="3900" b="1" dirty="0"/>
              <a:t>á</a:t>
            </a:r>
            <a:r>
              <a:rPr lang="en-US" sz="3900" b="1" dirty="0" err="1"/>
              <a:t>muel</a:t>
            </a:r>
            <a:r>
              <a:rPr lang="en-US" sz="3900" b="1" dirty="0"/>
              <a:t> 17:45</a:t>
            </a:r>
          </a:p>
          <a:p>
            <a:pPr marL="288925" indent="0">
              <a:buNone/>
            </a:pPr>
            <a:r>
              <a:rPr lang="hu-HU" sz="3900" dirty="0"/>
              <a:t>„Dávid így felelt a filiszteusnak: Te karddal, lándzsával és dárdával jössz ellenem, de én a Seregek </a:t>
            </a:r>
            <a:r>
              <a:rPr lang="hu-HU" sz="3900" dirty="0" err="1"/>
              <a:t>URÁnak</a:t>
            </a:r>
            <a:r>
              <a:rPr lang="hu-HU" sz="3900" dirty="0"/>
              <a:t>, Izráel csapatai Istenének a nevében megyek ellened, akit te kicsúfoltál” </a:t>
            </a:r>
            <a:endParaRPr lang="en-US" sz="3900" dirty="0"/>
          </a:p>
          <a:p>
            <a:r>
              <a:rPr lang="hu-HU" sz="3900" b="1" dirty="0"/>
              <a:t>Zsoltár</a:t>
            </a:r>
            <a:r>
              <a:rPr lang="en-US" sz="3900" b="1" dirty="0"/>
              <a:t> 48:10.</a:t>
            </a:r>
          </a:p>
          <a:p>
            <a:pPr marL="288925" indent="0">
              <a:buNone/>
            </a:pPr>
            <a:r>
              <a:rPr lang="hu-HU" sz="3900" dirty="0"/>
              <a:t>„Nevedhez méltóan dicsérnek a föld kerekségén, Istenünk, jobbod csupa igazság” </a:t>
            </a:r>
            <a:endParaRPr lang="pt-BR" sz="3900" dirty="0"/>
          </a:p>
        </p:txBody>
      </p:sp>
    </p:spTree>
    <p:extLst>
      <p:ext uri="{BB962C8B-B14F-4D97-AF65-F5344CB8AC3E}">
        <p14:creationId xmlns:p14="http://schemas.microsoft.com/office/powerpoint/2010/main" val="1306173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492F87-9240-73A0-28A2-3F537C7D5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BD85F55-C12B-FED4-BCA7-139910D6C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668" y="234613"/>
            <a:ext cx="7670800" cy="1356932"/>
          </a:xfrm>
        </p:spPr>
        <p:txBody>
          <a:bodyPr>
            <a:normAutofit/>
          </a:bodyPr>
          <a:lstStyle/>
          <a:p>
            <a:r>
              <a:rPr lang="hu-HU" sz="4000" b="1" dirty="0">
                <a:latin typeface="Montserrat" panose="00000500000000000000" pitchFamily="50" charset="0"/>
              </a:rPr>
              <a:t>Szentírási Igék </a:t>
            </a:r>
            <a:br>
              <a:rPr lang="hu-HU" sz="4000" b="1" dirty="0">
                <a:latin typeface="Montserrat" panose="00000500000000000000" pitchFamily="50" charset="0"/>
              </a:rPr>
            </a:br>
            <a:r>
              <a:rPr lang="hu-HU" sz="4000" b="1" dirty="0">
                <a:latin typeface="Montserrat" panose="00000500000000000000" pitchFamily="50" charset="0"/>
              </a:rPr>
              <a:t>az Úr szent nevéről</a:t>
            </a:r>
            <a:endParaRPr lang="pt-BR" sz="4000" b="1" dirty="0">
              <a:latin typeface="Montserrat" panose="000005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C17608A-AC8C-D59A-7A6E-B31A3E9FA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875934"/>
            <a:ext cx="10194636" cy="4982066"/>
          </a:xfrm>
        </p:spPr>
        <p:txBody>
          <a:bodyPr>
            <a:noAutofit/>
          </a:bodyPr>
          <a:lstStyle/>
          <a:p>
            <a:r>
              <a:rPr lang="hu-HU" sz="4000" b="1" dirty="0"/>
              <a:t>János</a:t>
            </a:r>
            <a:r>
              <a:rPr lang="en-US" sz="4000" b="1" dirty="0"/>
              <a:t> 1:12</a:t>
            </a:r>
          </a:p>
          <a:p>
            <a:pPr marL="233363" indent="0">
              <a:buNone/>
            </a:pPr>
            <a:r>
              <a:rPr lang="hu-HU" sz="4000" dirty="0"/>
              <a:t>„Akik pedig befogadták, azoknak hatalmat adott arra, hogy Isten gyermekeivé legyenek; mindazoknak, akik hisznek az ő nevében”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03882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C9695C-397E-D17C-B9F8-82F119D5C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AE450A0-8CA3-0580-8DAB-15C3080E5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668" y="234613"/>
            <a:ext cx="7670800" cy="1356932"/>
          </a:xfrm>
        </p:spPr>
        <p:txBody>
          <a:bodyPr>
            <a:normAutofit/>
          </a:bodyPr>
          <a:lstStyle/>
          <a:p>
            <a:r>
              <a:rPr lang="hu-HU" sz="4000" b="1" dirty="0">
                <a:latin typeface="Montserrat" panose="00000500000000000000" pitchFamily="50" charset="0"/>
              </a:rPr>
              <a:t>Szentírási Igék </a:t>
            </a:r>
            <a:br>
              <a:rPr lang="hu-HU" sz="4000" b="1" dirty="0">
                <a:latin typeface="Montserrat" panose="00000500000000000000" pitchFamily="50" charset="0"/>
              </a:rPr>
            </a:br>
            <a:r>
              <a:rPr lang="hu-HU" sz="4000" b="1" dirty="0">
                <a:latin typeface="Montserrat" panose="00000500000000000000" pitchFamily="50" charset="0"/>
              </a:rPr>
              <a:t>az Úr szent nevéről</a:t>
            </a:r>
            <a:endParaRPr lang="pt-BR" sz="4000" b="1" dirty="0">
              <a:latin typeface="Montserrat" panose="00000500000000000000" pitchFamily="50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D63AD4D-A2F0-0B47-F6DF-FCC17FA37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875934"/>
            <a:ext cx="10194636" cy="4982066"/>
          </a:xfrm>
        </p:spPr>
        <p:txBody>
          <a:bodyPr>
            <a:noAutofit/>
          </a:bodyPr>
          <a:lstStyle/>
          <a:p>
            <a:r>
              <a:rPr lang="en-US" sz="3600" b="1" dirty="0"/>
              <a:t>M</a:t>
            </a:r>
            <a:r>
              <a:rPr lang="hu-HU" sz="3600" b="1" dirty="0" err="1"/>
              <a:t>áté</a:t>
            </a:r>
            <a:r>
              <a:rPr lang="en-US" sz="3600" b="1" dirty="0"/>
              <a:t> 6:9, 10</a:t>
            </a:r>
          </a:p>
          <a:p>
            <a:pPr marL="0" indent="0">
              <a:buNone/>
            </a:pPr>
            <a:r>
              <a:rPr lang="hu-HU" sz="3600" dirty="0"/>
              <a:t>„Ti azért így imádkozzatok: </a:t>
            </a:r>
          </a:p>
          <a:p>
            <a:pPr marL="0" indent="0">
              <a:buNone/>
            </a:pPr>
            <a:r>
              <a:rPr lang="hu-HU" sz="3600" dirty="0"/>
              <a:t>Mi Atyánk, aki a mennyekben vagy, </a:t>
            </a:r>
          </a:p>
          <a:p>
            <a:pPr marL="0" indent="0">
              <a:buNone/>
            </a:pPr>
            <a:r>
              <a:rPr lang="hu-HU" sz="3600" dirty="0"/>
              <a:t>szenteltessék meg a te neved, </a:t>
            </a:r>
          </a:p>
          <a:p>
            <a:pPr marL="0" indent="0">
              <a:buNone/>
            </a:pPr>
            <a:r>
              <a:rPr lang="hu-HU" sz="3600" dirty="0"/>
              <a:t>jöjjön el a te országod, </a:t>
            </a:r>
          </a:p>
          <a:p>
            <a:pPr marL="0" indent="0">
              <a:buNone/>
            </a:pPr>
            <a:r>
              <a:rPr lang="hu-HU" sz="3600" dirty="0"/>
              <a:t>legyen meg a te akaratod,</a:t>
            </a:r>
          </a:p>
          <a:p>
            <a:pPr marL="0" indent="0">
              <a:buNone/>
            </a:pPr>
            <a:r>
              <a:rPr lang="hu-HU" sz="3600" dirty="0"/>
              <a:t>amint a mennyben,</a:t>
            </a:r>
          </a:p>
          <a:p>
            <a:pPr marL="0" indent="0">
              <a:buNone/>
            </a:pPr>
            <a:r>
              <a:rPr lang="hu-HU" sz="3600" dirty="0"/>
              <a:t>úgy a földön is…” 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569939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D7850-30E2-E571-9768-3019A337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345" y="217344"/>
            <a:ext cx="7430655" cy="1498334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VAGYOK</a:t>
            </a:r>
            <a:br>
              <a:rPr lang="en-US" dirty="0"/>
            </a:br>
            <a:endParaRPr lang="pt-BR" sz="4000" dirty="0">
              <a:latin typeface="Montserrat" panose="00000500000000000000" pitchFamily="50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49B05F0-CCED-0716-C378-4CA51B99D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7345" y="1579418"/>
            <a:ext cx="8409709" cy="5061238"/>
          </a:xfrm>
        </p:spPr>
        <p:txBody>
          <a:bodyPr>
            <a:normAutofit/>
          </a:bodyPr>
          <a:lstStyle/>
          <a:p>
            <a:r>
              <a:rPr lang="nb-NO" sz="4000" dirty="0"/>
              <a:t>Isten neve, amelyet Mózesnek jelentett ki</a:t>
            </a:r>
            <a:r>
              <a:rPr lang="hu-HU" sz="4000" dirty="0"/>
              <a:t> 2Mózes </a:t>
            </a:r>
            <a:r>
              <a:rPr lang="en-US" sz="4000" dirty="0"/>
              <a:t>3:14</a:t>
            </a:r>
            <a:r>
              <a:rPr lang="hu-HU" sz="4000" dirty="0"/>
              <a:t>-ben.</a:t>
            </a:r>
            <a:endParaRPr lang="en-US" sz="4000" dirty="0"/>
          </a:p>
          <a:p>
            <a:r>
              <a:rPr lang="hu-HU" sz="4000" dirty="0"/>
              <a:t>Ez a név az abszolút, önálló, teljes létező nevét jelenti.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470095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79F0EB-3B81-03DA-BEF7-39E6724BE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D9E0F-06FA-FF47-A63C-182B8382C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345" y="217344"/>
            <a:ext cx="8257309" cy="1362074"/>
          </a:xfrm>
        </p:spPr>
        <p:txBody>
          <a:bodyPr>
            <a:normAutofit/>
          </a:bodyPr>
          <a:lstStyle/>
          <a:p>
            <a:r>
              <a:rPr lang="en-US" sz="5400" b="1" dirty="0"/>
              <a:t>                     </a:t>
            </a:r>
            <a:r>
              <a:rPr lang="hu-HU" sz="5400" b="1" dirty="0"/>
              <a:t>VAGYOK</a:t>
            </a:r>
            <a:endParaRPr lang="pt-BR" sz="4000" b="1" dirty="0">
              <a:latin typeface="Montserrat" panose="00000500000000000000" pitchFamily="50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5294387-BF61-F5B9-D6D8-66B43650D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7345" y="1579418"/>
            <a:ext cx="8409709" cy="5061238"/>
          </a:xfrm>
        </p:spPr>
        <p:txBody>
          <a:bodyPr>
            <a:normAutofit lnSpcReduction="10000"/>
          </a:bodyPr>
          <a:lstStyle/>
          <a:p>
            <a:r>
              <a:rPr lang="hu-HU" sz="4000" dirty="0"/>
              <a:t>Jézus is számos </a:t>
            </a:r>
            <a:r>
              <a:rPr lang="hu-HU" sz="4000" b="1" dirty="0"/>
              <a:t>„Én vagyok” </a:t>
            </a:r>
            <a:r>
              <a:rPr lang="hu-HU" sz="4000" dirty="0"/>
              <a:t>kijelentést tett, hogy felfedje önmagát, mint Istent, például:</a:t>
            </a:r>
          </a:p>
          <a:p>
            <a:endParaRPr lang="en-US" sz="4000" dirty="0"/>
          </a:p>
          <a:p>
            <a:pPr marL="0" indent="0">
              <a:buNone/>
            </a:pPr>
            <a:r>
              <a:rPr lang="hu-HU" sz="4000" dirty="0"/>
              <a:t>„</a:t>
            </a:r>
            <a:r>
              <a:rPr lang="hu-HU" sz="4000" b="1" dirty="0"/>
              <a:t>Én vagyok </a:t>
            </a:r>
            <a:r>
              <a:rPr lang="hu-HU" sz="4000" dirty="0"/>
              <a:t>az élet kenyere” </a:t>
            </a:r>
            <a:r>
              <a:rPr lang="en-US" sz="4000" dirty="0"/>
              <a:t>(J</a:t>
            </a:r>
            <a:r>
              <a:rPr lang="hu-HU" sz="4000" dirty="0" err="1"/>
              <a:t>ános</a:t>
            </a:r>
            <a:r>
              <a:rPr lang="en-US" sz="4000" dirty="0"/>
              <a:t> 6:35). </a:t>
            </a:r>
          </a:p>
          <a:p>
            <a:pPr marL="0" indent="0">
              <a:buNone/>
            </a:pPr>
            <a:endParaRPr lang="en-US" sz="4000" dirty="0"/>
          </a:p>
          <a:p>
            <a:r>
              <a:rPr lang="hu-HU" sz="4000" b="1" dirty="0"/>
              <a:t>ÉN VAGYOK </a:t>
            </a:r>
            <a:r>
              <a:rPr lang="hu-HU" sz="4000" dirty="0"/>
              <a:t>A MÚLT, A JELEN ÉS A JÖVŐ.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940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ED30F3-1599-60ED-CEA4-CBA80E020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22984-365A-84C7-9182-953F93D24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883" y="2009742"/>
            <a:ext cx="941377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r>
              <a:rPr lang="hu-HU" sz="4400" dirty="0"/>
              <a:t>Hasonlóan utal Istenre: </a:t>
            </a:r>
          </a:p>
          <a:p>
            <a:pPr marL="0" indent="0">
              <a:buNone/>
            </a:pPr>
            <a:r>
              <a:rPr lang="hu-HU" sz="4400" dirty="0"/>
              <a:t>„aki van, és aki volt, és aki eljövendő”.</a:t>
            </a:r>
            <a:endParaRPr lang="en-US" sz="4400" dirty="0"/>
          </a:p>
          <a:p>
            <a:pPr marL="0" indent="0">
              <a:buNone/>
            </a:pPr>
            <a:endParaRPr lang="en-US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17DCBD-D6C7-66CE-49AE-A2A8661F3D37}"/>
              </a:ext>
            </a:extLst>
          </p:cNvPr>
          <p:cNvSpPr txBox="1">
            <a:spLocks/>
          </p:cNvSpPr>
          <p:nvPr/>
        </p:nvSpPr>
        <p:spPr>
          <a:xfrm>
            <a:off x="810883" y="236198"/>
            <a:ext cx="100582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400" b="1" dirty="0">
                <a:solidFill>
                  <a:schemeClr val="bg1"/>
                </a:solidFill>
              </a:rPr>
              <a:t>Jelenések </a:t>
            </a:r>
            <a:r>
              <a:rPr lang="en-US" sz="5400" b="1" dirty="0">
                <a:solidFill>
                  <a:schemeClr val="bg1"/>
                </a:solidFill>
              </a:rPr>
              <a:t>1:4, 8</a:t>
            </a:r>
            <a:endParaRPr lang="pt-BR" sz="5400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512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2055</TotalTime>
  <Words>1124</Words>
  <Application>Microsoft Office PowerPoint</Application>
  <PresentationFormat>Szélesvásznú</PresentationFormat>
  <Paragraphs>128</Paragraphs>
  <Slides>24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32" baseType="lpstr">
      <vt:lpstr>Arial</vt:lpstr>
      <vt:lpstr>Arizonia</vt:lpstr>
      <vt:lpstr>Calibri</vt:lpstr>
      <vt:lpstr>Calibri Light</vt:lpstr>
      <vt:lpstr>Montserrat</vt:lpstr>
      <vt:lpstr>Montserrat Black</vt:lpstr>
      <vt:lpstr>Montserrat SemiBold</vt:lpstr>
      <vt:lpstr>Office Theme</vt:lpstr>
      <vt:lpstr>PowerPoint-bemutató</vt:lpstr>
      <vt:lpstr>Amikor Isten „nevére” hivatkozik</vt:lpstr>
      <vt:lpstr>Szentírási Igék  az Úr szent nevéről</vt:lpstr>
      <vt:lpstr>Szentírási Igék  az Úr szent nevéről</vt:lpstr>
      <vt:lpstr>Szentírási Igék  az Úr szent nevéről</vt:lpstr>
      <vt:lpstr>Szentírási Igék  az Úr szent nevéről</vt:lpstr>
      <vt:lpstr>VAGYOK </vt:lpstr>
      <vt:lpstr>                     VAGYOK</vt:lpstr>
      <vt:lpstr>PowerPoint-bemutató</vt:lpstr>
      <vt:lpstr>Imádkozzatok az ÉN VAGYOK név és gondolat alkalmazásával!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God’s love</dc:title>
  <dc:creator>Erika Miike</dc:creator>
  <cp:lastModifiedBy>IMRE DR TOKICS</cp:lastModifiedBy>
  <cp:revision>41</cp:revision>
  <dcterms:created xsi:type="dcterms:W3CDTF">2023-02-14T12:16:54Z</dcterms:created>
  <dcterms:modified xsi:type="dcterms:W3CDTF">2026-02-12T13:34:19Z</dcterms:modified>
</cp:coreProperties>
</file>