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263" r:id="rId3"/>
    <p:sldId id="283" r:id="rId4"/>
    <p:sldId id="282" r:id="rId5"/>
    <p:sldId id="268" r:id="rId6"/>
    <p:sldId id="272" r:id="rId7"/>
    <p:sldId id="27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64692" autoAdjust="0"/>
  </p:normalViewPr>
  <p:slideViewPr>
    <p:cSldViewPr>
      <p:cViewPr varScale="1">
        <p:scale>
          <a:sx n="53" d="100"/>
          <a:sy n="53" d="100"/>
        </p:scale>
        <p:origin x="4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1161-8FD7-445B-927D-7C9E1A250AA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CCBEA-30B3-4952-9282-0C36E98AE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A0B7B-D2D9-49A6-846A-754EBE5BB9D0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E93FC-2F22-4915-9D81-9DFB886E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5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5-6gwssX0Y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400" b="1" dirty="0" smtClean="0">
                <a:solidFill>
                  <a:srgbClr val="C45911"/>
                </a:solidFill>
                <a:effectLst/>
                <a:latin typeface="Tahoma" panose="020B060403050404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2. lecke (2. kézikönyv) – Ígéretek, ígéretek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40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MIELŐTT ELKEZDJÜK: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Imádságos szívvel olvassuk el a tanulmányt legalább kétszer.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Gyűjtsünk össze minden anyagot, amire a szekciókban szükségünk lesz.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Dolgozzunk együtt valakivel a csoportból és tervezzük el, ki, melyik szekciót fogja vezetni! 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VEZETŐ SZEMÉLYES FELKÉSZÜLÉSE: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Gondoljunk arra az időre, amikor magunkban küzdöttünk a ránk jellemző karakter kialakításáért, s amikor Istenbe vetettük a bizalmunkat, Ő megtartotta ígéretét, és segített nekünk. Ha a Szentlélek arra indít, mondjuk el történetünket a foglalkozás elején, vagy az összefoglalási részben!  De mindenképpen használjuk a történet lelkesítő hatását a mai összejövetelen! 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ÜDVÖZLÉS ÉS IMÁDSÁG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Üdvözöljük a csoportot!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Ellenőrizzük, hogy mindenki magával hozta-e az imanaplóját! Kérdezzük meg, hogy mindenki átvette-e az előző foglalkozáson </a:t>
            </a:r>
            <a:r>
              <a:rPr lang="hu-H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kiosztott igekutató</a:t>
            </a:r>
            <a:r>
              <a:rPr lang="hu-HU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feladatot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Felfedeztek-e valami újdonságot, vagy olyasmit, amit meg szeretnének osztani a csoporttal? Térjünk vissza az imanapló hátuljába feljegyzett imakérésekre is! Imádkozzunk majd értük a közös ima idején!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Mutassuk be a mai foglalkozás témáját! Kérdezzük meg a lányokat: Szeretnétek olyanok lenni, mint Isten? Nem a hatalmára és mindenhatóságára gondolok, hanem az Ő jellemét tükröző tulajdonságokra. Isten segíteni akar nekünk, hogy olyanná váljunk, mint Ő, és megígérte, hogy segít megváltoznunk, ha elkötelezzük magunkat a vele való lelki növekedésre.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Mindig kudarcot vallunk, ha a magunk erejéből próbálunk olyanná válni, mint Isten. De nem vagyunk egyedül: Ő megígérte, hogy segíti utunkat, mígnem az Ő jellemét tükrözzük.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4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VIDEOKLIP A LECKE BEVEZETÉSÉHEZ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u="sng" dirty="0" smtClean="0">
                <a:solidFill>
                  <a:srgbClr val="0563C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https://www.youtube.com/watch?v=T5-6gwssX0Y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41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bibliai kincskereső kártyákra (lásd a jegyzetet!), és tollakra.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mindenkinek egy bibliai kincskereső kártyát, amin egy igevers szerepel! Nagy létszámú csoport esetében nem baj, ha ketten is ugyanazt az igét kapják.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a résztvevőket, hogy keressék ki az igehelyeket és találják meg bennük, mit ígér Isten.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Majd kérjük meg őket, válasszanak egy szót, vagy kifejezést, ami kifejezi Isten ígéretét, és írják azt a kártya hátoldalára!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a lányokat, hogy álljanak ábécé sorrendbe a kártyájukon szereplő ígéret kezdőbetűi szerint (a névelőket ne vegyék figyelembe). Hagyjunk rá elég időt, a csoport létszámától függően, de azért szabjunk határt. Az izgalom fokozásáért az utolsó tíz másodpercben számoljunk vissza!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Miután kialakult az ábécé sorrend, kérjük meg a résztvevőket, hogy olvassák fel kártyájuk szövegét.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45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IGEKUTATÁS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papírra, ceruzákra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személyenként 1 példányra a jegyzet mindhárom oldalából (A, B, C).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Ehhez a tanulmányhoz osszuk kisebb csoportokra a résztvevőket.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Lehetőleg nyolc főnél kisebb létszámú legyen egy-egy csoport.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Jelöljünk ki vezetőt minden csoportba, aki majd vezeti a tagokat a kérdésekben és felírja a válaszaikat, gondolataikat.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Győződjünk meg róla, hogy mind a három tanulmányt átvették-e.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Szólítsuk fel a lányokat, hogy nézzék meg a fejlődési görbéjüket és figyeljük meg, hogyan tükrözi tanulmányuk a folyamatot, vagy mivel járul hozzá megértésük a fejlődéshez!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 csoport válasszon egy szóvivőt, aki összefoglalja a csoport bibliatanulmányozását és hasznos észrevételeiket.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perc elteltével hívjuk össze a teljes, nagy csoportot!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Ismét együtt: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Kérjük, hogy mindegyik csoport ossza meg a tanulmány során felmerült gondolatait.  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95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IMÁDSÁG IDEJE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Annyi zsinór, vagy fonalszálra, hogy mindenkinek jusson egy.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Fogjunk egy fonalat és néhány másodpercnyi csendességben kérjük Istent, mutassa meg melyik Őrá hasonlító jellemtulajdonságon akarjunk dolgozni. Amint Isten eszünkbe juttat egyet, kössünk egy csomót a szálra. Addig folytassuk így, míg néhány csomó nem gyűlik a fonalunkra. Azután térjünk vissza az elsőhöz és kezdjünk róla Istennel beszélgetni. Minden csomónál álljunk meg Istennel beszélgetni arról, amit az a csomó jelképez!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7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064" y="381001"/>
            <a:ext cx="2297475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2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2926080" cy="3352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8120" y="914400"/>
            <a:ext cx="65836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51867"/>
            <a:ext cx="2926080" cy="15917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7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Left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74980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78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71973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47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4599139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5836920" y="914400"/>
            <a:ext cx="47548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408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in and Wid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572000" y="914400"/>
            <a:ext cx="601980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696374" y="914400"/>
            <a:ext cx="334222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778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2960838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4162060" y="914400"/>
            <a:ext cx="2962235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2"/>
          </p:nvPr>
        </p:nvSpPr>
        <p:spPr>
          <a:xfrm>
            <a:off x="7629144" y="914400"/>
            <a:ext cx="296265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680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2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228600"/>
            <a:ext cx="17526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228600"/>
            <a:ext cx="73533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1839686"/>
            <a:ext cx="2127580" cy="502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447900"/>
            <a:ext cx="7315200" cy="6858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364" y="6172200"/>
            <a:ext cx="7315272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346960" y="609600"/>
            <a:ext cx="7498080" cy="45720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38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6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09600"/>
            <a:ext cx="2194564" cy="63764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0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80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2564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43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980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2564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2564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918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68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"/>
            <a:ext cx="12188977" cy="685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3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800100"/>
            <a:ext cx="7543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4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762000"/>
            <a:ext cx="1405131" cy="52578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0" y="228601"/>
            <a:ext cx="9296400" cy="1447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798"/>
            <a:ext cx="9296400" cy="441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00" y="6508899"/>
            <a:ext cx="1022543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B288E9-E6DD-423A-8DD3-CE3B7E6DE97A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508899"/>
            <a:ext cx="92964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412" y="6508899"/>
            <a:ext cx="4572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2EFC72-2998-470D-948F-F271437427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8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  <p:sldLayoutId id="2147483663" r:id="rId13"/>
    <p:sldLayoutId id="2147483665" r:id="rId14"/>
    <p:sldLayoutId id="2147483664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99656" y="5301208"/>
            <a:ext cx="6845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2</a:t>
            </a:r>
            <a:r>
              <a:rPr lang="hu-HU" sz="2800" b="1" dirty="0" smtClean="0"/>
              <a:t>. FOGLALKOZÁS</a:t>
            </a:r>
            <a:endParaRPr lang="en-GB" sz="2800" b="1" dirty="0"/>
          </a:p>
          <a:p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ÍGÉRETEK, ÍGÉRETEK</a:t>
            </a:r>
            <a:endParaRPr lang="en-GB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Placeholder 5" descr="A picture containing text, newspaper&#10;&#10;Description generated with high confidence">
            <a:extLst>
              <a:ext uri="{FF2B5EF4-FFF2-40B4-BE49-F238E27FC236}">
                <a16:creationId xmlns="" xmlns:a16="http://schemas.microsoft.com/office/drawing/2014/main" id="{B27D824A-AF95-4696-8581-B9A3B75878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" b="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89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b="1" dirty="0" smtClean="0">
                <a:solidFill>
                  <a:schemeClr val="accent5">
                    <a:lumMod val="50000"/>
                  </a:schemeClr>
                </a:solidFill>
              </a:rPr>
              <a:t>Üdvözlés és imádság</a:t>
            </a:r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Image result for welc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55" y="1700808"/>
            <a:ext cx="648280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58216" y="5292027"/>
            <a:ext cx="61206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And Prayer</a:t>
            </a:r>
          </a:p>
        </p:txBody>
      </p:sp>
    </p:spTree>
    <p:extLst>
      <p:ext uri="{BB962C8B-B14F-4D97-AF65-F5344CB8AC3E}">
        <p14:creationId xmlns:p14="http://schemas.microsoft.com/office/powerpoint/2010/main" val="40885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2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2264" y="800100"/>
            <a:ext cx="2664296" cy="3565004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solidFill>
                  <a:schemeClr val="accent1">
                    <a:lumMod val="75000"/>
                  </a:schemeClr>
                </a:solidFill>
              </a:rPr>
              <a:t>BEMELEGÍTÉS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pic>
        <p:nvPicPr>
          <p:cNvPr id="12" name="Picture Placeholder 11" descr="A close up of text on a black background&#10;&#10;Description generated with high confidence">
            <a:extLst>
              <a:ext uri="{FF2B5EF4-FFF2-40B4-BE49-F238E27FC236}">
                <a16:creationId xmlns="" xmlns:a16="http://schemas.microsoft.com/office/drawing/2014/main" id="{89A9C40E-1431-44BC-BB35-DC460814A9F7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" r="1179"/>
          <a:stretch>
            <a:fillRect/>
          </a:stretch>
        </p:blipFill>
        <p:spPr/>
      </p:pic>
      <p:pic>
        <p:nvPicPr>
          <p:cNvPr id="9" name="Picture Placeholder 8" descr="A picture containing text, map&#10;&#10;Description generated with very high confidence">
            <a:extLst>
              <a:ext uri="{FF2B5EF4-FFF2-40B4-BE49-F238E27FC236}">
                <a16:creationId xmlns="" xmlns:a16="http://schemas.microsoft.com/office/drawing/2014/main" id="{F5D92AC1-86AB-418A-B054-F3708EB18A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0" r="41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027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40015" y="1988840"/>
            <a:ext cx="4197797" cy="3421360"/>
          </a:xfrm>
        </p:spPr>
        <p:txBody>
          <a:bodyPr/>
          <a:lstStyle/>
          <a:p>
            <a:r>
              <a:rPr lang="en-US" sz="3600" b="1" dirty="0"/>
              <a:t>W</a:t>
            </a:r>
            <a:r>
              <a:rPr lang="en-US" sz="4400" b="1" dirty="0"/>
              <a:t>ord Search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3CC1D3-FBEA-4469-A1C5-431820CA39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5600" y="764704"/>
            <a:ext cx="7942212" cy="5048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00056" y="3068960"/>
            <a:ext cx="3672408" cy="9848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hu-HU" sz="4000" b="1" dirty="0" smtClean="0">
                <a:solidFill>
                  <a:schemeClr val="accent1">
                    <a:lumMod val="75000"/>
                  </a:schemeClr>
                </a:solidFill>
              </a:rPr>
              <a:t>IGEKUTATÁS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7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twine">
            <a:extLst>
              <a:ext uri="{FF2B5EF4-FFF2-40B4-BE49-F238E27FC236}">
                <a16:creationId xmlns="" xmlns:a16="http://schemas.microsoft.com/office/drawing/2014/main" id="{72536C43-9A4C-42C1-8CC8-36793FC9D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946791"/>
            <a:ext cx="5589240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5">
                    <a:lumMod val="50000"/>
                  </a:schemeClr>
                </a:solidFill>
              </a:rPr>
              <a:t>AZ IMÁDSÁG IDEJE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2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 Wedding 16x9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tercolorWedding_16x9.potx" id="{D58A2463-0CA6-4FC5-9DE0-36068EFA8F51}" vid="{A2BB13D7-0A02-4505-8110-9455F5B96B23}"/>
    </a:ext>
  </a:extLst>
</a:theme>
</file>

<file path=ppt/theme/theme2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CD17F62-7DAD-4674-AAB4-FAEC48645B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Wedding photo album (Watercolor design, widescreen)</Template>
  <TotalTime>0</TotalTime>
  <Words>261</Words>
  <Application>Microsoft Office PowerPoint</Application>
  <PresentationFormat>Szélesvásznú</PresentationFormat>
  <Paragraphs>85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Calibri</vt:lpstr>
      <vt:lpstr>Gabriola</vt:lpstr>
      <vt:lpstr>Palatino Linotype</vt:lpstr>
      <vt:lpstr>Tahoma</vt:lpstr>
      <vt:lpstr>Times New Roman</vt:lpstr>
      <vt:lpstr>Watercolor Wedding 16x9</vt:lpstr>
      <vt:lpstr>PowerPoint bemutató</vt:lpstr>
      <vt:lpstr>Üdvözlés és imádság</vt:lpstr>
      <vt:lpstr>PowerPoint bemutató</vt:lpstr>
      <vt:lpstr>BEMELEGÍTÉS</vt:lpstr>
      <vt:lpstr>PowerPoint bemutató</vt:lpstr>
      <vt:lpstr>AZ IMÁDSÁG IDEJE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2016-12-08T16:08:42Z</dcterms:created>
  <dcterms:modified xsi:type="dcterms:W3CDTF">2020-03-29T10:31:39Z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TC038959009991</vt:lpwstr>
  </property>
</Properties>
</file>