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3" r:id="rId3"/>
    <p:sldId id="283" r:id="rId4"/>
    <p:sldId id="282" r:id="rId5"/>
    <p:sldId id="26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4692" autoAdjust="0"/>
  </p:normalViewPr>
  <p:slideViewPr>
    <p:cSldViewPr>
      <p:cViewPr varScale="1">
        <p:scale>
          <a:sx n="53" d="100"/>
          <a:sy n="53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-6gwssX0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b="1" dirty="0" smtClean="0">
                <a:solidFill>
                  <a:srgbClr val="C45911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lecke (2. kézikönyv) – Ígéretek, ígéretek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MIELŐTT ELKEZDJÜK: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Imádságos szívvel olvassuk el a tanulmányt legalább kétszer.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Gyűjtsünk össze minden anyagot, amire a szekciókban szükségünk lesz.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Dolgozzunk együtt valakivel a csoportból és tervezzük el, ki, melyik szekciót fogja vezetni!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VEZETŐ SZEMÉLYES FELKÉSZÜLÉSE: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Gondoljunk arra az időre, amikor magunkban küzdöttünk a ránk jellemző karakter kialakításáért, s amikor Istenbe vetettük a bizalmunkat, Ő megtartotta ígéretét, és segített nekünk. Ha a Szentlélek arra indít, mondjuk el történetünket a foglalkozás elején, vagy az összefoglalási részben!  De mindenképpen használjuk a történet lelkesítő hatását a mai összejövetelen!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Üdvözöljük a csoportot!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Ellenőrizzük, hogy mindenki magával hozta-e az imanaplóját! Kérdezzük meg, hogy mindenki átvette-e az előző foglalkozáson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kiosztott igekutató</a:t>
            </a:r>
            <a:r>
              <a:rPr lang="hu-H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feladatot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Felfedeztek-e valami újdonságot, vagy olyasmit, amit meg szeretnének osztani a csoporttal? Térjünk vissza az imanapló hátuljába feljegyzett imakérésekre is! Imádkozzunk majd értük a közös ima idején!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Mutassuk be a mai foglalkozás témáját! Kérdezzük meg a lányokat: Szeretnétek olyanok lenni, mint Isten? Nem a hatalmára és mindenhatóságára gondolok, hanem az Ő jellemét tükröző tulajdonságokra. Isten segíteni akar nekünk, hogy olyanná váljunk, mint Ő, és megígérte, hogy segít megváltoznunk, ha elkötelezzük magunkat a vele való lelki növekedésre.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kudarcot vallunk, ha a magunk erejéből próbálunk olyanná válni, mint Isten. De nem vagyunk egyedül: Ő megígérte, hogy segíti utunkat, mígnem az Ő jellemét tükrözzük.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VIDEOKLIP A LECKE BEVEZETÉSÉHEZ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u="sng" dirty="0" smtClean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https://www.youtube.com/watch?v=T5-6gwssX0Y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bibliai kincskereső kártyákra (lásd a jegyzetet!), és tollakra.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mindenkinek egy bibliai kincskereső kártyát, amin egy igevers szerepel! Nagy létszámú csoport esetében nem baj, ha ketten is ugyanazt az igét kapják.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résztvevőket, hogy keressék ki az igehelyeket és találják meg bennük, mit ígér Isten.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 kérjük meg őket, válasszanak egy szót, vagy kifejezést, ami kifejezi Isten ígéretét, és írják azt a kártya hátoldalára!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lányokat, hogy álljanak ábécé sorrendbe a kártyájukon szereplő ígéret kezdőbetűi szerint (a névelőket ne vegyék figyelembe). Hagyjunk rá elég időt, a csoport létszámától függően, de azért szabjunk határt. Az izgalom fokozásáért az utolsó tíz másodpercben számoljunk vissza!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Miután kialakult az ábécé sorrend, kérjük meg a résztvevőket, hogy olvassák fel kártyájuk szövegét.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papírra, ceruzákra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személyenként 1 példányra a jegyzet mindhárom oldalából (A, B, C).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Ehhez a tanulmányhoz osszuk kisebb csoportokra a résztvevőket.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Lehetőleg nyolc főnél kisebb létszámú legyen egy-egy csoport.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Jelöljünk ki vezetőt minden csoportba, aki majd vezeti a tagokat a kérdésekben és felírja a válaszaikat, gondolataikat.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Győződjünk meg róla, hogy mind a három tanulmányt átvették-e.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Szólítsuk fel a lányokat, hogy nézzék meg a fejlődési görbéjüket és figyeljük meg, hogyan tükrözi tanulmányuk a folyamatot, vagy mivel járul hozzá megértésük a fejlődéshez!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csoport válasszon egy szóvivőt, aki összefoglalja a csoport bibliatanulmányozását és hasznos észrevételeiket.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perc elteltével hívjuk össze a teljes, nagy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Ismét együtt: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Kérjük, hogy mindegyik csoport ossza meg a tanulmány során felmerült gondolatait.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 IDEJE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Annyi zsinór, vagy fonalszálra, hogy mindenkinek jusson egy.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Fogjunk egy fonalat és néhány másodpercnyi csendességben kérjük Istent, mutassa meg melyik Őrá hasonlító jellemtulajdonságon akarjunk dolgozni. Amint Isten eszünkbe juttat egyet, kössünk egy csomót a szálra. Addig folytassuk így, míg néhány csomó nem gyűlik a fonalunkra. Azután térjünk vissza az elsőhöz és kezdjünk róla Istennel beszélgetni. Minden csomónál álljunk meg Istennel beszélgetni arról, amit az a csomó jelképez!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9656" y="5301208"/>
            <a:ext cx="684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2</a:t>
            </a:r>
            <a:r>
              <a:rPr lang="hu-HU" sz="2800" b="1" dirty="0" smtClean="0"/>
              <a:t>. FOGLALKOZÁS</a:t>
            </a:r>
            <a:endParaRPr lang="en-GB" sz="2800" b="1" dirty="0"/>
          </a:p>
          <a:p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ÍGÉRETEK, ÍGÉRETEK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Placeholder 5" descr="A picture containing text, newspaper&#10;&#10;Description generated with high confidence">
            <a:extLst>
              <a:ext uri="{FF2B5EF4-FFF2-40B4-BE49-F238E27FC236}">
                <a16:creationId xmlns="" xmlns:a16="http://schemas.microsoft.com/office/drawing/2014/main" id="{B27D824A-AF95-4696-8581-B9A3B75878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  <a:t>Üdvözlés és imádság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And Prayer</a:t>
            </a:r>
          </a:p>
        </p:txBody>
      </p:sp>
    </p:spTree>
    <p:extLst>
      <p:ext uri="{BB962C8B-B14F-4D97-AF65-F5344CB8AC3E}">
        <p14:creationId xmlns:p14="http://schemas.microsoft.com/office/powerpoint/2010/main" val="408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264" y="800100"/>
            <a:ext cx="2664296" cy="3565004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BEMELEGÍTÉS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2" name="Picture Placeholder 11" descr="A close up of text on a black background&#10;&#10;Description generated with high confidence">
            <a:extLst>
              <a:ext uri="{FF2B5EF4-FFF2-40B4-BE49-F238E27FC236}">
                <a16:creationId xmlns="" xmlns:a16="http://schemas.microsoft.com/office/drawing/2014/main" id="{89A9C40E-1431-44BC-BB35-DC460814A9F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179"/>
          <a:stretch>
            <a:fillRect/>
          </a:stretch>
        </p:blipFill>
        <p:spPr/>
      </p:pic>
      <p:pic>
        <p:nvPicPr>
          <p:cNvPr id="9" name="Picture Placeholder 8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F5D92AC1-86AB-418A-B054-F3708EB18A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4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3CC1D3-FBEA-4469-A1C5-431820CA39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056" y="3068960"/>
            <a:ext cx="3672408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IGEKUTATÁS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wine">
            <a:extLst>
              <a:ext uri="{FF2B5EF4-FFF2-40B4-BE49-F238E27FC236}">
                <a16:creationId xmlns="" xmlns:a16="http://schemas.microsoft.com/office/drawing/2014/main" id="{72536C43-9A4C-42C1-8CC8-36793FC9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946791"/>
            <a:ext cx="558924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AZ IMÁDSÁG IDEJE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261</Words>
  <Application>Microsoft Office PowerPoint</Application>
  <PresentationFormat>Szélesvásznú</PresentationFormat>
  <Paragraphs>85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Gabriola</vt:lpstr>
      <vt:lpstr>Palatino Linotype</vt:lpstr>
      <vt:lpstr>Tahoma</vt:lpstr>
      <vt:lpstr>Times New Roman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AZ IMÁDSÁG IDEJE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2016-12-08T16:08:42Z</dcterms:created>
  <dcterms:modified xsi:type="dcterms:W3CDTF">2020-03-29T10:31:39Z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