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47"/>
  </p:notesMasterIdLst>
  <p:sldIdLst>
    <p:sldId id="256" r:id="rId2"/>
    <p:sldId id="278" r:id="rId3"/>
    <p:sldId id="257" r:id="rId4"/>
    <p:sldId id="279" r:id="rId5"/>
    <p:sldId id="258" r:id="rId6"/>
    <p:sldId id="280" r:id="rId7"/>
    <p:sldId id="259" r:id="rId8"/>
    <p:sldId id="281" r:id="rId9"/>
    <p:sldId id="260" r:id="rId10"/>
    <p:sldId id="282" r:id="rId11"/>
    <p:sldId id="261" r:id="rId12"/>
    <p:sldId id="283" r:id="rId13"/>
    <p:sldId id="285" r:id="rId14"/>
    <p:sldId id="263" r:id="rId15"/>
    <p:sldId id="284" r:id="rId16"/>
    <p:sldId id="286" r:id="rId17"/>
    <p:sldId id="287" r:id="rId18"/>
    <p:sldId id="288" r:id="rId19"/>
    <p:sldId id="265" r:id="rId20"/>
    <p:sldId id="289" r:id="rId21"/>
    <p:sldId id="290" r:id="rId22"/>
    <p:sldId id="291" r:id="rId23"/>
    <p:sldId id="267" r:id="rId24"/>
    <p:sldId id="292" r:id="rId25"/>
    <p:sldId id="268" r:id="rId26"/>
    <p:sldId id="293" r:id="rId27"/>
    <p:sldId id="269" r:id="rId28"/>
    <p:sldId id="294" r:id="rId29"/>
    <p:sldId id="296" r:id="rId30"/>
    <p:sldId id="295" r:id="rId31"/>
    <p:sldId id="271" r:id="rId32"/>
    <p:sldId id="297" r:id="rId33"/>
    <p:sldId id="272" r:id="rId34"/>
    <p:sldId id="299" r:id="rId35"/>
    <p:sldId id="273" r:id="rId36"/>
    <p:sldId id="300" r:id="rId37"/>
    <p:sldId id="274" r:id="rId38"/>
    <p:sldId id="301" r:id="rId39"/>
    <p:sldId id="275" r:id="rId40"/>
    <p:sldId id="302" r:id="rId41"/>
    <p:sldId id="276" r:id="rId42"/>
    <p:sldId id="303" r:id="rId43"/>
    <p:sldId id="277" r:id="rId44"/>
    <p:sldId id="304" r:id="rId45"/>
    <p:sldId id="3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33"/>
    <p:restoredTop sz="70078"/>
  </p:normalViewPr>
  <p:slideViewPr>
    <p:cSldViewPr snapToGrid="0" snapToObjects="1">
      <p:cViewPr varScale="1">
        <p:scale>
          <a:sx n="58" d="100"/>
          <a:sy n="58" d="100"/>
        </p:scale>
        <p:origin x="3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A1257-268F-D84F-8622-A9B8F8C18F84}" type="datetimeFigureOut">
              <a:rPr lang="en-US" smtClean="0"/>
              <a:t>5/6/2019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37715-9CB8-6D4F-8514-0C46CA622159}" type="slidenum">
              <a:rPr lang="en-US" smtClean="0"/>
              <a:t>‹#›</a:t>
            </a:fld>
            <a:endParaRPr lang="en-US"/>
          </a:p>
        </p:txBody>
      </p:sp>
    </p:spTree>
    <p:extLst>
      <p:ext uri="{BB962C8B-B14F-4D97-AF65-F5344CB8AC3E}">
        <p14:creationId xmlns:p14="http://schemas.microsoft.com/office/powerpoint/2010/main" val="807178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baseline="0" dirty="0" smtClean="0">
                <a:solidFill>
                  <a:schemeClr val="tx1"/>
                </a:solidFill>
                <a:effectLst/>
                <a:latin typeface="+mn-lt"/>
                <a:ea typeface="+mn-ea"/>
                <a:cs typeface="+mn-cs"/>
              </a:rPr>
              <a:t>Írta: </a:t>
            </a:r>
            <a:r>
              <a:rPr lang="en-US" sz="1200" kern="1200" baseline="0" dirty="0" smtClean="0">
                <a:solidFill>
                  <a:schemeClr val="tx1"/>
                </a:solidFill>
                <a:effectLst/>
                <a:latin typeface="+mn-lt"/>
                <a:ea typeface="+mn-ea"/>
                <a:cs typeface="+mn-cs"/>
              </a:rPr>
              <a:t>Victor </a:t>
            </a:r>
            <a:r>
              <a:rPr lang="en-US" sz="1200" kern="1200" baseline="0" dirty="0">
                <a:solidFill>
                  <a:schemeClr val="tx1"/>
                </a:solidFill>
                <a:effectLst/>
                <a:latin typeface="+mn-lt"/>
                <a:ea typeface="+mn-ea"/>
                <a:cs typeface="+mn-cs"/>
              </a:rPr>
              <a:t>M. </a:t>
            </a:r>
            <a:r>
              <a:rPr lang="en-US" sz="1200" kern="1200" baseline="0" dirty="0" err="1">
                <a:solidFill>
                  <a:schemeClr val="tx1"/>
                </a:solidFill>
                <a:effectLst/>
                <a:latin typeface="+mn-lt"/>
                <a:ea typeface="+mn-ea"/>
                <a:cs typeface="+mn-cs"/>
              </a:rPr>
              <a:t>Parachin</a:t>
            </a:r>
            <a:r>
              <a:rPr lang="en-US" sz="1200" kern="1200" baseline="0" dirty="0">
                <a:solidFill>
                  <a:schemeClr val="tx1"/>
                </a:solidFill>
                <a:effectLst/>
                <a:latin typeface="+mn-lt"/>
                <a:ea typeface="+mn-ea"/>
                <a:cs typeface="+mn-cs"/>
              </a:rPr>
              <a:t>. </a:t>
            </a:r>
            <a:r>
              <a:rPr lang="hu-HU" sz="1200" kern="1200" baseline="0" dirty="0" smtClean="0">
                <a:solidFill>
                  <a:schemeClr val="tx1"/>
                </a:solidFill>
                <a:effectLst/>
                <a:latin typeface="+mn-lt"/>
                <a:ea typeface="+mn-ea"/>
                <a:cs typeface="+mn-cs"/>
              </a:rPr>
              <a:t>Engedéllyel felhasználva. </a:t>
            </a:r>
            <a:r>
              <a:rPr lang="en-US" sz="1200" kern="1200" baseline="0" dirty="0" smtClean="0">
                <a:solidFill>
                  <a:schemeClr val="tx1"/>
                </a:solidFill>
                <a:effectLst/>
                <a:latin typeface="+mn-lt"/>
                <a:ea typeface="+mn-ea"/>
                <a:cs typeface="+mn-cs"/>
              </a:rPr>
              <a:t>http</a:t>
            </a:r>
            <a:r>
              <a:rPr lang="en-US" sz="1200" kern="1200" baseline="0" dirty="0">
                <a:solidFill>
                  <a:schemeClr val="tx1"/>
                </a:solidFill>
                <a:effectLst/>
                <a:latin typeface="+mn-lt"/>
                <a:ea typeface="+mn-ea"/>
                <a:cs typeface="+mn-cs"/>
              </a:rPr>
              <a:t>://www.vibrantlife.com/?p=199. “21 Ways to Build a Stronger Spiritual Life,” Spiritual Health, January 12.</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1</a:t>
            </a:fld>
            <a:endParaRPr lang="en-US"/>
          </a:p>
        </p:txBody>
      </p:sp>
    </p:spTree>
    <p:extLst>
      <p:ext uri="{BB962C8B-B14F-4D97-AF65-F5344CB8AC3E}">
        <p14:creationId xmlns:p14="http://schemas.microsoft.com/office/powerpoint/2010/main" val="3889410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4. Erősítsük közösségi imaéletünket!</a:t>
            </a:r>
          </a:p>
          <a:p>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Töltsünk több időt közös imádsággal! Hozzuk barátaink tudomására, hogy bármikor hajlandók vagyunk velük együtt imádkozni.</a:t>
            </a:r>
          </a:p>
          <a:p>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Rendszeresen vegyünk </a:t>
            </a:r>
            <a:r>
              <a:rPr lang="hu-HU" sz="1200" kern="1200" dirty="0" smtClean="0">
                <a:solidFill>
                  <a:schemeClr val="tx1"/>
                </a:solidFill>
                <a:effectLst/>
                <a:latin typeface="+mn-lt"/>
                <a:ea typeface="+mn-ea"/>
                <a:cs typeface="+mn-cs"/>
              </a:rPr>
              <a:t>részt </a:t>
            </a:r>
            <a:r>
              <a:rPr lang="hu-HU" sz="1200" kern="1200" dirty="0" smtClean="0">
                <a:solidFill>
                  <a:schemeClr val="tx1"/>
                </a:solidFill>
                <a:effectLst/>
                <a:latin typeface="+mn-lt"/>
                <a:ea typeface="+mn-ea"/>
                <a:cs typeface="+mn-cs"/>
              </a:rPr>
              <a:t>kiscsoportos imaalkalmon és imaláncban.  </a:t>
            </a:r>
          </a:p>
          <a:p>
            <a:r>
              <a:rPr lang="hu-HU" sz="1200" kern="1200" dirty="0" smtClean="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10</a:t>
            </a:fld>
            <a:endParaRPr lang="en-US"/>
          </a:p>
        </p:txBody>
      </p:sp>
    </p:spTree>
    <p:extLst>
      <p:ext uri="{BB962C8B-B14F-4D97-AF65-F5344CB8AC3E}">
        <p14:creationId xmlns:p14="http://schemas.microsoft.com/office/powerpoint/2010/main" val="694289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1" kern="1200" dirty="0" smtClean="0">
                <a:solidFill>
                  <a:schemeClr val="tx1"/>
                </a:solidFill>
                <a:effectLst/>
                <a:latin typeface="+mn-lt"/>
                <a:ea typeface="+mn-ea"/>
                <a:cs typeface="+mn-cs"/>
              </a:rPr>
              <a:t>5. Lépjünk hitünk magasabb fokára!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11</a:t>
            </a:fld>
            <a:endParaRPr lang="en-US"/>
          </a:p>
        </p:txBody>
      </p:sp>
    </p:spTree>
    <p:extLst>
      <p:ext uri="{BB962C8B-B14F-4D97-AF65-F5344CB8AC3E}">
        <p14:creationId xmlns:p14="http://schemas.microsoft.com/office/powerpoint/2010/main" val="697326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5. Lépjünk hitünk magasabb fokára!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A lelki növekedés azt jelenti, hogy időről időre magasabb szintre kell lépnünk. Miért ne követnénk inkább Isten vezetését és engednénk az Ő tervét fejlődni, ahelyett, hogy megpróbálunk mindent a helyére tenni, mielőtt valami fontos dologba kezdenénk? Ez előrelépést jelent a hitben és az Istenbe vetett bizalmunkban, hogy Ő majd mindent megad, ami a sikerhez szükséges.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12</a:t>
            </a:fld>
            <a:endParaRPr lang="en-US"/>
          </a:p>
        </p:txBody>
      </p:sp>
    </p:spTree>
    <p:extLst>
      <p:ext uri="{BB962C8B-B14F-4D97-AF65-F5344CB8AC3E}">
        <p14:creationId xmlns:p14="http://schemas.microsoft.com/office/powerpoint/2010/main" val="3573287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1" kern="1200" dirty="0" smtClean="0">
                <a:solidFill>
                  <a:schemeClr val="tx1"/>
                </a:solidFill>
                <a:effectLst/>
                <a:latin typeface="+mn-lt"/>
                <a:ea typeface="+mn-ea"/>
                <a:cs typeface="+mn-cs"/>
              </a:rPr>
              <a:t>6. Segítsünk valakinek hite helyreállításában!</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13</a:t>
            </a:fld>
            <a:endParaRPr lang="en-US"/>
          </a:p>
        </p:txBody>
      </p:sp>
    </p:spTree>
    <p:extLst>
      <p:ext uri="{BB962C8B-B14F-4D97-AF65-F5344CB8AC3E}">
        <p14:creationId xmlns:p14="http://schemas.microsoft.com/office/powerpoint/2010/main" val="4143791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6. Segítsünk valakinek hite helyreállításában!</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Szánjunk ma időt egy megsebzett szív gyógyítására. Tegyünk szívességet valakinek, akinek valóban nagy szüksége van egy barátra. Vagy segítsünk egy összetört álom helyreállításában. Tegyünk meg ma mindent, ami Isten feltétlen szeretetét tükrözi.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14</a:t>
            </a:fld>
            <a:endParaRPr lang="en-US"/>
          </a:p>
        </p:txBody>
      </p:sp>
    </p:spTree>
    <p:extLst>
      <p:ext uri="{BB962C8B-B14F-4D97-AF65-F5344CB8AC3E}">
        <p14:creationId xmlns:p14="http://schemas.microsoft.com/office/powerpoint/2010/main" val="4046524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1" kern="1200" dirty="0" smtClean="0">
                <a:solidFill>
                  <a:schemeClr val="tx1"/>
                </a:solidFill>
                <a:effectLst/>
                <a:latin typeface="+mn-lt"/>
                <a:ea typeface="+mn-ea"/>
                <a:cs typeface="+mn-cs"/>
              </a:rPr>
              <a:t>7. Legyünk hálateltek!</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15</a:t>
            </a:fld>
            <a:endParaRPr lang="en-US"/>
          </a:p>
        </p:txBody>
      </p:sp>
    </p:spTree>
    <p:extLst>
      <p:ext uri="{BB962C8B-B14F-4D97-AF65-F5344CB8AC3E}">
        <p14:creationId xmlns:p14="http://schemas.microsoft.com/office/powerpoint/2010/main" val="3085002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7. Legyünk hálateltek!</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Minden napot azzal kezdjünk, hogy hálát adunk Istennek az újabb nap ajándékáért. Tegyük ezt akkor is, ha az előttünk álló nap félelmetesnek tűnik. Minden este imádáságban köszönjük meg Istennek az eltelt nap óráit! Akkor is tegyük ezt, ha nagyon nehéz napunk volt.</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16</a:t>
            </a:fld>
            <a:endParaRPr lang="en-US"/>
          </a:p>
        </p:txBody>
      </p:sp>
    </p:spTree>
    <p:extLst>
      <p:ext uri="{BB962C8B-B14F-4D97-AF65-F5344CB8AC3E}">
        <p14:creationId xmlns:p14="http://schemas.microsoft.com/office/powerpoint/2010/main" val="2525870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1" kern="1200" dirty="0" smtClean="0">
                <a:solidFill>
                  <a:schemeClr val="tx1"/>
                </a:solidFill>
                <a:effectLst/>
                <a:latin typeface="+mn-lt"/>
                <a:ea typeface="+mn-ea"/>
                <a:cs typeface="+mn-cs"/>
              </a:rPr>
              <a:t>8.Fejlődjünk együtt!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17</a:t>
            </a:fld>
            <a:endParaRPr lang="en-US"/>
          </a:p>
        </p:txBody>
      </p:sp>
    </p:spTree>
    <p:extLst>
      <p:ext uri="{BB962C8B-B14F-4D97-AF65-F5344CB8AC3E}">
        <p14:creationId xmlns:p14="http://schemas.microsoft.com/office/powerpoint/2010/main" val="2085135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8.Fejlődjünk együtt!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Csatlakozzunk valakihez, aki szintén növekedni szeretne lelkileg! Találkozzunk hetente egyszer igét tanulmányozni és lelki dolgokról beszélgetni. Egyik barátom, aki felelős beosztásban dolgozó, elfoglalt vezető Torontóban, hat hónapon át rendszeresen találkozott egy másik emberrel, hogy a Bibliát tanulmányozzák. „Attól függetlenül, mennyire zűrös volt a napirendünk, minden héten találkoztunk ebédidőben, egy belvárosi gyülekezetben, ahol szívesen biztosították nekünk a helyet. Nagyon jó hónapok voltak, melyek nagy lelki növekedéshez vezettek.” - mondja. Kövessük figyelemmel lelki életünk növekedését!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18</a:t>
            </a:fld>
            <a:endParaRPr lang="en-US"/>
          </a:p>
        </p:txBody>
      </p:sp>
    </p:spTree>
    <p:extLst>
      <p:ext uri="{BB962C8B-B14F-4D97-AF65-F5344CB8AC3E}">
        <p14:creationId xmlns:p14="http://schemas.microsoft.com/office/powerpoint/2010/main" val="554472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1" kern="1200" dirty="0" smtClean="0">
                <a:solidFill>
                  <a:schemeClr val="tx1"/>
                </a:solidFill>
                <a:effectLst/>
                <a:latin typeface="+mn-lt"/>
                <a:ea typeface="+mn-ea"/>
                <a:cs typeface="+mn-cs"/>
              </a:rPr>
              <a:t>9. Szolgáljunk!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19</a:t>
            </a:fld>
            <a:endParaRPr lang="en-US"/>
          </a:p>
        </p:txBody>
      </p:sp>
    </p:spTree>
    <p:extLst>
      <p:ext uri="{BB962C8B-B14F-4D97-AF65-F5344CB8AC3E}">
        <p14:creationId xmlns:p14="http://schemas.microsoft.com/office/powerpoint/2010/main" val="3398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hu-HU" sz="1200" i="1" kern="1200" dirty="0" smtClean="0">
                <a:solidFill>
                  <a:schemeClr val="tx1"/>
                </a:solidFill>
                <a:effectLst/>
                <a:latin typeface="+mn-lt"/>
                <a:ea typeface="+mn-ea"/>
                <a:cs typeface="+mn-cs"/>
              </a:rPr>
              <a:t>„Kelj fel, világosodjál, mert eljött </a:t>
            </a:r>
            <a:r>
              <a:rPr lang="hu-HU" sz="1200" b="1" i="1" kern="1200" dirty="0" smtClean="0">
                <a:solidFill>
                  <a:srgbClr val="0070C0"/>
                </a:solidFill>
                <a:effectLst/>
                <a:latin typeface="+mn-lt"/>
                <a:ea typeface="+mn-ea"/>
                <a:cs typeface="+mn-cs"/>
              </a:rPr>
              <a:t>VILÁGOSSÁGOD</a:t>
            </a:r>
            <a:r>
              <a:rPr lang="hu-HU" sz="1200" i="1" kern="1200" dirty="0" smtClean="0">
                <a:solidFill>
                  <a:schemeClr val="tx1"/>
                </a:solidFill>
                <a:effectLst/>
                <a:latin typeface="+mn-lt"/>
                <a:ea typeface="+mn-ea"/>
                <a:cs typeface="+mn-cs"/>
              </a:rPr>
              <a:t>, és az Úr dicsősége rajtad feltámadt. Mert </a:t>
            </a:r>
            <a:r>
              <a:rPr lang="hu-HU" sz="1200" i="1" kern="1200" dirty="0" err="1" smtClean="0">
                <a:solidFill>
                  <a:schemeClr val="tx1"/>
                </a:solidFill>
                <a:effectLst/>
                <a:latin typeface="+mn-lt"/>
                <a:ea typeface="+mn-ea"/>
                <a:cs typeface="+mn-cs"/>
              </a:rPr>
              <a:t>ímé</a:t>
            </a:r>
            <a:r>
              <a:rPr lang="hu-HU" sz="1200" i="1" kern="1200" dirty="0" smtClean="0">
                <a:solidFill>
                  <a:schemeClr val="tx1"/>
                </a:solidFill>
                <a:effectLst/>
                <a:latin typeface="+mn-lt"/>
                <a:ea typeface="+mn-ea"/>
                <a:cs typeface="+mn-cs"/>
              </a:rPr>
              <a:t>,</a:t>
            </a:r>
            <a:r>
              <a:rPr lang="hu-HU" sz="1200" b="1" i="1" kern="1200" dirty="0" smtClean="0">
                <a:solidFill>
                  <a:schemeClr val="tx1"/>
                </a:solidFill>
                <a:effectLst/>
                <a:latin typeface="+mn-lt"/>
                <a:ea typeface="+mn-ea"/>
                <a:cs typeface="+mn-cs"/>
              </a:rPr>
              <a:t> sötétség </a:t>
            </a:r>
            <a:r>
              <a:rPr lang="hu-HU" sz="1200" i="1" kern="1200" dirty="0" smtClean="0">
                <a:solidFill>
                  <a:schemeClr val="tx1"/>
                </a:solidFill>
                <a:effectLst/>
                <a:latin typeface="+mn-lt"/>
                <a:ea typeface="+mn-ea"/>
                <a:cs typeface="+mn-cs"/>
              </a:rPr>
              <a:t>borítja a földet, és </a:t>
            </a:r>
            <a:r>
              <a:rPr lang="hu-HU" sz="1200" b="1" i="1" kern="1200" dirty="0" smtClean="0">
                <a:solidFill>
                  <a:schemeClr val="tx1"/>
                </a:solidFill>
                <a:effectLst/>
                <a:latin typeface="+mn-lt"/>
                <a:ea typeface="+mn-ea"/>
                <a:cs typeface="+mn-cs"/>
              </a:rPr>
              <a:t>éjszaka</a:t>
            </a:r>
            <a:r>
              <a:rPr lang="hu-HU" sz="1200" i="1" kern="1200" dirty="0" smtClean="0">
                <a:solidFill>
                  <a:schemeClr val="tx1"/>
                </a:solidFill>
                <a:effectLst/>
                <a:latin typeface="+mn-lt"/>
                <a:ea typeface="+mn-ea"/>
                <a:cs typeface="+mn-cs"/>
              </a:rPr>
              <a:t> a népeket, de rajtad feltámad az Úr, és dicsősége rajtad megláttatik.</a:t>
            </a:r>
            <a:endParaRPr lang="hu-HU" sz="1200" kern="1200" dirty="0" smtClean="0">
              <a:solidFill>
                <a:schemeClr val="tx1"/>
              </a:solidFill>
              <a:effectLst/>
              <a:latin typeface="+mn-lt"/>
              <a:ea typeface="+mn-ea"/>
              <a:cs typeface="+mn-cs"/>
            </a:endParaRPr>
          </a:p>
          <a:p>
            <a:pPr algn="ctr"/>
            <a:r>
              <a:rPr lang="hu-HU" sz="1200" i="1" kern="1200" dirty="0" err="1" smtClean="0">
                <a:solidFill>
                  <a:schemeClr val="tx1"/>
                </a:solidFill>
                <a:effectLst/>
                <a:latin typeface="+mn-lt"/>
                <a:ea typeface="+mn-ea"/>
                <a:cs typeface="+mn-cs"/>
              </a:rPr>
              <a:t>Ézsa</a:t>
            </a:r>
            <a:r>
              <a:rPr lang="hu-HU" sz="1200" i="1" kern="1200" dirty="0" smtClean="0">
                <a:solidFill>
                  <a:schemeClr val="tx1"/>
                </a:solidFill>
                <a:effectLst/>
                <a:latin typeface="+mn-lt"/>
                <a:ea typeface="+mn-ea"/>
                <a:cs typeface="+mn-cs"/>
              </a:rPr>
              <a:t> 60:1-2</a:t>
            </a:r>
            <a:endParaRPr lang="hu-HU" sz="1200" kern="1200" dirty="0" smtClean="0">
              <a:solidFill>
                <a:schemeClr val="tx1"/>
              </a:solidFill>
              <a:effectLst/>
              <a:latin typeface="+mn-lt"/>
              <a:ea typeface="+mn-ea"/>
              <a:cs typeface="+mn-cs"/>
            </a:endParaRPr>
          </a:p>
          <a:p>
            <a:pPr algn="ctr"/>
            <a:r>
              <a:rPr lang="hu-HU"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Mielőtt megtanulnánk, hogyan világítsunk e sötét világban, elsőként meg kell értenünk, mit jelent, hogy Jézust tegyük a kősziklánkká, menedékünkké és mindenben mindenünkké. „Az erősebb lelki élet építésének 21 módja” utat mutat, hogy melyik ösvényen járjunk, miután felserkentünk, és hogyan világítsunk, bárhová is helyezett minket Isten.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Mivel egyre inkább </a:t>
            </a:r>
            <a:r>
              <a:rPr lang="hu-HU" sz="1200" kern="1200" dirty="0" err="1" smtClean="0">
                <a:solidFill>
                  <a:schemeClr val="tx1"/>
                </a:solidFill>
                <a:effectLst/>
                <a:latin typeface="+mn-lt"/>
                <a:ea typeface="+mn-ea"/>
                <a:cs typeface="+mn-cs"/>
              </a:rPr>
              <a:t>elüzletiesedő</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anyagiasodó</a:t>
            </a:r>
            <a:r>
              <a:rPr lang="hu-HU" sz="1200" kern="1200" dirty="0" smtClean="0">
                <a:solidFill>
                  <a:schemeClr val="tx1"/>
                </a:solidFill>
                <a:effectLst/>
                <a:latin typeface="+mn-lt"/>
                <a:ea typeface="+mn-ea"/>
                <a:cs typeface="+mn-cs"/>
              </a:rPr>
              <a:t> és </a:t>
            </a:r>
            <a:r>
              <a:rPr lang="hu-HU" sz="1200" kern="1200" dirty="0" err="1" smtClean="0">
                <a:solidFill>
                  <a:schemeClr val="tx1"/>
                </a:solidFill>
                <a:effectLst/>
                <a:latin typeface="+mn-lt"/>
                <a:ea typeface="+mn-ea"/>
                <a:cs typeface="+mn-cs"/>
              </a:rPr>
              <a:t>szekuralizálódó</a:t>
            </a:r>
            <a:r>
              <a:rPr lang="hu-HU" sz="1200" kern="1200" dirty="0" smtClean="0">
                <a:solidFill>
                  <a:schemeClr val="tx1"/>
                </a:solidFill>
                <a:effectLst/>
                <a:latin typeface="+mn-lt"/>
                <a:ea typeface="+mn-ea"/>
                <a:cs typeface="+mn-cs"/>
              </a:rPr>
              <a:t> kultúrában élünk, gyakran nem könnyű lelki életünk fejlődését fenntartani.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Nagy kihívás napjainkban, amikor az idők nem kedveznek a lelki növekedésnek, hogyan neveljük, tápláljuk, gyógyítsuk a lelkünket. Hogyan állítsuk helyre és hogyan újítsuk meg? Íme, 21 gyakorlatias tanács az erősebb lelki élet építésének támogatására.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2</a:t>
            </a:fld>
            <a:endParaRPr lang="en-US"/>
          </a:p>
        </p:txBody>
      </p:sp>
    </p:spTree>
    <p:extLst>
      <p:ext uri="{BB962C8B-B14F-4D97-AF65-F5344CB8AC3E}">
        <p14:creationId xmlns:p14="http://schemas.microsoft.com/office/powerpoint/2010/main" val="1741853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9. Szolgáljunk!</a:t>
            </a:r>
          </a:p>
          <a:p>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Találjunk módot a környezetünkért végzett szolgálatra! Különösen olyan dolgokban, amit nem fognak viszonozni, mint például a szemétszedés a köztereken. Olvassuk el János 13:1-5 igehelyen, mit cselekedett Jézus és hasonlóképpen tükrözzük őt vissza. </a:t>
            </a:r>
          </a:p>
          <a:p>
            <a:r>
              <a:rPr lang="hu-HU"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2A437715-9CB8-6D4F-8514-0C46CA622159}" type="slidenum">
              <a:rPr lang="en-US" smtClean="0"/>
              <a:t>20</a:t>
            </a:fld>
            <a:endParaRPr lang="en-US"/>
          </a:p>
        </p:txBody>
      </p:sp>
    </p:spTree>
    <p:extLst>
      <p:ext uri="{BB962C8B-B14F-4D97-AF65-F5344CB8AC3E}">
        <p14:creationId xmlns:p14="http://schemas.microsoft.com/office/powerpoint/2010/main" val="3168190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10. Töltsünk egy kis időt csendes magányban!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21</a:t>
            </a:fld>
            <a:endParaRPr lang="en-US"/>
          </a:p>
        </p:txBody>
      </p:sp>
    </p:spTree>
    <p:extLst>
      <p:ext uri="{BB962C8B-B14F-4D97-AF65-F5344CB8AC3E}">
        <p14:creationId xmlns:p14="http://schemas.microsoft.com/office/powerpoint/2010/main" val="1191556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10. Töltsünk egy kis időt csendes magányban!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A nyugalomban eltereljük gondolatainkat a problémáinkról és Isten igéjének értelmére összpontosítunk. Töltsünk időt a tömegtől és a zajos élettől távol! Minden nap biztosítsunk magunknak néhány percet az egyedüllétre. Csak mi és Isten. </a:t>
            </a:r>
          </a:p>
          <a:p>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„A magány szigorúbbá tesz bennünket önmagunkkal szemben és gyöngédebbé mások iránt, mindkét irányban fejleszti jellemünket.”- jegyezte meg a filozófus, Friedrich Wilhelm Nietzsche.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22</a:t>
            </a:fld>
            <a:endParaRPr lang="en-US"/>
          </a:p>
        </p:txBody>
      </p:sp>
    </p:spTree>
    <p:extLst>
      <p:ext uri="{BB962C8B-B14F-4D97-AF65-F5344CB8AC3E}">
        <p14:creationId xmlns:p14="http://schemas.microsoft.com/office/powerpoint/2010/main" val="1448734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11. Böjtöljünk és imádkozzunk!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23</a:t>
            </a:fld>
            <a:endParaRPr lang="en-US"/>
          </a:p>
        </p:txBody>
      </p:sp>
    </p:spTree>
    <p:extLst>
      <p:ext uri="{BB962C8B-B14F-4D97-AF65-F5344CB8AC3E}">
        <p14:creationId xmlns:p14="http://schemas.microsoft.com/office/powerpoint/2010/main" val="3022238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hu-HU" sz="1200" b="1" kern="1200" dirty="0" smtClean="0">
                <a:solidFill>
                  <a:schemeClr val="tx1"/>
                </a:solidFill>
                <a:effectLst/>
                <a:latin typeface="+mn-lt"/>
                <a:ea typeface="+mn-ea"/>
                <a:cs typeface="+mn-cs"/>
              </a:rPr>
              <a:t>11. Böjtöljünk és imádkozzunk!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A Bibliában számos példát találunk a böjtöléssel összekötött imádságra. </a:t>
            </a:r>
            <a:r>
              <a:rPr lang="hu-HU" sz="1200" kern="1200" dirty="0" err="1" smtClean="0">
                <a:solidFill>
                  <a:schemeClr val="tx1"/>
                </a:solidFill>
                <a:effectLst/>
                <a:latin typeface="+mn-lt"/>
                <a:ea typeface="+mn-ea"/>
                <a:cs typeface="+mn-cs"/>
              </a:rPr>
              <a:t>Ezsdrás</a:t>
            </a:r>
            <a:r>
              <a:rPr lang="hu-HU" sz="1200" kern="1200" dirty="0" smtClean="0">
                <a:solidFill>
                  <a:schemeClr val="tx1"/>
                </a:solidFill>
                <a:effectLst/>
                <a:latin typeface="+mn-lt"/>
                <a:ea typeface="+mn-ea"/>
                <a:cs typeface="+mn-cs"/>
              </a:rPr>
              <a:t> 8:23 szerint: </a:t>
            </a:r>
            <a:r>
              <a:rPr lang="hu-HU" sz="1200" i="1" kern="1200" dirty="0" smtClean="0">
                <a:solidFill>
                  <a:schemeClr val="tx1"/>
                </a:solidFill>
                <a:effectLst/>
                <a:latin typeface="+mn-lt"/>
                <a:ea typeface="+mn-ea"/>
                <a:cs typeface="+mn-cs"/>
              </a:rPr>
              <a:t>„És </a:t>
            </a:r>
            <a:r>
              <a:rPr lang="hu-HU" sz="1200" i="1" kern="1200" dirty="0" err="1" smtClean="0">
                <a:solidFill>
                  <a:schemeClr val="tx1"/>
                </a:solidFill>
                <a:effectLst/>
                <a:latin typeface="+mn-lt"/>
                <a:ea typeface="+mn-ea"/>
                <a:cs typeface="+mn-cs"/>
              </a:rPr>
              <a:t>böjtölénk</a:t>
            </a:r>
            <a:r>
              <a:rPr lang="hu-HU" sz="1200" i="1" kern="1200" dirty="0" smtClean="0">
                <a:solidFill>
                  <a:schemeClr val="tx1"/>
                </a:solidFill>
                <a:effectLst/>
                <a:latin typeface="+mn-lt"/>
                <a:ea typeface="+mn-ea"/>
                <a:cs typeface="+mn-cs"/>
              </a:rPr>
              <a:t> </a:t>
            </a:r>
            <a:r>
              <a:rPr lang="hu-HU" sz="1200" i="1" kern="1200" dirty="0" err="1" smtClean="0">
                <a:solidFill>
                  <a:schemeClr val="tx1"/>
                </a:solidFill>
                <a:effectLst/>
                <a:latin typeface="+mn-lt"/>
                <a:ea typeface="+mn-ea"/>
                <a:cs typeface="+mn-cs"/>
              </a:rPr>
              <a:t>és</a:t>
            </a:r>
            <a:r>
              <a:rPr lang="hu-HU" sz="1200" i="1" kern="1200" dirty="0" smtClean="0">
                <a:solidFill>
                  <a:schemeClr val="tx1"/>
                </a:solidFill>
                <a:effectLst/>
                <a:latin typeface="+mn-lt"/>
                <a:ea typeface="+mn-ea"/>
                <a:cs typeface="+mn-cs"/>
              </a:rPr>
              <a:t> a mi Istenünkhöz </a:t>
            </a:r>
            <a:r>
              <a:rPr lang="hu-HU" sz="1200" i="1" kern="1200" dirty="0" err="1" smtClean="0">
                <a:solidFill>
                  <a:schemeClr val="tx1"/>
                </a:solidFill>
                <a:effectLst/>
                <a:latin typeface="+mn-lt"/>
                <a:ea typeface="+mn-ea"/>
                <a:cs typeface="+mn-cs"/>
              </a:rPr>
              <a:t>könyörgénk</a:t>
            </a:r>
            <a:r>
              <a:rPr lang="hu-HU" sz="1200" i="1" kern="1200" dirty="0" smtClean="0">
                <a:solidFill>
                  <a:schemeClr val="tx1"/>
                </a:solidFill>
                <a:effectLst/>
                <a:latin typeface="+mn-lt"/>
                <a:ea typeface="+mn-ea"/>
                <a:cs typeface="+mn-cs"/>
              </a:rPr>
              <a:t> </a:t>
            </a:r>
            <a:r>
              <a:rPr lang="hu-HU" sz="1200" i="1" kern="1200" dirty="0" err="1" smtClean="0">
                <a:solidFill>
                  <a:schemeClr val="tx1"/>
                </a:solidFill>
                <a:effectLst/>
                <a:latin typeface="+mn-lt"/>
                <a:ea typeface="+mn-ea"/>
                <a:cs typeface="+mn-cs"/>
              </a:rPr>
              <a:t>annakokáért</a:t>
            </a:r>
            <a:r>
              <a:rPr lang="hu-HU" sz="1200" i="1" kern="1200" dirty="0" smtClean="0">
                <a:solidFill>
                  <a:schemeClr val="tx1"/>
                </a:solidFill>
                <a:effectLst/>
                <a:latin typeface="+mn-lt"/>
                <a:ea typeface="+mn-ea"/>
                <a:cs typeface="+mn-cs"/>
              </a:rPr>
              <a:t>, és meghallgatott minket.”  </a:t>
            </a:r>
            <a:r>
              <a:rPr lang="hu-HU" sz="1200" kern="1200" dirty="0" smtClean="0">
                <a:solidFill>
                  <a:schemeClr val="tx1"/>
                </a:solidFill>
                <a:effectLst/>
                <a:latin typeface="+mn-lt"/>
                <a:ea typeface="+mn-ea"/>
                <a:cs typeface="+mn-cs"/>
              </a:rPr>
              <a:t>Legközelebb, ha megkérnek, hogy sürgősen imádkozzunk valakiért, fontoljuk meg, hogy böjtöléssel kapcsoljuk össze az imádságot.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24</a:t>
            </a:fld>
            <a:endParaRPr lang="en-US"/>
          </a:p>
        </p:txBody>
      </p:sp>
    </p:spTree>
    <p:extLst>
      <p:ext uri="{BB962C8B-B14F-4D97-AF65-F5344CB8AC3E}">
        <p14:creationId xmlns:p14="http://schemas.microsoft.com/office/powerpoint/2010/main" val="1846954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12. Bízzuk aggodalmainkat Istenre!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25</a:t>
            </a:fld>
            <a:endParaRPr lang="en-US"/>
          </a:p>
        </p:txBody>
      </p:sp>
    </p:spTree>
    <p:extLst>
      <p:ext uri="{BB962C8B-B14F-4D97-AF65-F5344CB8AC3E}">
        <p14:creationId xmlns:p14="http://schemas.microsoft.com/office/powerpoint/2010/main" val="4214698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12. Bízzuk aggodalmainkat Istenre!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Ez egy világos tanítása a Szentírásnak. </a:t>
            </a:r>
            <a:r>
              <a:rPr lang="hu-HU" sz="1200" i="1" kern="1200" dirty="0" smtClean="0">
                <a:solidFill>
                  <a:schemeClr val="tx1"/>
                </a:solidFill>
                <a:effectLst/>
                <a:latin typeface="+mn-lt"/>
                <a:ea typeface="+mn-ea"/>
                <a:cs typeface="+mn-cs"/>
              </a:rPr>
              <a:t>„Vessed az Úrra a te terhedet, ő gondot visel rólad…” (Zsolt 55:23). </a:t>
            </a:r>
            <a:r>
              <a:rPr lang="hu-HU" sz="1200" kern="1200" dirty="0" smtClean="0">
                <a:solidFill>
                  <a:schemeClr val="tx1"/>
                </a:solidFill>
                <a:effectLst/>
                <a:latin typeface="+mn-lt"/>
                <a:ea typeface="+mn-ea"/>
                <a:cs typeface="+mn-cs"/>
              </a:rPr>
              <a:t>Minden alkalommal ezt tegyük, ha aggodalom tör ránk. </a:t>
            </a:r>
          </a:p>
          <a:p>
            <a:r>
              <a:rPr lang="hu-HU" sz="1200" kern="1200" dirty="0" smtClean="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26</a:t>
            </a:fld>
            <a:endParaRPr lang="en-US"/>
          </a:p>
        </p:txBody>
      </p:sp>
    </p:spTree>
    <p:extLst>
      <p:ext uri="{BB962C8B-B14F-4D97-AF65-F5344CB8AC3E}">
        <p14:creationId xmlns:p14="http://schemas.microsoft.com/office/powerpoint/2010/main" val="4241612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13. Árasszunk szeretetet, bárhol is járunk!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27</a:t>
            </a:fld>
            <a:endParaRPr lang="en-US"/>
          </a:p>
        </p:txBody>
      </p:sp>
    </p:spTree>
    <p:extLst>
      <p:ext uri="{BB962C8B-B14F-4D97-AF65-F5344CB8AC3E}">
        <p14:creationId xmlns:p14="http://schemas.microsoft.com/office/powerpoint/2010/main" val="2668321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13. Árasszunk szeretetet, bárhol is járunk!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Kalkuttai Teréz Anya tanácsa: „Akárhová mész is, szeretetet sugározz! Legelőször is a saját otthonodban. Senkit, aki hozzád fordult, ne engedj el anélkül, hogy jobbá, boldogabbá vált volna. Legyél Isten szeretetének élő kifejezője, az arckifejezéseddel, a szemedből áradó kedvességgel, mosolyod kedvességével, meleg üdvözlésed kedvességével!” </a:t>
            </a:r>
          </a:p>
          <a:p>
            <a:r>
              <a:rPr lang="hu-HU" sz="1200" kern="1200" dirty="0" smtClean="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28</a:t>
            </a:fld>
            <a:endParaRPr lang="en-US"/>
          </a:p>
        </p:txBody>
      </p:sp>
    </p:spTree>
    <p:extLst>
      <p:ext uri="{BB962C8B-B14F-4D97-AF65-F5344CB8AC3E}">
        <p14:creationId xmlns:p14="http://schemas.microsoft.com/office/powerpoint/2010/main" val="2175114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14. Tartsuk meg a fontossági sorrendet!</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29</a:t>
            </a:fld>
            <a:endParaRPr lang="en-US"/>
          </a:p>
        </p:txBody>
      </p:sp>
    </p:spTree>
    <p:extLst>
      <p:ext uri="{BB962C8B-B14F-4D97-AF65-F5344CB8AC3E}">
        <p14:creationId xmlns:p14="http://schemas.microsoft.com/office/powerpoint/2010/main" val="273809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 Folyó legyél, ne ingoványos mocsár!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a:t>
            </a:fld>
            <a:endParaRPr lang="en-US"/>
          </a:p>
        </p:txBody>
      </p:sp>
    </p:spTree>
    <p:extLst>
      <p:ext uri="{BB962C8B-B14F-4D97-AF65-F5344CB8AC3E}">
        <p14:creationId xmlns:p14="http://schemas.microsoft.com/office/powerpoint/2010/main" val="542305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14. Tartsuk meg a fontossági sorrendet!</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Legyünk tisztában vele, mi az igazán fontos, és mi az, ami nem. Fontoljuk meg a volt elnök, George Bush szavait: „Csodálatos, meleg családdal vagyok megáldva, és életem hátralévő részét azzal szeretném tölteni, hogy éreztessem velük mélységes szeretetemet és nagyrabecsülésemet. – mondta. – Egyik legfontosabb feladatom, amin még mindig dolgozom, hogy nagypapaként hatalmas sikereket érjek el. Azt szeretném, ha a becsületességem, a szolgálatom és a családom miatt emlékeznének rám.” </a:t>
            </a:r>
          </a:p>
          <a:p>
            <a:r>
              <a:rPr lang="hu-HU" sz="1200" kern="1200" dirty="0" smtClean="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30</a:t>
            </a:fld>
            <a:endParaRPr lang="en-US"/>
          </a:p>
        </p:txBody>
      </p:sp>
    </p:spTree>
    <p:extLst>
      <p:ext uri="{BB962C8B-B14F-4D97-AF65-F5344CB8AC3E}">
        <p14:creationId xmlns:p14="http://schemas.microsoft.com/office/powerpoint/2010/main" val="4230244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15. Törekedjünk a kiválóságra!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A Biblia ezt mondja nekünk: </a:t>
            </a:r>
            <a:r>
              <a:rPr lang="hu-HU" sz="1200" i="1" kern="1200" dirty="0" smtClean="0">
                <a:solidFill>
                  <a:schemeClr val="tx1"/>
                </a:solidFill>
                <a:effectLst/>
                <a:latin typeface="+mn-lt"/>
                <a:ea typeface="+mn-ea"/>
                <a:cs typeface="+mn-cs"/>
              </a:rPr>
              <a:t>„Valamit hatalmadban van cselekedni erőd szerint, azt cselekedjed;” (</a:t>
            </a:r>
            <a:r>
              <a:rPr lang="hu-HU" sz="1200" i="1" kern="1200" dirty="0" err="1" smtClean="0">
                <a:solidFill>
                  <a:schemeClr val="tx1"/>
                </a:solidFill>
                <a:effectLst/>
                <a:latin typeface="+mn-lt"/>
                <a:ea typeface="+mn-ea"/>
                <a:cs typeface="+mn-cs"/>
              </a:rPr>
              <a:t>Préd</a:t>
            </a:r>
            <a:r>
              <a:rPr lang="hu-HU" sz="1200" i="1" kern="1200" dirty="0" smtClean="0">
                <a:solidFill>
                  <a:schemeClr val="tx1"/>
                </a:solidFill>
                <a:effectLst/>
                <a:latin typeface="+mn-lt"/>
                <a:ea typeface="+mn-ea"/>
                <a:cs typeface="+mn-cs"/>
              </a:rPr>
              <a:t> 9:12) </a:t>
            </a:r>
            <a:r>
              <a:rPr lang="hu-HU" sz="1200" kern="1200" dirty="0" smtClean="0">
                <a:solidFill>
                  <a:schemeClr val="tx1"/>
                </a:solidFill>
                <a:effectLst/>
                <a:latin typeface="+mn-lt"/>
                <a:ea typeface="+mn-ea"/>
                <a:cs typeface="+mn-cs"/>
              </a:rPr>
              <a:t>Mindig legyünk a tőlünk telhetően legjobbak, bárhová is helyezett minket Isten! </a:t>
            </a:r>
          </a:p>
          <a:p>
            <a:r>
              <a:rPr lang="hu-HU"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31</a:t>
            </a:fld>
            <a:endParaRPr lang="en-US"/>
          </a:p>
        </p:txBody>
      </p:sp>
    </p:spTree>
    <p:extLst>
      <p:ext uri="{BB962C8B-B14F-4D97-AF65-F5344CB8AC3E}">
        <p14:creationId xmlns:p14="http://schemas.microsoft.com/office/powerpoint/2010/main" val="230172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15. Törekedjünk a kiválóságra!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A Biblia ezt mondja nekünk: </a:t>
            </a:r>
            <a:r>
              <a:rPr lang="hu-HU" sz="1200" i="1" kern="1200" dirty="0" smtClean="0">
                <a:solidFill>
                  <a:schemeClr val="tx1"/>
                </a:solidFill>
                <a:effectLst/>
                <a:latin typeface="+mn-lt"/>
                <a:ea typeface="+mn-ea"/>
                <a:cs typeface="+mn-cs"/>
              </a:rPr>
              <a:t>„Valamit hatalmadban van cselekedni erőd szerint, azt cselekedjed;” (</a:t>
            </a:r>
            <a:r>
              <a:rPr lang="hu-HU" sz="1200" i="1" kern="1200" dirty="0" err="1" smtClean="0">
                <a:solidFill>
                  <a:schemeClr val="tx1"/>
                </a:solidFill>
                <a:effectLst/>
                <a:latin typeface="+mn-lt"/>
                <a:ea typeface="+mn-ea"/>
                <a:cs typeface="+mn-cs"/>
              </a:rPr>
              <a:t>Préd</a:t>
            </a:r>
            <a:r>
              <a:rPr lang="hu-HU" sz="1200" i="1" kern="1200" dirty="0" smtClean="0">
                <a:solidFill>
                  <a:schemeClr val="tx1"/>
                </a:solidFill>
                <a:effectLst/>
                <a:latin typeface="+mn-lt"/>
                <a:ea typeface="+mn-ea"/>
                <a:cs typeface="+mn-cs"/>
              </a:rPr>
              <a:t> 9:12) </a:t>
            </a:r>
            <a:r>
              <a:rPr lang="hu-HU" sz="1200" kern="1200" dirty="0" smtClean="0">
                <a:solidFill>
                  <a:schemeClr val="tx1"/>
                </a:solidFill>
                <a:effectLst/>
                <a:latin typeface="+mn-lt"/>
                <a:ea typeface="+mn-ea"/>
                <a:cs typeface="+mn-cs"/>
              </a:rPr>
              <a:t>Mindig legyünk a tőlünk telhetően legjobbak, bárhová is helyezett minket Isten! </a:t>
            </a:r>
          </a:p>
          <a:p>
            <a:r>
              <a:rPr lang="hu-HU" sz="1200" kern="1200" dirty="0" smtClean="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32</a:t>
            </a:fld>
            <a:endParaRPr lang="en-US"/>
          </a:p>
        </p:txBody>
      </p:sp>
    </p:spTree>
    <p:extLst>
      <p:ext uri="{BB962C8B-B14F-4D97-AF65-F5344CB8AC3E}">
        <p14:creationId xmlns:p14="http://schemas.microsoft.com/office/powerpoint/2010/main" val="373529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1" kern="1200" dirty="0" smtClean="0">
                <a:solidFill>
                  <a:schemeClr val="tx1"/>
                </a:solidFill>
                <a:effectLst/>
                <a:latin typeface="+mn-lt"/>
                <a:ea typeface="+mn-ea"/>
                <a:cs typeface="+mn-cs"/>
              </a:rPr>
              <a:t>16. Használjuk, különben elveszítjük!</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33</a:t>
            </a:fld>
            <a:endParaRPr lang="en-US"/>
          </a:p>
        </p:txBody>
      </p:sp>
    </p:spTree>
    <p:extLst>
      <p:ext uri="{BB962C8B-B14F-4D97-AF65-F5344CB8AC3E}">
        <p14:creationId xmlns:p14="http://schemas.microsoft.com/office/powerpoint/2010/main" val="2271624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16. Használjuk, különben elveszítjük!</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Isten nagylelkűen mindnyájunknak különböző, egyedi lelki ajándékokat és képességeket ajándékozott. Használjuk őket, különben fennáll a veszélye, hogy elveszítjük őket! „Használd lelki ajándékaidat hűségesen, és növekedni fognak; gyakorold, amit tudsz, és magasabb ismeretre jutsz.” – mondta a XIX. századi költő, Sir Edwin Arnold.</a:t>
            </a:r>
          </a:p>
          <a:p>
            <a:r>
              <a:rPr lang="hu-HU" sz="1200" kern="1200" dirty="0" smtClean="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34</a:t>
            </a:fld>
            <a:endParaRPr lang="en-US"/>
          </a:p>
        </p:txBody>
      </p:sp>
    </p:spTree>
    <p:extLst>
      <p:ext uri="{BB962C8B-B14F-4D97-AF65-F5344CB8AC3E}">
        <p14:creationId xmlns:p14="http://schemas.microsoft.com/office/powerpoint/2010/main" val="2207273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17. Elmélkedjünk a Szentíráson!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35</a:t>
            </a:fld>
            <a:endParaRPr lang="en-US"/>
          </a:p>
        </p:txBody>
      </p:sp>
    </p:spTree>
    <p:extLst>
      <p:ext uri="{BB962C8B-B14F-4D97-AF65-F5344CB8AC3E}">
        <p14:creationId xmlns:p14="http://schemas.microsoft.com/office/powerpoint/2010/main" val="4264113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17. Elmélkedjünk a Szentíráson!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A Biblia tele van a vigasztalás, bátorítás és bölcsesség igéivel. Tegyük szokásunkká a rendszeres, következetes bibliatanulmányozást! Gondolkodjunk el az olvasott igéken! Tanuljunk meg egyes igeszakaszokat kívülről is, hogy később fel tudjuk majd idézni őket!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36</a:t>
            </a:fld>
            <a:endParaRPr lang="en-US"/>
          </a:p>
        </p:txBody>
      </p:sp>
    </p:spTree>
    <p:extLst>
      <p:ext uri="{BB962C8B-B14F-4D97-AF65-F5344CB8AC3E}">
        <p14:creationId xmlns:p14="http://schemas.microsoft.com/office/powerpoint/2010/main" val="2414182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1" kern="1200" dirty="0" smtClean="0">
                <a:solidFill>
                  <a:schemeClr val="tx1"/>
                </a:solidFill>
                <a:effectLst/>
                <a:latin typeface="+mn-lt"/>
                <a:ea typeface="+mn-ea"/>
                <a:cs typeface="+mn-cs"/>
              </a:rPr>
              <a:t>18. Legyünk megbízhatók!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37</a:t>
            </a:fld>
            <a:endParaRPr lang="en-US"/>
          </a:p>
        </p:txBody>
      </p:sp>
    </p:spTree>
    <p:extLst>
      <p:ext uri="{BB962C8B-B14F-4D97-AF65-F5344CB8AC3E}">
        <p14:creationId xmlns:p14="http://schemas.microsoft.com/office/powerpoint/2010/main" val="452818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18. Legyünk megbízhatók!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Tegyük meg, amit megígértünk, akkor is, ha kényelmetlen! Tegyünk eleget minden kötelezettségünknek, a kicsiknek, és nagyoknak egyaránt.  Tetteinkkel mutassuk meg a többieknek, hogy olyan emberek vagyunk, akiben meg lehet bízni, és akire lehet számítani.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38</a:t>
            </a:fld>
            <a:endParaRPr lang="en-US"/>
          </a:p>
        </p:txBody>
      </p:sp>
    </p:spTree>
    <p:extLst>
      <p:ext uri="{BB962C8B-B14F-4D97-AF65-F5344CB8AC3E}">
        <p14:creationId xmlns:p14="http://schemas.microsoft.com/office/powerpoint/2010/main" val="3373634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19. Kérjük Istent, tegyen minket áldássá a mai napon!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39</a:t>
            </a:fld>
            <a:endParaRPr lang="en-US"/>
          </a:p>
        </p:txBody>
      </p:sp>
    </p:spTree>
    <p:extLst>
      <p:ext uri="{BB962C8B-B14F-4D97-AF65-F5344CB8AC3E}">
        <p14:creationId xmlns:p14="http://schemas.microsoft.com/office/powerpoint/2010/main" val="236488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smtClean="0">
                <a:solidFill>
                  <a:schemeClr val="tx1"/>
                </a:solidFill>
                <a:effectLst/>
                <a:latin typeface="+mn-lt"/>
                <a:ea typeface="+mn-ea"/>
                <a:cs typeface="+mn-cs"/>
              </a:rPr>
              <a:t>A Biblia ezt mondja: </a:t>
            </a:r>
            <a:r>
              <a:rPr lang="hu-HU" sz="1200" i="1" kern="1200" dirty="0" smtClean="0">
                <a:solidFill>
                  <a:schemeClr val="tx1"/>
                </a:solidFill>
                <a:effectLst/>
                <a:latin typeface="+mn-lt"/>
                <a:ea typeface="+mn-ea"/>
                <a:cs typeface="+mn-cs"/>
              </a:rPr>
              <a:t>„Aki hisz én bennem… élő víznek folyamai ömlenek annak belsejéből.” (János 7:38).</a:t>
            </a:r>
            <a:r>
              <a:rPr lang="hu-HU" sz="1200" kern="1200" dirty="0" smtClean="0">
                <a:solidFill>
                  <a:schemeClr val="tx1"/>
                </a:solidFill>
                <a:effectLst/>
                <a:latin typeface="+mn-lt"/>
                <a:ea typeface="+mn-ea"/>
                <a:cs typeface="+mn-cs"/>
              </a:rPr>
              <a:t> Ne feledjük, ez a hegyi forrásból eredő patak, mely életadó, friss vizet ad. A mocsár pedig áporodott és életet pusztító. A mocsár összegyűjti és magában tartja a belé folyó vizet. Ne legyünk olyan emberek, akik felhalmozni szeretnének mielőtt egy kicsit is továbbadnának!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Keresztényként engednünk kell az áldást magunkon keresztül áradni másokra. A lelki megrekedés, az érzelmi elszigetelődés és értelmünk cinikussá válásának veszélye fenyeget, ha felhalmozzuk és elzárjuk életünk áldásait. Határozzuk el, hogy ledöntjük a gátakat és engedjük, mint folyót áramlani az áldásokat. A frissesség az áramlásban van. </a:t>
            </a:r>
          </a:p>
          <a:p>
            <a:endParaRPr lang="en-US" sz="1200" kern="1200" dirty="0">
              <a:solidFill>
                <a:schemeClr val="tx1"/>
              </a:solidFill>
              <a:effectLst/>
              <a:latin typeface="+mn-lt"/>
              <a:ea typeface="+mn-ea"/>
              <a:cs typeface="+mn-cs"/>
            </a:endParaRPr>
          </a:p>
          <a:p>
            <a:pPr>
              <a:lnSpc>
                <a:spcPct val="100000"/>
              </a:lnSpc>
            </a:pPr>
            <a:r>
              <a:rPr lang="hu-HU" sz="1200" b="1" i="1" dirty="0" smtClean="0">
                <a:latin typeface="Book Antiqua" panose="02040602050305030304" pitchFamily="18" charset="0"/>
              </a:rPr>
              <a:t>Engedjük az áldásokat átáramlani magunkon, hogy másokra áradhassanak!  </a:t>
            </a:r>
            <a:endParaRPr lang="hu-HU" sz="1200" b="1" i="1" dirty="0">
              <a:latin typeface="Book Antiqua" panose="02040602050305030304" pitchFamily="18" charset="0"/>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4</a:t>
            </a:fld>
            <a:endParaRPr lang="en-US"/>
          </a:p>
        </p:txBody>
      </p:sp>
    </p:spTree>
    <p:extLst>
      <p:ext uri="{BB962C8B-B14F-4D97-AF65-F5344CB8AC3E}">
        <p14:creationId xmlns:p14="http://schemas.microsoft.com/office/powerpoint/2010/main" val="2908522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19. Kérjük Istent, tegyen minket áldássá a mai napon!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Az Isten csodálatában való növekedés nagyszerű módja, ha arra kérjük Őt, hogy fordítsa életünket áldássá. Minden reggel kérjük ezt, még napi teendőink áttekintése előtt! Rövid, egyszerű imádságban kérjük. Például így: - „Drága Istenem, kérlek, tedd ma életemet áldássá valahol, valaki számára.” Ezután fordítsunk alapos figyelmet mindenkire, akivel a nap folyamán találkozunk, mivel Isten időnként nagyon meglepő módon válaszol imáinkra.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40</a:t>
            </a:fld>
            <a:endParaRPr lang="en-US"/>
          </a:p>
        </p:txBody>
      </p:sp>
    </p:spTree>
    <p:extLst>
      <p:ext uri="{BB962C8B-B14F-4D97-AF65-F5344CB8AC3E}">
        <p14:creationId xmlns:p14="http://schemas.microsoft.com/office/powerpoint/2010/main" val="3106244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1" kern="1200" dirty="0" smtClean="0">
                <a:solidFill>
                  <a:schemeClr val="tx1"/>
                </a:solidFill>
                <a:effectLst/>
                <a:latin typeface="+mn-lt"/>
                <a:ea typeface="+mn-ea"/>
                <a:cs typeface="+mn-cs"/>
              </a:rPr>
              <a:t>20. Töltsünk időt a természetben!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41</a:t>
            </a:fld>
            <a:endParaRPr lang="en-US"/>
          </a:p>
        </p:txBody>
      </p:sp>
    </p:spTree>
    <p:extLst>
      <p:ext uri="{BB962C8B-B14F-4D97-AF65-F5344CB8AC3E}">
        <p14:creationId xmlns:p14="http://schemas.microsoft.com/office/powerpoint/2010/main" val="1469733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20. Töltsünk időt a természetben!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A zsoltárírók is hasonló módon gyűjtöttek lelki tanulságokat a természetben töltött idejük alatt. „</a:t>
            </a:r>
            <a:r>
              <a:rPr lang="hu-HU" sz="1200" i="1" kern="1200" dirty="0" smtClean="0">
                <a:solidFill>
                  <a:schemeClr val="tx1"/>
                </a:solidFill>
                <a:effectLst/>
                <a:latin typeface="+mn-lt"/>
                <a:ea typeface="+mn-ea"/>
                <a:cs typeface="+mn-cs"/>
              </a:rPr>
              <a:t>Az egek beszélik Isten dicsőségét, és kezeinek munkáját hirdeti az égboltozat.” (Zsolt 19:2). „Mikor látom egeidet, a te ujjaidnak munkáját; a holdat és a csillagokat, amelyeket teremtettél: Micsoda az ember, mondom, hogy megemlékezel róla?”(Zsolt 8:4-5). „Hegyek </a:t>
            </a:r>
            <a:r>
              <a:rPr lang="hu-HU" sz="1200" i="1" kern="1200" dirty="0" err="1" smtClean="0">
                <a:solidFill>
                  <a:schemeClr val="tx1"/>
                </a:solidFill>
                <a:effectLst/>
                <a:latin typeface="+mn-lt"/>
                <a:ea typeface="+mn-ea"/>
                <a:cs typeface="+mn-cs"/>
              </a:rPr>
              <a:t>emelkedének</a:t>
            </a:r>
            <a:r>
              <a:rPr lang="hu-HU" sz="1200" i="1" kern="1200" dirty="0" smtClean="0">
                <a:solidFill>
                  <a:schemeClr val="tx1"/>
                </a:solidFill>
                <a:effectLst/>
                <a:latin typeface="+mn-lt"/>
                <a:ea typeface="+mn-ea"/>
                <a:cs typeface="+mn-cs"/>
              </a:rPr>
              <a:t> fel és völgyek </a:t>
            </a:r>
            <a:r>
              <a:rPr lang="hu-HU" sz="1200" i="1" kern="1200" dirty="0" err="1" smtClean="0">
                <a:solidFill>
                  <a:schemeClr val="tx1"/>
                </a:solidFill>
                <a:effectLst/>
                <a:latin typeface="+mn-lt"/>
                <a:ea typeface="+mn-ea"/>
                <a:cs typeface="+mn-cs"/>
              </a:rPr>
              <a:t>szállának</a:t>
            </a:r>
            <a:r>
              <a:rPr lang="hu-HU" sz="1200" i="1" kern="1200" dirty="0" smtClean="0">
                <a:solidFill>
                  <a:schemeClr val="tx1"/>
                </a:solidFill>
                <a:effectLst/>
                <a:latin typeface="+mn-lt"/>
                <a:ea typeface="+mn-ea"/>
                <a:cs typeface="+mn-cs"/>
              </a:rPr>
              <a:t> alá arra a helyre, amelyet fundáltál nékik. Határt vetettél, amelyet át nem hágnak, nem térnek vissza a földnek elborítására.”(Zsolt 104:8-9).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42</a:t>
            </a:fld>
            <a:endParaRPr lang="en-US"/>
          </a:p>
        </p:txBody>
      </p:sp>
    </p:spTree>
    <p:extLst>
      <p:ext uri="{BB962C8B-B14F-4D97-AF65-F5344CB8AC3E}">
        <p14:creationId xmlns:p14="http://schemas.microsoft.com/office/powerpoint/2010/main" val="1682441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21. Gyakoroljuk szabad akaratunkat!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43</a:t>
            </a:fld>
            <a:endParaRPr lang="en-US"/>
          </a:p>
        </p:txBody>
      </p:sp>
    </p:spTree>
    <p:extLst>
      <p:ext uri="{BB962C8B-B14F-4D97-AF65-F5344CB8AC3E}">
        <p14:creationId xmlns:p14="http://schemas.microsoft.com/office/powerpoint/2010/main" val="3245251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hu-HU" sz="1200" b="1" kern="1200" dirty="0" smtClean="0">
                <a:solidFill>
                  <a:schemeClr val="tx1"/>
                </a:solidFill>
                <a:effectLst/>
                <a:latin typeface="+mn-lt"/>
                <a:ea typeface="+mn-ea"/>
                <a:cs typeface="+mn-cs"/>
              </a:rPr>
              <a:t>21. Gyakoroljuk szabad akaratunkat!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Függetlenül attól, mi történik velünk, mindig szabadon választhatunk. Dönthetünk az öröm mellet a kétségbeesés helyett. Választhatjuk a szeretetet a gyűlölet ellenében. Dönthetünk a megbocsájtás mellett a bosszú helyett. Választhatjuk a növekedést a stagnálás helyett. Ne feledjük, a válság a legjobbat hozhatja ki belőlünk, de akár a legrosszabbat is!  A döntés a miénk! </a:t>
            </a:r>
          </a:p>
          <a:p>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t>44</a:t>
            </a:fld>
            <a:endParaRPr lang="en-US"/>
          </a:p>
        </p:txBody>
      </p:sp>
    </p:spTree>
    <p:extLst>
      <p:ext uri="{BB962C8B-B14F-4D97-AF65-F5344CB8AC3E}">
        <p14:creationId xmlns:p14="http://schemas.microsoft.com/office/powerpoint/2010/main" val="315431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hu-HU" sz="1200" i="0" kern="1200" dirty="0" smtClean="0">
                <a:solidFill>
                  <a:schemeClr val="tx1"/>
                </a:solidFill>
                <a:effectLst/>
                <a:latin typeface="+mn-lt"/>
                <a:ea typeface="+mn-ea"/>
                <a:cs typeface="+mn-cs"/>
              </a:rPr>
              <a:t>„Kelj fel, világosodjál, mert eljött </a:t>
            </a:r>
            <a:r>
              <a:rPr lang="hu-HU" sz="1200" b="1" i="0" kern="1200" dirty="0" smtClean="0">
                <a:solidFill>
                  <a:srgbClr val="0070C0"/>
                </a:solidFill>
                <a:effectLst/>
                <a:latin typeface="+mn-lt"/>
                <a:ea typeface="+mn-ea"/>
                <a:cs typeface="+mn-cs"/>
              </a:rPr>
              <a:t>VILÁGOSSÁGOD</a:t>
            </a:r>
            <a:r>
              <a:rPr lang="hu-HU" sz="1200" i="0" kern="1200" dirty="0" smtClean="0">
                <a:solidFill>
                  <a:schemeClr val="tx1"/>
                </a:solidFill>
                <a:effectLst/>
                <a:latin typeface="+mn-lt"/>
                <a:ea typeface="+mn-ea"/>
                <a:cs typeface="+mn-cs"/>
              </a:rPr>
              <a:t>, </a:t>
            </a:r>
          </a:p>
          <a:p>
            <a:pPr algn="ctr"/>
            <a:r>
              <a:rPr lang="hu-HU" sz="1200" i="0" kern="1200" dirty="0" smtClean="0">
                <a:solidFill>
                  <a:schemeClr val="tx1"/>
                </a:solidFill>
                <a:effectLst/>
                <a:latin typeface="+mn-lt"/>
                <a:ea typeface="+mn-ea"/>
                <a:cs typeface="+mn-cs"/>
              </a:rPr>
              <a:t>és az Úr dicsősége rajtad feltámadt. </a:t>
            </a:r>
          </a:p>
          <a:p>
            <a:pPr algn="ctr"/>
            <a:r>
              <a:rPr lang="hu-HU" sz="1200" i="0" kern="1200" dirty="0" smtClean="0">
                <a:solidFill>
                  <a:schemeClr val="tx1"/>
                </a:solidFill>
                <a:effectLst/>
                <a:latin typeface="+mn-lt"/>
                <a:ea typeface="+mn-ea"/>
                <a:cs typeface="+mn-cs"/>
              </a:rPr>
              <a:t>Mert </a:t>
            </a:r>
            <a:r>
              <a:rPr lang="hu-HU" sz="1200" i="0" kern="1200" dirty="0" err="1" smtClean="0">
                <a:solidFill>
                  <a:schemeClr val="tx1"/>
                </a:solidFill>
                <a:effectLst/>
                <a:latin typeface="+mn-lt"/>
                <a:ea typeface="+mn-ea"/>
                <a:cs typeface="+mn-cs"/>
              </a:rPr>
              <a:t>ímé</a:t>
            </a:r>
            <a:r>
              <a:rPr lang="hu-HU" sz="1200" i="0" kern="1200" dirty="0" smtClean="0">
                <a:solidFill>
                  <a:schemeClr val="tx1"/>
                </a:solidFill>
                <a:effectLst/>
                <a:latin typeface="+mn-lt"/>
                <a:ea typeface="+mn-ea"/>
                <a:cs typeface="+mn-cs"/>
              </a:rPr>
              <a:t>,</a:t>
            </a:r>
            <a:r>
              <a:rPr lang="hu-HU" sz="1200" b="1" i="0" kern="1200" dirty="0" smtClean="0">
                <a:solidFill>
                  <a:schemeClr val="tx1"/>
                </a:solidFill>
                <a:effectLst/>
                <a:latin typeface="+mn-lt"/>
                <a:ea typeface="+mn-ea"/>
                <a:cs typeface="+mn-cs"/>
              </a:rPr>
              <a:t> sötétség </a:t>
            </a:r>
            <a:r>
              <a:rPr lang="hu-HU" sz="1200" i="0" kern="1200" dirty="0" smtClean="0">
                <a:solidFill>
                  <a:schemeClr val="tx1"/>
                </a:solidFill>
                <a:effectLst/>
                <a:latin typeface="+mn-lt"/>
                <a:ea typeface="+mn-ea"/>
                <a:cs typeface="+mn-cs"/>
              </a:rPr>
              <a:t>borítja a földet, és </a:t>
            </a:r>
          </a:p>
          <a:p>
            <a:pPr algn="ctr"/>
            <a:r>
              <a:rPr lang="hu-HU" sz="1200" b="1" i="0" kern="1200" dirty="0" smtClean="0">
                <a:solidFill>
                  <a:schemeClr val="tx1"/>
                </a:solidFill>
                <a:effectLst/>
                <a:latin typeface="+mn-lt"/>
                <a:ea typeface="+mn-ea"/>
                <a:cs typeface="+mn-cs"/>
              </a:rPr>
              <a:t>éjszaka</a:t>
            </a:r>
            <a:r>
              <a:rPr lang="hu-HU" sz="1200" i="0" kern="1200" dirty="0" smtClean="0">
                <a:solidFill>
                  <a:schemeClr val="tx1"/>
                </a:solidFill>
                <a:effectLst/>
                <a:latin typeface="+mn-lt"/>
                <a:ea typeface="+mn-ea"/>
                <a:cs typeface="+mn-cs"/>
              </a:rPr>
              <a:t> a népeket, de rajtad feltámad </a:t>
            </a:r>
          </a:p>
          <a:p>
            <a:pPr algn="ctr"/>
            <a:r>
              <a:rPr lang="hu-HU" sz="1200" i="0" kern="1200" dirty="0" smtClean="0">
                <a:solidFill>
                  <a:schemeClr val="tx1"/>
                </a:solidFill>
                <a:effectLst/>
                <a:latin typeface="+mn-lt"/>
                <a:ea typeface="+mn-ea"/>
                <a:cs typeface="+mn-cs"/>
              </a:rPr>
              <a:t>az Úr, és dicsősége rajtad megláttatik.</a:t>
            </a:r>
          </a:p>
          <a:p>
            <a:pPr algn="ctr"/>
            <a:r>
              <a:rPr lang="hu-HU" sz="1200" i="0" kern="1200" dirty="0" err="1" smtClean="0">
                <a:solidFill>
                  <a:schemeClr val="tx1"/>
                </a:solidFill>
                <a:effectLst/>
                <a:latin typeface="+mn-lt"/>
                <a:ea typeface="+mn-ea"/>
                <a:cs typeface="+mn-cs"/>
              </a:rPr>
              <a:t>Ézsa</a:t>
            </a:r>
            <a:r>
              <a:rPr lang="hu-HU" sz="1200" i="0" kern="1200" dirty="0" smtClean="0">
                <a:solidFill>
                  <a:schemeClr val="tx1"/>
                </a:solidFill>
                <a:effectLst/>
                <a:latin typeface="+mn-lt"/>
                <a:ea typeface="+mn-ea"/>
                <a:cs typeface="+mn-cs"/>
              </a:rPr>
              <a:t> 60:1-2</a:t>
            </a:r>
          </a:p>
          <a:p>
            <a:pPr algn="ctr"/>
            <a:r>
              <a:rPr lang="hu-HU" sz="1200" i="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45</a:t>
            </a:fld>
            <a:endParaRPr lang="en-US"/>
          </a:p>
        </p:txBody>
      </p:sp>
    </p:spTree>
    <p:extLst>
      <p:ext uri="{BB962C8B-B14F-4D97-AF65-F5344CB8AC3E}">
        <p14:creationId xmlns:p14="http://schemas.microsoft.com/office/powerpoint/2010/main" val="240876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2. Vegyük észre az áldásokat!</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Túl gyakran természetesnek vesszük az életünkre áradó áldásokat. Próbáljuk ki a következő lelki gyakorlatot! Az első nap végén nevezzünk meg egy áldást, amit egy családtagunkon keresztül kaptunk. A második nap végén egy szomszédunk által kapott áldást nevezzünk meg. A harmadik napon egy baráttól kapottat. A negyediken egy kolléga által kapott áldást. Az ötödiken egy idegentől kapottat. A hatodik nap végén egy gyermek által kapott áldást nevezzünk meg. A hetediken egy olyan áldást azonosítsunk, amit egy „ellenségünk” közvetítésének köszönhetünk. </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5</a:t>
            </a:fld>
            <a:endParaRPr lang="en-US"/>
          </a:p>
        </p:txBody>
      </p:sp>
    </p:spTree>
    <p:extLst>
      <p:ext uri="{BB962C8B-B14F-4D97-AF65-F5344CB8AC3E}">
        <p14:creationId xmlns:p14="http://schemas.microsoft.com/office/powerpoint/2010/main" val="450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1" kern="1200" dirty="0" smtClean="0">
                <a:solidFill>
                  <a:schemeClr val="tx1"/>
                </a:solidFill>
                <a:effectLst/>
                <a:latin typeface="+mn-lt"/>
                <a:ea typeface="+mn-ea"/>
                <a:cs typeface="+mn-cs"/>
              </a:rPr>
              <a:t>2. Vegyük észre az áldásokat!</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Túl gyakran természetesnek vesszük az életünkre áradó áldásokat. Próbáljuk ki a következő lelki gyakorlatot! Az első nap végén nevezzünk meg egy áldást, amit egy családtagunkon keresztül kaptunk. A második nap végén egy szomszédunk által kapott áldást nevezzünk meg. A harmadik napon egy baráttól kapottat. A negyediken egy kolléga által kapott áldást. Az ötödiken egy idegentől kapottat. A hatodik nap végén egy gyermek által kapott áldást nevezzünk meg. A hetediken egy olyan áldást azonosítsunk, amit egy „ellenségünk” közvetítésének köszönhetünk. </a:t>
            </a:r>
          </a:p>
          <a:p>
            <a:endParaRPr lang="en-US" dirty="0" smtClean="0"/>
          </a:p>
          <a:p>
            <a:endParaRPr lang="hu-HU" dirty="0"/>
          </a:p>
        </p:txBody>
      </p:sp>
      <p:sp>
        <p:nvSpPr>
          <p:cNvPr id="4" name="Dia számának helye 3"/>
          <p:cNvSpPr>
            <a:spLocks noGrp="1"/>
          </p:cNvSpPr>
          <p:nvPr>
            <p:ph type="sldNum" sz="quarter" idx="10"/>
          </p:nvPr>
        </p:nvSpPr>
        <p:spPr/>
        <p:txBody>
          <a:bodyPr/>
          <a:lstStyle/>
          <a:p>
            <a:fld id="{2A437715-9CB8-6D4F-8514-0C46CA622159}" type="slidenum">
              <a:rPr lang="en-US" smtClean="0"/>
              <a:t>6</a:t>
            </a:fld>
            <a:endParaRPr lang="en-US"/>
          </a:p>
        </p:txBody>
      </p:sp>
    </p:spTree>
    <p:extLst>
      <p:ext uri="{BB962C8B-B14F-4D97-AF65-F5344CB8AC3E}">
        <p14:creationId xmlns:p14="http://schemas.microsoft.com/office/powerpoint/2010/main" val="1788499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a:t>
            </a:r>
            <a:r>
              <a:rPr lang="hu-HU" sz="1200" b="1" kern="1200" dirty="0" smtClean="0">
                <a:solidFill>
                  <a:schemeClr val="tx1"/>
                </a:solidFill>
                <a:effectLst/>
                <a:latin typeface="+mn-lt"/>
                <a:ea typeface="+mn-ea"/>
                <a:cs typeface="+mn-cs"/>
              </a:rPr>
              <a:t>Legyünk olyanok, mint Mózes! Mindig áldó szavakat mondjunk!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7</a:t>
            </a:fld>
            <a:endParaRPr lang="en-US"/>
          </a:p>
        </p:txBody>
      </p:sp>
    </p:spTree>
    <p:extLst>
      <p:ext uri="{BB962C8B-B14F-4D97-AF65-F5344CB8AC3E}">
        <p14:creationId xmlns:p14="http://schemas.microsoft.com/office/powerpoint/2010/main" val="3132259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a:t>
            </a:r>
            <a:r>
              <a:rPr lang="hu-HU" sz="1200" b="1" kern="1200" dirty="0" smtClean="0">
                <a:solidFill>
                  <a:schemeClr val="tx1"/>
                </a:solidFill>
                <a:effectLst/>
                <a:latin typeface="+mn-lt"/>
                <a:ea typeface="+mn-ea"/>
                <a:cs typeface="+mn-cs"/>
              </a:rPr>
              <a:t>Legyünk olyanok, mint Mózes! Mindig áldó szavakat mondjunk! </a:t>
            </a:r>
            <a:r>
              <a:rPr lang="hu-HU" sz="1200" kern="1200" dirty="0" smtClean="0">
                <a:solidFill>
                  <a:schemeClr val="tx1"/>
                </a:solidFill>
                <a:effectLst/>
                <a:latin typeface="+mn-lt"/>
                <a:ea typeface="+mn-ea"/>
                <a:cs typeface="+mn-cs"/>
              </a:rPr>
              <a:t/>
            </a:r>
            <a:br>
              <a:rPr lang="hu-HU" sz="1200" kern="1200" dirty="0" smtClean="0">
                <a:solidFill>
                  <a:schemeClr val="tx1"/>
                </a:solidFill>
                <a:effectLst/>
                <a:latin typeface="+mn-lt"/>
                <a:ea typeface="+mn-ea"/>
                <a:cs typeface="+mn-cs"/>
              </a:rPr>
            </a:br>
            <a:r>
              <a:rPr lang="hu-HU" sz="1200" kern="1200" dirty="0" smtClean="0">
                <a:solidFill>
                  <a:schemeClr val="tx1"/>
                </a:solidFill>
                <a:effectLst/>
                <a:latin typeface="+mn-lt"/>
                <a:ea typeface="+mn-ea"/>
                <a:cs typeface="+mn-cs"/>
              </a:rPr>
              <a:t>A Biblia egyik legszebb és legegyüttérzőbb szakasza a Mózes által elmondott áldás: </a:t>
            </a:r>
          </a:p>
          <a:p>
            <a:r>
              <a:rPr lang="hu-HU" sz="1200" kern="1200" dirty="0" smtClean="0">
                <a:solidFill>
                  <a:schemeClr val="tx1"/>
                </a:solidFill>
                <a:effectLst/>
                <a:latin typeface="+mn-lt"/>
                <a:ea typeface="+mn-ea"/>
                <a:cs typeface="+mn-cs"/>
              </a:rPr>
              <a:t> </a:t>
            </a:r>
          </a:p>
          <a:p>
            <a:pPr algn="ctr"/>
            <a:r>
              <a:rPr lang="hu-HU" sz="1200" b="1" i="1" kern="1200" dirty="0" smtClean="0">
                <a:solidFill>
                  <a:schemeClr val="tx1"/>
                </a:solidFill>
                <a:effectLst/>
                <a:latin typeface="+mn-lt"/>
                <a:ea typeface="+mn-ea"/>
                <a:cs typeface="+mn-cs"/>
              </a:rPr>
              <a:t>„Áldjon meg tégedet az Úr, és őrizzen meg tégedet.</a:t>
            </a:r>
          </a:p>
          <a:p>
            <a:pPr algn="ctr"/>
            <a:r>
              <a:rPr lang="hu-HU" sz="1200" b="1" i="1" kern="1200" dirty="0" smtClean="0">
                <a:solidFill>
                  <a:schemeClr val="tx1"/>
                </a:solidFill>
                <a:effectLst/>
                <a:latin typeface="+mn-lt"/>
                <a:ea typeface="+mn-ea"/>
                <a:cs typeface="+mn-cs"/>
              </a:rPr>
              <a:t>Világosítsa meg az Úr az ő orcáját te rajtad, és könyörüljön te rajtad.</a:t>
            </a:r>
          </a:p>
          <a:p>
            <a:pPr algn="ctr"/>
            <a:r>
              <a:rPr lang="hu-HU" sz="1200" b="1" i="1" kern="1200" dirty="0" smtClean="0">
                <a:solidFill>
                  <a:schemeClr val="tx1"/>
                </a:solidFill>
                <a:effectLst/>
                <a:latin typeface="+mn-lt"/>
                <a:ea typeface="+mn-ea"/>
                <a:cs typeface="+mn-cs"/>
              </a:rPr>
              <a:t>Fordítsa az Úr az ő orcáját te reád, és adjon békességet néked.”</a:t>
            </a:r>
          </a:p>
          <a:p>
            <a:pPr algn="ctr"/>
            <a:r>
              <a:rPr lang="hu-HU" sz="1200" kern="1200" dirty="0" smtClean="0">
                <a:solidFill>
                  <a:schemeClr val="tx1"/>
                </a:solidFill>
                <a:effectLst/>
                <a:latin typeface="+mn-lt"/>
                <a:ea typeface="+mn-ea"/>
                <a:cs typeface="+mn-cs"/>
              </a:rPr>
              <a:t>4Mózes 6:24-26</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Olyan kreatívan használjuk a nyelvet, hogy csak felemelő, bátorító, buzdító és áldó szavakat szóljunk a többeknek. Saját lelkünk is megerősödik, miközben ezeket a szavakat kiejtjük. </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8</a:t>
            </a:fld>
            <a:endParaRPr lang="en-US"/>
          </a:p>
        </p:txBody>
      </p:sp>
    </p:spTree>
    <p:extLst>
      <p:ext uri="{BB962C8B-B14F-4D97-AF65-F5344CB8AC3E}">
        <p14:creationId xmlns:p14="http://schemas.microsoft.com/office/powerpoint/2010/main" val="3591583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4. Erősítsük közösségi imaéletünket!</a:t>
            </a:r>
          </a:p>
        </p:txBody>
      </p:sp>
      <p:sp>
        <p:nvSpPr>
          <p:cNvPr id="4" name="Slide Number Placeholder 3"/>
          <p:cNvSpPr>
            <a:spLocks noGrp="1"/>
          </p:cNvSpPr>
          <p:nvPr>
            <p:ph type="sldNum" sz="quarter" idx="5"/>
          </p:nvPr>
        </p:nvSpPr>
        <p:spPr/>
        <p:txBody>
          <a:bodyPr/>
          <a:lstStyle/>
          <a:p>
            <a:fld id="{2A437715-9CB8-6D4F-8514-0C46CA622159}" type="slidenum">
              <a:rPr lang="en-US" smtClean="0"/>
              <a:t>9</a:t>
            </a:fld>
            <a:endParaRPr lang="en-US"/>
          </a:p>
        </p:txBody>
      </p:sp>
    </p:spTree>
    <p:extLst>
      <p:ext uri="{BB962C8B-B14F-4D97-AF65-F5344CB8AC3E}">
        <p14:creationId xmlns:p14="http://schemas.microsoft.com/office/powerpoint/2010/main" val="332882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22D94B-0E0B-2B46-BF4F-DC84DD0C3E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C84ABC5-503B-B747-926B-0C94E23ED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5F2B1D-3A2E-5F42-8C50-CFB6A4AAA2A3}"/>
              </a:ext>
            </a:extLst>
          </p:cNvPr>
          <p:cNvSpPr>
            <a:spLocks noGrp="1"/>
          </p:cNvSpPr>
          <p:nvPr>
            <p:ph type="dt" sz="half" idx="10"/>
          </p:nvPr>
        </p:nvSpPr>
        <p:spPr/>
        <p:txBody>
          <a:bodyPr/>
          <a:lstStyle/>
          <a:p>
            <a:fld id="{EDF6A9F9-9127-A843-B193-0C541F251043}" type="datetimeFigureOut">
              <a:rPr lang="en-US" smtClean="0"/>
              <a:t>5/6/2019</a:t>
            </a:fld>
            <a:endParaRPr lang="en-US"/>
          </a:p>
        </p:txBody>
      </p:sp>
      <p:sp>
        <p:nvSpPr>
          <p:cNvPr id="5" name="Footer Placeholder 4">
            <a:extLst>
              <a:ext uri="{FF2B5EF4-FFF2-40B4-BE49-F238E27FC236}">
                <a16:creationId xmlns="" xmlns:a16="http://schemas.microsoft.com/office/drawing/2014/main" id="{2DB5865E-55AA-0B47-8104-52E256DA4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D0F93C9-6C50-D246-97C3-A7250BF2A7BD}"/>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394620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6AE66B-5D4B-CE4E-991A-C67AA96B62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E87C14D-CF9C-FB4B-80EF-EBA244D44A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5138C20-EC1D-3340-9E3E-A40251B3C5F5}"/>
              </a:ext>
            </a:extLst>
          </p:cNvPr>
          <p:cNvSpPr>
            <a:spLocks noGrp="1"/>
          </p:cNvSpPr>
          <p:nvPr>
            <p:ph type="dt" sz="half" idx="10"/>
          </p:nvPr>
        </p:nvSpPr>
        <p:spPr/>
        <p:txBody>
          <a:bodyPr/>
          <a:lstStyle/>
          <a:p>
            <a:fld id="{EDF6A9F9-9127-A843-B193-0C541F251043}" type="datetimeFigureOut">
              <a:rPr lang="en-US" smtClean="0"/>
              <a:t>5/6/2019</a:t>
            </a:fld>
            <a:endParaRPr lang="en-US"/>
          </a:p>
        </p:txBody>
      </p:sp>
      <p:sp>
        <p:nvSpPr>
          <p:cNvPr id="5" name="Footer Placeholder 4">
            <a:extLst>
              <a:ext uri="{FF2B5EF4-FFF2-40B4-BE49-F238E27FC236}">
                <a16:creationId xmlns="" xmlns:a16="http://schemas.microsoft.com/office/drawing/2014/main" id="{87C6E2DF-C360-AD4F-8B25-9F18A3A54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404D7F7-E3C8-774A-991F-FFC76EC599A6}"/>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9053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01ACA7E-6644-244B-87EE-15D2A84F08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2446F47-66FD-A243-95DC-1AA6A3C380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BF8F795-184B-7747-8E1B-AEE211A45D40}"/>
              </a:ext>
            </a:extLst>
          </p:cNvPr>
          <p:cNvSpPr>
            <a:spLocks noGrp="1"/>
          </p:cNvSpPr>
          <p:nvPr>
            <p:ph type="dt" sz="half" idx="10"/>
          </p:nvPr>
        </p:nvSpPr>
        <p:spPr/>
        <p:txBody>
          <a:bodyPr/>
          <a:lstStyle/>
          <a:p>
            <a:fld id="{EDF6A9F9-9127-A843-B193-0C541F251043}" type="datetimeFigureOut">
              <a:rPr lang="en-US" smtClean="0"/>
              <a:t>5/6/2019</a:t>
            </a:fld>
            <a:endParaRPr lang="en-US"/>
          </a:p>
        </p:txBody>
      </p:sp>
      <p:sp>
        <p:nvSpPr>
          <p:cNvPr id="5" name="Footer Placeholder 4">
            <a:extLst>
              <a:ext uri="{FF2B5EF4-FFF2-40B4-BE49-F238E27FC236}">
                <a16:creationId xmlns="" xmlns:a16="http://schemas.microsoft.com/office/drawing/2014/main" id="{16DF2DB4-8586-3844-93D0-65E84390F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E64EE1-F336-1949-962F-DD247A0253A1}"/>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226365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825F3C-DE94-3D45-A0B6-3BC249B76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B43A753-40C5-C241-B2DF-6CA4017C65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2150256-6FEF-844F-A6AE-A249D24C2F81}"/>
              </a:ext>
            </a:extLst>
          </p:cNvPr>
          <p:cNvSpPr>
            <a:spLocks noGrp="1"/>
          </p:cNvSpPr>
          <p:nvPr>
            <p:ph type="dt" sz="half" idx="10"/>
          </p:nvPr>
        </p:nvSpPr>
        <p:spPr/>
        <p:txBody>
          <a:bodyPr/>
          <a:lstStyle/>
          <a:p>
            <a:fld id="{EDF6A9F9-9127-A843-B193-0C541F251043}" type="datetimeFigureOut">
              <a:rPr lang="en-US" smtClean="0"/>
              <a:t>5/6/2019</a:t>
            </a:fld>
            <a:endParaRPr lang="en-US"/>
          </a:p>
        </p:txBody>
      </p:sp>
      <p:sp>
        <p:nvSpPr>
          <p:cNvPr id="5" name="Footer Placeholder 4">
            <a:extLst>
              <a:ext uri="{FF2B5EF4-FFF2-40B4-BE49-F238E27FC236}">
                <a16:creationId xmlns="" xmlns:a16="http://schemas.microsoft.com/office/drawing/2014/main" id="{3C5221C3-5A03-2B4E-ACD5-86C0887A1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51FDF51-2901-3A43-8890-64F3D37C0374}"/>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363228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1C2B8D-BBDB-2348-918D-1C008320D5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4302D91-265C-FE41-9EA6-B1F277E51F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AB8D73D-5F8E-6947-A9F9-28E86C9BF8AD}"/>
              </a:ext>
            </a:extLst>
          </p:cNvPr>
          <p:cNvSpPr>
            <a:spLocks noGrp="1"/>
          </p:cNvSpPr>
          <p:nvPr>
            <p:ph type="dt" sz="half" idx="10"/>
          </p:nvPr>
        </p:nvSpPr>
        <p:spPr/>
        <p:txBody>
          <a:bodyPr/>
          <a:lstStyle/>
          <a:p>
            <a:fld id="{EDF6A9F9-9127-A843-B193-0C541F251043}" type="datetimeFigureOut">
              <a:rPr lang="en-US" smtClean="0"/>
              <a:t>5/6/2019</a:t>
            </a:fld>
            <a:endParaRPr lang="en-US"/>
          </a:p>
        </p:txBody>
      </p:sp>
      <p:sp>
        <p:nvSpPr>
          <p:cNvPr id="5" name="Footer Placeholder 4">
            <a:extLst>
              <a:ext uri="{FF2B5EF4-FFF2-40B4-BE49-F238E27FC236}">
                <a16:creationId xmlns="" xmlns:a16="http://schemas.microsoft.com/office/drawing/2014/main" id="{C5351A4D-2416-E44E-B386-47B68A29A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D4AB8D1-89B9-D14A-A796-6E5AEF6EEE89}"/>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356324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BA07FB-D3A2-534E-A7FD-17DACBE39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2C13263-CF1B-1848-9786-751358E7A3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DE20A38-4976-024C-95DA-A42CDDDE96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4F00EEC-C029-FB46-B0BA-B7BD59A4E46E}"/>
              </a:ext>
            </a:extLst>
          </p:cNvPr>
          <p:cNvSpPr>
            <a:spLocks noGrp="1"/>
          </p:cNvSpPr>
          <p:nvPr>
            <p:ph type="dt" sz="half" idx="10"/>
          </p:nvPr>
        </p:nvSpPr>
        <p:spPr/>
        <p:txBody>
          <a:bodyPr/>
          <a:lstStyle/>
          <a:p>
            <a:fld id="{EDF6A9F9-9127-A843-B193-0C541F251043}" type="datetimeFigureOut">
              <a:rPr lang="en-US" smtClean="0"/>
              <a:t>5/6/2019</a:t>
            </a:fld>
            <a:endParaRPr lang="en-US"/>
          </a:p>
        </p:txBody>
      </p:sp>
      <p:sp>
        <p:nvSpPr>
          <p:cNvPr id="6" name="Footer Placeholder 5">
            <a:extLst>
              <a:ext uri="{FF2B5EF4-FFF2-40B4-BE49-F238E27FC236}">
                <a16:creationId xmlns="" xmlns:a16="http://schemas.microsoft.com/office/drawing/2014/main" id="{87355DE5-FC61-834A-AEC2-7359878D30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A25A92E-2582-C84C-BD58-D0605419B9D2}"/>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208923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139875-FE95-444D-B5C7-5058B3188B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7956353-4740-FC43-B1DD-0514B8B376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A724A200-8CBB-6A46-9AC3-5BD0189544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C4C4798-B3FA-7146-8403-C8170F0373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CC79AA26-B64F-A345-826E-EDCEB02653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668654B-F8ED-0D45-B7CA-BA0D98E49746}"/>
              </a:ext>
            </a:extLst>
          </p:cNvPr>
          <p:cNvSpPr>
            <a:spLocks noGrp="1"/>
          </p:cNvSpPr>
          <p:nvPr>
            <p:ph type="dt" sz="half" idx="10"/>
          </p:nvPr>
        </p:nvSpPr>
        <p:spPr/>
        <p:txBody>
          <a:bodyPr/>
          <a:lstStyle/>
          <a:p>
            <a:fld id="{EDF6A9F9-9127-A843-B193-0C541F251043}" type="datetimeFigureOut">
              <a:rPr lang="en-US" smtClean="0"/>
              <a:t>5/6/2019</a:t>
            </a:fld>
            <a:endParaRPr lang="en-US"/>
          </a:p>
        </p:txBody>
      </p:sp>
      <p:sp>
        <p:nvSpPr>
          <p:cNvPr id="8" name="Footer Placeholder 7">
            <a:extLst>
              <a:ext uri="{FF2B5EF4-FFF2-40B4-BE49-F238E27FC236}">
                <a16:creationId xmlns="" xmlns:a16="http://schemas.microsoft.com/office/drawing/2014/main" id="{A950DD09-B267-E14A-BCF9-D0AE66EAFA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7B82DBA-DA0D-F942-A58B-CAA1657D9CD9}"/>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68665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D47BB4-02A8-534D-A108-C328C13560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596D2FD-24D9-2649-A533-67AA5E6564D1}"/>
              </a:ext>
            </a:extLst>
          </p:cNvPr>
          <p:cNvSpPr>
            <a:spLocks noGrp="1"/>
          </p:cNvSpPr>
          <p:nvPr>
            <p:ph type="dt" sz="half" idx="10"/>
          </p:nvPr>
        </p:nvSpPr>
        <p:spPr/>
        <p:txBody>
          <a:bodyPr/>
          <a:lstStyle/>
          <a:p>
            <a:fld id="{EDF6A9F9-9127-A843-B193-0C541F251043}" type="datetimeFigureOut">
              <a:rPr lang="en-US" smtClean="0"/>
              <a:t>5/6/2019</a:t>
            </a:fld>
            <a:endParaRPr lang="en-US"/>
          </a:p>
        </p:txBody>
      </p:sp>
      <p:sp>
        <p:nvSpPr>
          <p:cNvPr id="4" name="Footer Placeholder 3">
            <a:extLst>
              <a:ext uri="{FF2B5EF4-FFF2-40B4-BE49-F238E27FC236}">
                <a16:creationId xmlns="" xmlns:a16="http://schemas.microsoft.com/office/drawing/2014/main" id="{443E267F-4F1F-6043-BC71-96B57A5CE2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05AAFDA-C529-A942-9100-E96F299A422E}"/>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332591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31361F2-66E6-BC45-8FD7-533E2B360B75}"/>
              </a:ext>
            </a:extLst>
          </p:cNvPr>
          <p:cNvSpPr>
            <a:spLocks noGrp="1"/>
          </p:cNvSpPr>
          <p:nvPr>
            <p:ph type="dt" sz="half" idx="10"/>
          </p:nvPr>
        </p:nvSpPr>
        <p:spPr/>
        <p:txBody>
          <a:bodyPr/>
          <a:lstStyle/>
          <a:p>
            <a:fld id="{EDF6A9F9-9127-A843-B193-0C541F251043}" type="datetimeFigureOut">
              <a:rPr lang="en-US" smtClean="0"/>
              <a:t>5/6/2019</a:t>
            </a:fld>
            <a:endParaRPr lang="en-US"/>
          </a:p>
        </p:txBody>
      </p:sp>
      <p:sp>
        <p:nvSpPr>
          <p:cNvPr id="3" name="Footer Placeholder 2">
            <a:extLst>
              <a:ext uri="{FF2B5EF4-FFF2-40B4-BE49-F238E27FC236}">
                <a16:creationId xmlns="" xmlns:a16="http://schemas.microsoft.com/office/drawing/2014/main" id="{4CFE5E77-97C3-2740-A3CD-D279A1D5DE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A942EBC-A3BE-FC46-AECF-5261059EB664}"/>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34436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B8BB84-3765-114A-B698-01D7D272C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B1D1D94-AD14-A548-A029-6065CD3139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9EB9E9-DF2B-F44D-94F2-A4BDFA5C4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C799F73-6F79-CD4E-98A5-CB97F0AD16DE}"/>
              </a:ext>
            </a:extLst>
          </p:cNvPr>
          <p:cNvSpPr>
            <a:spLocks noGrp="1"/>
          </p:cNvSpPr>
          <p:nvPr>
            <p:ph type="dt" sz="half" idx="10"/>
          </p:nvPr>
        </p:nvSpPr>
        <p:spPr/>
        <p:txBody>
          <a:bodyPr/>
          <a:lstStyle/>
          <a:p>
            <a:fld id="{EDF6A9F9-9127-A843-B193-0C541F251043}" type="datetimeFigureOut">
              <a:rPr lang="en-US" smtClean="0"/>
              <a:t>5/6/2019</a:t>
            </a:fld>
            <a:endParaRPr lang="en-US"/>
          </a:p>
        </p:txBody>
      </p:sp>
      <p:sp>
        <p:nvSpPr>
          <p:cNvPr id="6" name="Footer Placeholder 5">
            <a:extLst>
              <a:ext uri="{FF2B5EF4-FFF2-40B4-BE49-F238E27FC236}">
                <a16:creationId xmlns="" xmlns:a16="http://schemas.microsoft.com/office/drawing/2014/main" id="{1F23EFE7-F903-B649-BFC0-C7F6162AA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DCF9E5A-9D5A-B84D-BFC1-343D61B5883F}"/>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292217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B44C7-7D6E-2643-A98F-4AA8315D3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8BFF4A1-41A7-314E-8E93-E762CDBA86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6E1C666-361F-DA4E-B792-10A46D1DF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5C43924-95EE-A346-8E4C-208B6CBBAA82}"/>
              </a:ext>
            </a:extLst>
          </p:cNvPr>
          <p:cNvSpPr>
            <a:spLocks noGrp="1"/>
          </p:cNvSpPr>
          <p:nvPr>
            <p:ph type="dt" sz="half" idx="10"/>
          </p:nvPr>
        </p:nvSpPr>
        <p:spPr/>
        <p:txBody>
          <a:bodyPr/>
          <a:lstStyle/>
          <a:p>
            <a:fld id="{EDF6A9F9-9127-A843-B193-0C541F251043}" type="datetimeFigureOut">
              <a:rPr lang="en-US" smtClean="0"/>
              <a:t>5/6/2019</a:t>
            </a:fld>
            <a:endParaRPr lang="en-US"/>
          </a:p>
        </p:txBody>
      </p:sp>
      <p:sp>
        <p:nvSpPr>
          <p:cNvPr id="6" name="Footer Placeholder 5">
            <a:extLst>
              <a:ext uri="{FF2B5EF4-FFF2-40B4-BE49-F238E27FC236}">
                <a16:creationId xmlns="" xmlns:a16="http://schemas.microsoft.com/office/drawing/2014/main" id="{270A1B37-A1D6-1646-9991-8B4A0FAE7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7149A49-5605-F14D-8C1C-948D44709214}"/>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6650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E68FB5-6C49-9348-BEF0-E0DFCE40C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DEE5C90-4222-954E-9394-DB0CC38E7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A480FBF-A5C3-8548-8890-1EC6AE7FB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6A9F9-9127-A843-B193-0C541F251043}" type="datetimeFigureOut">
              <a:rPr lang="en-US" smtClean="0"/>
              <a:t>5/6/2019</a:t>
            </a:fld>
            <a:endParaRPr lang="en-US"/>
          </a:p>
        </p:txBody>
      </p:sp>
      <p:sp>
        <p:nvSpPr>
          <p:cNvPr id="5" name="Footer Placeholder 4">
            <a:extLst>
              <a:ext uri="{FF2B5EF4-FFF2-40B4-BE49-F238E27FC236}">
                <a16:creationId xmlns="" xmlns:a16="http://schemas.microsoft.com/office/drawing/2014/main" id="{6A50BDBC-3080-DA46-9DA1-D0CA096C9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E7EAC64-A2E1-AD4D-B361-203A24712C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15685-2F77-B14B-9877-061582181CB5}" type="slidenum">
              <a:rPr lang="en-US" smtClean="0"/>
              <a:t>‹#›</a:t>
            </a:fld>
            <a:endParaRPr lang="en-US"/>
          </a:p>
        </p:txBody>
      </p:sp>
    </p:spTree>
    <p:extLst>
      <p:ext uri="{BB962C8B-B14F-4D97-AF65-F5344CB8AC3E}">
        <p14:creationId xmlns:p14="http://schemas.microsoft.com/office/powerpoint/2010/main" val="1216066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2373A1D-2D93-6B45-ABA5-7E4D5E8B8D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56" y="10"/>
            <a:ext cx="12203855" cy="6857990"/>
          </a:xfrm>
          <a:prstGeom prst="rect">
            <a:avLst/>
          </a:prstGeom>
        </p:spPr>
      </p:pic>
      <p:sp>
        <p:nvSpPr>
          <p:cNvPr id="9"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Subtitle 2">
            <a:extLst>
              <a:ext uri="{FF2B5EF4-FFF2-40B4-BE49-F238E27FC236}">
                <a16:creationId xmlns="" xmlns:a16="http://schemas.microsoft.com/office/drawing/2014/main" id="{83ADC106-DADA-7542-AC83-84241D9ACEE2}"/>
              </a:ext>
            </a:extLst>
          </p:cNvPr>
          <p:cNvSpPr>
            <a:spLocks noGrp="1"/>
          </p:cNvSpPr>
          <p:nvPr>
            <p:ph type="subTitle" idx="1"/>
          </p:nvPr>
        </p:nvSpPr>
        <p:spPr>
          <a:xfrm>
            <a:off x="7760043" y="2716696"/>
            <a:ext cx="4353129" cy="2905632"/>
          </a:xfrm>
        </p:spPr>
        <p:txBody>
          <a:bodyPr>
            <a:normAutofit fontScale="55000" lnSpcReduction="20000"/>
          </a:bodyPr>
          <a:lstStyle/>
          <a:p>
            <a:pPr>
              <a:lnSpc>
                <a:spcPct val="100000"/>
              </a:lnSpc>
            </a:pPr>
            <a:r>
              <a:rPr lang="hu-HU" sz="3300" b="1" dirty="0" smtClean="0">
                <a:latin typeface="Avenir Next" panose="020B0503020202020204" pitchFamily="34" charset="0"/>
              </a:rPr>
              <a:t>AZ ERŐSEBB </a:t>
            </a:r>
          </a:p>
          <a:p>
            <a:pPr>
              <a:lnSpc>
                <a:spcPct val="100000"/>
              </a:lnSpc>
            </a:pPr>
            <a:r>
              <a:rPr lang="hu-HU" sz="3800" b="1" dirty="0" smtClean="0">
                <a:solidFill>
                  <a:srgbClr val="C00000"/>
                </a:solidFill>
                <a:latin typeface="Cooper Black" panose="0208090404030B020404" pitchFamily="18" charset="77"/>
              </a:rPr>
              <a:t>LELKI ÉLET </a:t>
            </a:r>
          </a:p>
          <a:p>
            <a:pPr>
              <a:lnSpc>
                <a:spcPct val="100000"/>
              </a:lnSpc>
            </a:pPr>
            <a:endParaRPr lang="hu-HU" sz="2800" b="1" dirty="0" smtClean="0">
              <a:solidFill>
                <a:srgbClr val="C00000"/>
              </a:solidFill>
              <a:latin typeface="Cooper Black" panose="0208090404030B020404" pitchFamily="18" charset="77"/>
            </a:endParaRPr>
          </a:p>
          <a:p>
            <a:pPr>
              <a:lnSpc>
                <a:spcPct val="100000"/>
              </a:lnSpc>
            </a:pPr>
            <a:r>
              <a:rPr lang="hu-HU" sz="5100" b="1" dirty="0" smtClean="0">
                <a:solidFill>
                  <a:srgbClr val="C00000"/>
                </a:solidFill>
                <a:latin typeface="Cooper Black" panose="0208090404030B020404" pitchFamily="18" charset="77"/>
              </a:rPr>
              <a:t>ÉPÍTÉSÉNEK </a:t>
            </a:r>
          </a:p>
          <a:p>
            <a:pPr>
              <a:lnSpc>
                <a:spcPct val="100000"/>
              </a:lnSpc>
            </a:pPr>
            <a:r>
              <a:rPr lang="hu-HU" sz="2800" b="1" dirty="0" smtClean="0">
                <a:latin typeface="Avenir Next" panose="020B0503020202020204" pitchFamily="34" charset="0"/>
              </a:rPr>
              <a:t>21 MÓDJA </a:t>
            </a:r>
            <a:endParaRPr lang="hu-HU" sz="2800" b="1" dirty="0">
              <a:latin typeface="Avenir Next" panose="020B0503020202020204" pitchFamily="34" charset="0"/>
            </a:endParaRPr>
          </a:p>
          <a:p>
            <a:pPr>
              <a:lnSpc>
                <a:spcPct val="100000"/>
              </a:lnSpc>
            </a:pPr>
            <a:endParaRPr lang="hu-HU" sz="2800" b="1" dirty="0" smtClean="0">
              <a:solidFill>
                <a:srgbClr val="C00000"/>
              </a:solidFill>
              <a:latin typeface="Cooper Black" panose="0208090404030B020404" pitchFamily="18" charset="77"/>
            </a:endParaRPr>
          </a:p>
          <a:p>
            <a:pPr>
              <a:lnSpc>
                <a:spcPct val="100000"/>
              </a:lnSpc>
            </a:pPr>
            <a:endParaRPr lang="hu-HU" sz="2800" dirty="0" smtClean="0">
              <a:solidFill>
                <a:srgbClr val="C00000"/>
              </a:solidFill>
              <a:latin typeface="Cooper Black" panose="0208090404030B020404" pitchFamily="18" charset="77"/>
            </a:endParaRPr>
          </a:p>
          <a:p>
            <a:pPr>
              <a:lnSpc>
                <a:spcPct val="100000"/>
              </a:lnSpc>
            </a:pPr>
            <a:r>
              <a:rPr lang="hu-HU" sz="2000" dirty="0" smtClean="0">
                <a:solidFill>
                  <a:srgbClr val="C00000"/>
                </a:solidFill>
                <a:latin typeface="Avenir Next" panose="020B0503020202020204" pitchFamily="34" charset="0"/>
              </a:rPr>
              <a:t>[BELSŐ RAGYOGÁS]</a:t>
            </a:r>
          </a:p>
          <a:p>
            <a:pPr>
              <a:lnSpc>
                <a:spcPct val="100000"/>
              </a:lnSpc>
            </a:pPr>
            <a:endParaRPr lang="en-US" dirty="0">
              <a:latin typeface="Avenir Next" panose="020B0503020202020204" pitchFamily="34" charset="0"/>
            </a:endParaRPr>
          </a:p>
        </p:txBody>
      </p:sp>
      <p:sp>
        <p:nvSpPr>
          <p:cNvPr id="5" name="Rectangle 4">
            <a:extLst>
              <a:ext uri="{FF2B5EF4-FFF2-40B4-BE49-F238E27FC236}">
                <a16:creationId xmlns="" xmlns:a16="http://schemas.microsoft.com/office/drawing/2014/main" id="{E4656A85-DAA7-A240-BBEA-F823A7B17231}"/>
              </a:ext>
            </a:extLst>
          </p:cNvPr>
          <p:cNvSpPr/>
          <p:nvPr/>
        </p:nvSpPr>
        <p:spPr>
          <a:xfrm>
            <a:off x="9128546" y="5719193"/>
            <a:ext cx="1858201" cy="276999"/>
          </a:xfrm>
          <a:prstGeom prst="rect">
            <a:avLst/>
          </a:prstGeom>
        </p:spPr>
        <p:txBody>
          <a:bodyPr wrap="none">
            <a:spAutoFit/>
          </a:bodyPr>
          <a:lstStyle/>
          <a:p>
            <a:r>
              <a:rPr lang="hu-HU" sz="1200" dirty="0" smtClean="0">
                <a:solidFill>
                  <a:srgbClr val="505050"/>
                </a:solidFill>
                <a:latin typeface="Book Antiqua" panose="02040602050305030304" pitchFamily="18" charset="0"/>
                <a:ea typeface="Times New Roman" panose="02020603050405020304" pitchFamily="18" charset="0"/>
              </a:rPr>
              <a:t>Írta: </a:t>
            </a:r>
            <a:r>
              <a:rPr lang="en-US" sz="1200" dirty="0" smtClean="0">
                <a:solidFill>
                  <a:srgbClr val="505050"/>
                </a:solidFill>
                <a:latin typeface="Book Antiqua" panose="02040602050305030304" pitchFamily="18" charset="0"/>
                <a:ea typeface="Times New Roman" panose="02020603050405020304" pitchFamily="18" charset="0"/>
              </a:rPr>
              <a:t>Victor </a:t>
            </a:r>
            <a:r>
              <a:rPr lang="en-US" sz="1200" dirty="0">
                <a:solidFill>
                  <a:srgbClr val="505050"/>
                </a:solidFill>
                <a:latin typeface="Book Antiqua" panose="02040602050305030304" pitchFamily="18" charset="0"/>
                <a:ea typeface="Times New Roman" panose="02020603050405020304" pitchFamily="18" charset="0"/>
              </a:rPr>
              <a:t>M. </a:t>
            </a:r>
            <a:r>
              <a:rPr lang="en-US" sz="1200" dirty="0" err="1">
                <a:solidFill>
                  <a:srgbClr val="505050"/>
                </a:solidFill>
                <a:latin typeface="Book Antiqua" panose="02040602050305030304" pitchFamily="18" charset="0"/>
                <a:ea typeface="Times New Roman" panose="02020603050405020304" pitchFamily="18" charset="0"/>
              </a:rPr>
              <a:t>Parachin</a:t>
            </a:r>
            <a:r>
              <a:rPr lang="en-US" sz="1200" dirty="0">
                <a:solidFill>
                  <a:srgbClr val="505050"/>
                </a:solidFill>
                <a:latin typeface="Book Antiqua" panose="02040602050305030304" pitchFamily="18" charset="0"/>
                <a:ea typeface="Times New Roman" panose="02020603050405020304" pitchFamily="18" charset="0"/>
              </a:rPr>
              <a:t> </a:t>
            </a:r>
            <a:endParaRPr lang="en-US" sz="1200" dirty="0">
              <a:latin typeface="Book Antiqua" panose="02040602050305030304" pitchFamily="18" charset="0"/>
            </a:endParaRPr>
          </a:p>
        </p:txBody>
      </p:sp>
      <p:pic>
        <p:nvPicPr>
          <p:cNvPr id="10" name="Picture 9">
            <a:extLst>
              <a:ext uri="{FF2B5EF4-FFF2-40B4-BE49-F238E27FC236}">
                <a16:creationId xmlns="" xmlns:a16="http://schemas.microsoft.com/office/drawing/2014/main" id="{ED6475CC-599E-3C43-B367-5A02C2E59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4630" y="6370841"/>
            <a:ext cx="543621" cy="380280"/>
          </a:xfrm>
          <a:prstGeom prst="rect">
            <a:avLst/>
          </a:prstGeom>
        </p:spPr>
      </p:pic>
      <p:cxnSp>
        <p:nvCxnSpPr>
          <p:cNvPr id="8" name="Straight Connector 10">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6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 xmlns:a16="http://schemas.microsoft.com/office/drawing/2014/main" id="{3511394D-94A2-7641-8036-C2B74DA460AB}"/>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 xmlns:a16="http://schemas.microsoft.com/office/drawing/2014/main" id="{C8594E49-169B-2042-A3E7-3C11F63A6F74}"/>
              </a:ext>
            </a:extLst>
          </p:cNvPr>
          <p:cNvSpPr>
            <a:spLocks noGrp="1"/>
          </p:cNvSpPr>
          <p:nvPr>
            <p:ph idx="1"/>
          </p:nvPr>
        </p:nvSpPr>
        <p:spPr>
          <a:xfrm>
            <a:off x="6178378" y="738619"/>
            <a:ext cx="4889774" cy="5748678"/>
          </a:xfrm>
        </p:spPr>
        <p:txBody>
          <a:bodyPr anchor="ctr">
            <a:normAutofit/>
          </a:bodyPr>
          <a:lstStyle/>
          <a:p>
            <a:pPr marL="0" indent="0" algn="ctr">
              <a:lnSpc>
                <a:spcPct val="100000"/>
              </a:lnSpc>
              <a:buNone/>
            </a:pPr>
            <a:r>
              <a:rPr lang="hu-HU" sz="2400" dirty="0"/>
              <a:t>Töltsünk több időt közös imádsággal! </a:t>
            </a:r>
            <a:r>
              <a:rPr lang="hu-HU" sz="2400" dirty="0" smtClean="0">
                <a:solidFill>
                  <a:srgbClr val="000000"/>
                </a:solidFill>
              </a:rPr>
              <a:t> </a:t>
            </a:r>
          </a:p>
          <a:p>
            <a:pPr marL="0" indent="0" algn="ctr">
              <a:lnSpc>
                <a:spcPct val="100000"/>
              </a:lnSpc>
              <a:buNone/>
            </a:pPr>
            <a:r>
              <a:rPr lang="hu-HU" sz="2400" dirty="0" smtClean="0">
                <a:solidFill>
                  <a:srgbClr val="000000"/>
                </a:solidFill>
              </a:rPr>
              <a:t>Néhány gyakorlati tanács:</a:t>
            </a:r>
          </a:p>
          <a:p>
            <a:r>
              <a:rPr lang="hu-HU" sz="2400" dirty="0"/>
              <a:t>Hozzuk barátaink tudomására, hogy bármikor hajlandók vagyunk velük együtt imádkozni.</a:t>
            </a:r>
          </a:p>
          <a:p>
            <a:pPr>
              <a:lnSpc>
                <a:spcPct val="100000"/>
              </a:lnSpc>
            </a:pPr>
            <a:r>
              <a:rPr lang="hu-HU" sz="2400" dirty="0"/>
              <a:t>Rendszeresen vegyünk </a:t>
            </a:r>
            <a:r>
              <a:rPr lang="hu-HU" sz="2400" dirty="0" smtClean="0"/>
              <a:t>részt </a:t>
            </a:r>
            <a:r>
              <a:rPr lang="hu-HU" sz="2400" dirty="0"/>
              <a:t>kiscsoportos </a:t>
            </a:r>
            <a:r>
              <a:rPr lang="hu-HU" sz="2400" dirty="0" smtClean="0"/>
              <a:t>imaalkalmon! </a:t>
            </a:r>
          </a:p>
          <a:p>
            <a:pPr>
              <a:lnSpc>
                <a:spcPct val="100000"/>
              </a:lnSpc>
            </a:pPr>
            <a:r>
              <a:rPr lang="hu-HU" sz="2400" dirty="0" smtClean="0">
                <a:solidFill>
                  <a:srgbClr val="000000"/>
                </a:solidFill>
              </a:rPr>
              <a:t>Csatlakozzunk imalánchoz!</a:t>
            </a:r>
            <a:endParaRPr lang="hu-HU" sz="2400" dirty="0">
              <a:solidFill>
                <a:srgbClr val="000000"/>
              </a:solidFill>
            </a:endParaRPr>
          </a:p>
        </p:txBody>
      </p:sp>
    </p:spTree>
    <p:extLst>
      <p:ext uri="{BB962C8B-B14F-4D97-AF65-F5344CB8AC3E}">
        <p14:creationId xmlns:p14="http://schemas.microsoft.com/office/powerpoint/2010/main" val="4169111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26C410-7B2B-B84C-915D-E1BCBAD50D4B}"/>
              </a:ext>
            </a:extLst>
          </p:cNvPr>
          <p:cNvSpPr>
            <a:spLocks noGrp="1"/>
          </p:cNvSpPr>
          <p:nvPr>
            <p:ph type="title"/>
          </p:nvPr>
        </p:nvSpPr>
        <p:spPr>
          <a:xfrm>
            <a:off x="6363730" y="715618"/>
            <a:ext cx="5828270" cy="4465982"/>
          </a:xfrm>
        </p:spPr>
        <p:txBody>
          <a:bodyPr vert="horz" lIns="91440" tIns="45720" rIns="91440" bIns="45720" rtlCol="0" anchor="b">
            <a:normAutofit fontScale="90000"/>
          </a:bodyPr>
          <a:lstStyle/>
          <a:p>
            <a:pPr algn="ctr"/>
            <a:r>
              <a:rPr lang="hu-HU" sz="6000" b="1" dirty="0" smtClean="0">
                <a:latin typeface="Avenir Next" panose="020B0503020202020204" pitchFamily="34" charset="0"/>
              </a:rPr>
              <a:t>5. LÉPJÜNK</a:t>
            </a:r>
            <a:br>
              <a:rPr lang="hu-HU" sz="6000" b="1" dirty="0" smtClean="0">
                <a:latin typeface="Avenir Next" panose="020B0503020202020204" pitchFamily="34" charset="0"/>
              </a:rPr>
            </a:br>
            <a:r>
              <a:rPr lang="hu-HU" sz="6000" b="1" dirty="0" smtClean="0">
                <a:latin typeface="Avenir Next" panose="020B0503020202020204" pitchFamily="34" charset="0"/>
              </a:rPr>
              <a:t/>
            </a:r>
            <a:br>
              <a:rPr lang="hu-HU" sz="6000" b="1" dirty="0" smtClean="0">
                <a:latin typeface="Avenir Next" panose="020B0503020202020204" pitchFamily="34" charset="0"/>
              </a:rPr>
            </a:br>
            <a:r>
              <a:rPr lang="hu-HU" sz="6000" b="1" i="1" dirty="0" smtClean="0">
                <a:solidFill>
                  <a:schemeClr val="accent5">
                    <a:lumMod val="60000"/>
                    <a:lumOff val="40000"/>
                  </a:schemeClr>
                </a:solidFill>
                <a:latin typeface="Book Antiqua" panose="02040602050305030304" pitchFamily="18" charset="0"/>
              </a:rPr>
              <a:t>hitünk magasabb fokára!</a:t>
            </a:r>
            <a:r>
              <a:rPr lang="hu-HU" sz="6000" i="1" dirty="0" smtClean="0">
                <a:solidFill>
                  <a:schemeClr val="accent5">
                    <a:lumMod val="60000"/>
                    <a:lumOff val="40000"/>
                  </a:schemeClr>
                </a:solidFill>
                <a:latin typeface="Book Antiqua" panose="02040602050305030304" pitchFamily="18" charset="0"/>
              </a:rPr>
              <a:t/>
            </a:r>
            <a:br>
              <a:rPr lang="hu-HU" sz="6000" i="1" dirty="0" smtClean="0">
                <a:solidFill>
                  <a:schemeClr val="accent5">
                    <a:lumMod val="60000"/>
                    <a:lumOff val="40000"/>
                  </a:schemeClr>
                </a:solidFill>
                <a:latin typeface="Book Antiqua" panose="02040602050305030304" pitchFamily="18" charset="0"/>
              </a:rPr>
            </a:br>
            <a:endParaRPr lang="hu-HU"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 xmlns:a16="http://schemas.microsoft.com/office/drawing/2014/main" id="{C2B25060-E36D-4A4F-B003-8F2E06FB79B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24872282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 xmlns:a16="http://schemas.microsoft.com/office/drawing/2014/main" id="{D12368E7-B2C6-8C45-8417-04B6BA634CB5}"/>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1" name="Picture 10">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 xmlns:a16="http://schemas.microsoft.com/office/drawing/2014/main" id="{FF720673-151F-F742-8685-A954543E1076}"/>
              </a:ext>
            </a:extLst>
          </p:cNvPr>
          <p:cNvSpPr>
            <a:spLocks noGrp="1"/>
          </p:cNvSpPr>
          <p:nvPr>
            <p:ph idx="1"/>
          </p:nvPr>
        </p:nvSpPr>
        <p:spPr>
          <a:xfrm>
            <a:off x="265043" y="503583"/>
            <a:ext cx="5172615" cy="5446643"/>
          </a:xfrm>
        </p:spPr>
        <p:txBody>
          <a:bodyPr anchor="ctr">
            <a:normAutofit/>
          </a:bodyPr>
          <a:lstStyle/>
          <a:p>
            <a:pPr>
              <a:lnSpc>
                <a:spcPct val="100000"/>
              </a:lnSpc>
            </a:pPr>
            <a:r>
              <a:rPr lang="hu-HU" dirty="0"/>
              <a:t>A lelki növekedés azt jelenti, hogy időről időre magasabb szintre kell lépnünk. </a:t>
            </a:r>
            <a:endParaRPr lang="hu-HU" dirty="0" smtClean="0"/>
          </a:p>
          <a:p>
            <a:pPr>
              <a:lnSpc>
                <a:spcPct val="100000"/>
              </a:lnSpc>
            </a:pPr>
            <a:r>
              <a:rPr lang="hu-HU" dirty="0"/>
              <a:t>Miért ne követnénk inkább Isten vezetését és engednénk az Ő tervét </a:t>
            </a:r>
            <a:r>
              <a:rPr lang="hu-HU" dirty="0" smtClean="0"/>
              <a:t>fejlődni?</a:t>
            </a:r>
          </a:p>
          <a:p>
            <a:pPr>
              <a:lnSpc>
                <a:spcPct val="100000"/>
              </a:lnSpc>
            </a:pPr>
            <a:r>
              <a:rPr lang="hu-HU" dirty="0" smtClean="0">
                <a:solidFill>
                  <a:srgbClr val="000000"/>
                </a:solidFill>
              </a:rPr>
              <a:t>Bízzunk Istenben, hogy Ő </a:t>
            </a:r>
            <a:r>
              <a:rPr lang="hu-HU" dirty="0"/>
              <a:t>majd mindent megad, ami a sikerhez szükséges.  </a:t>
            </a:r>
          </a:p>
          <a:p>
            <a:pPr marL="0" indent="0">
              <a:lnSpc>
                <a:spcPct val="100000"/>
              </a:lnSpc>
              <a:buNone/>
            </a:pPr>
            <a:endParaRPr lang="en-US" sz="2400" dirty="0">
              <a:solidFill>
                <a:srgbClr val="000000"/>
              </a:solidFill>
            </a:endParaRPr>
          </a:p>
        </p:txBody>
      </p:sp>
    </p:spTree>
    <p:extLst>
      <p:ext uri="{BB962C8B-B14F-4D97-AF65-F5344CB8AC3E}">
        <p14:creationId xmlns:p14="http://schemas.microsoft.com/office/powerpoint/2010/main" val="874069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C1CCD-8D49-F24D-8680-B2A53D87CD9A}"/>
              </a:ext>
            </a:extLst>
          </p:cNvPr>
          <p:cNvSpPr>
            <a:spLocks noGrp="1"/>
          </p:cNvSpPr>
          <p:nvPr>
            <p:ph type="title"/>
          </p:nvPr>
        </p:nvSpPr>
        <p:spPr>
          <a:xfrm>
            <a:off x="292438" y="1309954"/>
            <a:ext cx="6231923" cy="3871646"/>
          </a:xfrm>
        </p:spPr>
        <p:txBody>
          <a:bodyPr>
            <a:normAutofit fontScale="90000"/>
          </a:bodyPr>
          <a:lstStyle/>
          <a:p>
            <a:pPr algn="ctr">
              <a:lnSpc>
                <a:spcPct val="100000"/>
              </a:lnSpc>
            </a:pPr>
            <a:r>
              <a:rPr lang="hu-HU" sz="4800" b="1" dirty="0" smtClean="0">
                <a:solidFill>
                  <a:srgbClr val="FFFFFF"/>
                </a:solidFill>
                <a:latin typeface="Avenir Next" panose="020B0503020202020204" pitchFamily="34" charset="0"/>
              </a:rPr>
              <a:t>6. SEGÍTSÜNK </a:t>
            </a:r>
            <a:br>
              <a:rPr lang="hu-HU" sz="4800" b="1" dirty="0" smtClean="0">
                <a:solidFill>
                  <a:srgbClr val="FFFFFF"/>
                </a:solidFill>
                <a:latin typeface="Avenir Next" panose="020B0503020202020204" pitchFamily="34" charset="0"/>
              </a:rPr>
            </a:br>
            <a:r>
              <a:rPr lang="hu-HU" sz="4800" b="1" dirty="0">
                <a:solidFill>
                  <a:srgbClr val="FFFFFF"/>
                </a:solidFill>
                <a:latin typeface="Avenir Next" panose="020B0503020202020204" pitchFamily="34" charset="0"/>
              </a:rPr>
              <a:t/>
            </a:r>
            <a:br>
              <a:rPr lang="hu-HU" sz="4800" b="1" dirty="0">
                <a:solidFill>
                  <a:srgbClr val="FFFFFF"/>
                </a:solidFill>
                <a:latin typeface="Avenir Next" panose="020B0503020202020204" pitchFamily="34" charset="0"/>
              </a:rPr>
            </a:br>
            <a:r>
              <a:rPr lang="hu-HU" sz="5400" b="1" i="1" dirty="0" smtClean="0">
                <a:solidFill>
                  <a:schemeClr val="accent5">
                    <a:lumMod val="60000"/>
                    <a:lumOff val="40000"/>
                  </a:schemeClr>
                </a:solidFill>
                <a:latin typeface="Book Antiqua" panose="02040602050305030304" pitchFamily="18" charset="0"/>
              </a:rPr>
              <a:t>valakinek hite </a:t>
            </a:r>
            <a:br>
              <a:rPr lang="hu-HU" sz="5400" b="1" i="1" dirty="0" smtClean="0">
                <a:solidFill>
                  <a:schemeClr val="accent5">
                    <a:lumMod val="60000"/>
                    <a:lumOff val="40000"/>
                  </a:schemeClr>
                </a:solidFill>
                <a:latin typeface="Book Antiqua" panose="02040602050305030304" pitchFamily="18" charset="0"/>
              </a:rPr>
            </a:br>
            <a:r>
              <a:rPr lang="hu-HU" sz="5400" b="1" i="1" dirty="0">
                <a:solidFill>
                  <a:schemeClr val="accent5">
                    <a:lumMod val="60000"/>
                    <a:lumOff val="40000"/>
                  </a:schemeClr>
                </a:solidFill>
                <a:latin typeface="Book Antiqua" panose="02040602050305030304" pitchFamily="18" charset="0"/>
              </a:rPr>
              <a:t/>
            </a:r>
            <a:br>
              <a:rPr lang="hu-HU" sz="5400" b="1" i="1" dirty="0">
                <a:solidFill>
                  <a:schemeClr val="accent5">
                    <a:lumMod val="60000"/>
                    <a:lumOff val="40000"/>
                  </a:schemeClr>
                </a:solidFill>
                <a:latin typeface="Book Antiqua" panose="02040602050305030304" pitchFamily="18" charset="0"/>
              </a:rPr>
            </a:br>
            <a:r>
              <a:rPr lang="hu-HU" sz="5400" b="1" i="1" dirty="0" smtClean="0">
                <a:latin typeface="Book Antiqua" panose="02040602050305030304" pitchFamily="18" charset="0"/>
              </a:rPr>
              <a:t>helyreállításában!</a:t>
            </a:r>
            <a:endParaRPr lang="hu-HU" sz="4800" i="1" dirty="0">
              <a:latin typeface="Book Antiqua" panose="02040602050305030304" pitchFamily="18" charset="0"/>
            </a:endParaRPr>
          </a:p>
        </p:txBody>
      </p:sp>
      <p:sp>
        <p:nvSpPr>
          <p:cNvPr id="9" name="Freeform: Shape 8">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5E7179D0-8A95-4F41-BFB9-A2E7548004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85098893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 xmlns:a16="http://schemas.microsoft.com/office/drawing/2014/main" id="{1AD40225-0A1A-6E43-BC50-B7F809FF71C2}"/>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 xmlns:a16="http://schemas.microsoft.com/office/drawing/2014/main" id="{C876E920-8D96-664C-B23D-23FD6C727FAB}"/>
              </a:ext>
            </a:extLst>
          </p:cNvPr>
          <p:cNvSpPr>
            <a:spLocks noGrp="1"/>
          </p:cNvSpPr>
          <p:nvPr>
            <p:ph idx="1"/>
          </p:nvPr>
        </p:nvSpPr>
        <p:spPr>
          <a:xfrm>
            <a:off x="6090574" y="318656"/>
            <a:ext cx="4977578" cy="6192980"/>
          </a:xfrm>
        </p:spPr>
        <p:txBody>
          <a:bodyPr anchor="ctr">
            <a:normAutofit/>
          </a:bodyPr>
          <a:lstStyle/>
          <a:p>
            <a:pPr>
              <a:lnSpc>
                <a:spcPct val="100000"/>
              </a:lnSpc>
            </a:pPr>
            <a:r>
              <a:rPr lang="hu-HU" sz="2400" dirty="0"/>
              <a:t>Szánjunk ma időt egy megsebzett szív </a:t>
            </a:r>
            <a:r>
              <a:rPr lang="hu-HU" sz="2400" dirty="0" smtClean="0"/>
              <a:t>gyógyítására! </a:t>
            </a:r>
          </a:p>
          <a:p>
            <a:pPr>
              <a:lnSpc>
                <a:spcPct val="100000"/>
              </a:lnSpc>
            </a:pPr>
            <a:r>
              <a:rPr lang="hu-HU" sz="2400" dirty="0"/>
              <a:t>Tegyünk szívességet valakinek, akinek valóban nagy szüksége van egy </a:t>
            </a:r>
            <a:r>
              <a:rPr lang="hu-HU" sz="2400" dirty="0" smtClean="0"/>
              <a:t>barátra! </a:t>
            </a:r>
          </a:p>
          <a:p>
            <a:pPr>
              <a:lnSpc>
                <a:spcPct val="100000"/>
              </a:lnSpc>
            </a:pPr>
            <a:r>
              <a:rPr lang="hu-HU" sz="2400" dirty="0" smtClean="0"/>
              <a:t>Segítsünk </a:t>
            </a:r>
            <a:r>
              <a:rPr lang="hu-HU" sz="2400" dirty="0"/>
              <a:t>egy összetört álom </a:t>
            </a:r>
            <a:r>
              <a:rPr lang="hu-HU" sz="2400" dirty="0" smtClean="0"/>
              <a:t>helyreállításában! </a:t>
            </a:r>
          </a:p>
          <a:p>
            <a:pPr>
              <a:lnSpc>
                <a:spcPct val="100000"/>
              </a:lnSpc>
            </a:pPr>
            <a:r>
              <a:rPr lang="hu-HU" sz="2400" dirty="0"/>
              <a:t>Tegyünk meg ma mindent, ami Isten feltétlen szeretetét </a:t>
            </a:r>
            <a:r>
              <a:rPr lang="hu-HU" sz="2400" dirty="0" smtClean="0"/>
              <a:t>tükrözi!</a:t>
            </a:r>
            <a:endParaRPr lang="en-US" sz="2400" dirty="0">
              <a:solidFill>
                <a:srgbClr val="000000"/>
              </a:solidFill>
            </a:endParaRPr>
          </a:p>
        </p:txBody>
      </p:sp>
    </p:spTree>
    <p:extLst>
      <p:ext uri="{BB962C8B-B14F-4D97-AF65-F5344CB8AC3E}">
        <p14:creationId xmlns:p14="http://schemas.microsoft.com/office/powerpoint/2010/main" val="313358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A2B1A9-3838-0D48-8037-26F8D051384A}"/>
              </a:ext>
            </a:extLst>
          </p:cNvPr>
          <p:cNvSpPr>
            <a:spLocks noGrp="1"/>
          </p:cNvSpPr>
          <p:nvPr>
            <p:ph type="title"/>
          </p:nvPr>
        </p:nvSpPr>
        <p:spPr>
          <a:xfrm>
            <a:off x="762001" y="1378226"/>
            <a:ext cx="5314536" cy="3326295"/>
          </a:xfrm>
        </p:spPr>
        <p:txBody>
          <a:bodyPr>
            <a:noAutofit/>
          </a:bodyPr>
          <a:lstStyle/>
          <a:p>
            <a:pPr algn="ctr"/>
            <a:r>
              <a:rPr lang="hu-HU" sz="4800" b="1" dirty="0" smtClean="0">
                <a:latin typeface="Avenir Next" panose="020B0503020202020204" pitchFamily="34" charset="0"/>
              </a:rPr>
              <a:t>7. LEGYÜNK</a:t>
            </a:r>
            <a:br>
              <a:rPr lang="hu-HU" sz="4800" b="1" dirty="0" smtClean="0">
                <a:latin typeface="Avenir Next" panose="020B0503020202020204" pitchFamily="34" charset="0"/>
              </a:rPr>
            </a:br>
            <a:r>
              <a:rPr lang="hu-HU" sz="4800" b="1" dirty="0" smtClean="0">
                <a:latin typeface="Avenir Next" panose="020B0503020202020204" pitchFamily="34" charset="0"/>
              </a:rPr>
              <a:t/>
            </a:r>
            <a:br>
              <a:rPr lang="hu-HU" sz="4800" b="1" dirty="0" smtClean="0">
                <a:latin typeface="Avenir Next" panose="020B0503020202020204" pitchFamily="34" charset="0"/>
              </a:rPr>
            </a:br>
            <a:r>
              <a:rPr lang="hu-HU" sz="4800" b="1" i="1" dirty="0" smtClean="0">
                <a:solidFill>
                  <a:schemeClr val="accent5">
                    <a:lumMod val="60000"/>
                    <a:lumOff val="40000"/>
                  </a:schemeClr>
                </a:solidFill>
                <a:latin typeface="Book Antiqua" panose="02040602050305030304" pitchFamily="18" charset="0"/>
              </a:rPr>
              <a:t>hálateletek! </a:t>
            </a:r>
            <a:r>
              <a:rPr lang="hu-HU" sz="4800" i="1" dirty="0" smtClean="0">
                <a:solidFill>
                  <a:schemeClr val="accent5">
                    <a:lumMod val="60000"/>
                    <a:lumOff val="40000"/>
                  </a:schemeClr>
                </a:solidFill>
                <a:latin typeface="Book Antiqua" panose="02040602050305030304" pitchFamily="18" charset="0"/>
              </a:rPr>
              <a:t/>
            </a:r>
            <a:br>
              <a:rPr lang="hu-HU" sz="4800" i="1" dirty="0" smtClean="0">
                <a:solidFill>
                  <a:schemeClr val="accent5">
                    <a:lumMod val="60000"/>
                    <a:lumOff val="40000"/>
                  </a:schemeClr>
                </a:solidFill>
                <a:latin typeface="Book Antiqua" panose="02040602050305030304" pitchFamily="18" charset="0"/>
              </a:rPr>
            </a:br>
            <a:endParaRPr lang="hu-HU"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8EE911E2-3910-7E45-ABAF-28DC781243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1881877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 xmlns:a16="http://schemas.microsoft.com/office/drawing/2014/main" id="{7489F301-B1FC-1644-9D39-9674F3754A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518480" y="1629089"/>
            <a:ext cx="3483569" cy="3620021"/>
          </a:xfrm>
          <a:prstGeom prst="rect">
            <a:avLst/>
          </a:prstGeom>
        </p:spPr>
      </p:pic>
      <p:sp>
        <p:nvSpPr>
          <p:cNvPr id="3" name="Content Placeholder 2">
            <a:extLst>
              <a:ext uri="{FF2B5EF4-FFF2-40B4-BE49-F238E27FC236}">
                <a16:creationId xmlns="" xmlns:a16="http://schemas.microsoft.com/office/drawing/2014/main" id="{14B3B513-9B02-1F41-94FA-5B291F948269}"/>
              </a:ext>
            </a:extLst>
          </p:cNvPr>
          <p:cNvSpPr>
            <a:spLocks noGrp="1"/>
          </p:cNvSpPr>
          <p:nvPr>
            <p:ph idx="1"/>
          </p:nvPr>
        </p:nvSpPr>
        <p:spPr>
          <a:xfrm>
            <a:off x="6042454" y="321276"/>
            <a:ext cx="5041557" cy="5739696"/>
          </a:xfrm>
        </p:spPr>
        <p:txBody>
          <a:bodyPr anchor="ctr">
            <a:normAutofit/>
          </a:bodyPr>
          <a:lstStyle/>
          <a:p>
            <a:pPr>
              <a:lnSpc>
                <a:spcPct val="100000"/>
              </a:lnSpc>
            </a:pPr>
            <a:r>
              <a:rPr lang="hu-HU" sz="2400" dirty="0"/>
              <a:t>Minden napot azzal kezdjünk, hogy hálát adunk Istennek az újabb nap </a:t>
            </a:r>
            <a:r>
              <a:rPr lang="hu-HU" sz="2400" dirty="0" smtClean="0"/>
              <a:t>ajándékáért!</a:t>
            </a:r>
          </a:p>
          <a:p>
            <a:pPr>
              <a:lnSpc>
                <a:spcPct val="100000"/>
              </a:lnSpc>
            </a:pPr>
            <a:r>
              <a:rPr lang="hu-HU" sz="2400" dirty="0"/>
              <a:t>Tegyük ezt akkor is, ha az előttünk álló nap félelmetesnek </a:t>
            </a:r>
            <a:r>
              <a:rPr lang="hu-HU" sz="2400" dirty="0" smtClean="0"/>
              <a:t>tűnik!</a:t>
            </a:r>
          </a:p>
          <a:p>
            <a:pPr>
              <a:lnSpc>
                <a:spcPct val="100000"/>
              </a:lnSpc>
            </a:pPr>
            <a:r>
              <a:rPr lang="hu-HU" sz="2400" dirty="0" smtClean="0"/>
              <a:t> </a:t>
            </a:r>
            <a:r>
              <a:rPr lang="hu-HU" sz="2400" dirty="0"/>
              <a:t>Minden este imádáságban köszönjük meg Istennek az eltelt nap óráit! </a:t>
            </a:r>
            <a:endParaRPr lang="hu-HU" sz="2400" dirty="0" smtClean="0"/>
          </a:p>
          <a:p>
            <a:r>
              <a:rPr lang="hu-HU" sz="2400" dirty="0"/>
              <a:t>Akkor is tegyük ezt, ha nagyon nehéz napunk </a:t>
            </a:r>
            <a:r>
              <a:rPr lang="hu-HU" sz="2400" dirty="0" smtClean="0"/>
              <a:t>volt!</a:t>
            </a:r>
            <a:endParaRPr lang="hu-HU" sz="2400" dirty="0"/>
          </a:p>
        </p:txBody>
      </p:sp>
    </p:spTree>
    <p:extLst>
      <p:ext uri="{BB962C8B-B14F-4D97-AF65-F5344CB8AC3E}">
        <p14:creationId xmlns:p14="http://schemas.microsoft.com/office/powerpoint/2010/main" val="4061211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1EA5A6-4333-EA47-AE55-DA9A00E3EE65}"/>
              </a:ext>
            </a:extLst>
          </p:cNvPr>
          <p:cNvSpPr>
            <a:spLocks noGrp="1"/>
          </p:cNvSpPr>
          <p:nvPr>
            <p:ph type="title"/>
          </p:nvPr>
        </p:nvSpPr>
        <p:spPr>
          <a:xfrm>
            <a:off x="6536724" y="1073426"/>
            <a:ext cx="5486400" cy="3882887"/>
          </a:xfrm>
        </p:spPr>
        <p:txBody>
          <a:bodyPr vert="horz" lIns="91440" tIns="45720" rIns="91440" bIns="45720" rtlCol="0" anchor="b">
            <a:normAutofit/>
          </a:bodyPr>
          <a:lstStyle/>
          <a:p>
            <a:pPr algn="ctr">
              <a:lnSpc>
                <a:spcPct val="100000"/>
              </a:lnSpc>
            </a:pPr>
            <a:r>
              <a:rPr lang="en-US" sz="5400" b="1" dirty="0">
                <a:solidFill>
                  <a:schemeClr val="tx1">
                    <a:lumMod val="85000"/>
                    <a:lumOff val="15000"/>
                  </a:schemeClr>
                </a:solidFill>
                <a:latin typeface="Avenir Next" panose="020B0503020202020204" pitchFamily="34" charset="0"/>
              </a:rPr>
              <a:t>8. </a:t>
            </a:r>
            <a:r>
              <a:rPr lang="hu-HU" sz="5400" b="1" dirty="0" smtClean="0">
                <a:solidFill>
                  <a:schemeClr val="tx1">
                    <a:lumMod val="85000"/>
                    <a:lumOff val="15000"/>
                  </a:schemeClr>
                </a:solidFill>
                <a:latin typeface="Avenir Next" panose="020B0503020202020204" pitchFamily="34" charset="0"/>
              </a:rPr>
              <a:t>FEJLŐDJÜNK </a:t>
            </a:r>
            <a:br>
              <a:rPr lang="hu-HU" sz="5400" b="1" dirty="0" smtClean="0">
                <a:solidFill>
                  <a:schemeClr val="tx1">
                    <a:lumMod val="85000"/>
                    <a:lumOff val="15000"/>
                  </a:schemeClr>
                </a:solidFill>
                <a:latin typeface="Avenir Next" panose="020B0503020202020204" pitchFamily="34" charset="0"/>
              </a:rPr>
            </a:br>
            <a:r>
              <a:rPr lang="en-US" sz="5400" b="1" dirty="0">
                <a:solidFill>
                  <a:schemeClr val="tx1">
                    <a:lumMod val="85000"/>
                    <a:lumOff val="15000"/>
                  </a:schemeClr>
                </a:solidFill>
                <a:latin typeface="Avenir Next" panose="020B0503020202020204" pitchFamily="34" charset="0"/>
              </a:rPr>
              <a:t/>
            </a:r>
            <a:br>
              <a:rPr lang="en-US" sz="5400" b="1" dirty="0">
                <a:solidFill>
                  <a:schemeClr val="tx1">
                    <a:lumMod val="85000"/>
                    <a:lumOff val="15000"/>
                  </a:schemeClr>
                </a:solidFill>
                <a:latin typeface="Avenir Next" panose="020B0503020202020204" pitchFamily="34" charset="0"/>
              </a:rPr>
            </a:br>
            <a:r>
              <a:rPr lang="hu-HU" sz="5400" b="1" i="1" dirty="0" smtClean="0">
                <a:solidFill>
                  <a:schemeClr val="accent5">
                    <a:lumMod val="60000"/>
                    <a:lumOff val="40000"/>
                  </a:schemeClr>
                </a:solidFill>
                <a:latin typeface="Book Antiqua" panose="02040602050305030304" pitchFamily="18" charset="0"/>
              </a:rPr>
              <a:t>együtt!</a:t>
            </a:r>
            <a:r>
              <a:rPr lang="en-US" sz="5400" i="1" dirty="0">
                <a:solidFill>
                  <a:schemeClr val="accent5">
                    <a:lumMod val="60000"/>
                    <a:lumOff val="40000"/>
                  </a:schemeClr>
                </a:solidFill>
                <a:latin typeface="Book Antiqua" panose="02040602050305030304" pitchFamily="18" charset="0"/>
              </a:rPr>
              <a:t/>
            </a:r>
            <a:br>
              <a:rPr lang="en-US" sz="5400" i="1" dirty="0">
                <a:solidFill>
                  <a:schemeClr val="accent5">
                    <a:lumMod val="60000"/>
                    <a:lumOff val="40000"/>
                  </a:schemeClr>
                </a:solidFill>
                <a:latin typeface="Book Antiqua" panose="02040602050305030304" pitchFamily="18" charset="0"/>
              </a:rPr>
            </a:br>
            <a:endParaRPr lang="en-US" sz="54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 xmlns:a16="http://schemas.microsoft.com/office/drawing/2014/main" id="{3E8277FE-08A6-A94C-A8EF-CB87AC77747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96993595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 xmlns:a16="http://schemas.microsoft.com/office/drawing/2014/main" id="{A79BA25C-AB52-8540-910B-CA0202ABA13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6" name="Picture 15">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 xmlns:a16="http://schemas.microsoft.com/office/drawing/2014/main" id="{FFDD1A8F-69BE-C449-9851-53D2A9C1903C}"/>
              </a:ext>
            </a:extLst>
          </p:cNvPr>
          <p:cNvSpPr>
            <a:spLocks noGrp="1"/>
          </p:cNvSpPr>
          <p:nvPr>
            <p:ph idx="1"/>
          </p:nvPr>
        </p:nvSpPr>
        <p:spPr>
          <a:xfrm>
            <a:off x="310724" y="498764"/>
            <a:ext cx="5422808" cy="5562209"/>
          </a:xfrm>
        </p:spPr>
        <p:txBody>
          <a:bodyPr anchor="ctr">
            <a:normAutofit/>
          </a:bodyPr>
          <a:lstStyle/>
          <a:p>
            <a:pPr>
              <a:lnSpc>
                <a:spcPct val="100000"/>
              </a:lnSpc>
            </a:pPr>
            <a:r>
              <a:rPr lang="hu-HU" dirty="0"/>
              <a:t>Csatlakozzunk valakihez, aki szintén növekedni szeretne lelkileg! </a:t>
            </a:r>
            <a:endParaRPr lang="hu-HU" dirty="0" smtClean="0"/>
          </a:p>
          <a:p>
            <a:pPr>
              <a:lnSpc>
                <a:spcPct val="100000"/>
              </a:lnSpc>
            </a:pPr>
            <a:r>
              <a:rPr lang="hu-HU" dirty="0"/>
              <a:t>Találkozzunk hetente egyszer igét tanulmányozni és lelki dolgokról beszélgetni. </a:t>
            </a:r>
            <a:endParaRPr lang="hu-HU" dirty="0" smtClean="0"/>
          </a:p>
          <a:p>
            <a:r>
              <a:rPr lang="hu-HU" dirty="0"/>
              <a:t>Kövessük figyelemmel lelki életünk növekedését! </a:t>
            </a:r>
          </a:p>
        </p:txBody>
      </p:sp>
    </p:spTree>
    <p:extLst>
      <p:ext uri="{BB962C8B-B14F-4D97-AF65-F5344CB8AC3E}">
        <p14:creationId xmlns:p14="http://schemas.microsoft.com/office/powerpoint/2010/main" val="3543940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D3EBFB-2DA1-1C47-8E42-EF527E5BF2CB}"/>
              </a:ext>
            </a:extLst>
          </p:cNvPr>
          <p:cNvSpPr>
            <a:spLocks noGrp="1"/>
          </p:cNvSpPr>
          <p:nvPr>
            <p:ph type="title"/>
          </p:nvPr>
        </p:nvSpPr>
        <p:spPr>
          <a:xfrm>
            <a:off x="6746628" y="437069"/>
            <a:ext cx="4645250" cy="3790374"/>
          </a:xfrm>
        </p:spPr>
        <p:txBody>
          <a:bodyPr vert="horz" lIns="91440" tIns="45720" rIns="91440" bIns="45720" rtlCol="0" anchor="b">
            <a:normAutofit/>
          </a:bodyPr>
          <a:lstStyle/>
          <a:p>
            <a:pPr algn="ctr"/>
            <a:r>
              <a:rPr lang="hu-HU" sz="5400" b="1" dirty="0" smtClean="0">
                <a:latin typeface="Avenir Next" panose="020B0503020202020204" pitchFamily="34" charset="0"/>
              </a:rPr>
              <a:t>9. </a:t>
            </a:r>
            <a:br>
              <a:rPr lang="hu-HU" sz="5400" b="1" dirty="0" smtClean="0">
                <a:latin typeface="Avenir Next" panose="020B0503020202020204" pitchFamily="34" charset="0"/>
              </a:rPr>
            </a:br>
            <a:r>
              <a:rPr lang="hu-HU" sz="5400" b="1" dirty="0">
                <a:latin typeface="Avenir Next" panose="020B0503020202020204" pitchFamily="34" charset="0"/>
              </a:rPr>
              <a:t/>
            </a:r>
            <a:br>
              <a:rPr lang="hu-HU" sz="5400" b="1" dirty="0">
                <a:latin typeface="Avenir Next" panose="020B0503020202020204" pitchFamily="34" charset="0"/>
              </a:rPr>
            </a:br>
            <a:r>
              <a:rPr lang="hu-HU" sz="5400" b="1" dirty="0" smtClean="0">
                <a:latin typeface="Avenir Next" panose="020B0503020202020204" pitchFamily="34" charset="0"/>
              </a:rPr>
              <a:t>SZOLGÁLJUNK!</a:t>
            </a:r>
            <a:endParaRPr lang="hu-HU" sz="5400" dirty="0">
              <a:latin typeface="Avenir Next" panose="020B0503020202020204" pitchFamily="34" charset="0"/>
            </a:endParaRPr>
          </a:p>
        </p:txBody>
      </p:sp>
      <p:sp>
        <p:nvSpPr>
          <p:cNvPr id="11" name="Freeform: Shape 10">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 xmlns:a16="http://schemas.microsoft.com/office/drawing/2014/main" id="{5D76B52D-2D42-ED4D-B720-403201792A3D}"/>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9" name="Content Placeholder 4">
            <a:extLst>
              <a:ext uri="{FF2B5EF4-FFF2-40B4-BE49-F238E27FC236}">
                <a16:creationId xmlns="" xmlns:a16="http://schemas.microsoft.com/office/drawing/2014/main" id="{2235CB1D-9F73-5C42-B112-41A332F84C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46968480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B134A14-C42C-7B44-86B3-309DE07E7E4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848" y="-321266"/>
            <a:ext cx="6394152" cy="6857990"/>
          </a:xfrm>
          <a:prstGeom prst="rect">
            <a:avLst/>
          </a:prstGeom>
        </p:spPr>
      </p:pic>
      <p:pic>
        <p:nvPicPr>
          <p:cNvPr id="13" name="Picture 8">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le 1">
            <a:extLst>
              <a:ext uri="{FF2B5EF4-FFF2-40B4-BE49-F238E27FC236}">
                <a16:creationId xmlns="" xmlns:a16="http://schemas.microsoft.com/office/drawing/2014/main" id="{D3D40487-552E-214E-B12F-B14612A117B1}"/>
              </a:ext>
            </a:extLst>
          </p:cNvPr>
          <p:cNvSpPr>
            <a:spLocks noGrp="1"/>
          </p:cNvSpPr>
          <p:nvPr>
            <p:ph type="title"/>
          </p:nvPr>
        </p:nvSpPr>
        <p:spPr>
          <a:xfrm>
            <a:off x="706146" y="1095009"/>
            <a:ext cx="4803636" cy="1311664"/>
          </a:xfrm>
        </p:spPr>
        <p:txBody>
          <a:bodyPr>
            <a:normAutofit/>
          </a:bodyPr>
          <a:lstStyle/>
          <a:p>
            <a:pPr algn="ctr"/>
            <a:r>
              <a:rPr lang="hu-HU" sz="3600" dirty="0" smtClean="0">
                <a:solidFill>
                  <a:srgbClr val="000000"/>
                </a:solidFill>
                <a:latin typeface="Avenir Next" panose="020B0503020202020204" pitchFamily="34" charset="0"/>
              </a:rPr>
              <a:t>KELJ FEL ÉS VILÁGÍTS!</a:t>
            </a:r>
            <a:endParaRPr lang="en-US" sz="3600" dirty="0">
              <a:solidFill>
                <a:srgbClr val="000000"/>
              </a:solidFill>
              <a:latin typeface="Avenir Next" panose="020B0503020202020204" pitchFamily="34" charset="0"/>
            </a:endParaRPr>
          </a:p>
        </p:txBody>
      </p:sp>
      <p:sp>
        <p:nvSpPr>
          <p:cNvPr id="3" name="Content Placeholder 2">
            <a:extLst>
              <a:ext uri="{FF2B5EF4-FFF2-40B4-BE49-F238E27FC236}">
                <a16:creationId xmlns="" xmlns:a16="http://schemas.microsoft.com/office/drawing/2014/main" id="{8A875D53-2ADE-5143-9F16-574BE478675E}"/>
              </a:ext>
            </a:extLst>
          </p:cNvPr>
          <p:cNvSpPr>
            <a:spLocks noGrp="1"/>
          </p:cNvSpPr>
          <p:nvPr>
            <p:ph idx="1"/>
          </p:nvPr>
        </p:nvSpPr>
        <p:spPr>
          <a:xfrm>
            <a:off x="296563" y="2110109"/>
            <a:ext cx="5215238" cy="3950864"/>
          </a:xfrm>
        </p:spPr>
        <p:txBody>
          <a:bodyPr anchor="ctr">
            <a:normAutofit/>
          </a:bodyPr>
          <a:lstStyle/>
          <a:p>
            <a:pPr marL="0" indent="0" algn="ctr">
              <a:buNone/>
            </a:pPr>
            <a:r>
              <a:rPr lang="hu-HU" sz="2400" i="1" dirty="0"/>
              <a:t>„Kelj fel, világosodjál, mert eljött </a:t>
            </a:r>
            <a:r>
              <a:rPr lang="hu-HU" sz="2400" b="1" i="1" dirty="0">
                <a:solidFill>
                  <a:srgbClr val="0070C0"/>
                </a:solidFill>
              </a:rPr>
              <a:t>VILÁGOSSÁGOD</a:t>
            </a:r>
            <a:r>
              <a:rPr lang="hu-HU" sz="2400" i="1" dirty="0"/>
              <a:t>, és az Úr dicsősége rajtad feltámadt. Mert </a:t>
            </a:r>
            <a:r>
              <a:rPr lang="hu-HU" sz="2400" i="1" dirty="0" err="1"/>
              <a:t>ímé</a:t>
            </a:r>
            <a:r>
              <a:rPr lang="hu-HU" sz="2400" i="1" dirty="0"/>
              <a:t>,</a:t>
            </a:r>
            <a:r>
              <a:rPr lang="hu-HU" sz="2400" b="1" i="1" dirty="0"/>
              <a:t> sötétség </a:t>
            </a:r>
            <a:r>
              <a:rPr lang="hu-HU" sz="2400" i="1" dirty="0"/>
              <a:t>borítja a földet, és </a:t>
            </a:r>
            <a:r>
              <a:rPr lang="hu-HU" sz="2400" b="1" i="1" dirty="0"/>
              <a:t>éjszaka</a:t>
            </a:r>
            <a:r>
              <a:rPr lang="hu-HU" sz="2400" i="1" dirty="0"/>
              <a:t> a népeket, de rajtad feltámad az Úr, és dicsősége rajtad megláttatik.</a:t>
            </a:r>
            <a:endParaRPr lang="hu-HU" sz="2400" dirty="0"/>
          </a:p>
          <a:p>
            <a:pPr marL="0" indent="0" algn="ctr">
              <a:buNone/>
            </a:pPr>
            <a:r>
              <a:rPr lang="hu-HU" sz="2400" i="1" dirty="0" err="1"/>
              <a:t>Ézsa</a:t>
            </a:r>
            <a:r>
              <a:rPr lang="hu-HU" sz="2400" i="1" dirty="0"/>
              <a:t> 60:1-2</a:t>
            </a:r>
            <a:endParaRPr lang="hu-HU" sz="2400" dirty="0"/>
          </a:p>
          <a:p>
            <a:pPr marL="0" indent="0" algn="ctr">
              <a:buNone/>
            </a:pPr>
            <a:r>
              <a:rPr lang="hu-HU" sz="2400" dirty="0"/>
              <a:t> </a:t>
            </a:r>
          </a:p>
          <a:p>
            <a:pPr marL="0" indent="0" algn="ctr">
              <a:buNone/>
            </a:pPr>
            <a:endParaRPr lang="en-US" sz="2000" dirty="0">
              <a:solidFill>
                <a:srgbClr val="000000"/>
              </a:solidFill>
            </a:endParaRPr>
          </a:p>
        </p:txBody>
      </p:sp>
    </p:spTree>
    <p:extLst>
      <p:ext uri="{BB962C8B-B14F-4D97-AF65-F5344CB8AC3E}">
        <p14:creationId xmlns:p14="http://schemas.microsoft.com/office/powerpoint/2010/main" val="937374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 xmlns:a16="http://schemas.microsoft.com/office/drawing/2014/main" id="{E3272CCC-81A5-E84D-96D9-48098BC01B2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b="-1"/>
          <a:stretch/>
        </p:blipFill>
        <p:spPr>
          <a:xfrm>
            <a:off x="5797238" y="0"/>
            <a:ext cx="6394152" cy="6857990"/>
          </a:xfrm>
          <a:prstGeom prst="rect">
            <a:avLst/>
          </a:prstGeom>
        </p:spPr>
      </p:pic>
      <p:pic>
        <p:nvPicPr>
          <p:cNvPr id="11" name="Picture 10">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 xmlns:a16="http://schemas.microsoft.com/office/drawing/2014/main" id="{366FE75B-CA34-E948-AAEE-950C6F3DF746}"/>
              </a:ext>
            </a:extLst>
          </p:cNvPr>
          <p:cNvSpPr>
            <a:spLocks noGrp="1"/>
          </p:cNvSpPr>
          <p:nvPr>
            <p:ph idx="1"/>
          </p:nvPr>
        </p:nvSpPr>
        <p:spPr>
          <a:xfrm>
            <a:off x="362073" y="443344"/>
            <a:ext cx="5435165" cy="5971311"/>
          </a:xfrm>
        </p:spPr>
        <p:txBody>
          <a:bodyPr anchor="ctr">
            <a:normAutofit/>
          </a:bodyPr>
          <a:lstStyle/>
          <a:p>
            <a:pPr>
              <a:lnSpc>
                <a:spcPct val="100000"/>
              </a:lnSpc>
            </a:pPr>
            <a:r>
              <a:rPr lang="hu-HU" sz="2000" dirty="0" smtClean="0"/>
              <a:t>Találjunk </a:t>
            </a:r>
            <a:r>
              <a:rPr lang="hu-HU" sz="2000" dirty="0"/>
              <a:t>módot a környezetünkért végzett szolgálatra! Különösen olyan dolgokban, amit nem fognak viszonozni, mint például a szemétszedés a köztereken. </a:t>
            </a:r>
            <a:endParaRPr lang="hu-HU" sz="2000" dirty="0" smtClean="0"/>
          </a:p>
          <a:p>
            <a:pPr>
              <a:lnSpc>
                <a:spcPct val="100000"/>
              </a:lnSpc>
            </a:pPr>
            <a:r>
              <a:rPr lang="hu-HU" sz="2000" dirty="0" smtClean="0"/>
              <a:t>Olvassuk el János 13:1-5 igehelyen, mit cselekedett Jézus és hasonlóképpen tükrözzük őt vissza!</a:t>
            </a:r>
          </a:p>
          <a:p>
            <a:pPr marL="0" indent="0">
              <a:lnSpc>
                <a:spcPct val="100000"/>
              </a:lnSpc>
              <a:buNone/>
            </a:pPr>
            <a:r>
              <a:rPr lang="hu-HU" sz="1800" dirty="0" smtClean="0">
                <a:solidFill>
                  <a:srgbClr val="002060"/>
                </a:solidFill>
              </a:rPr>
              <a:t>„A húsvét ünnepe előtt pedig, tudván Jézus, hogy eljött az ő órája, hogy átmenjen e világból az Atyához, mivelhogy szerette az övéit e világon, mindvégig szerette őket. És vacsora közben, amikor az ördög belesugallta már </a:t>
            </a:r>
            <a:r>
              <a:rPr lang="hu-HU" sz="1800" dirty="0" err="1" smtClean="0">
                <a:solidFill>
                  <a:srgbClr val="002060"/>
                </a:solidFill>
              </a:rPr>
              <a:t>Iskáriótes</a:t>
            </a:r>
            <a:r>
              <a:rPr lang="hu-HU" sz="1800" dirty="0" smtClean="0">
                <a:solidFill>
                  <a:srgbClr val="002060"/>
                </a:solidFill>
              </a:rPr>
              <a:t> Júdásnak, a Simon fiának szívébe, hogy árulja el őt. Tudván Jézus, hogy az Atya mindent hatalmába adott néki, és hogy ő az Istentől jött és az Istenhez megy.  Felkelt a vacsorától, levette a felső ruháját; és egy kendőt vévén, körülkötötte magát. Azután vizet töltött a medencébe, és kezdte mosni a tanítványok lábait, és megtörölni a kendővel, amellyel körül volt kötve.”</a:t>
            </a:r>
            <a:endParaRPr lang="hu-HU" sz="1800" dirty="0">
              <a:solidFill>
                <a:srgbClr val="002060"/>
              </a:solidFill>
            </a:endParaRPr>
          </a:p>
        </p:txBody>
      </p:sp>
    </p:spTree>
    <p:extLst>
      <p:ext uri="{BB962C8B-B14F-4D97-AF65-F5344CB8AC3E}">
        <p14:creationId xmlns:p14="http://schemas.microsoft.com/office/powerpoint/2010/main" val="2963194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7C41DA-A221-0649-A687-01EE960FA161}"/>
              </a:ext>
            </a:extLst>
          </p:cNvPr>
          <p:cNvSpPr>
            <a:spLocks noGrp="1"/>
          </p:cNvSpPr>
          <p:nvPr>
            <p:ph type="title"/>
          </p:nvPr>
        </p:nvSpPr>
        <p:spPr>
          <a:xfrm>
            <a:off x="762000" y="2150213"/>
            <a:ext cx="5663513" cy="3243421"/>
          </a:xfrm>
        </p:spPr>
        <p:txBody>
          <a:bodyPr>
            <a:normAutofit fontScale="90000"/>
          </a:bodyPr>
          <a:lstStyle/>
          <a:p>
            <a:pPr algn="ctr">
              <a:lnSpc>
                <a:spcPct val="100000"/>
              </a:lnSpc>
            </a:pPr>
            <a:r>
              <a:rPr lang="en-US" sz="4800" b="1" dirty="0">
                <a:solidFill>
                  <a:schemeClr val="tx1">
                    <a:lumMod val="85000"/>
                    <a:lumOff val="15000"/>
                  </a:schemeClr>
                </a:solidFill>
                <a:latin typeface="Avenir Next" panose="020B0503020202020204" pitchFamily="34" charset="0"/>
              </a:rPr>
              <a:t>10. </a:t>
            </a:r>
            <a:r>
              <a:rPr lang="hu-HU" sz="4800" b="1" dirty="0" smtClean="0">
                <a:solidFill>
                  <a:schemeClr val="tx1">
                    <a:lumMod val="85000"/>
                    <a:lumOff val="15000"/>
                  </a:schemeClr>
                </a:solidFill>
                <a:latin typeface="Avenir Next" panose="020B0503020202020204" pitchFamily="34" charset="0"/>
              </a:rPr>
              <a:t>TÖLTSÜNK IDŐT</a:t>
            </a:r>
            <a:br>
              <a:rPr lang="hu-HU" sz="4800" b="1" dirty="0" smtClean="0">
                <a:solidFill>
                  <a:schemeClr val="tx1">
                    <a:lumMod val="85000"/>
                    <a:lumOff val="15000"/>
                  </a:schemeClr>
                </a:solidFill>
                <a:latin typeface="Avenir Next" panose="020B0503020202020204" pitchFamily="34" charset="0"/>
              </a:rPr>
            </a:br>
            <a:r>
              <a:rPr lang="hu-HU" sz="4800" b="1" dirty="0" smtClean="0">
                <a:solidFill>
                  <a:schemeClr val="tx1">
                    <a:lumMod val="85000"/>
                    <a:lumOff val="15000"/>
                  </a:schemeClr>
                </a:solidFill>
                <a:latin typeface="Avenir Next" panose="020B0503020202020204" pitchFamily="34" charset="0"/>
              </a:rPr>
              <a:t/>
            </a:r>
            <a:br>
              <a:rPr lang="hu-HU" sz="4800" b="1" dirty="0" smtClean="0">
                <a:solidFill>
                  <a:schemeClr val="tx1">
                    <a:lumMod val="85000"/>
                    <a:lumOff val="15000"/>
                  </a:schemeClr>
                </a:solidFill>
                <a:latin typeface="Avenir Next" panose="020B0503020202020204" pitchFamily="34" charset="0"/>
              </a:rPr>
            </a:br>
            <a:r>
              <a:rPr lang="en-US" sz="4800" b="1" dirty="0" smtClean="0">
                <a:solidFill>
                  <a:schemeClr val="tx1">
                    <a:lumMod val="85000"/>
                    <a:lumOff val="15000"/>
                  </a:schemeClr>
                </a:solidFill>
                <a:latin typeface="Avenir Next" panose="020B0503020202020204" pitchFamily="34" charset="0"/>
              </a:rPr>
              <a:t> </a:t>
            </a:r>
            <a:r>
              <a:rPr lang="en-US" sz="4900" b="1" i="1" dirty="0" smtClean="0">
                <a:solidFill>
                  <a:schemeClr val="accent5">
                    <a:lumMod val="60000"/>
                    <a:lumOff val="40000"/>
                  </a:schemeClr>
                </a:solidFill>
                <a:latin typeface="Book Antiqua" panose="02040602050305030304" pitchFamily="18" charset="0"/>
              </a:rPr>
              <a:t>csendes</a:t>
            </a:r>
            <a:r>
              <a:rPr lang="hu-HU" sz="4900" b="1" i="1" dirty="0" smtClean="0">
                <a:solidFill>
                  <a:schemeClr val="accent5">
                    <a:lumMod val="60000"/>
                    <a:lumOff val="40000"/>
                  </a:schemeClr>
                </a:solidFill>
                <a:latin typeface="Book Antiqua" panose="02040602050305030304" pitchFamily="18" charset="0"/>
              </a:rPr>
              <a:t> magányban!</a:t>
            </a:r>
            <a:r>
              <a:rPr lang="en-US" sz="4900" i="1" dirty="0">
                <a:solidFill>
                  <a:schemeClr val="accent5">
                    <a:lumMod val="60000"/>
                    <a:lumOff val="40000"/>
                  </a:schemeClr>
                </a:solidFill>
                <a:latin typeface="Book Antiqua" panose="02040602050305030304" pitchFamily="18" charset="0"/>
              </a:rPr>
              <a:t/>
            </a:r>
            <a:br>
              <a:rPr lang="en-US" sz="4900" i="1" dirty="0">
                <a:solidFill>
                  <a:schemeClr val="accent5">
                    <a:lumMod val="60000"/>
                    <a:lumOff val="40000"/>
                  </a:schemeClr>
                </a:solidFill>
                <a:latin typeface="Book Antiqua" panose="02040602050305030304" pitchFamily="18" charset="0"/>
              </a:rPr>
            </a:br>
            <a:endParaRPr lang="en-US" sz="49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79657963-5CDB-B049-B5A2-7D2063400E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520665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 xmlns:a16="http://schemas.microsoft.com/office/drawing/2014/main" id="{4F0DD0BF-5CEC-6049-A7AF-1E0D5E5D0127}"/>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 xmlns:a16="http://schemas.microsoft.com/office/drawing/2014/main" id="{2E0A32CC-6183-2C4B-9E57-B1C0D986A89D}"/>
              </a:ext>
            </a:extLst>
          </p:cNvPr>
          <p:cNvSpPr>
            <a:spLocks noGrp="1"/>
          </p:cNvSpPr>
          <p:nvPr>
            <p:ph idx="1"/>
          </p:nvPr>
        </p:nvSpPr>
        <p:spPr>
          <a:xfrm>
            <a:off x="6090574" y="738620"/>
            <a:ext cx="4977578" cy="5232349"/>
          </a:xfrm>
        </p:spPr>
        <p:txBody>
          <a:bodyPr anchor="ctr">
            <a:normAutofit/>
          </a:bodyPr>
          <a:lstStyle/>
          <a:p>
            <a:pPr>
              <a:lnSpc>
                <a:spcPct val="100000"/>
              </a:lnSpc>
            </a:pPr>
            <a:r>
              <a:rPr lang="hu-HU" sz="2400" dirty="0"/>
              <a:t>A nyugalomban eltereljük gondolatainkat a problémáinkról és Isten igéjének értelmére </a:t>
            </a:r>
            <a:r>
              <a:rPr lang="hu-HU" sz="2400" dirty="0" smtClean="0"/>
              <a:t>összpontosítunk. </a:t>
            </a:r>
          </a:p>
          <a:p>
            <a:pPr>
              <a:lnSpc>
                <a:spcPct val="100000"/>
              </a:lnSpc>
            </a:pPr>
            <a:r>
              <a:rPr lang="hu-HU" sz="2400" dirty="0"/>
              <a:t>Töltsünk időt a tömegtől és a zajos élettől távol! </a:t>
            </a:r>
            <a:endParaRPr lang="hu-HU" sz="2400" dirty="0" smtClean="0"/>
          </a:p>
          <a:p>
            <a:pPr>
              <a:lnSpc>
                <a:spcPct val="100000"/>
              </a:lnSpc>
            </a:pPr>
            <a:r>
              <a:rPr lang="hu-HU" sz="2400" dirty="0"/>
              <a:t>Minden nap biztosítsunk magunknak néhány percet az egyedüllétre. Csak mi és Isten.</a:t>
            </a:r>
            <a:endParaRPr lang="en-US" sz="2400" dirty="0">
              <a:solidFill>
                <a:srgbClr val="000000"/>
              </a:solidFill>
            </a:endParaRPr>
          </a:p>
        </p:txBody>
      </p:sp>
    </p:spTree>
    <p:extLst>
      <p:ext uri="{BB962C8B-B14F-4D97-AF65-F5344CB8AC3E}">
        <p14:creationId xmlns:p14="http://schemas.microsoft.com/office/powerpoint/2010/main" val="2499470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29334C-A9AA-5643-8010-E38B224A6111}"/>
              </a:ext>
            </a:extLst>
          </p:cNvPr>
          <p:cNvSpPr>
            <a:spLocks noGrp="1"/>
          </p:cNvSpPr>
          <p:nvPr>
            <p:ph type="title"/>
          </p:nvPr>
        </p:nvSpPr>
        <p:spPr>
          <a:xfrm>
            <a:off x="6746628" y="781879"/>
            <a:ext cx="4645250" cy="4744277"/>
          </a:xfrm>
        </p:spPr>
        <p:txBody>
          <a:bodyPr vert="horz" lIns="91440" tIns="45720" rIns="91440" bIns="45720" rtlCol="0" anchor="b">
            <a:normAutofit fontScale="90000"/>
          </a:bodyPr>
          <a:lstStyle/>
          <a:p>
            <a:pPr algn="ctr"/>
            <a:r>
              <a:rPr lang="en-US" sz="5400" b="1" dirty="0">
                <a:latin typeface="Avenir Next" panose="020B0503020202020204" pitchFamily="34" charset="0"/>
              </a:rPr>
              <a:t>11. </a:t>
            </a:r>
            <a:r>
              <a:rPr lang="hu-HU" sz="5400" b="1" dirty="0" smtClean="0">
                <a:latin typeface="Avenir Next" panose="020B0503020202020204" pitchFamily="34" charset="0"/>
              </a:rPr>
              <a:t/>
            </a:r>
            <a:br>
              <a:rPr lang="hu-HU" sz="5400" b="1" dirty="0" smtClean="0">
                <a:latin typeface="Avenir Next" panose="020B0503020202020204" pitchFamily="34" charset="0"/>
              </a:rPr>
            </a:br>
            <a:r>
              <a:rPr lang="hu-HU" sz="5400" b="1" dirty="0">
                <a:latin typeface="Avenir Next" panose="020B0503020202020204" pitchFamily="34" charset="0"/>
              </a:rPr>
              <a:t/>
            </a:r>
            <a:br>
              <a:rPr lang="hu-HU" sz="5400" b="1" dirty="0">
                <a:latin typeface="Avenir Next" panose="020B0503020202020204" pitchFamily="34" charset="0"/>
              </a:rPr>
            </a:br>
            <a:r>
              <a:rPr lang="hu-HU" sz="5400" b="1" dirty="0" smtClean="0">
                <a:latin typeface="Avenir Next" panose="020B0503020202020204" pitchFamily="34" charset="0"/>
              </a:rPr>
              <a:t>BÖJTÖLJÜNK </a:t>
            </a:r>
            <a:r>
              <a:rPr lang="en-US" sz="5400" b="1" dirty="0">
                <a:latin typeface="Avenir Next" panose="020B0503020202020204" pitchFamily="34" charset="0"/>
              </a:rPr>
              <a:t/>
            </a:r>
            <a:br>
              <a:rPr lang="en-US" sz="5400" b="1" dirty="0">
                <a:latin typeface="Avenir Next" panose="020B0503020202020204" pitchFamily="34" charset="0"/>
              </a:rPr>
            </a:br>
            <a:r>
              <a:rPr lang="hu-HU" sz="6000" b="1" i="1" dirty="0" smtClean="0">
                <a:solidFill>
                  <a:schemeClr val="accent5">
                    <a:lumMod val="60000"/>
                    <a:lumOff val="40000"/>
                  </a:schemeClr>
                </a:solidFill>
                <a:latin typeface="Book Antiqua" panose="02040602050305030304" pitchFamily="18" charset="0"/>
              </a:rPr>
              <a:t>és imádkozzunk!</a:t>
            </a:r>
            <a:r>
              <a:rPr lang="en-US" sz="6000" i="1" dirty="0">
                <a:solidFill>
                  <a:schemeClr val="accent5">
                    <a:lumMod val="60000"/>
                    <a:lumOff val="40000"/>
                  </a:schemeClr>
                </a:solidFill>
                <a:latin typeface="Book Antiqua" panose="02040602050305030304" pitchFamily="18" charset="0"/>
              </a:rPr>
              <a:t/>
            </a:r>
            <a:br>
              <a:rPr lang="en-US" sz="6000" i="1" dirty="0">
                <a:solidFill>
                  <a:schemeClr val="accent5">
                    <a:lumMod val="60000"/>
                    <a:lumOff val="40000"/>
                  </a:schemeClr>
                </a:solidFill>
                <a:latin typeface="Book Antiqua" panose="02040602050305030304" pitchFamily="18" charset="0"/>
              </a:rPr>
            </a:br>
            <a:endParaRPr lang="en-US"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 xmlns:a16="http://schemas.microsoft.com/office/drawing/2014/main" id="{09B6E234-6B15-3F45-AC81-D4283966ABD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37350301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F074C6C8-3D1C-8A4C-8A5A-8B9CEE5BEE9E}"/>
              </a:ext>
            </a:extLst>
          </p:cNvPr>
          <p:cNvSpPr>
            <a:spLocks noGrp="1"/>
          </p:cNvSpPr>
          <p:nvPr>
            <p:ph idx="1"/>
          </p:nvPr>
        </p:nvSpPr>
        <p:spPr>
          <a:xfrm>
            <a:off x="494681" y="1417984"/>
            <a:ext cx="5120113" cy="4748038"/>
          </a:xfrm>
        </p:spPr>
        <p:txBody>
          <a:bodyPr>
            <a:normAutofit/>
          </a:bodyPr>
          <a:lstStyle/>
          <a:p>
            <a:pPr algn="ctr">
              <a:lnSpc>
                <a:spcPct val="110000"/>
              </a:lnSpc>
            </a:pPr>
            <a:r>
              <a:rPr lang="hu-HU" sz="2400" dirty="0"/>
              <a:t>A Bibliában számos példát találunk a böjtöléssel összekötött imádságra.</a:t>
            </a:r>
            <a:endParaRPr lang="hu-HU" sz="2400" dirty="0" smtClean="0"/>
          </a:p>
          <a:p>
            <a:pPr marL="0" indent="0" algn="ctr">
              <a:lnSpc>
                <a:spcPct val="110000"/>
              </a:lnSpc>
              <a:buNone/>
            </a:pPr>
            <a:r>
              <a:rPr lang="hu-HU" sz="2400" dirty="0" smtClean="0"/>
              <a:t>„</a:t>
            </a:r>
            <a:r>
              <a:rPr lang="hu-HU" sz="2400" i="1" dirty="0" smtClean="0"/>
              <a:t>És </a:t>
            </a:r>
            <a:r>
              <a:rPr lang="hu-HU" sz="2400" i="1" dirty="0" err="1"/>
              <a:t>böjtölénk</a:t>
            </a:r>
            <a:r>
              <a:rPr lang="hu-HU" sz="2400" i="1" dirty="0"/>
              <a:t> </a:t>
            </a:r>
            <a:r>
              <a:rPr lang="hu-HU" sz="2400" i="1" dirty="0" err="1"/>
              <a:t>és</a:t>
            </a:r>
            <a:r>
              <a:rPr lang="hu-HU" sz="2400" i="1" dirty="0"/>
              <a:t> a mi Istenünkhöz </a:t>
            </a:r>
            <a:r>
              <a:rPr lang="hu-HU" sz="2400" i="1" dirty="0" err="1"/>
              <a:t>könyörgénk</a:t>
            </a:r>
            <a:r>
              <a:rPr lang="hu-HU" sz="2400" i="1" dirty="0"/>
              <a:t> </a:t>
            </a:r>
            <a:r>
              <a:rPr lang="hu-HU" sz="2400" i="1" dirty="0" err="1"/>
              <a:t>annakokáért</a:t>
            </a:r>
            <a:r>
              <a:rPr lang="hu-HU" sz="2400" i="1" dirty="0"/>
              <a:t>, és meghallgatott minket.” </a:t>
            </a:r>
            <a:endParaRPr lang="hu-HU" sz="2400" dirty="0" smtClean="0"/>
          </a:p>
          <a:p>
            <a:pPr marL="0" indent="0" algn="ctr">
              <a:lnSpc>
                <a:spcPct val="110000"/>
              </a:lnSpc>
              <a:buNone/>
            </a:pPr>
            <a:r>
              <a:rPr lang="hu-HU" sz="2000" dirty="0" err="1" smtClean="0"/>
              <a:t>Ezsdrás</a:t>
            </a:r>
            <a:r>
              <a:rPr lang="hu-HU" sz="2000" dirty="0" smtClean="0"/>
              <a:t>  8:23</a:t>
            </a:r>
          </a:p>
          <a:p>
            <a:pPr algn="ctr"/>
            <a:r>
              <a:rPr lang="hu-HU" sz="2400" dirty="0"/>
              <a:t>Legközelebb, ha megkérnek, hogy sürgősen imádkozzunk valakiért, fontoljuk meg, hogy böjtöléssel kapcsoljuk össze az imádságot. </a:t>
            </a:r>
          </a:p>
        </p:txBody>
      </p:sp>
      <p:pic>
        <p:nvPicPr>
          <p:cNvPr id="6" name="Content Placeholder 3">
            <a:extLst>
              <a:ext uri="{FF2B5EF4-FFF2-40B4-BE49-F238E27FC236}">
                <a16:creationId xmlns="" xmlns:a16="http://schemas.microsoft.com/office/drawing/2014/main" id="{C69F42B7-5186-7647-B26E-5C86492AFD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08043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3">
            <a:extLst>
              <a:ext uri="{FF2B5EF4-FFF2-40B4-BE49-F238E27FC236}">
                <a16:creationId xmlns="" xmlns:a16="http://schemas.microsoft.com/office/drawing/2014/main" id="{1F951D44-A996-4544-A96C-6097F96E18C7}"/>
              </a:ext>
            </a:extLst>
          </p:cNvPr>
          <p:cNvPicPr>
            <a:picLocks noChangeAspect="1"/>
          </p:cNvPicPr>
          <p:nvPr/>
        </p:nvPicPr>
        <p:blipFill rotWithShape="1">
          <a:blip r:embed="rId3" cstate="email">
            <a:duotone>
              <a:prstClr val="black"/>
              <a:schemeClr val="tx2">
                <a:tint val="45000"/>
                <a:satMod val="400000"/>
              </a:schemeClr>
            </a:duotone>
            <a:alphaModFix amt="35000"/>
            <a:extLst>
              <a:ext uri="{28A0092B-C50C-407E-A947-70E740481C1C}">
                <a14:useLocalDpi xmlns:a14="http://schemas.microsoft.com/office/drawing/2010/main"/>
              </a:ext>
            </a:extLst>
          </a:blip>
          <a:srcRect/>
          <a:stretch/>
        </p:blipFill>
        <p:spPr>
          <a:xfrm>
            <a:off x="-17" y="10"/>
            <a:ext cx="12192000" cy="6855948"/>
          </a:xfrm>
          <a:prstGeom prst="rect">
            <a:avLst/>
          </a:prstGeom>
        </p:spPr>
      </p:pic>
      <p:sp>
        <p:nvSpPr>
          <p:cNvPr id="2" name="Title 1">
            <a:extLst>
              <a:ext uri="{FF2B5EF4-FFF2-40B4-BE49-F238E27FC236}">
                <a16:creationId xmlns="" xmlns:a16="http://schemas.microsoft.com/office/drawing/2014/main" id="{318CBAC8-FB3E-3F4F-84C8-AC250B429D85}"/>
              </a:ext>
            </a:extLst>
          </p:cNvPr>
          <p:cNvSpPr>
            <a:spLocks noGrp="1"/>
          </p:cNvSpPr>
          <p:nvPr>
            <p:ph type="title"/>
          </p:nvPr>
        </p:nvSpPr>
        <p:spPr>
          <a:xfrm>
            <a:off x="294469" y="1396289"/>
            <a:ext cx="6092218" cy="4381659"/>
          </a:xfrm>
        </p:spPr>
        <p:txBody>
          <a:bodyPr vert="horz" lIns="91440" tIns="45720" rIns="91440" bIns="45720" rtlCol="0">
            <a:normAutofit/>
          </a:bodyPr>
          <a:lstStyle/>
          <a:p>
            <a:pPr algn="ctr"/>
            <a:r>
              <a:rPr lang="en-US" b="1" dirty="0">
                <a:latin typeface="Avenir Next" panose="020B0503020202020204" pitchFamily="34" charset="0"/>
              </a:rPr>
              <a:t>12. </a:t>
            </a:r>
            <a:r>
              <a:rPr lang="hu-HU" b="1" dirty="0" smtClean="0">
                <a:latin typeface="Avenir Next" panose="020B0503020202020204" pitchFamily="34" charset="0"/>
              </a:rPr>
              <a:t/>
            </a:r>
            <a:br>
              <a:rPr lang="hu-HU" b="1" dirty="0" smtClean="0">
                <a:latin typeface="Avenir Next" panose="020B0503020202020204" pitchFamily="34" charset="0"/>
              </a:rPr>
            </a:br>
            <a:r>
              <a:rPr lang="hu-HU" b="1" dirty="0" smtClean="0">
                <a:latin typeface="Avenir Next" panose="020B0503020202020204" pitchFamily="34" charset="0"/>
              </a:rPr>
              <a:t/>
            </a:r>
            <a:br>
              <a:rPr lang="hu-HU" b="1" dirty="0" smtClean="0">
                <a:latin typeface="Avenir Next" panose="020B0503020202020204" pitchFamily="34" charset="0"/>
              </a:rPr>
            </a:br>
            <a:r>
              <a:rPr lang="hu-HU" b="1" dirty="0" smtClean="0">
                <a:latin typeface="Avenir Next" panose="020B0503020202020204" pitchFamily="34" charset="0"/>
              </a:rPr>
              <a:t>BÍZZUK AGGODALMAINKAT</a:t>
            </a:r>
            <a:br>
              <a:rPr lang="hu-HU" b="1" dirty="0" smtClean="0">
                <a:latin typeface="Avenir Next" panose="020B0503020202020204" pitchFamily="34" charset="0"/>
              </a:rPr>
            </a:br>
            <a:r>
              <a:rPr lang="hu-HU" b="1" dirty="0" smtClean="0">
                <a:latin typeface="Avenir Next" panose="020B0503020202020204" pitchFamily="34" charset="0"/>
              </a:rPr>
              <a:t/>
            </a:r>
            <a:br>
              <a:rPr lang="hu-HU" b="1" dirty="0" smtClean="0">
                <a:latin typeface="Avenir Next" panose="020B0503020202020204" pitchFamily="34" charset="0"/>
              </a:rPr>
            </a:br>
            <a:r>
              <a:rPr lang="hu-HU" sz="4800" b="1" i="1" dirty="0" smtClean="0">
                <a:solidFill>
                  <a:schemeClr val="accent5">
                    <a:lumMod val="60000"/>
                    <a:lumOff val="40000"/>
                  </a:schemeClr>
                </a:solidFill>
                <a:latin typeface="Book Antiqua" panose="02040602050305030304" pitchFamily="18" charset="0"/>
              </a:rPr>
              <a:t>Istenre! </a:t>
            </a:r>
            <a:r>
              <a:rPr lang="en-US" sz="4800" i="1" dirty="0" smtClean="0">
                <a:solidFill>
                  <a:schemeClr val="accent5">
                    <a:lumMod val="60000"/>
                    <a:lumOff val="40000"/>
                  </a:schemeClr>
                </a:solidFill>
                <a:effectLst/>
                <a:latin typeface="Book Antiqua" panose="02040602050305030304" pitchFamily="18" charset="0"/>
              </a:rPr>
              <a:t> </a:t>
            </a:r>
            <a:endParaRPr lang="en-US" i="1" dirty="0">
              <a:solidFill>
                <a:schemeClr val="accent5">
                  <a:lumMod val="60000"/>
                  <a:lumOff val="40000"/>
                </a:schemeClr>
              </a:solidFill>
              <a:latin typeface="Book Antiqua" panose="02040602050305030304" pitchFamily="18" charset="0"/>
            </a:endParaRPr>
          </a:p>
        </p:txBody>
      </p:sp>
      <p:sp>
        <p:nvSpPr>
          <p:cNvPr id="22" name="Freeform 49">
            <a:extLst>
              <a:ext uri="{FF2B5EF4-FFF2-40B4-BE49-F238E27FC236}">
                <a16:creationId xmlns="" xmlns:a16="http://schemas.microsoft.com/office/drawing/2014/main" id="{EF9B8DF2-C3F5-49A2-94D2-F7B65A0F1F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Content Placeholder 3">
            <a:extLst>
              <a:ext uri="{FF2B5EF4-FFF2-40B4-BE49-F238E27FC236}">
                <a16:creationId xmlns="" xmlns:a16="http://schemas.microsoft.com/office/drawing/2014/main" id="{7B721D25-DBCE-1A44-937C-F3FB83A85C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44928260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E7AF9EB4-959C-2641-B36A-131A2FB53869}"/>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9" name="Picture 8">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 xmlns:a16="http://schemas.microsoft.com/office/drawing/2014/main" id="{415A323F-95FC-BF4E-BBF5-D69378553AC8}"/>
              </a:ext>
            </a:extLst>
          </p:cNvPr>
          <p:cNvSpPr>
            <a:spLocks noGrp="1"/>
          </p:cNvSpPr>
          <p:nvPr>
            <p:ph idx="1"/>
          </p:nvPr>
        </p:nvSpPr>
        <p:spPr>
          <a:xfrm>
            <a:off x="804997" y="742121"/>
            <a:ext cx="4706803" cy="5247861"/>
          </a:xfrm>
        </p:spPr>
        <p:txBody>
          <a:bodyPr anchor="ctr">
            <a:normAutofit/>
          </a:bodyPr>
          <a:lstStyle/>
          <a:p>
            <a:pPr marL="0" indent="0">
              <a:lnSpc>
                <a:spcPct val="100000"/>
              </a:lnSpc>
              <a:buNone/>
            </a:pPr>
            <a:r>
              <a:rPr lang="hu-HU" sz="2400" dirty="0"/>
              <a:t>Ez egy világos tanítása a </a:t>
            </a:r>
            <a:r>
              <a:rPr lang="hu-HU" sz="2400" dirty="0" smtClean="0"/>
              <a:t>Szentírásnak:</a:t>
            </a:r>
          </a:p>
          <a:p>
            <a:pPr marL="0" indent="0">
              <a:lnSpc>
                <a:spcPct val="100000"/>
              </a:lnSpc>
              <a:buNone/>
            </a:pPr>
            <a:r>
              <a:rPr lang="hu-HU" sz="2400" i="1" dirty="0"/>
              <a:t>„</a:t>
            </a:r>
            <a:r>
              <a:rPr lang="hu-HU" sz="2400" b="1" i="1" dirty="0">
                <a:solidFill>
                  <a:schemeClr val="accent5">
                    <a:lumMod val="50000"/>
                  </a:schemeClr>
                </a:solidFill>
              </a:rPr>
              <a:t>Vessed az Úrra a te terhedet, ő gondot visel rólad…” (Zsolt 55:23</a:t>
            </a:r>
            <a:r>
              <a:rPr lang="hu-HU" sz="2400" b="1" i="1" dirty="0" smtClean="0">
                <a:solidFill>
                  <a:schemeClr val="accent5">
                    <a:lumMod val="50000"/>
                  </a:schemeClr>
                </a:solidFill>
              </a:rPr>
              <a:t>).</a:t>
            </a:r>
          </a:p>
          <a:p>
            <a:pPr marL="0" indent="0">
              <a:lnSpc>
                <a:spcPct val="100000"/>
              </a:lnSpc>
              <a:buNone/>
            </a:pPr>
            <a:endParaRPr lang="hu-HU" sz="2400" b="1" i="1" dirty="0" smtClean="0">
              <a:solidFill>
                <a:schemeClr val="accent5">
                  <a:lumMod val="50000"/>
                </a:schemeClr>
              </a:solidFill>
            </a:endParaRPr>
          </a:p>
          <a:p>
            <a:pPr marL="0" indent="0">
              <a:buNone/>
            </a:pPr>
            <a:r>
              <a:rPr lang="hu-HU" sz="2400" dirty="0"/>
              <a:t> </a:t>
            </a:r>
          </a:p>
          <a:p>
            <a:pPr marL="0" indent="0">
              <a:lnSpc>
                <a:spcPct val="100000"/>
              </a:lnSpc>
              <a:buNone/>
            </a:pPr>
            <a:endParaRPr lang="hu-HU" sz="2400" i="1" dirty="0" smtClean="0"/>
          </a:p>
          <a:p>
            <a:pPr marL="0" indent="0">
              <a:lnSpc>
                <a:spcPct val="100000"/>
              </a:lnSpc>
              <a:buNone/>
            </a:pPr>
            <a:endParaRPr lang="en-US" sz="2400" dirty="0">
              <a:solidFill>
                <a:srgbClr val="000000"/>
              </a:solidFill>
            </a:endParaRPr>
          </a:p>
        </p:txBody>
      </p:sp>
      <p:sp>
        <p:nvSpPr>
          <p:cNvPr id="5" name="Rectangle 4">
            <a:extLst>
              <a:ext uri="{FF2B5EF4-FFF2-40B4-BE49-F238E27FC236}">
                <a16:creationId xmlns="" xmlns:a16="http://schemas.microsoft.com/office/drawing/2014/main" id="{3486642B-BB8E-C842-98D7-AABCE0C3BFBF}"/>
              </a:ext>
            </a:extLst>
          </p:cNvPr>
          <p:cNvSpPr/>
          <p:nvPr/>
        </p:nvSpPr>
        <p:spPr>
          <a:xfrm>
            <a:off x="1378226" y="4731026"/>
            <a:ext cx="7622744" cy="830997"/>
          </a:xfrm>
          <a:prstGeom prst="rect">
            <a:avLst/>
          </a:prstGeom>
        </p:spPr>
        <p:txBody>
          <a:bodyPr wrap="square">
            <a:spAutoFit/>
          </a:bodyPr>
          <a:lstStyle/>
          <a:p>
            <a:r>
              <a:rPr lang="hu-HU" sz="2400" b="1" i="1" dirty="0"/>
              <a:t>Minden alkalommal ezt tegyük, ha aggodalom tör </a:t>
            </a:r>
            <a:r>
              <a:rPr lang="hu-HU" sz="2400" b="1" i="1" dirty="0" smtClean="0"/>
              <a:t>ránk!</a:t>
            </a:r>
            <a:endParaRPr lang="hu-HU" sz="2400" b="1" dirty="0"/>
          </a:p>
          <a:p>
            <a:r>
              <a:rPr lang="hu-HU" sz="2400" dirty="0"/>
              <a:t> </a:t>
            </a:r>
          </a:p>
        </p:txBody>
      </p:sp>
    </p:spTree>
    <p:extLst>
      <p:ext uri="{BB962C8B-B14F-4D97-AF65-F5344CB8AC3E}">
        <p14:creationId xmlns:p14="http://schemas.microsoft.com/office/powerpoint/2010/main" val="2375089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2A2B7-BA63-BB48-8D4B-A796CBE7A466}"/>
              </a:ext>
            </a:extLst>
          </p:cNvPr>
          <p:cNvSpPr>
            <a:spLocks noGrp="1"/>
          </p:cNvSpPr>
          <p:nvPr>
            <p:ph type="title"/>
          </p:nvPr>
        </p:nvSpPr>
        <p:spPr>
          <a:xfrm>
            <a:off x="243015" y="803325"/>
            <a:ext cx="6441988" cy="4065237"/>
          </a:xfrm>
        </p:spPr>
        <p:txBody>
          <a:bodyPr>
            <a:normAutofit fontScale="90000"/>
          </a:bodyPr>
          <a:lstStyle/>
          <a:p>
            <a:pPr algn="ctr">
              <a:lnSpc>
                <a:spcPct val="100000"/>
              </a:lnSpc>
            </a:pPr>
            <a:r>
              <a:rPr lang="en-US" sz="4800" b="1" dirty="0">
                <a:latin typeface="Avenir Next" panose="020B0503020202020204" pitchFamily="34" charset="0"/>
              </a:rPr>
              <a:t>13. </a:t>
            </a:r>
            <a:r>
              <a:rPr lang="hu-HU" sz="4800" b="1" dirty="0" smtClean="0">
                <a:latin typeface="Avenir Next" panose="020B0503020202020204" pitchFamily="34" charset="0"/>
              </a:rPr>
              <a:t/>
            </a:r>
            <a:br>
              <a:rPr lang="hu-HU" sz="4800" b="1" dirty="0" smtClean="0">
                <a:latin typeface="Avenir Next" panose="020B0503020202020204" pitchFamily="34" charset="0"/>
              </a:rPr>
            </a:br>
            <a:r>
              <a:rPr lang="hu-HU" sz="4800" b="1" dirty="0" smtClean="0">
                <a:latin typeface="Avenir Next" panose="020B0503020202020204" pitchFamily="34" charset="0"/>
              </a:rPr>
              <a:t/>
            </a:r>
            <a:br>
              <a:rPr lang="hu-HU" sz="4800" b="1" dirty="0" smtClean="0">
                <a:latin typeface="Avenir Next" panose="020B0503020202020204" pitchFamily="34" charset="0"/>
              </a:rPr>
            </a:br>
            <a:r>
              <a:rPr lang="hu-HU" sz="4800" b="1" dirty="0" smtClean="0">
                <a:latin typeface="Avenir Next" panose="020B0503020202020204" pitchFamily="34" charset="0"/>
              </a:rPr>
              <a:t>ÁRASSZUNK SZERETETET, </a:t>
            </a:r>
            <a:br>
              <a:rPr lang="hu-HU" sz="4800" b="1" dirty="0" smtClean="0">
                <a:latin typeface="Avenir Next" panose="020B0503020202020204" pitchFamily="34" charset="0"/>
              </a:rPr>
            </a:br>
            <a:r>
              <a:rPr lang="hu-HU" sz="4800" b="1" dirty="0" smtClean="0">
                <a:latin typeface="Avenir Next" panose="020B0503020202020204" pitchFamily="34" charset="0"/>
              </a:rPr>
              <a:t/>
            </a:r>
            <a:br>
              <a:rPr lang="hu-HU" sz="4800" b="1" dirty="0" smtClean="0">
                <a:latin typeface="Avenir Next" panose="020B0503020202020204" pitchFamily="34" charset="0"/>
              </a:rPr>
            </a:br>
            <a:r>
              <a:rPr lang="en-US" sz="4800" b="1" dirty="0" smtClean="0">
                <a:latin typeface="Avenir Next" panose="020B0503020202020204" pitchFamily="34" charset="0"/>
              </a:rPr>
              <a:t> </a:t>
            </a:r>
            <a:r>
              <a:rPr lang="hu-HU" sz="4800" b="1" i="1" dirty="0" smtClean="0">
                <a:solidFill>
                  <a:schemeClr val="accent5">
                    <a:lumMod val="60000"/>
                    <a:lumOff val="40000"/>
                  </a:schemeClr>
                </a:solidFill>
                <a:latin typeface="Book Antiqua" panose="02040602050305030304" pitchFamily="18" charset="0"/>
              </a:rPr>
              <a:t>bárhol is járunk! </a:t>
            </a:r>
            <a:endParaRPr lang="en-US"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52E975D7-0DE2-924C-887A-AF82B545CC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74837372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 xmlns:a16="http://schemas.microsoft.com/office/drawing/2014/main" id="{278439AE-DCD3-5943-97C5-DE5D1DEE4893}"/>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 xmlns:a16="http://schemas.microsoft.com/office/drawing/2014/main" id="{21FE5703-6017-B04D-9476-4349FE9D047D}"/>
              </a:ext>
            </a:extLst>
          </p:cNvPr>
          <p:cNvSpPr>
            <a:spLocks noGrp="1"/>
          </p:cNvSpPr>
          <p:nvPr>
            <p:ph idx="1"/>
          </p:nvPr>
        </p:nvSpPr>
        <p:spPr>
          <a:xfrm>
            <a:off x="6202017" y="225287"/>
            <a:ext cx="5289764" cy="6374295"/>
          </a:xfrm>
        </p:spPr>
        <p:txBody>
          <a:bodyPr anchor="ctr">
            <a:normAutofit/>
          </a:bodyPr>
          <a:lstStyle/>
          <a:p>
            <a:pPr marL="0" indent="0">
              <a:buNone/>
            </a:pPr>
            <a:r>
              <a:rPr lang="hu-HU" dirty="0" smtClean="0">
                <a:solidFill>
                  <a:srgbClr val="000000"/>
                </a:solidFill>
              </a:rPr>
              <a:t>Kövessük </a:t>
            </a:r>
            <a:r>
              <a:rPr lang="hu-HU" dirty="0"/>
              <a:t>Kalkuttai Teréz Anya </a:t>
            </a:r>
            <a:r>
              <a:rPr lang="hu-HU" dirty="0" smtClean="0"/>
              <a:t>tanácsát:</a:t>
            </a:r>
          </a:p>
          <a:p>
            <a:pPr marL="0" indent="0">
              <a:buNone/>
            </a:pPr>
            <a:endParaRPr lang="hu-HU" dirty="0" smtClean="0"/>
          </a:p>
          <a:p>
            <a:pPr marL="0" indent="0" algn="ctr">
              <a:buNone/>
            </a:pPr>
            <a:r>
              <a:rPr lang="hu-HU" dirty="0" smtClean="0"/>
              <a:t> </a:t>
            </a:r>
            <a:r>
              <a:rPr lang="hu-HU" dirty="0"/>
              <a:t>„Akárhová mész is, szeretetet sugározz! Legelőször is a saját otthonodban. Senkit, aki hozzád fordult, ne engedj el anélkül, hogy jobbá, boldogabbá vált volna. Legyél Isten szeretetének élő kifejezője, az arckifejezéseddel, a szemedből áradó kedvességgel, mosolyod </a:t>
            </a:r>
            <a:r>
              <a:rPr lang="hu-HU" dirty="0" smtClean="0"/>
              <a:t>kedvességével</a:t>
            </a:r>
            <a:r>
              <a:rPr lang="hu-HU" dirty="0"/>
              <a:t>, meleg üdvözlésed kedvességével!” </a:t>
            </a:r>
          </a:p>
          <a:p>
            <a:pPr marL="0" indent="0" algn="ctr">
              <a:buNone/>
            </a:pPr>
            <a:r>
              <a:rPr lang="hu-HU" dirty="0"/>
              <a:t> </a:t>
            </a:r>
          </a:p>
          <a:p>
            <a:pPr marL="0" indent="0" algn="ctr">
              <a:lnSpc>
                <a:spcPct val="100000"/>
              </a:lnSpc>
              <a:buNone/>
            </a:pPr>
            <a:endParaRPr lang="hu-HU" sz="2400" dirty="0">
              <a:solidFill>
                <a:srgbClr val="000000"/>
              </a:solidFill>
            </a:endParaRPr>
          </a:p>
        </p:txBody>
      </p:sp>
    </p:spTree>
    <p:extLst>
      <p:ext uri="{BB962C8B-B14F-4D97-AF65-F5344CB8AC3E}">
        <p14:creationId xmlns:p14="http://schemas.microsoft.com/office/powerpoint/2010/main" val="4290497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A4A9E7-C130-FF4A-8E4D-0A65FA7670A0}"/>
              </a:ext>
            </a:extLst>
          </p:cNvPr>
          <p:cNvSpPr>
            <a:spLocks noGrp="1"/>
          </p:cNvSpPr>
          <p:nvPr>
            <p:ph type="title"/>
          </p:nvPr>
        </p:nvSpPr>
        <p:spPr>
          <a:xfrm>
            <a:off x="6172782" y="463825"/>
            <a:ext cx="5727670" cy="5247862"/>
          </a:xfrm>
        </p:spPr>
        <p:txBody>
          <a:bodyPr vert="horz" lIns="91440" tIns="45720" rIns="91440" bIns="45720" rtlCol="0" anchor="b">
            <a:normAutofit/>
          </a:bodyPr>
          <a:lstStyle/>
          <a:p>
            <a:pPr algn="ctr"/>
            <a:r>
              <a:rPr lang="en-US" sz="4800" b="1" dirty="0">
                <a:solidFill>
                  <a:schemeClr val="tx1">
                    <a:lumMod val="85000"/>
                    <a:lumOff val="15000"/>
                  </a:schemeClr>
                </a:solidFill>
                <a:latin typeface="Avenir Next" panose="020B0503020202020204" pitchFamily="34" charset="0"/>
              </a:rPr>
              <a:t>14. </a:t>
            </a:r>
            <a:r>
              <a:rPr lang="hu-HU" sz="5400" b="1" dirty="0" smtClean="0">
                <a:solidFill>
                  <a:schemeClr val="tx1">
                    <a:lumMod val="85000"/>
                    <a:lumOff val="15000"/>
                  </a:schemeClr>
                </a:solidFill>
                <a:latin typeface="Avenir Next" panose="020B0503020202020204" pitchFamily="34" charset="0"/>
              </a:rPr>
              <a:t/>
            </a:r>
            <a:br>
              <a:rPr lang="hu-HU" sz="5400" b="1" dirty="0" smtClean="0">
                <a:solidFill>
                  <a:schemeClr val="tx1">
                    <a:lumMod val="85000"/>
                    <a:lumOff val="15000"/>
                  </a:schemeClr>
                </a:solidFill>
                <a:latin typeface="Avenir Next" panose="020B0503020202020204" pitchFamily="34" charset="0"/>
              </a:rPr>
            </a:br>
            <a:r>
              <a:rPr lang="hu-HU" sz="5400" b="1" dirty="0" smtClean="0">
                <a:solidFill>
                  <a:schemeClr val="tx1">
                    <a:lumMod val="85000"/>
                    <a:lumOff val="15000"/>
                  </a:schemeClr>
                </a:solidFill>
                <a:latin typeface="Avenir Next" panose="020B0503020202020204" pitchFamily="34" charset="0"/>
              </a:rPr>
              <a:t/>
            </a:r>
            <a:br>
              <a:rPr lang="hu-HU" sz="5400" b="1" dirty="0" smtClean="0">
                <a:solidFill>
                  <a:schemeClr val="tx1">
                    <a:lumMod val="85000"/>
                    <a:lumOff val="15000"/>
                  </a:schemeClr>
                </a:solidFill>
                <a:latin typeface="Avenir Next" panose="020B0503020202020204" pitchFamily="34" charset="0"/>
              </a:rPr>
            </a:br>
            <a:r>
              <a:rPr lang="hu-HU" sz="4800" b="1" dirty="0" smtClean="0">
                <a:solidFill>
                  <a:schemeClr val="tx1">
                    <a:lumMod val="85000"/>
                    <a:lumOff val="15000"/>
                  </a:schemeClr>
                </a:solidFill>
                <a:latin typeface="Avenir Next" panose="020B0503020202020204" pitchFamily="34" charset="0"/>
              </a:rPr>
              <a:t>TARTSUK MEG </a:t>
            </a:r>
            <a:br>
              <a:rPr lang="hu-HU" sz="4800" b="1" dirty="0" smtClean="0">
                <a:solidFill>
                  <a:schemeClr val="tx1">
                    <a:lumMod val="85000"/>
                    <a:lumOff val="15000"/>
                  </a:schemeClr>
                </a:solidFill>
                <a:latin typeface="Avenir Next" panose="020B0503020202020204" pitchFamily="34" charset="0"/>
              </a:rPr>
            </a:br>
            <a:r>
              <a:rPr lang="hu-HU" sz="4800" b="1" dirty="0" smtClean="0">
                <a:solidFill>
                  <a:schemeClr val="tx1">
                    <a:lumMod val="85000"/>
                    <a:lumOff val="15000"/>
                  </a:schemeClr>
                </a:solidFill>
                <a:latin typeface="Avenir Next" panose="020B0503020202020204" pitchFamily="34" charset="0"/>
              </a:rPr>
              <a:t>A </a:t>
            </a:r>
            <a:r>
              <a:rPr lang="hu-HU" sz="5400" b="1" dirty="0" smtClean="0">
                <a:solidFill>
                  <a:schemeClr val="tx1">
                    <a:lumMod val="85000"/>
                    <a:lumOff val="15000"/>
                  </a:schemeClr>
                </a:solidFill>
                <a:latin typeface="Avenir Next" panose="020B0503020202020204" pitchFamily="34" charset="0"/>
              </a:rPr>
              <a:t/>
            </a:r>
            <a:br>
              <a:rPr lang="hu-HU" sz="5400" b="1" dirty="0" smtClean="0">
                <a:solidFill>
                  <a:schemeClr val="tx1">
                    <a:lumMod val="85000"/>
                    <a:lumOff val="15000"/>
                  </a:schemeClr>
                </a:solidFill>
                <a:latin typeface="Avenir Next" panose="020B0503020202020204" pitchFamily="34" charset="0"/>
              </a:rPr>
            </a:br>
            <a:r>
              <a:rPr lang="hu-HU" sz="5400" b="1" dirty="0" smtClean="0">
                <a:solidFill>
                  <a:schemeClr val="tx1">
                    <a:lumMod val="85000"/>
                    <a:lumOff val="15000"/>
                  </a:schemeClr>
                </a:solidFill>
                <a:latin typeface="Avenir Next" panose="020B0503020202020204" pitchFamily="34" charset="0"/>
              </a:rPr>
              <a:t/>
            </a:r>
            <a:br>
              <a:rPr lang="hu-HU" sz="5400" b="1" dirty="0" smtClean="0">
                <a:solidFill>
                  <a:schemeClr val="tx1">
                    <a:lumMod val="85000"/>
                    <a:lumOff val="15000"/>
                  </a:schemeClr>
                </a:solidFill>
                <a:latin typeface="Avenir Next" panose="020B0503020202020204" pitchFamily="34" charset="0"/>
              </a:rPr>
            </a:br>
            <a:r>
              <a:rPr lang="en-US" sz="5400" b="1" dirty="0" smtClean="0">
                <a:solidFill>
                  <a:schemeClr val="tx1">
                    <a:lumMod val="85000"/>
                    <a:lumOff val="15000"/>
                  </a:schemeClr>
                </a:solidFill>
                <a:latin typeface="Avenir Next" panose="020B0503020202020204" pitchFamily="34" charset="0"/>
              </a:rPr>
              <a:t> </a:t>
            </a:r>
            <a:r>
              <a:rPr lang="hu-HU" sz="4800" b="1" i="1" dirty="0" smtClean="0">
                <a:solidFill>
                  <a:schemeClr val="accent5">
                    <a:lumMod val="60000"/>
                    <a:lumOff val="40000"/>
                  </a:schemeClr>
                </a:solidFill>
                <a:latin typeface="Book Antiqua" panose="02040602050305030304" pitchFamily="18" charset="0"/>
              </a:rPr>
              <a:t>fontossági sorrendet! </a:t>
            </a:r>
            <a:endParaRPr lang="en-US" sz="6000" i="1" dirty="0">
              <a:solidFill>
                <a:schemeClr val="accent5">
                  <a:lumMod val="60000"/>
                  <a:lumOff val="40000"/>
                </a:schemeClr>
              </a:solidFill>
              <a:latin typeface="Book Antiqua" panose="02040602050305030304" pitchFamily="18" charset="0"/>
            </a:endParaRPr>
          </a:p>
        </p:txBody>
      </p:sp>
      <p:sp>
        <p:nvSpPr>
          <p:cNvPr id="11" name="Freeform: Shape 10">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8E9F585F-63DB-6B4D-BFD7-EE6BD24072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48648" y="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17346384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40FB81-F0FA-DB49-9DFC-30AEDFB68504}"/>
              </a:ext>
            </a:extLst>
          </p:cNvPr>
          <p:cNvSpPr>
            <a:spLocks noGrp="1"/>
          </p:cNvSpPr>
          <p:nvPr>
            <p:ph type="title"/>
          </p:nvPr>
        </p:nvSpPr>
        <p:spPr>
          <a:xfrm>
            <a:off x="5881819" y="2113005"/>
            <a:ext cx="5967262" cy="2955484"/>
          </a:xfrm>
        </p:spPr>
        <p:txBody>
          <a:bodyPr vert="horz" lIns="91440" tIns="45720" rIns="91440" bIns="45720" rtlCol="0" anchor="b">
            <a:normAutofit/>
          </a:bodyPr>
          <a:lstStyle/>
          <a:p>
            <a:pPr algn="ctr">
              <a:lnSpc>
                <a:spcPct val="100000"/>
              </a:lnSpc>
            </a:pPr>
            <a:r>
              <a:rPr lang="hu-HU" sz="4800" b="1" dirty="0" smtClean="0">
                <a:latin typeface="Avenir Next" panose="020B0503020202020204" pitchFamily="34" charset="0"/>
              </a:rPr>
              <a:t>1. FOLYÓ LEGYÉL, </a:t>
            </a:r>
            <a:br>
              <a:rPr lang="hu-HU" sz="4800" b="1" dirty="0" smtClean="0">
                <a:latin typeface="Avenir Next" panose="020B0503020202020204" pitchFamily="34" charset="0"/>
              </a:rPr>
            </a:br>
            <a:r>
              <a:rPr lang="hu-HU" sz="4800" b="1" dirty="0" smtClean="0">
                <a:latin typeface="Avenir Next" panose="020B0503020202020204" pitchFamily="34" charset="0"/>
              </a:rPr>
              <a:t>	</a:t>
            </a:r>
            <a:r>
              <a:rPr lang="hu-HU" sz="4800" b="1" i="1" dirty="0" smtClean="0">
                <a:solidFill>
                  <a:schemeClr val="accent5">
                    <a:lumMod val="60000"/>
                    <a:lumOff val="40000"/>
                  </a:schemeClr>
                </a:solidFill>
                <a:latin typeface="Book Antiqua" panose="02040602050305030304" pitchFamily="18" charset="0"/>
              </a:rPr>
              <a:t>ne mocsár! </a:t>
            </a:r>
            <a:r>
              <a:rPr lang="hu-HU" sz="4800" b="1" dirty="0" smtClean="0">
                <a:latin typeface="Avenir Next" panose="020B0503020202020204" pitchFamily="34" charset="0"/>
              </a:rPr>
              <a:t> </a:t>
            </a:r>
            <a:r>
              <a:rPr lang="hu-HU" sz="4800" dirty="0" smtClean="0">
                <a:latin typeface="Avenir Next" panose="020B0503020202020204" pitchFamily="34" charset="0"/>
              </a:rPr>
              <a:t/>
            </a:r>
            <a:br>
              <a:rPr lang="hu-HU" sz="4800" dirty="0" smtClean="0">
                <a:latin typeface="Avenir Next" panose="020B0503020202020204" pitchFamily="34" charset="0"/>
              </a:rPr>
            </a:br>
            <a:endParaRPr lang="hu-HU" sz="4800" dirty="0">
              <a:latin typeface="Avenir Next" panose="020B0503020202020204" pitchFamily="34" charset="0"/>
            </a:endParaRPr>
          </a:p>
        </p:txBody>
      </p:sp>
      <p:sp>
        <p:nvSpPr>
          <p:cNvPr id="10" name="Freeform: Shape 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 xmlns:a16="http://schemas.microsoft.com/office/drawing/2014/main" id="{2AFB66D1-78EA-3B47-A906-D64C2DE735E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Content Placeholder 3">
            <a:extLst>
              <a:ext uri="{FF2B5EF4-FFF2-40B4-BE49-F238E27FC236}">
                <a16:creationId xmlns="" xmlns:a16="http://schemas.microsoft.com/office/drawing/2014/main" id="{35D5C119-F3CE-7C4D-A107-B98C1258D0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4324" y="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7303922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2440CB66-3E36-7C47-9B74-EEC8163E37FD}"/>
              </a:ext>
            </a:extLst>
          </p:cNvPr>
          <p:cNvSpPr>
            <a:spLocks noGrp="1"/>
          </p:cNvSpPr>
          <p:nvPr>
            <p:ph idx="1"/>
          </p:nvPr>
        </p:nvSpPr>
        <p:spPr>
          <a:xfrm>
            <a:off x="655321" y="2575033"/>
            <a:ext cx="5120113" cy="4170323"/>
          </a:xfrm>
        </p:spPr>
        <p:txBody>
          <a:bodyPr>
            <a:normAutofit/>
          </a:bodyPr>
          <a:lstStyle/>
          <a:p>
            <a:pPr>
              <a:lnSpc>
                <a:spcPct val="100000"/>
              </a:lnSpc>
            </a:pPr>
            <a:r>
              <a:rPr lang="hu-HU" dirty="0"/>
              <a:t>Legyünk tisztában vele, mi az igazán fontos, és mi az, ami nem. </a:t>
            </a:r>
            <a:endParaRPr lang="hu-HU" dirty="0" smtClean="0"/>
          </a:p>
          <a:p>
            <a:pPr>
              <a:lnSpc>
                <a:spcPct val="100000"/>
              </a:lnSpc>
            </a:pPr>
            <a:r>
              <a:rPr lang="hu-HU" dirty="0" smtClean="0"/>
              <a:t>Az USA volt elnöke, George Bush mondta: „</a:t>
            </a:r>
            <a:r>
              <a:rPr lang="hu-HU" dirty="0"/>
              <a:t> Azt szeretném, ha a becsületességem, a szolgálatom és a családom miatt emlékeznének rám.” </a:t>
            </a:r>
          </a:p>
          <a:p>
            <a:pPr marL="0" indent="0">
              <a:lnSpc>
                <a:spcPct val="100000"/>
              </a:lnSpc>
              <a:buNone/>
            </a:pPr>
            <a:endParaRPr lang="hu-HU" dirty="0"/>
          </a:p>
        </p:txBody>
      </p:sp>
      <p:pic>
        <p:nvPicPr>
          <p:cNvPr id="4" name="Picture 3">
            <a:extLst>
              <a:ext uri="{FF2B5EF4-FFF2-40B4-BE49-F238E27FC236}">
                <a16:creationId xmlns="" xmlns:a16="http://schemas.microsoft.com/office/drawing/2014/main" id="{B49D5398-955F-E641-A0A2-28DEBE249B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40201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218114-DC32-924F-9889-EE998037BF0C}"/>
              </a:ext>
            </a:extLst>
          </p:cNvPr>
          <p:cNvSpPr>
            <a:spLocks noGrp="1"/>
          </p:cNvSpPr>
          <p:nvPr>
            <p:ph type="title"/>
          </p:nvPr>
        </p:nvSpPr>
        <p:spPr>
          <a:xfrm>
            <a:off x="278296" y="397565"/>
            <a:ext cx="6196645" cy="6029739"/>
          </a:xfrm>
        </p:spPr>
        <p:txBody>
          <a:bodyPr>
            <a:normAutofit/>
          </a:bodyPr>
          <a:lstStyle/>
          <a:p>
            <a:pPr algn="ctr">
              <a:lnSpc>
                <a:spcPct val="100000"/>
              </a:lnSpc>
            </a:pPr>
            <a:r>
              <a:rPr lang="hu-HU" sz="4800" b="1" dirty="0" smtClean="0">
                <a:latin typeface="Avenir Next" panose="020B0503020202020204" pitchFamily="34" charset="0"/>
              </a:rPr>
              <a:t>15. </a:t>
            </a:r>
            <a:br>
              <a:rPr lang="hu-HU" sz="4800" b="1" dirty="0" smtClean="0">
                <a:latin typeface="Avenir Next" panose="020B0503020202020204" pitchFamily="34" charset="0"/>
              </a:rPr>
            </a:br>
            <a:r>
              <a:rPr lang="hu-HU" sz="4800" b="1" dirty="0" smtClean="0">
                <a:latin typeface="Avenir Next" panose="020B0503020202020204" pitchFamily="34" charset="0"/>
              </a:rPr>
              <a:t/>
            </a:r>
            <a:br>
              <a:rPr lang="hu-HU" sz="4800" b="1" dirty="0" smtClean="0">
                <a:latin typeface="Avenir Next" panose="020B0503020202020204" pitchFamily="34" charset="0"/>
              </a:rPr>
            </a:br>
            <a:r>
              <a:rPr lang="hu-HU" sz="4800" b="1" dirty="0" smtClean="0">
                <a:latin typeface="Avenir Next" panose="020B0503020202020204" pitchFamily="34" charset="0"/>
              </a:rPr>
              <a:t>TÖREKEDJÜNK </a:t>
            </a:r>
            <a:br>
              <a:rPr lang="hu-HU" sz="4800" b="1" dirty="0" smtClean="0">
                <a:latin typeface="Avenir Next" panose="020B0503020202020204" pitchFamily="34" charset="0"/>
              </a:rPr>
            </a:br>
            <a:r>
              <a:rPr lang="hu-HU" sz="4800" b="1" dirty="0" smtClean="0">
                <a:latin typeface="Avenir Next" panose="020B0503020202020204" pitchFamily="34" charset="0"/>
              </a:rPr>
              <a:t>A </a:t>
            </a:r>
            <a:br>
              <a:rPr lang="hu-HU" sz="4800" b="1" dirty="0" smtClean="0">
                <a:latin typeface="Avenir Next" panose="020B0503020202020204" pitchFamily="34" charset="0"/>
              </a:rPr>
            </a:br>
            <a:r>
              <a:rPr lang="hu-HU" sz="4800" b="1" dirty="0" smtClean="0">
                <a:latin typeface="Avenir Next" panose="020B0503020202020204" pitchFamily="34" charset="0"/>
              </a:rPr>
              <a:t/>
            </a:r>
            <a:br>
              <a:rPr lang="hu-HU" sz="4800" b="1" dirty="0" smtClean="0">
                <a:latin typeface="Avenir Next" panose="020B0503020202020204" pitchFamily="34" charset="0"/>
              </a:rPr>
            </a:br>
            <a:r>
              <a:rPr lang="hu-HU" sz="5400" b="1" i="1" dirty="0" smtClean="0">
                <a:solidFill>
                  <a:schemeClr val="accent5">
                    <a:lumMod val="60000"/>
                    <a:lumOff val="40000"/>
                  </a:schemeClr>
                </a:solidFill>
                <a:latin typeface="Book Antiqua" panose="02040602050305030304" pitchFamily="18" charset="0"/>
              </a:rPr>
              <a:t>kiválóságra! </a:t>
            </a:r>
            <a:r>
              <a:rPr lang="hu-HU" sz="5400" i="1" dirty="0" smtClean="0">
                <a:solidFill>
                  <a:schemeClr val="accent5">
                    <a:lumMod val="60000"/>
                    <a:lumOff val="40000"/>
                  </a:schemeClr>
                </a:solidFill>
                <a:effectLst/>
                <a:latin typeface="Book Antiqua" panose="02040602050305030304" pitchFamily="18" charset="0"/>
              </a:rPr>
              <a:t> </a:t>
            </a:r>
            <a:endParaRPr lang="hu-HU"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2F5C1970-6893-084D-A104-F4E451877B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94107416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 xmlns:a16="http://schemas.microsoft.com/office/drawing/2014/main" id="{52251CCF-1DF2-A041-A39C-135559A37E22}"/>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 xmlns:a16="http://schemas.microsoft.com/office/drawing/2014/main" id="{E1CAA378-4FA8-7D43-B337-CAD421335B51}"/>
              </a:ext>
            </a:extLst>
          </p:cNvPr>
          <p:cNvSpPr>
            <a:spLocks noGrp="1"/>
          </p:cNvSpPr>
          <p:nvPr>
            <p:ph idx="1"/>
          </p:nvPr>
        </p:nvSpPr>
        <p:spPr>
          <a:xfrm>
            <a:off x="6090574" y="554182"/>
            <a:ext cx="4977578" cy="5506789"/>
          </a:xfrm>
        </p:spPr>
        <p:txBody>
          <a:bodyPr anchor="ctr">
            <a:normAutofit/>
          </a:bodyPr>
          <a:lstStyle/>
          <a:p>
            <a:pPr algn="ctr"/>
            <a:r>
              <a:rPr lang="hu-HU" dirty="0"/>
              <a:t>Mindig legyünk a tőlünk telhetően legjobbak, bárhová is helyezett minket Isten! </a:t>
            </a:r>
          </a:p>
          <a:p>
            <a:pPr marL="0" indent="0" algn="ctr">
              <a:buNone/>
            </a:pPr>
            <a:endParaRPr lang="hu-HU" dirty="0" smtClean="0">
              <a:solidFill>
                <a:srgbClr val="000000"/>
              </a:solidFill>
            </a:endParaRPr>
          </a:p>
          <a:p>
            <a:pPr marL="0" indent="0" algn="ctr">
              <a:buNone/>
            </a:pPr>
            <a:r>
              <a:rPr lang="hu-HU" dirty="0" smtClean="0"/>
              <a:t> </a:t>
            </a:r>
            <a:r>
              <a:rPr lang="hu-HU" i="1" dirty="0"/>
              <a:t>„Valamit hatalmadban van cselekedni erőd szerint, azt cselekedjed</a:t>
            </a:r>
            <a:r>
              <a:rPr lang="hu-HU" i="1" dirty="0" smtClean="0"/>
              <a:t>;”</a:t>
            </a:r>
          </a:p>
          <a:p>
            <a:pPr marL="0" indent="0" algn="ctr">
              <a:buNone/>
            </a:pPr>
            <a:r>
              <a:rPr lang="hu-HU" i="1" dirty="0" smtClean="0"/>
              <a:t> </a:t>
            </a:r>
            <a:r>
              <a:rPr lang="hu-HU" i="1" dirty="0"/>
              <a:t>(</a:t>
            </a:r>
            <a:r>
              <a:rPr lang="hu-HU" i="1" dirty="0" err="1"/>
              <a:t>Préd</a:t>
            </a:r>
            <a:r>
              <a:rPr lang="hu-HU" i="1" dirty="0"/>
              <a:t> 9:12)</a:t>
            </a:r>
            <a:endParaRPr lang="hu-HU" dirty="0">
              <a:solidFill>
                <a:srgbClr val="000000"/>
              </a:solidFill>
            </a:endParaRPr>
          </a:p>
        </p:txBody>
      </p:sp>
    </p:spTree>
    <p:extLst>
      <p:ext uri="{BB962C8B-B14F-4D97-AF65-F5344CB8AC3E}">
        <p14:creationId xmlns:p14="http://schemas.microsoft.com/office/powerpoint/2010/main" val="1023749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D924A9-47CD-264E-9F1C-3388D671D480}"/>
              </a:ext>
            </a:extLst>
          </p:cNvPr>
          <p:cNvSpPr>
            <a:spLocks noGrp="1"/>
          </p:cNvSpPr>
          <p:nvPr>
            <p:ph type="title"/>
          </p:nvPr>
        </p:nvSpPr>
        <p:spPr>
          <a:xfrm>
            <a:off x="6573078" y="198783"/>
            <a:ext cx="4818800" cy="5963478"/>
          </a:xfrm>
        </p:spPr>
        <p:txBody>
          <a:bodyPr vert="horz" lIns="91440" tIns="45720" rIns="91440" bIns="45720" rtlCol="0" anchor="b">
            <a:normAutofit/>
          </a:bodyPr>
          <a:lstStyle/>
          <a:p>
            <a:pPr algn="ctr"/>
            <a:r>
              <a:rPr lang="hu-HU" sz="5400" b="1" dirty="0" smtClean="0">
                <a:latin typeface="Avenir Next" panose="020B0503020202020204" pitchFamily="34" charset="0"/>
              </a:rPr>
              <a:t>16.</a:t>
            </a:r>
            <a:br>
              <a:rPr lang="hu-HU" sz="5400" b="1" dirty="0" smtClean="0">
                <a:latin typeface="Avenir Next" panose="020B0503020202020204" pitchFamily="34" charset="0"/>
              </a:rPr>
            </a:br>
            <a:r>
              <a:rPr lang="hu-HU" sz="5400" b="1" dirty="0" smtClean="0">
                <a:latin typeface="Avenir Next" panose="020B0503020202020204" pitchFamily="34" charset="0"/>
              </a:rPr>
              <a:t> </a:t>
            </a:r>
            <a:br>
              <a:rPr lang="hu-HU" sz="5400" b="1" dirty="0" smtClean="0">
                <a:latin typeface="Avenir Next" panose="020B0503020202020204" pitchFamily="34" charset="0"/>
              </a:rPr>
            </a:br>
            <a:r>
              <a:rPr lang="hu-HU" sz="5400" b="1" dirty="0" smtClean="0">
                <a:latin typeface="Avenir Next" panose="020B0503020202020204" pitchFamily="34" charset="0"/>
              </a:rPr>
              <a:t>HASZNÁLJUK, </a:t>
            </a:r>
            <a:br>
              <a:rPr lang="hu-HU" sz="5400" b="1" dirty="0" smtClean="0">
                <a:latin typeface="Avenir Next" panose="020B0503020202020204" pitchFamily="34" charset="0"/>
              </a:rPr>
            </a:br>
            <a:r>
              <a:rPr lang="hu-HU" sz="5400" b="1" dirty="0" smtClean="0">
                <a:latin typeface="Avenir Next" panose="020B0503020202020204" pitchFamily="34" charset="0"/>
              </a:rPr>
              <a:t> </a:t>
            </a:r>
            <a:br>
              <a:rPr lang="hu-HU" sz="5400" b="1" dirty="0" smtClean="0">
                <a:latin typeface="Avenir Next" panose="020B0503020202020204" pitchFamily="34" charset="0"/>
              </a:rPr>
            </a:br>
            <a:r>
              <a:rPr lang="hu-HU" sz="6000" b="1" i="1" dirty="0" smtClean="0">
                <a:solidFill>
                  <a:schemeClr val="accent5">
                    <a:lumMod val="60000"/>
                    <a:lumOff val="40000"/>
                  </a:schemeClr>
                </a:solidFill>
                <a:latin typeface="Book Antiqua" panose="02040602050305030304" pitchFamily="18" charset="0"/>
              </a:rPr>
              <a:t>különben elveszítjük! </a:t>
            </a:r>
            <a:endParaRPr lang="hu-HU" sz="6000" dirty="0">
              <a:solidFill>
                <a:schemeClr val="accent5">
                  <a:lumMod val="60000"/>
                  <a:lumOff val="40000"/>
                </a:schemeClr>
              </a:solidFill>
              <a:latin typeface="Avenir Next" panose="020B0503020202020204" pitchFamily="34" charset="0"/>
            </a:endParaRPr>
          </a:p>
        </p:txBody>
      </p:sp>
      <p:sp>
        <p:nvSpPr>
          <p:cNvPr id="10" name="Freeform: Shape 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 xmlns:a16="http://schemas.microsoft.com/office/drawing/2014/main" id="{8857B029-DC91-BC4D-A0B9-6C5D8A54BD87}"/>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43535766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0F88DF17-944E-884F-A885-1A5D5E2B7971}"/>
              </a:ext>
            </a:extLst>
          </p:cNvPr>
          <p:cNvSpPr>
            <a:spLocks noGrp="1"/>
          </p:cNvSpPr>
          <p:nvPr>
            <p:ph idx="1"/>
          </p:nvPr>
        </p:nvSpPr>
        <p:spPr>
          <a:xfrm>
            <a:off x="371114" y="2439106"/>
            <a:ext cx="5584841" cy="4282963"/>
          </a:xfrm>
        </p:spPr>
        <p:txBody>
          <a:bodyPr>
            <a:noAutofit/>
          </a:bodyPr>
          <a:lstStyle/>
          <a:p>
            <a:pPr>
              <a:lnSpc>
                <a:spcPct val="100000"/>
              </a:lnSpc>
            </a:pPr>
            <a:r>
              <a:rPr lang="hu-HU" sz="2400" dirty="0"/>
              <a:t>Isten nagylelkűen mindnyájunknak különböző, egyedi lelki ajándékokat és képességeket ajándékozott. </a:t>
            </a:r>
            <a:endParaRPr lang="hu-HU" sz="2400" dirty="0" smtClean="0"/>
          </a:p>
          <a:p>
            <a:pPr>
              <a:lnSpc>
                <a:spcPct val="100000"/>
              </a:lnSpc>
            </a:pPr>
            <a:r>
              <a:rPr lang="hu-HU" sz="2400" dirty="0"/>
              <a:t>Használjuk őket, különben fennáll a veszélye, hogy elveszítjük őket</a:t>
            </a:r>
            <a:r>
              <a:rPr lang="hu-HU" sz="2400" dirty="0" smtClean="0"/>
              <a:t>!</a:t>
            </a:r>
          </a:p>
          <a:p>
            <a:pPr>
              <a:lnSpc>
                <a:spcPct val="100000"/>
              </a:lnSpc>
            </a:pPr>
            <a:endParaRPr lang="hu-HU" sz="2400" dirty="0" smtClean="0"/>
          </a:p>
          <a:p>
            <a:pPr marL="0" indent="0" algn="ctr">
              <a:buNone/>
            </a:pPr>
            <a:r>
              <a:rPr lang="hu-HU" sz="2400" b="1" i="1" dirty="0">
                <a:solidFill>
                  <a:schemeClr val="accent5">
                    <a:lumMod val="50000"/>
                  </a:schemeClr>
                </a:solidFill>
              </a:rPr>
              <a:t>„Használd lelki ajándékaidat </a:t>
            </a:r>
            <a:r>
              <a:rPr lang="hu-HU" sz="2400" b="1" i="1" dirty="0" smtClean="0">
                <a:solidFill>
                  <a:schemeClr val="accent5">
                    <a:lumMod val="50000"/>
                  </a:schemeClr>
                </a:solidFill>
              </a:rPr>
              <a:t>hűségesen</a:t>
            </a:r>
            <a:r>
              <a:rPr lang="hu-HU" sz="2400" b="1" i="1" dirty="0">
                <a:solidFill>
                  <a:schemeClr val="accent5">
                    <a:lumMod val="50000"/>
                  </a:schemeClr>
                </a:solidFill>
              </a:rPr>
              <a:t>, és növekedni fognak; </a:t>
            </a:r>
            <a:r>
              <a:rPr lang="hu-HU" sz="2400" b="1" i="1" dirty="0" smtClean="0">
                <a:solidFill>
                  <a:schemeClr val="accent5">
                    <a:lumMod val="50000"/>
                  </a:schemeClr>
                </a:solidFill>
              </a:rPr>
              <a:t>gyakorold</a:t>
            </a:r>
            <a:r>
              <a:rPr lang="hu-HU" sz="2400" b="1" i="1" dirty="0">
                <a:solidFill>
                  <a:schemeClr val="accent5">
                    <a:lumMod val="50000"/>
                  </a:schemeClr>
                </a:solidFill>
              </a:rPr>
              <a:t>, amit tudsz, és magasabb </a:t>
            </a:r>
            <a:r>
              <a:rPr lang="hu-HU" sz="2400" b="1" i="1" dirty="0" smtClean="0">
                <a:solidFill>
                  <a:schemeClr val="accent5">
                    <a:lumMod val="50000"/>
                  </a:schemeClr>
                </a:solidFill>
              </a:rPr>
              <a:t>ismeretre </a:t>
            </a:r>
            <a:r>
              <a:rPr lang="hu-HU" sz="2400" b="1" i="1" dirty="0">
                <a:solidFill>
                  <a:schemeClr val="accent5">
                    <a:lumMod val="50000"/>
                  </a:schemeClr>
                </a:solidFill>
              </a:rPr>
              <a:t>jutsz.”  </a:t>
            </a:r>
          </a:p>
          <a:p>
            <a:pPr marL="0" indent="0" algn="ctr">
              <a:lnSpc>
                <a:spcPct val="100000"/>
              </a:lnSpc>
              <a:buNone/>
            </a:pPr>
            <a:r>
              <a:rPr lang="hu-HU" sz="2000" i="1" dirty="0" smtClean="0">
                <a:latin typeface="Book Antiqua" panose="02040602050305030304" pitchFamily="18" charset="0"/>
              </a:rPr>
              <a:t>Sir Edwin Arnold, </a:t>
            </a:r>
            <a:r>
              <a:rPr lang="hu-HU" sz="2000" i="1" dirty="0"/>
              <a:t>XIX. századi költő </a:t>
            </a:r>
            <a:endParaRPr lang="hu-HU" sz="2000" i="1" dirty="0">
              <a:latin typeface="Book Antiqua" panose="02040602050305030304" pitchFamily="18" charset="0"/>
            </a:endParaRPr>
          </a:p>
        </p:txBody>
      </p:sp>
      <p:pic>
        <p:nvPicPr>
          <p:cNvPr id="4" name="Content Placeholder 3">
            <a:extLst>
              <a:ext uri="{FF2B5EF4-FFF2-40B4-BE49-F238E27FC236}">
                <a16:creationId xmlns="" xmlns:a16="http://schemas.microsoft.com/office/drawing/2014/main" id="{CF1BDA22-412A-864A-889E-CD43CEF1B5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898146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D3A11B-8C25-004F-9710-BCED559274E8}"/>
              </a:ext>
            </a:extLst>
          </p:cNvPr>
          <p:cNvSpPr>
            <a:spLocks noGrp="1"/>
          </p:cNvSpPr>
          <p:nvPr>
            <p:ph type="title"/>
          </p:nvPr>
        </p:nvSpPr>
        <p:spPr>
          <a:xfrm>
            <a:off x="6746628" y="357808"/>
            <a:ext cx="5115858" cy="5605669"/>
          </a:xfrm>
        </p:spPr>
        <p:txBody>
          <a:bodyPr vert="horz" lIns="91440" tIns="45720" rIns="91440" bIns="45720" rtlCol="0" anchor="b">
            <a:normAutofit/>
          </a:bodyPr>
          <a:lstStyle/>
          <a:p>
            <a:pPr algn="ctr">
              <a:lnSpc>
                <a:spcPct val="100000"/>
              </a:lnSpc>
            </a:pPr>
            <a:r>
              <a:rPr lang="en-US" sz="4800" b="1" dirty="0">
                <a:latin typeface="Avenir Next" panose="020B0503020202020204" pitchFamily="34" charset="0"/>
              </a:rPr>
              <a:t>17. </a:t>
            </a:r>
            <a:r>
              <a:rPr lang="hu-HU" sz="4800" b="1" dirty="0" smtClean="0">
                <a:latin typeface="Avenir Next" panose="020B0503020202020204" pitchFamily="34" charset="0"/>
              </a:rPr>
              <a:t/>
            </a:r>
            <a:br>
              <a:rPr lang="hu-HU" sz="4800" b="1" dirty="0" smtClean="0">
                <a:latin typeface="Avenir Next" panose="020B0503020202020204" pitchFamily="34" charset="0"/>
              </a:rPr>
            </a:br>
            <a:r>
              <a:rPr lang="hu-HU" sz="4800" b="1" dirty="0" smtClean="0">
                <a:latin typeface="Avenir Next" panose="020B0503020202020204" pitchFamily="34" charset="0"/>
              </a:rPr>
              <a:t/>
            </a:r>
            <a:br>
              <a:rPr lang="hu-HU" sz="4800" b="1" dirty="0" smtClean="0">
                <a:latin typeface="Avenir Next" panose="020B0503020202020204" pitchFamily="34" charset="0"/>
              </a:rPr>
            </a:br>
            <a:r>
              <a:rPr lang="hu-HU" sz="4800" b="1" dirty="0" smtClean="0">
                <a:latin typeface="Avenir Next" panose="020B0503020202020204" pitchFamily="34" charset="0"/>
              </a:rPr>
              <a:t>ELMÉLKEDJÜNK</a:t>
            </a:r>
            <a:br>
              <a:rPr lang="hu-HU" sz="4800" b="1" dirty="0" smtClean="0">
                <a:latin typeface="Avenir Next" panose="020B0503020202020204" pitchFamily="34" charset="0"/>
              </a:rPr>
            </a:br>
            <a:r>
              <a:rPr lang="hu-HU" sz="4800" b="1" dirty="0" smtClean="0">
                <a:latin typeface="Avenir Next" panose="020B0503020202020204" pitchFamily="34" charset="0"/>
              </a:rPr>
              <a:t> A</a:t>
            </a:r>
            <a:br>
              <a:rPr lang="hu-HU" sz="4800" b="1" dirty="0" smtClean="0">
                <a:latin typeface="Avenir Next" panose="020B0503020202020204" pitchFamily="34" charset="0"/>
              </a:rPr>
            </a:br>
            <a:r>
              <a:rPr lang="en-US" sz="4800" b="1" dirty="0" smtClean="0">
                <a:latin typeface="Avenir Next" panose="020B0503020202020204" pitchFamily="34" charset="0"/>
              </a:rPr>
              <a:t> </a:t>
            </a:r>
            <a:r>
              <a:rPr lang="hu-HU" sz="6000" b="1" i="1" dirty="0" smtClean="0">
                <a:solidFill>
                  <a:schemeClr val="accent5">
                    <a:lumMod val="60000"/>
                    <a:lumOff val="40000"/>
                  </a:schemeClr>
                </a:solidFill>
                <a:latin typeface="Book Antiqua" panose="02040602050305030304" pitchFamily="18" charset="0"/>
              </a:rPr>
              <a:t>Szentíráson!</a:t>
            </a:r>
            <a:r>
              <a:rPr lang="en-US" sz="6000" i="1" dirty="0">
                <a:solidFill>
                  <a:schemeClr val="accent5">
                    <a:lumMod val="60000"/>
                    <a:lumOff val="40000"/>
                  </a:schemeClr>
                </a:solidFill>
                <a:latin typeface="Book Antiqua" panose="02040602050305030304" pitchFamily="18" charset="0"/>
              </a:rPr>
              <a:t/>
            </a:r>
            <a:br>
              <a:rPr lang="en-US" sz="6000" i="1" dirty="0">
                <a:solidFill>
                  <a:schemeClr val="accent5">
                    <a:lumMod val="60000"/>
                    <a:lumOff val="40000"/>
                  </a:schemeClr>
                </a:solidFill>
                <a:latin typeface="Book Antiqua" panose="02040602050305030304" pitchFamily="18" charset="0"/>
              </a:rPr>
            </a:br>
            <a:endParaRPr lang="en-US"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 xmlns:a16="http://schemas.microsoft.com/office/drawing/2014/main" id="{CA3F3A96-5ED0-2D43-9354-5707610F86E0}"/>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04306427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 xmlns:a16="http://schemas.microsoft.com/office/drawing/2014/main" id="{9EA2A089-2347-054C-8633-5EA17EE3EDAA}"/>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
          <a:stretch/>
        </p:blipFill>
        <p:spPr>
          <a:xfrm>
            <a:off x="5797543" y="10"/>
            <a:ext cx="6394152" cy="6857990"/>
          </a:xfrm>
          <a:prstGeom prst="rect">
            <a:avLst/>
          </a:prstGeom>
        </p:spPr>
      </p:pic>
      <p:pic>
        <p:nvPicPr>
          <p:cNvPr id="11" name="Picture 10">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 xmlns:a16="http://schemas.microsoft.com/office/drawing/2014/main" id="{8334825D-C44A-3E4F-B808-B0A51FD7B527}"/>
              </a:ext>
            </a:extLst>
          </p:cNvPr>
          <p:cNvSpPr>
            <a:spLocks noGrp="1"/>
          </p:cNvSpPr>
          <p:nvPr>
            <p:ph idx="1"/>
          </p:nvPr>
        </p:nvSpPr>
        <p:spPr>
          <a:xfrm>
            <a:off x="693784" y="360218"/>
            <a:ext cx="4706803" cy="6090009"/>
          </a:xfrm>
        </p:spPr>
        <p:txBody>
          <a:bodyPr anchor="ctr">
            <a:normAutofit/>
          </a:bodyPr>
          <a:lstStyle/>
          <a:p>
            <a:pPr>
              <a:lnSpc>
                <a:spcPct val="100000"/>
              </a:lnSpc>
            </a:pPr>
            <a:r>
              <a:rPr lang="hu-HU" dirty="0"/>
              <a:t>Tegyük szokásunkká a rendszeres, következetes bibliatanulmányozást! </a:t>
            </a:r>
            <a:endParaRPr lang="hu-HU" dirty="0" smtClean="0"/>
          </a:p>
          <a:p>
            <a:pPr>
              <a:lnSpc>
                <a:spcPct val="100000"/>
              </a:lnSpc>
            </a:pPr>
            <a:r>
              <a:rPr lang="hu-HU" dirty="0" smtClean="0">
                <a:solidFill>
                  <a:srgbClr val="000000"/>
                </a:solidFill>
              </a:rPr>
              <a:t>Emeljük ki az egyenesen nekünk szóló igéket!</a:t>
            </a:r>
            <a:r>
              <a:rPr lang="en-US" dirty="0" smtClean="0">
                <a:solidFill>
                  <a:srgbClr val="000000"/>
                </a:solidFill>
              </a:rPr>
              <a:t> </a:t>
            </a:r>
            <a:endParaRPr lang="en-US" dirty="0">
              <a:solidFill>
                <a:srgbClr val="000000"/>
              </a:solidFill>
            </a:endParaRPr>
          </a:p>
          <a:p>
            <a:pPr>
              <a:lnSpc>
                <a:spcPct val="100000"/>
              </a:lnSpc>
            </a:pPr>
            <a:r>
              <a:rPr lang="hu-HU" dirty="0"/>
              <a:t>Gondolkodjunk el az olvasott igéken! </a:t>
            </a:r>
            <a:endParaRPr lang="hu-HU" dirty="0" smtClean="0"/>
          </a:p>
          <a:p>
            <a:r>
              <a:rPr lang="hu-HU" dirty="0"/>
              <a:t>Tanuljunk meg egyes igeszakaszokat kívülről is, hogy később fel tudjuk majd idézni őket! </a:t>
            </a:r>
          </a:p>
        </p:txBody>
      </p:sp>
    </p:spTree>
    <p:extLst>
      <p:ext uri="{BB962C8B-B14F-4D97-AF65-F5344CB8AC3E}">
        <p14:creationId xmlns:p14="http://schemas.microsoft.com/office/powerpoint/2010/main" val="754138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FA5E62-7145-F541-87A3-141B0B013155}"/>
              </a:ext>
            </a:extLst>
          </p:cNvPr>
          <p:cNvSpPr>
            <a:spLocks noGrp="1"/>
          </p:cNvSpPr>
          <p:nvPr>
            <p:ph type="title"/>
          </p:nvPr>
        </p:nvSpPr>
        <p:spPr>
          <a:xfrm>
            <a:off x="6746628" y="304800"/>
            <a:ext cx="4645250" cy="5247861"/>
          </a:xfrm>
        </p:spPr>
        <p:txBody>
          <a:bodyPr vert="horz" lIns="91440" tIns="45720" rIns="91440" bIns="45720" rtlCol="0" anchor="b">
            <a:normAutofit fontScale="90000"/>
          </a:bodyPr>
          <a:lstStyle/>
          <a:p>
            <a:pPr algn="ctr">
              <a:lnSpc>
                <a:spcPct val="100000"/>
              </a:lnSpc>
            </a:pPr>
            <a:r>
              <a:rPr lang="en-US" sz="6000" b="1" dirty="0">
                <a:latin typeface="Avenir Next" panose="020B0503020202020204" pitchFamily="34" charset="0"/>
              </a:rPr>
              <a:t>18</a:t>
            </a:r>
            <a:r>
              <a:rPr lang="en-US" sz="6000" b="1" dirty="0" smtClean="0">
                <a:latin typeface="Avenir Next" panose="020B0503020202020204" pitchFamily="34" charset="0"/>
              </a:rPr>
              <a:t>.</a:t>
            </a:r>
            <a:r>
              <a:rPr lang="hu-HU" sz="6000" b="1" dirty="0" smtClean="0">
                <a:latin typeface="Avenir Next" panose="020B0503020202020204" pitchFamily="34" charset="0"/>
              </a:rPr>
              <a:t/>
            </a:r>
            <a:br>
              <a:rPr lang="hu-HU" sz="6000" b="1" dirty="0" smtClean="0">
                <a:latin typeface="Avenir Next" panose="020B0503020202020204" pitchFamily="34" charset="0"/>
              </a:rPr>
            </a:br>
            <a:r>
              <a:rPr lang="en-US" sz="6000" b="1" dirty="0" smtClean="0">
                <a:latin typeface="Avenir Next" panose="020B0503020202020204" pitchFamily="34" charset="0"/>
              </a:rPr>
              <a:t> </a:t>
            </a:r>
            <a:r>
              <a:rPr lang="hu-HU" sz="6000" b="1" dirty="0" smtClean="0">
                <a:latin typeface="Avenir Next" panose="020B0503020202020204" pitchFamily="34" charset="0"/>
              </a:rPr>
              <a:t/>
            </a:r>
            <a:br>
              <a:rPr lang="hu-HU" sz="6000" b="1" dirty="0" smtClean="0">
                <a:latin typeface="Avenir Next" panose="020B0503020202020204" pitchFamily="34" charset="0"/>
              </a:rPr>
            </a:br>
            <a:r>
              <a:rPr lang="hu-HU" sz="6000" b="1" dirty="0" smtClean="0">
                <a:latin typeface="Avenir Next" panose="020B0503020202020204" pitchFamily="34" charset="0"/>
              </a:rPr>
              <a:t>LEGYÜNK</a:t>
            </a:r>
            <a:br>
              <a:rPr lang="hu-HU" sz="6000" b="1" dirty="0" smtClean="0">
                <a:latin typeface="Avenir Next" panose="020B0503020202020204" pitchFamily="34" charset="0"/>
              </a:rPr>
            </a:br>
            <a:r>
              <a:rPr lang="hu-HU" sz="6000" b="1" dirty="0" smtClean="0">
                <a:latin typeface="Avenir Next" panose="020B0503020202020204" pitchFamily="34" charset="0"/>
              </a:rPr>
              <a:t/>
            </a:r>
            <a:br>
              <a:rPr lang="hu-HU" sz="6000" b="1" dirty="0" smtClean="0">
                <a:latin typeface="Avenir Next" panose="020B0503020202020204" pitchFamily="34" charset="0"/>
              </a:rPr>
            </a:br>
            <a:r>
              <a:rPr lang="hu-HU" sz="6000" b="1" dirty="0" smtClean="0">
                <a:latin typeface="Avenir Next" panose="020B0503020202020204" pitchFamily="34" charset="0"/>
              </a:rPr>
              <a:t> </a:t>
            </a:r>
            <a:r>
              <a:rPr lang="hu-HU" sz="6000" b="1" i="1" dirty="0" smtClean="0">
                <a:solidFill>
                  <a:schemeClr val="accent5">
                    <a:lumMod val="60000"/>
                    <a:lumOff val="40000"/>
                  </a:schemeClr>
                </a:solidFill>
                <a:latin typeface="Book Antiqua" panose="02040602050305030304" pitchFamily="18" charset="0"/>
              </a:rPr>
              <a:t>megbízhatók! </a:t>
            </a:r>
            <a:r>
              <a:rPr lang="en-US" sz="6000" dirty="0" smtClean="0">
                <a:effectLst/>
                <a:latin typeface="Avenir Next" panose="020B0503020202020204" pitchFamily="34" charset="0"/>
              </a:rPr>
              <a:t> </a:t>
            </a:r>
            <a:endParaRPr lang="en-US" sz="6000" dirty="0">
              <a:latin typeface="Avenir Next" panose="020B0503020202020204" pitchFamily="34" charset="0"/>
            </a:endParaRPr>
          </a:p>
        </p:txBody>
      </p:sp>
      <p:sp>
        <p:nvSpPr>
          <p:cNvPr id="10" name="Freeform: Shape 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 xmlns:a16="http://schemas.microsoft.com/office/drawing/2014/main" id="{231A3E40-D240-D541-A0B1-3A900495012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863092202"/>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 xmlns:a16="http://schemas.microsoft.com/office/drawing/2014/main" id="{BDC9CC3D-B0F3-F14C-9852-2CB7DD167CC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6" name="Picture 15">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 xmlns:a16="http://schemas.microsoft.com/office/drawing/2014/main" id="{3345788B-F129-A543-93FD-6076CA42950B}"/>
              </a:ext>
            </a:extLst>
          </p:cNvPr>
          <p:cNvSpPr>
            <a:spLocks noGrp="1"/>
          </p:cNvSpPr>
          <p:nvPr>
            <p:ph idx="1"/>
          </p:nvPr>
        </p:nvSpPr>
        <p:spPr>
          <a:xfrm>
            <a:off x="804997" y="623455"/>
            <a:ext cx="4706803" cy="5437518"/>
          </a:xfrm>
        </p:spPr>
        <p:txBody>
          <a:bodyPr anchor="ctr">
            <a:normAutofit/>
          </a:bodyPr>
          <a:lstStyle/>
          <a:p>
            <a:pPr>
              <a:lnSpc>
                <a:spcPct val="100000"/>
              </a:lnSpc>
            </a:pPr>
            <a:r>
              <a:rPr lang="hu-HU" dirty="0"/>
              <a:t>Tegyük meg, amit megígértünk, akkor is, ha kényelmetlen! </a:t>
            </a:r>
            <a:endParaRPr lang="hu-HU" dirty="0" smtClean="0"/>
          </a:p>
          <a:p>
            <a:pPr>
              <a:lnSpc>
                <a:spcPct val="100000"/>
              </a:lnSpc>
            </a:pPr>
            <a:r>
              <a:rPr lang="hu-HU" dirty="0"/>
              <a:t>Tegyünk eleget minden kötelezettségünknek, a kicsiknek, és nagyoknak </a:t>
            </a:r>
            <a:r>
              <a:rPr lang="hu-HU" dirty="0" smtClean="0"/>
              <a:t>egyaránt! </a:t>
            </a:r>
          </a:p>
          <a:p>
            <a:r>
              <a:rPr lang="hu-HU" dirty="0"/>
              <a:t>Tetteinkkel mutassuk meg a többieknek, hogy olyan emberek vagyunk, akiben meg lehet bízni, és akire lehet számítani. </a:t>
            </a:r>
          </a:p>
        </p:txBody>
      </p:sp>
    </p:spTree>
    <p:extLst>
      <p:ext uri="{BB962C8B-B14F-4D97-AF65-F5344CB8AC3E}">
        <p14:creationId xmlns:p14="http://schemas.microsoft.com/office/powerpoint/2010/main" val="2076060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6BBAD-1A1F-9248-8079-4135DFDB9349}"/>
              </a:ext>
            </a:extLst>
          </p:cNvPr>
          <p:cNvSpPr>
            <a:spLocks noGrp="1"/>
          </p:cNvSpPr>
          <p:nvPr>
            <p:ph type="title"/>
          </p:nvPr>
        </p:nvSpPr>
        <p:spPr>
          <a:xfrm>
            <a:off x="6326659" y="379225"/>
            <a:ext cx="5647037" cy="5716775"/>
          </a:xfrm>
        </p:spPr>
        <p:txBody>
          <a:bodyPr vert="horz" lIns="91440" tIns="45720" rIns="91440" bIns="45720" rtlCol="0" anchor="b">
            <a:normAutofit fontScale="90000"/>
          </a:bodyPr>
          <a:lstStyle/>
          <a:p>
            <a:pPr algn="ctr">
              <a:lnSpc>
                <a:spcPct val="100000"/>
              </a:lnSpc>
            </a:pPr>
            <a:r>
              <a:rPr lang="en-US" sz="4700" b="1" dirty="0">
                <a:latin typeface="Avenir Next" panose="020B0503020202020204" pitchFamily="34" charset="0"/>
              </a:rPr>
              <a:t>19. </a:t>
            </a:r>
            <a:r>
              <a:rPr lang="hu-HU" sz="4700" b="1" dirty="0" smtClean="0">
                <a:latin typeface="Avenir Next" panose="020B0503020202020204" pitchFamily="34" charset="0"/>
              </a:rPr>
              <a:t/>
            </a:r>
            <a:br>
              <a:rPr lang="hu-HU" sz="4700" b="1" dirty="0" smtClean="0">
                <a:latin typeface="Avenir Next" panose="020B0503020202020204" pitchFamily="34" charset="0"/>
              </a:rPr>
            </a:br>
            <a:r>
              <a:rPr lang="hu-HU" sz="4700" b="1" dirty="0" smtClean="0">
                <a:latin typeface="Avenir Next" panose="020B0503020202020204" pitchFamily="34" charset="0"/>
              </a:rPr>
              <a:t/>
            </a:r>
            <a:br>
              <a:rPr lang="hu-HU" sz="4700" b="1" dirty="0" smtClean="0">
                <a:latin typeface="Avenir Next" panose="020B0503020202020204" pitchFamily="34" charset="0"/>
              </a:rPr>
            </a:br>
            <a:r>
              <a:rPr lang="hu-HU" sz="4700" b="1" dirty="0" smtClean="0">
                <a:latin typeface="Avenir Next" panose="020B0503020202020204" pitchFamily="34" charset="0"/>
              </a:rPr>
              <a:t>KÉRJÜK ISTENT, TEGYEN MINKET</a:t>
            </a:r>
            <a:br>
              <a:rPr lang="hu-HU" sz="4700" b="1" dirty="0" smtClean="0">
                <a:latin typeface="Avenir Next" panose="020B0503020202020204" pitchFamily="34" charset="0"/>
              </a:rPr>
            </a:br>
            <a:r>
              <a:rPr lang="hu-HU" sz="4700" b="1" dirty="0" smtClean="0">
                <a:latin typeface="Avenir Next" panose="020B0503020202020204" pitchFamily="34" charset="0"/>
              </a:rPr>
              <a:t/>
            </a:r>
            <a:br>
              <a:rPr lang="hu-HU" sz="4700" b="1" dirty="0" smtClean="0">
                <a:latin typeface="Avenir Next" panose="020B0503020202020204" pitchFamily="34" charset="0"/>
              </a:rPr>
            </a:br>
            <a:r>
              <a:rPr lang="hu-HU" sz="4900" b="1" i="1" dirty="0" smtClean="0">
                <a:solidFill>
                  <a:schemeClr val="accent5">
                    <a:lumMod val="60000"/>
                    <a:lumOff val="40000"/>
                  </a:schemeClr>
                </a:solidFill>
                <a:latin typeface="Book Antiqua" panose="02040602050305030304" pitchFamily="18" charset="0"/>
              </a:rPr>
              <a:t>áldássá a mai napon valaki számára!</a:t>
            </a:r>
            <a:r>
              <a:rPr lang="en-US" sz="4900" i="1" dirty="0">
                <a:solidFill>
                  <a:schemeClr val="accent5">
                    <a:lumMod val="60000"/>
                    <a:lumOff val="40000"/>
                  </a:schemeClr>
                </a:solidFill>
                <a:latin typeface="Book Antiqua" panose="02040602050305030304" pitchFamily="18" charset="0"/>
              </a:rPr>
              <a:t/>
            </a:r>
            <a:br>
              <a:rPr lang="en-US" sz="4900" i="1" dirty="0">
                <a:solidFill>
                  <a:schemeClr val="accent5">
                    <a:lumMod val="60000"/>
                    <a:lumOff val="40000"/>
                  </a:schemeClr>
                </a:solidFill>
                <a:latin typeface="Book Antiqua" panose="02040602050305030304" pitchFamily="18" charset="0"/>
              </a:rPr>
            </a:br>
            <a:endParaRPr lang="en-US" sz="4700" i="1" dirty="0">
              <a:solidFill>
                <a:schemeClr val="accent5">
                  <a:lumMod val="60000"/>
                  <a:lumOff val="40000"/>
                </a:schemeClr>
              </a:solidFill>
              <a:latin typeface="Book Antiqua" panose="02040602050305030304" pitchFamily="18" charset="0"/>
            </a:endParaRPr>
          </a:p>
        </p:txBody>
      </p:sp>
      <p:sp>
        <p:nvSpPr>
          <p:cNvPr id="12" name="Freeform: Shape 11">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5">
            <a:extLst>
              <a:ext uri="{FF2B5EF4-FFF2-40B4-BE49-F238E27FC236}">
                <a16:creationId xmlns="" xmlns:a16="http://schemas.microsoft.com/office/drawing/2014/main" id="{E9C8DFE3-A2A5-814C-9D8F-A6025227ECA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2099210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B8090FC2-E5F4-FB44-8217-54A00EB9B707}"/>
              </a:ext>
            </a:extLst>
          </p:cNvPr>
          <p:cNvSpPr>
            <a:spLocks noGrp="1"/>
          </p:cNvSpPr>
          <p:nvPr>
            <p:ph idx="1"/>
          </p:nvPr>
        </p:nvSpPr>
        <p:spPr>
          <a:xfrm>
            <a:off x="655321" y="2575034"/>
            <a:ext cx="5120113" cy="3462228"/>
          </a:xfrm>
        </p:spPr>
        <p:txBody>
          <a:bodyPr>
            <a:normAutofit/>
          </a:bodyPr>
          <a:lstStyle/>
          <a:p>
            <a:pPr marL="0" indent="0">
              <a:lnSpc>
                <a:spcPct val="100000"/>
              </a:lnSpc>
              <a:buNone/>
            </a:pPr>
            <a:r>
              <a:rPr lang="hu-HU" sz="2400" dirty="0"/>
              <a:t>„Aki hisz én bennem… élő víznek folyamai ömlenek annak belsejéből.” (János 7:38</a:t>
            </a:r>
            <a:r>
              <a:rPr lang="hu-HU" sz="2400" dirty="0" smtClean="0"/>
              <a:t>).</a:t>
            </a:r>
          </a:p>
          <a:p>
            <a:pPr marL="0" indent="0">
              <a:lnSpc>
                <a:spcPct val="100000"/>
              </a:lnSpc>
              <a:buNone/>
            </a:pPr>
            <a:endParaRPr lang="hu-HU" sz="2400" dirty="0" smtClean="0"/>
          </a:p>
          <a:p>
            <a:pPr>
              <a:lnSpc>
                <a:spcPct val="100000"/>
              </a:lnSpc>
            </a:pPr>
            <a:r>
              <a:rPr lang="hu-HU" sz="2400" i="1" dirty="0" smtClean="0">
                <a:latin typeface="Book Antiqua" panose="02040602050305030304" pitchFamily="18" charset="0"/>
              </a:rPr>
              <a:t>Engedjük az áldásokat átáramlani magunkon, hogy másokra áradhassanak!  </a:t>
            </a:r>
            <a:endParaRPr lang="hu-HU" sz="2400" i="1" dirty="0">
              <a:latin typeface="Book Antiqua" panose="02040602050305030304" pitchFamily="18" charset="0"/>
            </a:endParaRPr>
          </a:p>
        </p:txBody>
      </p:sp>
      <p:pic>
        <p:nvPicPr>
          <p:cNvPr id="6" name="Content Placeholder 3">
            <a:extLst>
              <a:ext uri="{FF2B5EF4-FFF2-40B4-BE49-F238E27FC236}">
                <a16:creationId xmlns="" xmlns:a16="http://schemas.microsoft.com/office/drawing/2014/main" id="{17C15D35-84E3-A147-88AE-6762AF2E30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Rectangle 6">
            <a:extLst>
              <a:ext uri="{FF2B5EF4-FFF2-40B4-BE49-F238E27FC236}">
                <a16:creationId xmlns="" xmlns:a16="http://schemas.microsoft.com/office/drawing/2014/main" id="{7F015004-2FC4-714C-856C-BD11BABE2D4C}"/>
              </a:ext>
            </a:extLst>
          </p:cNvPr>
          <p:cNvSpPr/>
          <p:nvPr/>
        </p:nvSpPr>
        <p:spPr>
          <a:xfrm>
            <a:off x="655319" y="1205948"/>
            <a:ext cx="4738315" cy="646331"/>
          </a:xfrm>
          <a:prstGeom prst="rect">
            <a:avLst/>
          </a:prstGeom>
        </p:spPr>
        <p:txBody>
          <a:bodyPr wrap="square">
            <a:spAutoFit/>
          </a:bodyPr>
          <a:lstStyle/>
          <a:p>
            <a:r>
              <a:rPr lang="hu-HU" sz="3600" b="1" dirty="0" smtClean="0">
                <a:latin typeface="Avenir Next" panose="020B0503020202020204" pitchFamily="34" charset="0"/>
              </a:rPr>
              <a:t>ÉLŐ VÍZNEK </a:t>
            </a:r>
            <a:r>
              <a:rPr lang="hu-HU" sz="3600" dirty="0" smtClean="0">
                <a:latin typeface="Avenir Next" panose="020B0503020202020204" pitchFamily="34" charset="0"/>
              </a:rPr>
              <a:t>FOLYAMAI</a:t>
            </a:r>
            <a:endParaRPr lang="hu-HU" sz="3600" b="1" dirty="0">
              <a:latin typeface="Avenir Next" panose="020B0503020202020204" pitchFamily="34" charset="0"/>
            </a:endParaRPr>
          </a:p>
        </p:txBody>
      </p:sp>
    </p:spTree>
    <p:extLst>
      <p:ext uri="{BB962C8B-B14F-4D97-AF65-F5344CB8AC3E}">
        <p14:creationId xmlns:p14="http://schemas.microsoft.com/office/powerpoint/2010/main" val="73293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45EFDDC3-A031-FE4C-B1C7-31D00B68566D}"/>
              </a:ext>
            </a:extLst>
          </p:cNvPr>
          <p:cNvSpPr>
            <a:spLocks noGrp="1"/>
          </p:cNvSpPr>
          <p:nvPr>
            <p:ph idx="1"/>
          </p:nvPr>
        </p:nvSpPr>
        <p:spPr>
          <a:xfrm>
            <a:off x="482325" y="2488535"/>
            <a:ext cx="5120113" cy="4147042"/>
          </a:xfrm>
        </p:spPr>
        <p:txBody>
          <a:bodyPr>
            <a:normAutofit/>
          </a:bodyPr>
          <a:lstStyle/>
          <a:p>
            <a:pPr>
              <a:lnSpc>
                <a:spcPct val="100000"/>
              </a:lnSpc>
            </a:pPr>
            <a:r>
              <a:rPr lang="hu-HU" sz="2000" dirty="0"/>
              <a:t>Az Isten csodálatában való növekedés nagyszerű módja, ha arra kérjük Őt, hogy fordítsa életünket áldássá. </a:t>
            </a:r>
            <a:endParaRPr lang="hu-HU" sz="2000" dirty="0" smtClean="0"/>
          </a:p>
          <a:p>
            <a:pPr>
              <a:lnSpc>
                <a:spcPct val="100000"/>
              </a:lnSpc>
            </a:pPr>
            <a:r>
              <a:rPr lang="hu-HU" sz="2000" dirty="0"/>
              <a:t>Minden reggel kérjük ezt, még napi teendőink áttekintése előtt! </a:t>
            </a:r>
            <a:endParaRPr lang="hu-HU" sz="2000" dirty="0" smtClean="0"/>
          </a:p>
          <a:p>
            <a:pPr>
              <a:lnSpc>
                <a:spcPct val="100000"/>
              </a:lnSpc>
            </a:pPr>
            <a:r>
              <a:rPr lang="hu-HU" sz="2000" dirty="0"/>
              <a:t>Rövid, egyszerű imádságban kérjük. Például így: - „Drága Istenem, kérlek, tedd ma életemet áldássá valahol, valaki számára.” </a:t>
            </a:r>
            <a:endParaRPr lang="hu-HU" sz="2000" dirty="0" smtClean="0"/>
          </a:p>
          <a:p>
            <a:r>
              <a:rPr lang="hu-HU" sz="2000" dirty="0"/>
              <a:t>Ezután fordítsunk alapos figyelmet mindenkire, akivel a nap folyamán találkozunk, mivel Isten időnként nagyon meglepő módon válaszol imáinkra. </a:t>
            </a:r>
          </a:p>
        </p:txBody>
      </p:sp>
      <p:pic>
        <p:nvPicPr>
          <p:cNvPr id="4" name="Content Placeholder 5">
            <a:extLst>
              <a:ext uri="{FF2B5EF4-FFF2-40B4-BE49-F238E27FC236}">
                <a16:creationId xmlns="" xmlns:a16="http://schemas.microsoft.com/office/drawing/2014/main" id="{7ACD5878-D4FF-4444-B286-B599E39585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636774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3867B0-813C-AF40-95E3-346AE8B965F9}"/>
              </a:ext>
            </a:extLst>
          </p:cNvPr>
          <p:cNvSpPr>
            <a:spLocks noGrp="1"/>
          </p:cNvSpPr>
          <p:nvPr>
            <p:ph type="title"/>
          </p:nvPr>
        </p:nvSpPr>
        <p:spPr>
          <a:xfrm>
            <a:off x="4969565" y="1110427"/>
            <a:ext cx="7222435" cy="4667521"/>
          </a:xfrm>
        </p:spPr>
        <p:txBody>
          <a:bodyPr vert="horz" lIns="91440" tIns="45720" rIns="91440" bIns="45720" rtlCol="0" anchor="b">
            <a:normAutofit/>
          </a:bodyPr>
          <a:lstStyle/>
          <a:p>
            <a:pPr algn="ctr">
              <a:lnSpc>
                <a:spcPct val="100000"/>
              </a:lnSpc>
            </a:pPr>
            <a:r>
              <a:rPr lang="en-US" sz="5400" b="1" dirty="0">
                <a:latin typeface="Avenir Next" panose="020B0503020202020204" pitchFamily="34" charset="0"/>
              </a:rPr>
              <a:t>20</a:t>
            </a:r>
            <a:r>
              <a:rPr lang="en-US" sz="5400" b="1" dirty="0" smtClean="0">
                <a:latin typeface="Avenir Next" panose="020B0503020202020204" pitchFamily="34" charset="0"/>
              </a:rPr>
              <a:t>.</a:t>
            </a:r>
            <a:r>
              <a:rPr lang="hu-HU" sz="5400" b="1" dirty="0" smtClean="0">
                <a:latin typeface="Avenir Next" panose="020B0503020202020204" pitchFamily="34" charset="0"/>
              </a:rPr>
              <a:t/>
            </a:r>
            <a:br>
              <a:rPr lang="hu-HU" sz="5400" b="1" dirty="0" smtClean="0">
                <a:latin typeface="Avenir Next" panose="020B0503020202020204" pitchFamily="34" charset="0"/>
              </a:rPr>
            </a:br>
            <a:r>
              <a:rPr lang="en-US" sz="5400" b="1" dirty="0" smtClean="0">
                <a:latin typeface="Avenir Next" panose="020B0503020202020204" pitchFamily="34" charset="0"/>
              </a:rPr>
              <a:t> </a:t>
            </a:r>
            <a:r>
              <a:rPr lang="hu-HU" sz="5400" b="1" dirty="0" smtClean="0">
                <a:latin typeface="Avenir Next" panose="020B0503020202020204" pitchFamily="34" charset="0"/>
              </a:rPr>
              <a:t/>
            </a:r>
            <a:br>
              <a:rPr lang="hu-HU" sz="5400" b="1" dirty="0" smtClean="0">
                <a:latin typeface="Avenir Next" panose="020B0503020202020204" pitchFamily="34" charset="0"/>
              </a:rPr>
            </a:br>
            <a:r>
              <a:rPr lang="hu-HU" sz="5400" b="1" dirty="0" smtClean="0">
                <a:latin typeface="Avenir Next" panose="020B0503020202020204" pitchFamily="34" charset="0"/>
              </a:rPr>
              <a:t>TÖLTSÜNK IDŐT</a:t>
            </a:r>
            <a:br>
              <a:rPr lang="hu-HU" sz="5400" b="1" dirty="0" smtClean="0">
                <a:latin typeface="Avenir Next" panose="020B0503020202020204" pitchFamily="34" charset="0"/>
              </a:rPr>
            </a:br>
            <a:r>
              <a:rPr lang="hu-HU" sz="5400" b="1" dirty="0" smtClean="0">
                <a:latin typeface="Avenir Next" panose="020B0503020202020204" pitchFamily="34" charset="0"/>
              </a:rPr>
              <a:t> </a:t>
            </a:r>
            <a:br>
              <a:rPr lang="hu-HU" sz="5400" b="1" dirty="0" smtClean="0">
                <a:latin typeface="Avenir Next" panose="020B0503020202020204" pitchFamily="34" charset="0"/>
              </a:rPr>
            </a:br>
            <a:r>
              <a:rPr lang="en-US" sz="6600" b="1" i="1" dirty="0" smtClean="0">
                <a:solidFill>
                  <a:schemeClr val="accent5">
                    <a:lumMod val="60000"/>
                    <a:lumOff val="40000"/>
                  </a:schemeClr>
                </a:solidFill>
                <a:latin typeface="Book Antiqua" panose="02040602050305030304" pitchFamily="18" charset="0"/>
              </a:rPr>
              <a:t>a</a:t>
            </a:r>
            <a:r>
              <a:rPr lang="hu-HU" sz="6600" b="1" i="1" dirty="0" smtClean="0">
                <a:solidFill>
                  <a:schemeClr val="accent5">
                    <a:lumMod val="60000"/>
                    <a:lumOff val="40000"/>
                  </a:schemeClr>
                </a:solidFill>
                <a:latin typeface="Book Antiqua" panose="02040602050305030304" pitchFamily="18" charset="0"/>
              </a:rPr>
              <a:t> természetben! </a:t>
            </a:r>
            <a:endParaRPr lang="en-US" sz="66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 xmlns:a16="http://schemas.microsoft.com/office/drawing/2014/main" id="{B2D01E40-BC62-2948-A8DA-4CED1F6A6B9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Content Placeholder 3">
            <a:extLst>
              <a:ext uri="{FF2B5EF4-FFF2-40B4-BE49-F238E27FC236}">
                <a16:creationId xmlns="" xmlns:a16="http://schemas.microsoft.com/office/drawing/2014/main" id="{ED882FB5-1C2A-5D48-B237-67CB1E2966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84423482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 xmlns:a16="http://schemas.microsoft.com/office/drawing/2014/main" id="{275B8638-9730-2F4F-84C1-348FD2E58E2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11" name="Picture 10">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 xmlns:a16="http://schemas.microsoft.com/office/drawing/2014/main" id="{88D379BA-CE69-B746-B5BF-6854D42A0C28}"/>
              </a:ext>
            </a:extLst>
          </p:cNvPr>
          <p:cNvSpPr>
            <a:spLocks noGrp="1"/>
          </p:cNvSpPr>
          <p:nvPr>
            <p:ph idx="1"/>
          </p:nvPr>
        </p:nvSpPr>
        <p:spPr>
          <a:xfrm>
            <a:off x="119271" y="-212034"/>
            <a:ext cx="6016486" cy="7341704"/>
          </a:xfrm>
        </p:spPr>
        <p:txBody>
          <a:bodyPr anchor="ctr">
            <a:noAutofit/>
          </a:bodyPr>
          <a:lstStyle/>
          <a:p>
            <a:pPr>
              <a:lnSpc>
                <a:spcPct val="110000"/>
              </a:lnSpc>
            </a:pPr>
            <a:r>
              <a:rPr lang="hu-HU" sz="2400" dirty="0"/>
              <a:t>A zsoltárírók is hasonló módon gyűjtöttek lelki tanulságokat a természetben töltött idejük alatt</a:t>
            </a:r>
            <a:r>
              <a:rPr lang="hu-HU" sz="2400" dirty="0" smtClean="0"/>
              <a:t>.</a:t>
            </a:r>
          </a:p>
          <a:p>
            <a:pPr marL="0" indent="0">
              <a:lnSpc>
                <a:spcPct val="110000"/>
              </a:lnSpc>
              <a:buNone/>
            </a:pPr>
            <a:r>
              <a:rPr lang="hu-HU" sz="2400" dirty="0"/>
              <a:t>„</a:t>
            </a:r>
            <a:r>
              <a:rPr lang="hu-HU" sz="2400" i="1" dirty="0"/>
              <a:t>Az egek beszélik Isten dicsőségét, és kezeinek munkáját hirdeti az égboltozat.” (Zsolt 19:2</a:t>
            </a:r>
            <a:r>
              <a:rPr lang="hu-HU" sz="2400" i="1" dirty="0" smtClean="0"/>
              <a:t>).</a:t>
            </a:r>
          </a:p>
          <a:p>
            <a:pPr marL="0" indent="0">
              <a:lnSpc>
                <a:spcPct val="110000"/>
              </a:lnSpc>
              <a:buNone/>
            </a:pPr>
            <a:endParaRPr lang="en-US" sz="2400" dirty="0">
              <a:solidFill>
                <a:srgbClr val="000000"/>
              </a:solidFill>
            </a:endParaRPr>
          </a:p>
          <a:p>
            <a:pPr marL="0" indent="0">
              <a:lnSpc>
                <a:spcPct val="110000"/>
              </a:lnSpc>
              <a:buNone/>
            </a:pPr>
            <a:r>
              <a:rPr lang="hu-HU" sz="2400" dirty="0"/>
              <a:t>„Mikor látom egeidet, a te ujjaidnak munkáját; a holdat és a csillagokat, amelyeket teremtettél: Micsoda az ember, mondom, hogy megemlékezel róla?”(Zsolt 8:4-5</a:t>
            </a:r>
            <a:r>
              <a:rPr lang="hu-HU" sz="2400" dirty="0" smtClean="0"/>
              <a:t>).</a:t>
            </a:r>
          </a:p>
          <a:p>
            <a:pPr marL="0" indent="0">
              <a:lnSpc>
                <a:spcPct val="110000"/>
              </a:lnSpc>
              <a:buNone/>
            </a:pPr>
            <a:endParaRPr lang="en-US" sz="2400" dirty="0">
              <a:solidFill>
                <a:srgbClr val="000000"/>
              </a:solidFill>
            </a:endParaRPr>
          </a:p>
          <a:p>
            <a:pPr marL="0" indent="0">
              <a:buNone/>
            </a:pPr>
            <a:r>
              <a:rPr lang="hu-HU" sz="2400" i="1" dirty="0"/>
              <a:t>„Hegyek </a:t>
            </a:r>
            <a:r>
              <a:rPr lang="hu-HU" sz="2400" i="1" dirty="0" err="1"/>
              <a:t>emelkedének</a:t>
            </a:r>
            <a:r>
              <a:rPr lang="hu-HU" sz="2400" i="1" dirty="0"/>
              <a:t> fel és völgyek </a:t>
            </a:r>
            <a:r>
              <a:rPr lang="hu-HU" sz="2400" i="1" dirty="0" err="1"/>
              <a:t>szállának</a:t>
            </a:r>
            <a:r>
              <a:rPr lang="hu-HU" sz="2400" i="1" dirty="0"/>
              <a:t> alá arra a helyre, amelyet fundáltál nékik. Határt vetettél, amelyet át nem hágnak, nem térnek vissza a földnek elborítására</a:t>
            </a:r>
            <a:r>
              <a:rPr lang="hu-HU" sz="2400" i="1" dirty="0" smtClean="0"/>
              <a:t>.”</a:t>
            </a:r>
          </a:p>
          <a:p>
            <a:pPr marL="0" indent="0">
              <a:buNone/>
            </a:pPr>
            <a:r>
              <a:rPr lang="hu-HU" sz="2400" i="1" dirty="0" smtClean="0"/>
              <a:t>(</a:t>
            </a:r>
            <a:r>
              <a:rPr lang="hu-HU" sz="2400" i="1" dirty="0"/>
              <a:t>Zsolt 104:8-9). </a:t>
            </a:r>
            <a:endParaRPr lang="hu-HU" sz="2400" dirty="0"/>
          </a:p>
        </p:txBody>
      </p:sp>
    </p:spTree>
    <p:extLst>
      <p:ext uri="{BB962C8B-B14F-4D97-AF65-F5344CB8AC3E}">
        <p14:creationId xmlns:p14="http://schemas.microsoft.com/office/powerpoint/2010/main" val="1957115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128172-D5A6-8A4B-8F61-3AF7D346A2DE}"/>
              </a:ext>
            </a:extLst>
          </p:cNvPr>
          <p:cNvSpPr>
            <a:spLocks noGrp="1"/>
          </p:cNvSpPr>
          <p:nvPr>
            <p:ph type="title"/>
          </p:nvPr>
        </p:nvSpPr>
        <p:spPr>
          <a:xfrm>
            <a:off x="6302451" y="10"/>
            <a:ext cx="5367724" cy="5632164"/>
          </a:xfrm>
        </p:spPr>
        <p:txBody>
          <a:bodyPr vert="horz" lIns="91440" tIns="45720" rIns="91440" bIns="45720" rtlCol="0" anchor="b">
            <a:normAutofit/>
          </a:bodyPr>
          <a:lstStyle/>
          <a:p>
            <a:pPr algn="ctr">
              <a:lnSpc>
                <a:spcPct val="100000"/>
              </a:lnSpc>
            </a:pPr>
            <a:r>
              <a:rPr lang="en-US" sz="5100" b="1" dirty="0">
                <a:latin typeface="Avenir Next" panose="020B0503020202020204" pitchFamily="34" charset="0"/>
              </a:rPr>
              <a:t>21</a:t>
            </a:r>
            <a:r>
              <a:rPr lang="en-US" sz="5100" b="1" dirty="0" smtClean="0">
                <a:latin typeface="Avenir Next" panose="020B0503020202020204" pitchFamily="34" charset="0"/>
              </a:rPr>
              <a:t>.</a:t>
            </a:r>
            <a:r>
              <a:rPr lang="hu-HU" sz="5100" b="1" dirty="0">
                <a:latin typeface="Avenir Next" panose="020B0503020202020204" pitchFamily="34" charset="0"/>
              </a:rPr>
              <a:t/>
            </a:r>
            <a:br>
              <a:rPr lang="hu-HU" sz="5100" b="1" dirty="0">
                <a:latin typeface="Avenir Next" panose="020B0503020202020204" pitchFamily="34" charset="0"/>
              </a:rPr>
            </a:br>
            <a:r>
              <a:rPr lang="hu-HU" sz="5100" b="1" dirty="0" smtClean="0">
                <a:latin typeface="Avenir Next" panose="020B0503020202020204" pitchFamily="34" charset="0"/>
              </a:rPr>
              <a:t/>
            </a:r>
            <a:br>
              <a:rPr lang="hu-HU" sz="5100" b="1" dirty="0" smtClean="0">
                <a:latin typeface="Avenir Next" panose="020B0503020202020204" pitchFamily="34" charset="0"/>
              </a:rPr>
            </a:br>
            <a:r>
              <a:rPr lang="hu-HU" sz="5100" b="1" dirty="0" smtClean="0">
                <a:latin typeface="Avenir Next" panose="020B0503020202020204" pitchFamily="34" charset="0"/>
              </a:rPr>
              <a:t>GYAKOROLJUK</a:t>
            </a:r>
            <a:r>
              <a:rPr lang="hu-HU" sz="5100" b="1" dirty="0">
                <a:latin typeface="Avenir Next" panose="020B0503020202020204" pitchFamily="34" charset="0"/>
              </a:rPr>
              <a:t/>
            </a:r>
            <a:br>
              <a:rPr lang="hu-HU" sz="5100" b="1" dirty="0">
                <a:latin typeface="Avenir Next" panose="020B0503020202020204" pitchFamily="34" charset="0"/>
              </a:rPr>
            </a:br>
            <a:r>
              <a:rPr lang="hu-HU" sz="5100" b="1" dirty="0" smtClean="0">
                <a:latin typeface="Avenir Next" panose="020B0503020202020204" pitchFamily="34" charset="0"/>
              </a:rPr>
              <a:t/>
            </a:r>
            <a:br>
              <a:rPr lang="hu-HU" sz="5100" b="1" dirty="0" smtClean="0">
                <a:latin typeface="Avenir Next" panose="020B0503020202020204" pitchFamily="34" charset="0"/>
              </a:rPr>
            </a:br>
            <a:r>
              <a:rPr lang="hu-HU" sz="5100" b="1" dirty="0" smtClean="0">
                <a:latin typeface="Avenir Next" panose="020B0503020202020204" pitchFamily="34" charset="0"/>
              </a:rPr>
              <a:t> </a:t>
            </a:r>
            <a:r>
              <a:rPr lang="hu-HU" sz="6000" b="1" i="1" dirty="0" smtClean="0">
                <a:solidFill>
                  <a:schemeClr val="accent5">
                    <a:lumMod val="60000"/>
                    <a:lumOff val="40000"/>
                  </a:schemeClr>
                </a:solidFill>
                <a:latin typeface="Book Antiqua" panose="02040602050305030304" pitchFamily="18" charset="0"/>
              </a:rPr>
              <a:t>szabad akaratunkat! </a:t>
            </a:r>
            <a:endParaRPr lang="en-US" sz="51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 xmlns:a16="http://schemas.microsoft.com/office/drawing/2014/main" id="{6193A15B-2362-BA4A-AC78-F68F20775EE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024360158"/>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 xmlns:a16="http://schemas.microsoft.com/office/drawing/2014/main" id="{F9057A60-73D1-5742-B5F7-D1DB4C2C0ED3}"/>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11" name="Picture 10">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 xmlns:a16="http://schemas.microsoft.com/office/drawing/2014/main" id="{0BC77901-9632-D345-A273-8CEC1FEB694F}"/>
              </a:ext>
            </a:extLst>
          </p:cNvPr>
          <p:cNvSpPr>
            <a:spLocks noGrp="1"/>
          </p:cNvSpPr>
          <p:nvPr>
            <p:ph idx="1"/>
          </p:nvPr>
        </p:nvSpPr>
        <p:spPr>
          <a:xfrm>
            <a:off x="397565" y="471055"/>
            <a:ext cx="5114235" cy="6155032"/>
          </a:xfrm>
        </p:spPr>
        <p:txBody>
          <a:bodyPr anchor="ctr">
            <a:normAutofit/>
          </a:bodyPr>
          <a:lstStyle/>
          <a:p>
            <a:pPr>
              <a:lnSpc>
                <a:spcPct val="100000"/>
              </a:lnSpc>
            </a:pPr>
            <a:r>
              <a:rPr lang="hu-HU" sz="2400" dirty="0"/>
              <a:t>Függetlenül attól, mi történik velünk, mindig szabadon választhatunk. </a:t>
            </a:r>
            <a:endParaRPr lang="en-US" dirty="0">
              <a:solidFill>
                <a:srgbClr val="000000"/>
              </a:solidFill>
            </a:endParaRPr>
          </a:p>
          <a:p>
            <a:pPr lvl="1">
              <a:lnSpc>
                <a:spcPct val="100000"/>
              </a:lnSpc>
            </a:pPr>
            <a:r>
              <a:rPr lang="hu-HU" dirty="0"/>
              <a:t>Dönthetünk az </a:t>
            </a:r>
            <a:r>
              <a:rPr lang="hu-HU" b="1" dirty="0">
                <a:solidFill>
                  <a:schemeClr val="accent5">
                    <a:lumMod val="75000"/>
                  </a:schemeClr>
                </a:solidFill>
              </a:rPr>
              <a:t>öröm </a:t>
            </a:r>
            <a:r>
              <a:rPr lang="hu-HU" dirty="0"/>
              <a:t>mellet a </a:t>
            </a:r>
            <a:r>
              <a:rPr lang="hu-HU" b="1" dirty="0"/>
              <a:t>kétségbeesés</a:t>
            </a:r>
            <a:r>
              <a:rPr lang="hu-HU" dirty="0"/>
              <a:t> helyett. </a:t>
            </a:r>
            <a:endParaRPr lang="hu-HU" dirty="0" smtClean="0"/>
          </a:p>
          <a:p>
            <a:pPr lvl="1">
              <a:lnSpc>
                <a:spcPct val="100000"/>
              </a:lnSpc>
            </a:pPr>
            <a:r>
              <a:rPr lang="hu-HU" dirty="0"/>
              <a:t>Választhatjuk a </a:t>
            </a:r>
            <a:r>
              <a:rPr lang="hu-HU" b="1" dirty="0">
                <a:solidFill>
                  <a:schemeClr val="accent5">
                    <a:lumMod val="75000"/>
                  </a:schemeClr>
                </a:solidFill>
              </a:rPr>
              <a:t>szeretetet</a:t>
            </a:r>
            <a:r>
              <a:rPr lang="hu-HU" dirty="0"/>
              <a:t> a </a:t>
            </a:r>
            <a:r>
              <a:rPr lang="hu-HU" b="1" dirty="0"/>
              <a:t>gyűlölet</a:t>
            </a:r>
            <a:r>
              <a:rPr lang="hu-HU" dirty="0"/>
              <a:t> ellenében. </a:t>
            </a:r>
            <a:endParaRPr lang="hu-HU" dirty="0" smtClean="0"/>
          </a:p>
          <a:p>
            <a:pPr lvl="1">
              <a:lnSpc>
                <a:spcPct val="100000"/>
              </a:lnSpc>
            </a:pPr>
            <a:r>
              <a:rPr lang="hu-HU" dirty="0"/>
              <a:t>Dönthetünk a </a:t>
            </a:r>
            <a:r>
              <a:rPr lang="hu-HU" b="1" dirty="0">
                <a:solidFill>
                  <a:schemeClr val="accent5">
                    <a:lumMod val="75000"/>
                  </a:schemeClr>
                </a:solidFill>
              </a:rPr>
              <a:t>megbocsájtás </a:t>
            </a:r>
            <a:r>
              <a:rPr lang="hu-HU" dirty="0"/>
              <a:t>mellett a </a:t>
            </a:r>
            <a:r>
              <a:rPr lang="hu-HU" b="1" dirty="0"/>
              <a:t>bosszú </a:t>
            </a:r>
            <a:r>
              <a:rPr lang="hu-HU" dirty="0"/>
              <a:t>helyett</a:t>
            </a:r>
            <a:r>
              <a:rPr lang="hu-HU" dirty="0" smtClean="0"/>
              <a:t>.</a:t>
            </a:r>
          </a:p>
          <a:p>
            <a:pPr lvl="1">
              <a:lnSpc>
                <a:spcPct val="100000"/>
              </a:lnSpc>
            </a:pPr>
            <a:r>
              <a:rPr lang="hu-HU" dirty="0"/>
              <a:t>Választhatjuk a </a:t>
            </a:r>
            <a:r>
              <a:rPr lang="hu-HU" b="1" dirty="0">
                <a:solidFill>
                  <a:schemeClr val="accent5">
                    <a:lumMod val="75000"/>
                  </a:schemeClr>
                </a:solidFill>
              </a:rPr>
              <a:t>növekedést </a:t>
            </a:r>
            <a:r>
              <a:rPr lang="hu-HU" dirty="0"/>
              <a:t>a </a:t>
            </a:r>
            <a:r>
              <a:rPr lang="hu-HU" b="1" dirty="0"/>
              <a:t>stagnálás</a:t>
            </a:r>
            <a:r>
              <a:rPr lang="hu-HU" dirty="0"/>
              <a:t> helyett</a:t>
            </a:r>
            <a:r>
              <a:rPr lang="hu-HU" dirty="0" smtClean="0"/>
              <a:t>.</a:t>
            </a:r>
            <a:endParaRPr lang="en-US" dirty="0">
              <a:solidFill>
                <a:srgbClr val="000000"/>
              </a:solidFill>
            </a:endParaRPr>
          </a:p>
          <a:p>
            <a:r>
              <a:rPr lang="hu-HU" sz="2400" dirty="0"/>
              <a:t>Ne feledjük, a válság a legjobbat hozhatja ki belőlünk, de akár a legrosszabbat is!  </a:t>
            </a:r>
            <a:r>
              <a:rPr lang="hu-HU" sz="2400" b="1" dirty="0">
                <a:solidFill>
                  <a:schemeClr val="accent5">
                    <a:lumMod val="75000"/>
                  </a:schemeClr>
                </a:solidFill>
              </a:rPr>
              <a:t>A döntés a miénk! </a:t>
            </a:r>
          </a:p>
        </p:txBody>
      </p:sp>
    </p:spTree>
    <p:extLst>
      <p:ext uri="{BB962C8B-B14F-4D97-AF65-F5344CB8AC3E}">
        <p14:creationId xmlns:p14="http://schemas.microsoft.com/office/powerpoint/2010/main" val="328092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B134A14-C42C-7B44-86B3-309DE07E7E4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848" y="-321266"/>
            <a:ext cx="6394152" cy="6857990"/>
          </a:xfrm>
          <a:prstGeom prst="rect">
            <a:avLst/>
          </a:prstGeom>
        </p:spPr>
      </p:pic>
      <p:sp>
        <p:nvSpPr>
          <p:cNvPr id="2" name="Title 1">
            <a:extLst>
              <a:ext uri="{FF2B5EF4-FFF2-40B4-BE49-F238E27FC236}">
                <a16:creationId xmlns="" xmlns:a16="http://schemas.microsoft.com/office/drawing/2014/main" id="{D3D40487-552E-214E-B12F-B14612A117B1}"/>
              </a:ext>
            </a:extLst>
          </p:cNvPr>
          <p:cNvSpPr>
            <a:spLocks noGrp="1"/>
          </p:cNvSpPr>
          <p:nvPr>
            <p:ph type="title"/>
          </p:nvPr>
        </p:nvSpPr>
        <p:spPr>
          <a:xfrm>
            <a:off x="706146" y="1095009"/>
            <a:ext cx="4803636" cy="1311664"/>
          </a:xfrm>
        </p:spPr>
        <p:txBody>
          <a:bodyPr>
            <a:normAutofit/>
          </a:bodyPr>
          <a:lstStyle/>
          <a:p>
            <a:pPr algn="ctr"/>
            <a:r>
              <a:rPr lang="hu-HU" sz="3600" dirty="0">
                <a:solidFill>
                  <a:srgbClr val="000000"/>
                </a:solidFill>
                <a:latin typeface="Avenir Next" panose="020B0503020202020204" pitchFamily="34" charset="0"/>
              </a:rPr>
              <a:t>KELJ FEL ÉS </a:t>
            </a:r>
            <a:r>
              <a:rPr lang="hu-HU" sz="3600" dirty="0" smtClean="0">
                <a:solidFill>
                  <a:srgbClr val="000000"/>
                </a:solidFill>
                <a:latin typeface="Avenir Next" panose="020B0503020202020204" pitchFamily="34" charset="0"/>
              </a:rPr>
              <a:t>VILÁGÍTS!</a:t>
            </a:r>
            <a:endParaRPr lang="hu-HU" sz="3600" dirty="0">
              <a:solidFill>
                <a:srgbClr val="000000"/>
              </a:solidFill>
              <a:latin typeface="Avenir Next" panose="020B0503020202020204" pitchFamily="34" charset="0"/>
            </a:endParaRPr>
          </a:p>
        </p:txBody>
      </p:sp>
      <p:sp>
        <p:nvSpPr>
          <p:cNvPr id="3" name="Content Placeholder 2">
            <a:extLst>
              <a:ext uri="{FF2B5EF4-FFF2-40B4-BE49-F238E27FC236}">
                <a16:creationId xmlns="" xmlns:a16="http://schemas.microsoft.com/office/drawing/2014/main" id="{8A875D53-2ADE-5143-9F16-574BE478675E}"/>
              </a:ext>
            </a:extLst>
          </p:cNvPr>
          <p:cNvSpPr>
            <a:spLocks noGrp="1"/>
          </p:cNvSpPr>
          <p:nvPr>
            <p:ph idx="1"/>
          </p:nvPr>
        </p:nvSpPr>
        <p:spPr>
          <a:xfrm>
            <a:off x="296563" y="2110109"/>
            <a:ext cx="5215238" cy="3950864"/>
          </a:xfrm>
        </p:spPr>
        <p:txBody>
          <a:bodyPr anchor="ctr">
            <a:normAutofit/>
          </a:bodyPr>
          <a:lstStyle/>
          <a:p>
            <a:pPr marL="0" indent="0" algn="ctr">
              <a:buNone/>
            </a:pPr>
            <a:r>
              <a:rPr lang="hu-HU" sz="2000" i="1" dirty="0"/>
              <a:t>„Kelj fel, világosodjál, mert eljött </a:t>
            </a:r>
            <a:r>
              <a:rPr lang="hu-HU" sz="2000" b="1" i="1" dirty="0">
                <a:solidFill>
                  <a:schemeClr val="accent2">
                    <a:lumMod val="75000"/>
                  </a:schemeClr>
                </a:solidFill>
              </a:rPr>
              <a:t>VILÁGOSSÁGOD</a:t>
            </a:r>
            <a:r>
              <a:rPr lang="hu-HU" sz="2000" i="1" dirty="0">
                <a:solidFill>
                  <a:schemeClr val="accent2">
                    <a:lumMod val="75000"/>
                  </a:schemeClr>
                </a:solidFill>
              </a:rPr>
              <a:t>,</a:t>
            </a:r>
            <a:r>
              <a:rPr lang="hu-HU" sz="2000" i="1" dirty="0"/>
              <a:t> és az Úr dicsősége rajtad feltámadt. Mert </a:t>
            </a:r>
            <a:r>
              <a:rPr lang="hu-HU" sz="2000" i="1" dirty="0" err="1"/>
              <a:t>ímé</a:t>
            </a:r>
            <a:r>
              <a:rPr lang="hu-HU" sz="2000" i="1" dirty="0"/>
              <a:t>,</a:t>
            </a:r>
            <a:r>
              <a:rPr lang="hu-HU" sz="2000" b="1" i="1" dirty="0"/>
              <a:t> sötétség </a:t>
            </a:r>
            <a:r>
              <a:rPr lang="hu-HU" sz="2000" i="1" dirty="0"/>
              <a:t>borítja a földet, és </a:t>
            </a:r>
            <a:r>
              <a:rPr lang="hu-HU" sz="2000" b="1" i="1" dirty="0"/>
              <a:t>éjszaka</a:t>
            </a:r>
            <a:r>
              <a:rPr lang="hu-HU" sz="2000" i="1" dirty="0"/>
              <a:t> a népeket, de rajtad feltámad az Úr, és dicsősége rajtad megláttatik.</a:t>
            </a:r>
            <a:endParaRPr lang="hu-HU" sz="2000" dirty="0"/>
          </a:p>
          <a:p>
            <a:pPr marL="0" indent="0" algn="ctr">
              <a:buNone/>
            </a:pPr>
            <a:r>
              <a:rPr lang="hu-HU" sz="2000" i="1" dirty="0" err="1"/>
              <a:t>Ézsa</a:t>
            </a:r>
            <a:r>
              <a:rPr lang="hu-HU" sz="2000" i="1" dirty="0"/>
              <a:t> 60:1-2</a:t>
            </a:r>
            <a:endParaRPr lang="hu-HU" sz="2000" dirty="0"/>
          </a:p>
          <a:p>
            <a:pPr marL="0" indent="0" algn="ctr">
              <a:buNone/>
            </a:pPr>
            <a:r>
              <a:rPr lang="hu-HU" sz="2000" dirty="0"/>
              <a:t> </a:t>
            </a:r>
          </a:p>
          <a:p>
            <a:pPr marL="0" indent="0" algn="ctr">
              <a:buNone/>
            </a:pPr>
            <a:endParaRPr lang="en-US" sz="2000" dirty="0">
              <a:solidFill>
                <a:srgbClr val="000000"/>
              </a:solidFill>
            </a:endParaRPr>
          </a:p>
        </p:txBody>
      </p:sp>
    </p:spTree>
    <p:extLst>
      <p:ext uri="{BB962C8B-B14F-4D97-AF65-F5344CB8AC3E}">
        <p14:creationId xmlns:p14="http://schemas.microsoft.com/office/powerpoint/2010/main" val="2484792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1B4760-D223-4C43-A61D-C8DBBC3FD228}"/>
              </a:ext>
            </a:extLst>
          </p:cNvPr>
          <p:cNvSpPr>
            <a:spLocks noGrp="1"/>
          </p:cNvSpPr>
          <p:nvPr>
            <p:ph type="title"/>
          </p:nvPr>
        </p:nvSpPr>
        <p:spPr>
          <a:xfrm>
            <a:off x="762001" y="2434422"/>
            <a:ext cx="5314536" cy="1325563"/>
          </a:xfrm>
        </p:spPr>
        <p:txBody>
          <a:bodyPr>
            <a:normAutofit fontScale="90000"/>
          </a:bodyPr>
          <a:lstStyle/>
          <a:p>
            <a:pPr algn="ctr">
              <a:lnSpc>
                <a:spcPct val="100000"/>
              </a:lnSpc>
            </a:pPr>
            <a:r>
              <a:rPr lang="hu-HU" b="1" dirty="0" smtClean="0">
                <a:latin typeface="Avenir Next" panose="020B0503020202020204" pitchFamily="34" charset="0"/>
              </a:rPr>
              <a:t>2. VEGYÜK ÉSZRE  	</a:t>
            </a:r>
            <a:br>
              <a:rPr lang="hu-HU" b="1" dirty="0" smtClean="0">
                <a:latin typeface="Avenir Next" panose="020B0503020202020204" pitchFamily="34" charset="0"/>
              </a:rPr>
            </a:br>
            <a:r>
              <a:rPr lang="hu-HU" sz="4900" b="1" i="1" dirty="0" smtClean="0">
                <a:solidFill>
                  <a:schemeClr val="accent5">
                    <a:lumMod val="60000"/>
                    <a:lumOff val="40000"/>
                  </a:schemeClr>
                </a:solidFill>
                <a:latin typeface="Book Antiqua" panose="02040602050305030304" pitchFamily="18" charset="0"/>
              </a:rPr>
              <a:t>az áldásokat! </a:t>
            </a:r>
            <a:r>
              <a:rPr lang="hu-HU" sz="4900" i="1" dirty="0" smtClean="0">
                <a:solidFill>
                  <a:schemeClr val="accent5">
                    <a:lumMod val="60000"/>
                    <a:lumOff val="40000"/>
                  </a:schemeClr>
                </a:solidFill>
                <a:effectLst/>
                <a:latin typeface="Book Antiqua" panose="02040602050305030304" pitchFamily="18" charset="0"/>
              </a:rPr>
              <a:t> </a:t>
            </a:r>
            <a:endParaRPr lang="hu-HU"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D560FEC5-334C-574C-BDDA-B1BF16C514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2087894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 xmlns:a16="http://schemas.microsoft.com/office/drawing/2014/main" id="{991F5FA8-AB2E-9D42-8131-CD938CA84993}"/>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 xmlns:a16="http://schemas.microsoft.com/office/drawing/2014/main" id="{828C88BD-4D44-6247-81E6-2E4D362957D4}"/>
              </a:ext>
            </a:extLst>
          </p:cNvPr>
          <p:cNvSpPr>
            <a:spLocks noGrp="1"/>
          </p:cNvSpPr>
          <p:nvPr>
            <p:ph idx="1"/>
          </p:nvPr>
        </p:nvSpPr>
        <p:spPr>
          <a:xfrm>
            <a:off x="5614876" y="1018120"/>
            <a:ext cx="5951048" cy="5345607"/>
          </a:xfrm>
        </p:spPr>
        <p:txBody>
          <a:bodyPr anchor="ctr">
            <a:normAutofit lnSpcReduction="10000"/>
          </a:bodyPr>
          <a:lstStyle/>
          <a:p>
            <a:pPr>
              <a:lnSpc>
                <a:spcPct val="100000"/>
              </a:lnSpc>
            </a:pPr>
            <a:r>
              <a:rPr lang="hu-HU" sz="2400" dirty="0" smtClean="0">
                <a:solidFill>
                  <a:srgbClr val="000000"/>
                </a:solidFill>
              </a:rPr>
              <a:t>Ne feledkezzünk el a sok jóról, ami életünkbe áramlik!</a:t>
            </a:r>
            <a:endParaRPr lang="en-US" sz="2400" dirty="0">
              <a:solidFill>
                <a:srgbClr val="000000"/>
              </a:solidFill>
            </a:endParaRPr>
          </a:p>
          <a:p>
            <a:pPr>
              <a:lnSpc>
                <a:spcPct val="100000"/>
              </a:lnSpc>
            </a:pPr>
            <a:r>
              <a:rPr lang="hu-HU" sz="2400" dirty="0" smtClean="0">
                <a:solidFill>
                  <a:srgbClr val="000000"/>
                </a:solidFill>
              </a:rPr>
              <a:t>Gyakoroljuk az áldások tudatos felismerését, egy héten át! Azonosítsuk azokat, melyeket a következők által kaptunk a környezetünkben</a:t>
            </a:r>
            <a:r>
              <a:rPr lang="en-US" sz="2400" dirty="0" smtClean="0">
                <a:solidFill>
                  <a:srgbClr val="000000"/>
                </a:solidFill>
              </a:rPr>
              <a:t>:</a:t>
            </a:r>
            <a:endParaRPr lang="en-US" sz="2400" dirty="0">
              <a:solidFill>
                <a:srgbClr val="000000"/>
              </a:solidFill>
            </a:endParaRPr>
          </a:p>
          <a:p>
            <a:pPr marL="914400" lvl="1" indent="-457200">
              <a:lnSpc>
                <a:spcPct val="100000"/>
              </a:lnSpc>
              <a:buFont typeface="+mj-lt"/>
              <a:buAutoNum type="arabicPeriod"/>
            </a:pPr>
            <a:r>
              <a:rPr lang="hu-HU" dirty="0" smtClean="0">
                <a:solidFill>
                  <a:srgbClr val="000000"/>
                </a:solidFill>
              </a:rPr>
              <a:t>egy családtagunk</a:t>
            </a:r>
            <a:endParaRPr lang="en-US" dirty="0">
              <a:solidFill>
                <a:srgbClr val="000000"/>
              </a:solidFill>
            </a:endParaRPr>
          </a:p>
          <a:p>
            <a:pPr marL="914400" lvl="1" indent="-457200">
              <a:lnSpc>
                <a:spcPct val="100000"/>
              </a:lnSpc>
              <a:buFont typeface="+mj-lt"/>
              <a:buAutoNum type="arabicPeriod"/>
            </a:pPr>
            <a:r>
              <a:rPr lang="hu-HU" dirty="0" smtClean="0">
                <a:solidFill>
                  <a:srgbClr val="000000"/>
                </a:solidFill>
              </a:rPr>
              <a:t>egy szomszédunk </a:t>
            </a:r>
            <a:endParaRPr lang="en-US" dirty="0">
              <a:solidFill>
                <a:srgbClr val="000000"/>
              </a:solidFill>
            </a:endParaRPr>
          </a:p>
          <a:p>
            <a:pPr marL="914400" lvl="1" indent="-457200">
              <a:lnSpc>
                <a:spcPct val="100000"/>
              </a:lnSpc>
              <a:buFont typeface="+mj-lt"/>
              <a:buAutoNum type="arabicPeriod"/>
            </a:pPr>
            <a:r>
              <a:rPr lang="hu-HU" dirty="0" smtClean="0">
                <a:solidFill>
                  <a:srgbClr val="000000"/>
                </a:solidFill>
              </a:rPr>
              <a:t>egy barátunk</a:t>
            </a:r>
            <a:endParaRPr lang="en-US" dirty="0">
              <a:solidFill>
                <a:srgbClr val="000000"/>
              </a:solidFill>
            </a:endParaRPr>
          </a:p>
          <a:p>
            <a:pPr marL="914400" lvl="1" indent="-457200">
              <a:lnSpc>
                <a:spcPct val="100000"/>
              </a:lnSpc>
              <a:buFont typeface="+mj-lt"/>
              <a:buAutoNum type="arabicPeriod"/>
            </a:pPr>
            <a:r>
              <a:rPr lang="hu-HU" dirty="0" smtClean="0">
                <a:solidFill>
                  <a:srgbClr val="000000"/>
                </a:solidFill>
              </a:rPr>
              <a:t>egy munkatársunk</a:t>
            </a:r>
            <a:endParaRPr lang="en-US" dirty="0">
              <a:solidFill>
                <a:srgbClr val="000000"/>
              </a:solidFill>
            </a:endParaRPr>
          </a:p>
          <a:p>
            <a:pPr marL="914400" lvl="1" indent="-457200">
              <a:lnSpc>
                <a:spcPct val="100000"/>
              </a:lnSpc>
              <a:buFont typeface="+mj-lt"/>
              <a:buAutoNum type="arabicPeriod"/>
            </a:pPr>
            <a:r>
              <a:rPr lang="hu-HU" dirty="0" smtClean="0">
                <a:solidFill>
                  <a:srgbClr val="000000"/>
                </a:solidFill>
              </a:rPr>
              <a:t>egy idegen </a:t>
            </a:r>
            <a:endParaRPr lang="en-US" dirty="0">
              <a:solidFill>
                <a:srgbClr val="000000"/>
              </a:solidFill>
            </a:endParaRPr>
          </a:p>
          <a:p>
            <a:pPr marL="914400" lvl="1" indent="-457200">
              <a:lnSpc>
                <a:spcPct val="100000"/>
              </a:lnSpc>
              <a:buFont typeface="+mj-lt"/>
              <a:buAutoNum type="arabicPeriod"/>
            </a:pPr>
            <a:r>
              <a:rPr lang="hu-HU" dirty="0" smtClean="0">
                <a:solidFill>
                  <a:srgbClr val="000000"/>
                </a:solidFill>
              </a:rPr>
              <a:t>egy kisgyermek</a:t>
            </a:r>
            <a:endParaRPr lang="en-US" dirty="0">
              <a:solidFill>
                <a:srgbClr val="000000"/>
              </a:solidFill>
            </a:endParaRPr>
          </a:p>
          <a:p>
            <a:pPr marL="914400" lvl="1" indent="-457200">
              <a:lnSpc>
                <a:spcPct val="100000"/>
              </a:lnSpc>
              <a:buFont typeface="+mj-lt"/>
              <a:buAutoNum type="arabicPeriod"/>
            </a:pPr>
            <a:r>
              <a:rPr lang="hu-HU" dirty="0" smtClean="0">
                <a:solidFill>
                  <a:srgbClr val="000000"/>
                </a:solidFill>
              </a:rPr>
              <a:t>egy „ellenségünk” </a:t>
            </a:r>
            <a:endParaRPr lang="en-US" dirty="0">
              <a:solidFill>
                <a:srgbClr val="000000"/>
              </a:solidFill>
            </a:endParaRPr>
          </a:p>
        </p:txBody>
      </p:sp>
    </p:spTree>
    <p:extLst>
      <p:ext uri="{BB962C8B-B14F-4D97-AF65-F5344CB8AC3E}">
        <p14:creationId xmlns:p14="http://schemas.microsoft.com/office/powerpoint/2010/main" val="1975072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BAD4A5-7CD6-3F42-A855-EA71AE0E006C}"/>
              </a:ext>
            </a:extLst>
          </p:cNvPr>
          <p:cNvSpPr>
            <a:spLocks noGrp="1"/>
          </p:cNvSpPr>
          <p:nvPr>
            <p:ph type="title"/>
          </p:nvPr>
        </p:nvSpPr>
        <p:spPr>
          <a:xfrm>
            <a:off x="477794" y="803325"/>
            <a:ext cx="5988140" cy="4584221"/>
          </a:xfrm>
        </p:spPr>
        <p:txBody>
          <a:bodyPr>
            <a:normAutofit/>
          </a:bodyPr>
          <a:lstStyle/>
          <a:p>
            <a:pPr algn="ctr">
              <a:lnSpc>
                <a:spcPct val="100000"/>
              </a:lnSpc>
            </a:pPr>
            <a:r>
              <a:rPr lang="hu-HU" sz="3600" b="1" dirty="0" smtClean="0">
                <a:latin typeface="Avenir Next" panose="020B0503020202020204" pitchFamily="34" charset="0"/>
              </a:rPr>
              <a:t>3. LEGYÜNK OLYANOK, MINT MÓZES — mindig  </a:t>
            </a:r>
            <a:br>
              <a:rPr lang="hu-HU" sz="3600" b="1" dirty="0" smtClean="0">
                <a:latin typeface="Avenir Next" panose="020B0503020202020204" pitchFamily="34" charset="0"/>
              </a:rPr>
            </a:br>
            <a:r>
              <a:rPr lang="hu-HU" sz="3600" b="1" dirty="0" smtClean="0">
                <a:latin typeface="Avenir Next" panose="020B0503020202020204" pitchFamily="34" charset="0"/>
              </a:rPr>
              <a:t/>
            </a:r>
            <a:br>
              <a:rPr lang="hu-HU" sz="3600" b="1" dirty="0" smtClean="0">
                <a:latin typeface="Avenir Next" panose="020B0503020202020204" pitchFamily="34" charset="0"/>
              </a:rPr>
            </a:br>
            <a:r>
              <a:rPr lang="hu-HU" b="1" i="1" dirty="0" smtClean="0">
                <a:solidFill>
                  <a:schemeClr val="accent5">
                    <a:lumMod val="60000"/>
                    <a:lumOff val="40000"/>
                  </a:schemeClr>
                </a:solidFill>
                <a:latin typeface="Book Antiqua" panose="02040602050305030304" pitchFamily="18" charset="0"/>
              </a:rPr>
              <a:t>áldó szavakat mondjunk! </a:t>
            </a:r>
            <a:r>
              <a:rPr lang="hu-HU" sz="3600" dirty="0" smtClean="0">
                <a:latin typeface="Avenir Next" panose="020B0503020202020204" pitchFamily="34" charset="0"/>
              </a:rPr>
              <a:t/>
            </a:r>
            <a:br>
              <a:rPr lang="hu-HU" sz="3600" dirty="0" smtClean="0">
                <a:latin typeface="Avenir Next" panose="020B0503020202020204" pitchFamily="34" charset="0"/>
              </a:rPr>
            </a:br>
            <a:endParaRPr lang="hu-HU" sz="3600" dirty="0">
              <a:latin typeface="Avenir Next" panose="020B0503020202020204" pitchFamily="34" charset="0"/>
            </a:endParaRPr>
          </a:p>
        </p:txBody>
      </p:sp>
      <p:sp>
        <p:nvSpPr>
          <p:cNvPr id="9" name="Freeform: Shape 8">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2F4335DB-4B0A-3E4E-85E7-A9F672B448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6" name="Picture 5">
            <a:extLst>
              <a:ext uri="{FF2B5EF4-FFF2-40B4-BE49-F238E27FC236}">
                <a16:creationId xmlns="" xmlns:a16="http://schemas.microsoft.com/office/drawing/2014/main" id="{0082CE20-1C72-C34B-B45C-0A3964585C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0"/>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43995862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 xmlns:a16="http://schemas.microsoft.com/office/drawing/2014/main" id="{D5CC81E3-E7FE-514C-874A-78EF0EE52199}"/>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 xmlns:a16="http://schemas.microsoft.com/office/drawing/2014/main" id="{6EDD7355-2EEC-2C43-A0FE-A62AB48E2394}"/>
              </a:ext>
            </a:extLst>
          </p:cNvPr>
          <p:cNvSpPr>
            <a:spLocks noGrp="1"/>
          </p:cNvSpPr>
          <p:nvPr>
            <p:ph idx="1"/>
          </p:nvPr>
        </p:nvSpPr>
        <p:spPr>
          <a:xfrm>
            <a:off x="6090574" y="595746"/>
            <a:ext cx="4977578" cy="5465226"/>
          </a:xfrm>
        </p:spPr>
        <p:txBody>
          <a:bodyPr anchor="ctr">
            <a:normAutofit/>
          </a:bodyPr>
          <a:lstStyle/>
          <a:p>
            <a:pPr marL="0" indent="0" algn="ctr">
              <a:buNone/>
            </a:pPr>
            <a:r>
              <a:rPr lang="hu-HU" dirty="0"/>
              <a:t>„Áldjon meg tégedet az Úr, és őrizzen meg tégedet.</a:t>
            </a:r>
          </a:p>
          <a:p>
            <a:pPr marL="0" indent="0" algn="ctr">
              <a:buNone/>
            </a:pPr>
            <a:r>
              <a:rPr lang="hu-HU" dirty="0"/>
              <a:t>Világosítsa meg az Úr az ő orcáját te rajtad, és könyörüljön te rajtad.</a:t>
            </a:r>
          </a:p>
          <a:p>
            <a:pPr marL="0" indent="0" algn="ctr">
              <a:buNone/>
            </a:pPr>
            <a:r>
              <a:rPr lang="hu-HU" dirty="0"/>
              <a:t>Fordítsa az Úr az ő orcáját te reád, és adjon békességet néked.”</a:t>
            </a:r>
          </a:p>
          <a:p>
            <a:pPr marL="0" indent="0" algn="ctr">
              <a:buNone/>
            </a:pPr>
            <a:r>
              <a:rPr lang="hu-HU" sz="2400" dirty="0"/>
              <a:t>4Mózes 6:24-26</a:t>
            </a:r>
          </a:p>
          <a:p>
            <a:pPr marL="0" indent="0">
              <a:buNone/>
            </a:pPr>
            <a:endParaRPr lang="hu-HU" dirty="0"/>
          </a:p>
        </p:txBody>
      </p:sp>
    </p:spTree>
    <p:extLst>
      <p:ext uri="{BB962C8B-B14F-4D97-AF65-F5344CB8AC3E}">
        <p14:creationId xmlns:p14="http://schemas.microsoft.com/office/powerpoint/2010/main" val="2775470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8C4951-FF53-E145-9B12-E76E30A58C16}"/>
              </a:ext>
            </a:extLst>
          </p:cNvPr>
          <p:cNvSpPr>
            <a:spLocks noGrp="1"/>
          </p:cNvSpPr>
          <p:nvPr>
            <p:ph type="title"/>
          </p:nvPr>
        </p:nvSpPr>
        <p:spPr>
          <a:xfrm>
            <a:off x="564290" y="1219200"/>
            <a:ext cx="5820779" cy="3816626"/>
          </a:xfrm>
        </p:spPr>
        <p:txBody>
          <a:bodyPr>
            <a:noAutofit/>
          </a:bodyPr>
          <a:lstStyle/>
          <a:p>
            <a:pPr algn="ctr">
              <a:lnSpc>
                <a:spcPct val="100000"/>
              </a:lnSpc>
            </a:pPr>
            <a:r>
              <a:rPr lang="hu-HU" sz="4000" b="1" dirty="0" smtClean="0">
                <a:latin typeface="Avenir Next" panose="020B0503020202020204" pitchFamily="34" charset="0"/>
              </a:rPr>
              <a:t>4. ERŐSÍTSÜK </a:t>
            </a:r>
            <a:br>
              <a:rPr lang="hu-HU" sz="4000" b="1" dirty="0" smtClean="0">
                <a:latin typeface="Avenir Next" panose="020B0503020202020204" pitchFamily="34" charset="0"/>
              </a:rPr>
            </a:br>
            <a:r>
              <a:rPr lang="hu-HU" sz="4000" b="1" dirty="0" smtClean="0">
                <a:latin typeface="Avenir Next" panose="020B0503020202020204" pitchFamily="34" charset="0"/>
              </a:rPr>
              <a:t/>
            </a:r>
            <a:br>
              <a:rPr lang="hu-HU" sz="4000" b="1" dirty="0" smtClean="0">
                <a:latin typeface="Avenir Next" panose="020B0503020202020204" pitchFamily="34" charset="0"/>
              </a:rPr>
            </a:br>
            <a:r>
              <a:rPr lang="hu-HU" sz="4800" b="1" i="1" dirty="0" smtClean="0">
                <a:solidFill>
                  <a:schemeClr val="accent5">
                    <a:lumMod val="60000"/>
                    <a:lumOff val="40000"/>
                  </a:schemeClr>
                </a:solidFill>
                <a:latin typeface="Book Antiqua" panose="02040602050305030304" pitchFamily="18" charset="0"/>
              </a:rPr>
              <a:t>közösségi imaéletünket! </a:t>
            </a:r>
            <a:r>
              <a:rPr lang="hu-HU" sz="4800" i="1" dirty="0" smtClean="0">
                <a:solidFill>
                  <a:schemeClr val="accent5">
                    <a:lumMod val="60000"/>
                    <a:lumOff val="40000"/>
                  </a:schemeClr>
                </a:solidFill>
                <a:latin typeface="Book Antiqua" panose="02040602050305030304" pitchFamily="18" charset="0"/>
              </a:rPr>
              <a:t/>
            </a:r>
            <a:br>
              <a:rPr lang="hu-HU" sz="4800" i="1" dirty="0" smtClean="0">
                <a:solidFill>
                  <a:schemeClr val="accent5">
                    <a:lumMod val="60000"/>
                    <a:lumOff val="40000"/>
                  </a:schemeClr>
                </a:solidFill>
                <a:latin typeface="Book Antiqua" panose="02040602050305030304" pitchFamily="18" charset="0"/>
              </a:rPr>
            </a:br>
            <a:endParaRPr lang="hu-HU" sz="40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AF7E02F9-AF3E-714A-A731-F1E3C43177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6" name="Picture 5">
            <a:extLst>
              <a:ext uri="{FF2B5EF4-FFF2-40B4-BE49-F238E27FC236}">
                <a16:creationId xmlns="" xmlns:a16="http://schemas.microsoft.com/office/drawing/2014/main" id="{A7339A6A-93B1-AB43-9AA6-2FB30DF729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0"/>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17427250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1337</TotalTime>
  <Words>1768</Words>
  <Application>Microsoft Office PowerPoint</Application>
  <PresentationFormat>Szélesvásznú</PresentationFormat>
  <Paragraphs>261</Paragraphs>
  <Slides>45</Slides>
  <Notes>45</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45</vt:i4>
      </vt:variant>
    </vt:vector>
  </HeadingPairs>
  <TitlesOfParts>
    <vt:vector size="53" baseType="lpstr">
      <vt:lpstr>Arial</vt:lpstr>
      <vt:lpstr>Avenir Next</vt:lpstr>
      <vt:lpstr>Book Antiqua</vt:lpstr>
      <vt:lpstr>Calibri</vt:lpstr>
      <vt:lpstr>Calibri Light</vt:lpstr>
      <vt:lpstr>Cooper Black</vt:lpstr>
      <vt:lpstr>Times New Roman</vt:lpstr>
      <vt:lpstr>Office Theme</vt:lpstr>
      <vt:lpstr>PowerPoint bemutató</vt:lpstr>
      <vt:lpstr>KELJ FEL ÉS VILÁGÍTS!</vt:lpstr>
      <vt:lpstr>1. FOLYÓ LEGYÉL,   ne mocsár!   </vt:lpstr>
      <vt:lpstr>PowerPoint bemutató</vt:lpstr>
      <vt:lpstr>2. VEGYÜK ÉSZRE    az áldásokat!  </vt:lpstr>
      <vt:lpstr>PowerPoint bemutató</vt:lpstr>
      <vt:lpstr>3. LEGYÜNK OLYANOK, MINT MÓZES — mindig    áldó szavakat mondjunk!  </vt:lpstr>
      <vt:lpstr>PowerPoint bemutató</vt:lpstr>
      <vt:lpstr>4. ERŐSÍTSÜK   közösségi imaéletünket!  </vt:lpstr>
      <vt:lpstr>PowerPoint bemutató</vt:lpstr>
      <vt:lpstr>5. LÉPJÜNK  hitünk magasabb fokára! </vt:lpstr>
      <vt:lpstr>PowerPoint bemutató</vt:lpstr>
      <vt:lpstr>6. SEGÍTSÜNK   valakinek hite   helyreállításában!</vt:lpstr>
      <vt:lpstr>PowerPoint bemutató</vt:lpstr>
      <vt:lpstr>7. LEGYÜNK  hálateletek!  </vt:lpstr>
      <vt:lpstr>PowerPoint bemutató</vt:lpstr>
      <vt:lpstr>8. FEJLŐDJÜNK   együtt! </vt:lpstr>
      <vt:lpstr>PowerPoint bemutató</vt:lpstr>
      <vt:lpstr>9.   SZOLGÁLJUNK!</vt:lpstr>
      <vt:lpstr>PowerPoint bemutató</vt:lpstr>
      <vt:lpstr>10. TÖLTSÜNK IDŐT   csendes magányban! </vt:lpstr>
      <vt:lpstr>PowerPoint bemutató</vt:lpstr>
      <vt:lpstr>11.   BÖJTÖLJÜNK  és imádkozzunk! </vt:lpstr>
      <vt:lpstr>PowerPoint bemutató</vt:lpstr>
      <vt:lpstr>12.   BÍZZUK AGGODALMAINKAT  Istenre!  </vt:lpstr>
      <vt:lpstr>PowerPoint bemutató</vt:lpstr>
      <vt:lpstr>13.   ÁRASSZUNK SZERETETET,    bárhol is járunk! </vt:lpstr>
      <vt:lpstr>PowerPoint bemutató</vt:lpstr>
      <vt:lpstr>14.   TARTSUK MEG  A    fontossági sorrendet! </vt:lpstr>
      <vt:lpstr>PowerPoint bemutató</vt:lpstr>
      <vt:lpstr>15.   TÖREKEDJÜNK  A   kiválóságra!  </vt:lpstr>
      <vt:lpstr>PowerPoint bemutató</vt:lpstr>
      <vt:lpstr>16.   HASZNÁLJUK,    különben elveszítjük! </vt:lpstr>
      <vt:lpstr>PowerPoint bemutató</vt:lpstr>
      <vt:lpstr>17.   ELMÉLKEDJÜNK  A  Szentíráson! </vt:lpstr>
      <vt:lpstr>PowerPoint bemutató</vt:lpstr>
      <vt:lpstr>18.   LEGYÜNK   megbízhatók!  </vt:lpstr>
      <vt:lpstr>PowerPoint bemutató</vt:lpstr>
      <vt:lpstr>19.   KÉRJÜK ISTENT, TEGYEN MINKET  áldássá a mai napon valaki számára! </vt:lpstr>
      <vt:lpstr>PowerPoint bemutató</vt:lpstr>
      <vt:lpstr>20.   TÖLTSÜNK IDŐT   a természetben! </vt:lpstr>
      <vt:lpstr>PowerPoint bemutató</vt:lpstr>
      <vt:lpstr>21.  GYAKOROLJUK   szabad akaratunkat! </vt:lpstr>
      <vt:lpstr>PowerPoint bemutató</vt:lpstr>
      <vt:lpstr>KELJ FEL ÉS VILÁGÍTS!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Arrais, Raquel</dc:creator>
  <cp:lastModifiedBy>Bea</cp:lastModifiedBy>
  <cp:revision>89</cp:revision>
  <dcterms:created xsi:type="dcterms:W3CDTF">2019-01-09T20:23:18Z</dcterms:created>
  <dcterms:modified xsi:type="dcterms:W3CDTF">2019-05-06T08:30:58Z</dcterms:modified>
</cp:coreProperties>
</file>