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9.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9"/>
  </p:notesMasterIdLst>
  <p:handoutMasterIdLst>
    <p:handoutMasterId r:id="rId10"/>
  </p:handoutMasterIdLst>
  <p:sldIdLst>
    <p:sldId id="263" r:id="rId3"/>
    <p:sldId id="283" r:id="rId4"/>
    <p:sldId id="282" r:id="rId5"/>
    <p:sldId id="268" r:id="rId6"/>
    <p:sldId id="272" r:id="rId7"/>
    <p:sldId id="27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4692" autoAdjust="0"/>
  </p:normalViewPr>
  <p:slideViewPr>
    <p:cSldViewPr>
      <p:cViewPr varScale="1">
        <p:scale>
          <a:sx n="53" d="100"/>
          <a:sy n="53" d="100"/>
        </p:scale>
        <p:origin x="475" y="62"/>
      </p:cViewPr>
      <p:guideLst/>
    </p:cSldViewPr>
  </p:slideViewPr>
  <p:notesTextViewPr>
    <p:cViewPr>
      <p:scale>
        <a:sx n="1" d="1"/>
        <a:sy n="1" d="1"/>
      </p:scale>
      <p:origin x="0" y="0"/>
    </p:cViewPr>
  </p:notesText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B91161-8FD7-445B-927D-7C9E1A250AAE}" type="datetimeFigureOut">
              <a:rPr lang="en-US" smtClean="0"/>
              <a:t>3/29/2020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CCBEA-30B3-4952-9282-0C36E98AE902}" type="slidenum">
              <a:rPr lang="en-US" smtClean="0"/>
              <a:t>‹#›</a:t>
            </a:fld>
            <a:endParaRPr lang="en-US"/>
          </a:p>
        </p:txBody>
      </p:sp>
    </p:spTree>
    <p:extLst>
      <p:ext uri="{BB962C8B-B14F-4D97-AF65-F5344CB8AC3E}">
        <p14:creationId xmlns:p14="http://schemas.microsoft.com/office/powerpoint/2010/main" val="4206046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A0B7B-D2D9-49A6-846A-754EBE5BB9D0}" type="datetimeFigureOut">
              <a:rPr lang="en-US" smtClean="0"/>
              <a:t>3/29/2020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E93FC-2F22-4915-9D81-9DFB886E47CC}" type="slidenum">
              <a:rPr lang="en-US" smtClean="0"/>
              <a:t>‹#›</a:t>
            </a:fld>
            <a:endParaRPr lang="en-US"/>
          </a:p>
        </p:txBody>
      </p:sp>
    </p:spTree>
    <p:extLst>
      <p:ext uri="{BB962C8B-B14F-4D97-AF65-F5344CB8AC3E}">
        <p14:creationId xmlns:p14="http://schemas.microsoft.com/office/powerpoint/2010/main" val="339925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MIELŐTT ELKEZDJÜK: </a:t>
            </a:r>
            <a:endParaRPr lang="hu-HU"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Imádságos szívvel olvassuk el a tanulmányt legalább kétszer.  </a:t>
            </a:r>
          </a:p>
          <a:p>
            <a:pPr lvl="0"/>
            <a:r>
              <a:rPr lang="hu-HU" sz="1200" kern="1200" dirty="0" smtClean="0">
                <a:solidFill>
                  <a:schemeClr val="tx1"/>
                </a:solidFill>
                <a:effectLst/>
                <a:latin typeface="+mn-lt"/>
                <a:ea typeface="+mn-ea"/>
                <a:cs typeface="+mn-cs"/>
              </a:rPr>
              <a:t>Gyűjtsünk össze minden anyagot, amire a szekciókban szükségünk lesz.</a:t>
            </a:r>
          </a:p>
          <a:p>
            <a:pPr lvl="0"/>
            <a:r>
              <a:rPr lang="hu-HU" sz="1200" kern="1200" dirty="0" smtClean="0">
                <a:solidFill>
                  <a:schemeClr val="tx1"/>
                </a:solidFill>
                <a:effectLst/>
                <a:latin typeface="+mn-lt"/>
                <a:ea typeface="+mn-ea"/>
                <a:cs typeface="+mn-cs"/>
              </a:rPr>
              <a:t>Dolgozzunk együtt valakivel a csoportból és tervezzük el, ki, melyik szekciót fogja vezetni!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A VEZETŐ SZEMÉLYES FELKÉSZÜLÉSE: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Mit jelent számunkra a pénz? Milyen említésre méltó módokon gondoskodott Isten anyagi szükségleteinkről az elmúlt év során? Volt valaki nagylelkű velünk anyagi téren? Milyen hatással volt ez az életünkre? Milyen személyes tapasztalataink vannak arról, hogy áldásban részesültünk, miután nagylelkűek voltunk valakivel?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 a Szentlélek arra indít, mondjuk el történetünket a foglalkozás elején, vagy az összefoglalási részben!  De mindenképpen használjuk a történet lelkesítő hatását a mai összejövetelen!</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1</a:t>
            </a:fld>
            <a:endParaRPr lang="en-US"/>
          </a:p>
        </p:txBody>
      </p:sp>
    </p:spTree>
    <p:extLst>
      <p:ext uri="{BB962C8B-B14F-4D97-AF65-F5344CB8AC3E}">
        <p14:creationId xmlns:p14="http://schemas.microsoft.com/office/powerpoint/2010/main" val="262036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ÜDVÖZLÉS ÉS IMÁDSÁG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Üdvözöljük a csoportot!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Ellenőrizzük, hogy mindenki magával hozta-e az imanaplóját! Kérdezzük meg, hogy mindenki átvette-e az előző foglalkozáson kiosztott igekutató feladatot. Felfedeztek-e valami újdonságot, vagy olyasmit, amit meg szeretnének osztani a csoporttal? Térjünk vissza az imanapló hátuljába feljegyzett imakérésekre is! Imádkozzunk majd értük a közös ima idején!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Egyesek szerint a pénz mozgatja a világot. Ez nem egészen igaz, de a pénz valóban kultúránk, életünk és világunk nagyon fontos részévé vált</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pénz különös hatással van az emberekre. Annyi pénzt szeretnénk, amennyit csak lehetséges. Jobb munkahelyért és magasabb fizetésért küzdünk. Még több zsebpénzre vágyunk, vagy az első igazi munkára. Egyesek bármire képesek a pénzért. Lopnak, gyilkolnak, hazudnak. És mi, keresztényként, hogyan viszonyulunk a pénzhez? Szükségünk van a pénzre, hogy legyen lakásunk, élelmünk és ruházatunk. És azon túl? Mit vár tőlünk Isten, hogyan használjuk fel a pénzt, amit ad nekünk?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Mit jelent számunkra a pénz? Mit jelent Istennek? Milyen hatalmas különbséget jelent életünkben és mások életében, ha Isten szempontjai szerint használjuk fel a pénzt? Ma megvizsgálunk néhányat e fontos témakörök közül.   </a:t>
            </a:r>
          </a:p>
          <a:p>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2</a:t>
            </a:fld>
            <a:endParaRPr lang="en-US"/>
          </a:p>
        </p:txBody>
      </p:sp>
    </p:spTree>
    <p:extLst>
      <p:ext uri="{BB962C8B-B14F-4D97-AF65-F5344CB8AC3E}">
        <p14:creationId xmlns:p14="http://schemas.microsoft.com/office/powerpoint/2010/main" val="68264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EE93FC-2F22-4915-9D81-9DFB886E47CC}" type="slidenum">
              <a:rPr lang="en-US" smtClean="0"/>
              <a:t>3</a:t>
            </a:fld>
            <a:endParaRPr lang="en-US"/>
          </a:p>
        </p:txBody>
      </p:sp>
    </p:spTree>
    <p:extLst>
      <p:ext uri="{BB962C8B-B14F-4D97-AF65-F5344CB8AC3E}">
        <p14:creationId xmlns:p14="http://schemas.microsoft.com/office/powerpoint/2010/main" val="174304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BEMELEGÍTÉS</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Szükségünk lesz: </a:t>
            </a:r>
          </a:p>
          <a:p>
            <a:pPr lvl="0"/>
            <a:r>
              <a:rPr lang="hu-HU" sz="1200" kern="1200" dirty="0" smtClean="0">
                <a:solidFill>
                  <a:schemeClr val="tx1"/>
                </a:solidFill>
                <a:effectLst/>
                <a:latin typeface="+mn-lt"/>
                <a:ea typeface="+mn-ea"/>
                <a:cs typeface="+mn-cs"/>
              </a:rPr>
              <a:t>Kártyákra az országok/pénznemek neveivel (ld. a jegyzetben!)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Annyi kártyát másoljunk, hogy jusson minden résztvevőnek legalább egy!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Vágjuk szét, és megfelelően párosítsuk őket! Ha már tudjuk, hány résztvevőnk lesz, számoljuk meg a kártyákat és biztosítsuk, hogy páros számú kártyánk legyen. A csoportok résztvevői is páros számúak legyenek!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Tegyük a megfelelő számú kártyát egy zsákba és jól rázzuk össze őket!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Adjunk mindenkinek egy kártyát – akár </a:t>
            </a:r>
            <a:r>
              <a:rPr lang="hu-HU" sz="1200" kern="1200" dirty="0" err="1" smtClean="0">
                <a:solidFill>
                  <a:schemeClr val="tx1"/>
                </a:solidFill>
                <a:effectLst/>
                <a:latin typeface="+mn-lt"/>
                <a:ea typeface="+mn-ea"/>
                <a:cs typeface="+mn-cs"/>
              </a:rPr>
              <a:t>országnévvel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akár</a:t>
            </a:r>
            <a:r>
              <a:rPr lang="hu-HU" sz="1200" kern="1200" dirty="0" smtClean="0">
                <a:solidFill>
                  <a:schemeClr val="tx1"/>
                </a:solidFill>
                <a:effectLst/>
                <a:latin typeface="+mn-lt"/>
                <a:ea typeface="+mn-ea"/>
                <a:cs typeface="+mn-cs"/>
              </a:rPr>
              <a:t> pénznemmel.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Szólítsuk fel a résztvevőket, hogy járjanak körbe a teremben és találjanak valakit, akinél az ország neve van, amelyik az ő kártyájukon szereplő pénznemet használja.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4</a:t>
            </a:fld>
            <a:endParaRPr lang="en-US"/>
          </a:p>
        </p:txBody>
      </p:sp>
    </p:spTree>
    <p:extLst>
      <p:ext uri="{BB962C8B-B14F-4D97-AF65-F5344CB8AC3E}">
        <p14:creationId xmlns:p14="http://schemas.microsoft.com/office/powerpoint/2010/main" val="74804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IGEKUTATÁS</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Szükségünk lesz: </a:t>
            </a:r>
          </a:p>
          <a:p>
            <a:pPr lvl="0"/>
            <a:r>
              <a:rPr lang="hu-HU" sz="1200" kern="1200" dirty="0" smtClean="0">
                <a:solidFill>
                  <a:schemeClr val="tx1"/>
                </a:solidFill>
                <a:effectLst/>
                <a:latin typeface="+mn-lt"/>
                <a:ea typeface="+mn-ea"/>
                <a:cs typeface="+mn-cs"/>
              </a:rPr>
              <a:t>A teljes Igekutató jegyzetre – 1 példány mindenkinek </a:t>
            </a:r>
          </a:p>
          <a:p>
            <a:pPr lvl="0"/>
            <a:r>
              <a:rPr lang="hu-HU" sz="1200" kern="1200" dirty="0" smtClean="0">
                <a:solidFill>
                  <a:schemeClr val="tx1"/>
                </a:solidFill>
                <a:effectLst/>
                <a:latin typeface="+mn-lt"/>
                <a:ea typeface="+mn-ea"/>
                <a:cs typeface="+mn-cs"/>
              </a:rPr>
              <a:t>nagyméretű papírlapokra (</a:t>
            </a:r>
            <a:r>
              <a:rPr lang="hu-HU" sz="1200" kern="1200" dirty="0" err="1" smtClean="0">
                <a:solidFill>
                  <a:schemeClr val="tx1"/>
                </a:solidFill>
                <a:effectLst/>
                <a:latin typeface="+mn-lt"/>
                <a:ea typeface="+mn-ea"/>
                <a:cs typeface="+mn-cs"/>
              </a:rPr>
              <a:t>flipchart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paper</a:t>
            </a:r>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Filcekre, tollakra, ceruzákra </a:t>
            </a:r>
          </a:p>
          <a:p>
            <a:pPr lvl="0"/>
            <a:r>
              <a:rPr lang="hu-HU" sz="1200" kern="1200" dirty="0" smtClean="0">
                <a:solidFill>
                  <a:schemeClr val="tx1"/>
                </a:solidFill>
                <a:effectLst/>
                <a:latin typeface="+mn-lt"/>
                <a:ea typeface="+mn-ea"/>
                <a:cs typeface="+mn-cs"/>
              </a:rPr>
              <a:t>Kör alakú sablonokra (kistányérok is megfelelnek) </a:t>
            </a:r>
          </a:p>
          <a:p>
            <a:pPr lvl="0"/>
            <a:r>
              <a:rPr lang="hu-HU" sz="1200" kern="1200" dirty="0" smtClean="0">
                <a:solidFill>
                  <a:schemeClr val="tx1"/>
                </a:solidFill>
                <a:effectLst/>
                <a:latin typeface="+mn-lt"/>
                <a:ea typeface="+mn-ea"/>
                <a:cs typeface="+mn-cs"/>
              </a:rPr>
              <a:t>Ollóra, ragasztóra </a:t>
            </a:r>
          </a:p>
          <a:p>
            <a:pPr lvl="0"/>
            <a:r>
              <a:rPr lang="hu-HU" sz="1200" kern="1200" dirty="0" smtClean="0">
                <a:solidFill>
                  <a:schemeClr val="tx1"/>
                </a:solidFill>
                <a:effectLst/>
                <a:latin typeface="+mn-lt"/>
                <a:ea typeface="+mn-ea"/>
                <a:cs typeface="+mn-cs"/>
              </a:rPr>
              <a:t>sárga színű papírra </a:t>
            </a:r>
          </a:p>
          <a:p>
            <a:pPr lvl="0"/>
            <a:r>
              <a:rPr lang="hu-HU" sz="1200" kern="1200" dirty="0" smtClean="0">
                <a:solidFill>
                  <a:schemeClr val="tx1"/>
                </a:solidFill>
                <a:effectLst/>
                <a:latin typeface="+mn-lt"/>
                <a:ea typeface="+mn-ea"/>
                <a:cs typeface="+mn-cs"/>
              </a:rPr>
              <a:t>öntapadó papírlapocskákra (</a:t>
            </a:r>
            <a:r>
              <a:rPr lang="hu-HU" sz="1200" kern="1200" dirty="0" err="1" smtClean="0">
                <a:solidFill>
                  <a:schemeClr val="tx1"/>
                </a:solidFill>
                <a:effectLst/>
                <a:latin typeface="+mn-lt"/>
                <a:ea typeface="+mn-ea"/>
                <a:cs typeface="+mn-cs"/>
              </a:rPr>
              <a:t>post-it</a:t>
            </a:r>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4 fős csoportokban dolgozzanak a lányok.</a:t>
            </a:r>
          </a:p>
          <a:p>
            <a:pPr lvl="0"/>
            <a:r>
              <a:rPr lang="hu-HU" sz="1200" kern="1200" dirty="0" smtClean="0">
                <a:solidFill>
                  <a:schemeClr val="tx1"/>
                </a:solidFill>
                <a:effectLst/>
                <a:latin typeface="+mn-lt"/>
                <a:ea typeface="+mn-ea"/>
                <a:cs typeface="+mn-cs"/>
              </a:rPr>
              <a:t>A csoportban 1-4-ig mindenkinek legyen egy saját sorszáma! </a:t>
            </a:r>
          </a:p>
          <a:p>
            <a:pPr lvl="0"/>
            <a:r>
              <a:rPr lang="hu-HU" sz="1200" kern="1200" dirty="0" smtClean="0">
                <a:solidFill>
                  <a:schemeClr val="tx1"/>
                </a:solidFill>
                <a:effectLst/>
                <a:latin typeface="+mn-lt"/>
                <a:ea typeface="+mn-ea"/>
                <a:cs typeface="+mn-cs"/>
              </a:rPr>
              <a:t>Ezután az azonos számú résztvevők alkossanak egy csoportot Az 1. sz. az A jelű jegyzetet, a 2. sz. csoport a B jelűt tanulmányozza majd és így tovább. </a:t>
            </a:r>
          </a:p>
          <a:p>
            <a:pPr lvl="0"/>
            <a:r>
              <a:rPr lang="hu-HU" sz="1200" kern="1200" dirty="0" smtClean="0">
                <a:solidFill>
                  <a:schemeClr val="tx1"/>
                </a:solidFill>
                <a:effectLst/>
                <a:latin typeface="+mn-lt"/>
                <a:ea typeface="+mn-ea"/>
                <a:cs typeface="+mn-cs"/>
              </a:rPr>
              <a:t>Adjunk legalább 20 percet a csoportoknak a tanulmányozásra és poszterük elkészítésére! </a:t>
            </a:r>
          </a:p>
          <a:p>
            <a:pPr lvl="0"/>
            <a:r>
              <a:rPr lang="hu-HU" sz="1200" kern="1200" dirty="0" smtClean="0">
                <a:solidFill>
                  <a:schemeClr val="tx1"/>
                </a:solidFill>
                <a:effectLst/>
                <a:latin typeface="+mn-lt"/>
                <a:ea typeface="+mn-ea"/>
                <a:cs typeface="+mn-cs"/>
              </a:rPr>
              <a:t>Azután hívjuk össze a teljes csoportot és a lányok mutassák be egymásnak a nagy lapra összegyűjtött gondolataikat és felfedezéseiket.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5</a:t>
            </a:fld>
            <a:endParaRPr lang="en-US"/>
          </a:p>
        </p:txBody>
      </p:sp>
    </p:spTree>
    <p:extLst>
      <p:ext uri="{BB962C8B-B14F-4D97-AF65-F5344CB8AC3E}">
        <p14:creationId xmlns:p14="http://schemas.microsoft.com/office/powerpoint/2010/main" val="351519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AZ IMÁDSÁG IDEJE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Másoljunk egy nagy pénzérmét minden résztvevőnek! (Ld. a jegyzetben!) </a:t>
            </a:r>
          </a:p>
          <a:p>
            <a:r>
              <a:rPr lang="hu-HU" sz="1200" kern="1200" dirty="0" smtClean="0">
                <a:solidFill>
                  <a:schemeClr val="tx1"/>
                </a:solidFill>
                <a:effectLst/>
                <a:latin typeface="+mn-lt"/>
                <a:ea typeface="+mn-ea"/>
                <a:cs typeface="+mn-cs"/>
              </a:rPr>
              <a:t>Szólítsuk fel a lányokat, hogy mindenki gondolkodjon el, hogyan tehetne valakit boldoggá ezen a héten, azzal, ha csupán egy Fontot (£1=</a:t>
            </a:r>
            <a:r>
              <a:rPr lang="hu-HU" sz="1200" kern="1200" dirty="0" err="1" smtClean="0">
                <a:solidFill>
                  <a:schemeClr val="tx1"/>
                </a:solidFill>
                <a:effectLst/>
                <a:latin typeface="+mn-lt"/>
                <a:ea typeface="+mn-ea"/>
                <a:cs typeface="+mn-cs"/>
              </a:rPr>
              <a:t>kb</a:t>
            </a:r>
            <a:r>
              <a:rPr lang="hu-HU" sz="1200" kern="1200" dirty="0" smtClean="0">
                <a:solidFill>
                  <a:schemeClr val="tx1"/>
                </a:solidFill>
                <a:effectLst/>
                <a:latin typeface="+mn-lt"/>
                <a:ea typeface="+mn-ea"/>
                <a:cs typeface="+mn-cs"/>
              </a:rPr>
              <a:t> 400 Ft) költene. Ez bizony elég nagy kihívás. </a:t>
            </a:r>
          </a:p>
          <a:p>
            <a:r>
              <a:rPr lang="hu-HU" sz="1200" kern="1200" dirty="0" smtClean="0">
                <a:solidFill>
                  <a:schemeClr val="tx1"/>
                </a:solidFill>
                <a:effectLst/>
                <a:latin typeface="+mn-lt"/>
                <a:ea typeface="+mn-ea"/>
                <a:cs typeface="+mn-cs"/>
              </a:rPr>
              <a:t>Gondolják át, milyen hatással lenne ez az ő személyes életükre és ajándékuk annak életére, akit meglepnének vele.    </a:t>
            </a:r>
          </a:p>
          <a:p>
            <a:r>
              <a:rPr lang="hu-HU" sz="1200" kern="1200" dirty="0" smtClean="0">
                <a:solidFill>
                  <a:schemeClr val="tx1"/>
                </a:solidFill>
                <a:effectLst/>
                <a:latin typeface="+mn-lt"/>
                <a:ea typeface="+mn-ea"/>
                <a:cs typeface="+mn-cs"/>
              </a:rPr>
              <a:t>Írják a megajándékozandó személy nevét az érme hátoldalára, majd ragasszák be a naplójukba!   </a:t>
            </a:r>
          </a:p>
          <a:p>
            <a:r>
              <a:rPr lang="hu-HU" sz="1200" kern="1200" smtClean="0">
                <a:solidFill>
                  <a:schemeClr val="tx1"/>
                </a:solidFill>
                <a:effectLst/>
                <a:latin typeface="+mn-lt"/>
                <a:ea typeface="+mn-ea"/>
                <a:cs typeface="+mn-cs"/>
              </a:rPr>
              <a:t>Imádkozzunk útmutatásért, hogyan lehet legjobban felhasználni a pénzt és közvetlenül segíteni valakinek!  </a:t>
            </a:r>
            <a:endParaRPr lang="hu-H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6</a:t>
            </a:fld>
            <a:endParaRPr lang="en-US"/>
          </a:p>
        </p:txBody>
      </p:sp>
    </p:spTree>
    <p:extLst>
      <p:ext uri="{BB962C8B-B14F-4D97-AF65-F5344CB8AC3E}">
        <p14:creationId xmlns:p14="http://schemas.microsoft.com/office/powerpoint/2010/main" val="2528273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3064" y="381001"/>
            <a:ext cx="2297475" cy="6477000"/>
          </a:xfrm>
          <a:prstGeom prst="rect">
            <a:avLst/>
          </a:prstGeom>
          <a:noFill/>
          <a:ln>
            <a:noFill/>
          </a:ln>
        </p:spPr>
      </p:pic>
      <p:sp>
        <p:nvSpPr>
          <p:cNvPr id="2" name="Title 1"/>
          <p:cNvSpPr>
            <a:spLocks noGrp="1"/>
          </p:cNvSpPr>
          <p:nvPr>
            <p:ph type="ctrTitle"/>
          </p:nvPr>
        </p:nvSpPr>
        <p:spPr>
          <a:xfrm>
            <a:off x="2894013" y="1524000"/>
            <a:ext cx="7543800" cy="2971800"/>
          </a:xfrm>
        </p:spPr>
        <p:txBody>
          <a:bodyPr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893939" y="4572000"/>
            <a:ext cx="7543874" cy="838200"/>
          </a:xfrm>
        </p:spPr>
        <p:txBody>
          <a:bodyPr>
            <a:normAutofit/>
          </a:bodyPr>
          <a:lstStyle>
            <a:lvl1pPr marL="0" indent="0" algn="l">
              <a:spcBef>
                <a:spcPts val="1200"/>
              </a:spcBef>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2120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685800" y="914400"/>
            <a:ext cx="2926080" cy="33528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4008120" y="914400"/>
            <a:ext cx="65836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4351867"/>
            <a:ext cx="2926080" cy="15917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9275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Left 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696374" y="914400"/>
            <a:ext cx="74980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2778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wo Pictures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69637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2"/>
          <p:cNvSpPr>
            <a:spLocks noGrp="1"/>
          </p:cNvSpPr>
          <p:nvPr>
            <p:ph type="pic" idx="10"/>
          </p:nvPr>
        </p:nvSpPr>
        <p:spPr>
          <a:xfrm>
            <a:off x="471973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52475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wo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4599139"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Picture Placeholder 2"/>
          <p:cNvSpPr>
            <a:spLocks noGrp="1"/>
          </p:cNvSpPr>
          <p:nvPr>
            <p:ph type="pic" idx="10"/>
          </p:nvPr>
        </p:nvSpPr>
        <p:spPr>
          <a:xfrm>
            <a:off x="5836920" y="914400"/>
            <a:ext cx="47548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55408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in and Wid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6" name="Picture Placeholder 2"/>
          <p:cNvSpPr>
            <a:spLocks noGrp="1"/>
          </p:cNvSpPr>
          <p:nvPr>
            <p:ph type="pic" idx="10"/>
          </p:nvPr>
        </p:nvSpPr>
        <p:spPr>
          <a:xfrm>
            <a:off x="4572000" y="914400"/>
            <a:ext cx="601980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Picture Placeholder 2"/>
          <p:cNvSpPr>
            <a:spLocks noGrp="1"/>
          </p:cNvSpPr>
          <p:nvPr>
            <p:ph type="pic" idx="11"/>
          </p:nvPr>
        </p:nvSpPr>
        <p:spPr>
          <a:xfrm>
            <a:off x="696374" y="914400"/>
            <a:ext cx="334222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28778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re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2960838"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p:cNvSpPr>
            <a:spLocks noGrp="1"/>
          </p:cNvSpPr>
          <p:nvPr>
            <p:ph type="pic" idx="11"/>
          </p:nvPr>
        </p:nvSpPr>
        <p:spPr>
          <a:xfrm>
            <a:off x="4162060" y="914400"/>
            <a:ext cx="2962235"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p:cNvSpPr>
            <a:spLocks noGrp="1"/>
          </p:cNvSpPr>
          <p:nvPr>
            <p:ph type="pic" idx="12"/>
          </p:nvPr>
        </p:nvSpPr>
        <p:spPr>
          <a:xfrm>
            <a:off x="7629144" y="914400"/>
            <a:ext cx="296265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5680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229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3600" y="228600"/>
            <a:ext cx="1752600" cy="6019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9800" y="228600"/>
            <a:ext cx="7353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468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6" name="Picture 5"/>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flipH="1">
            <a:off x="0" y="1839686"/>
            <a:ext cx="2127580" cy="5029200"/>
          </a:xfrm>
          <a:prstGeom prst="rect">
            <a:avLst/>
          </a:prstGeom>
        </p:spPr>
      </p:pic>
      <p:sp>
        <p:nvSpPr>
          <p:cNvPr id="2" name="Title 1"/>
          <p:cNvSpPr>
            <a:spLocks noGrp="1"/>
          </p:cNvSpPr>
          <p:nvPr>
            <p:ph type="ctrTitle"/>
          </p:nvPr>
        </p:nvSpPr>
        <p:spPr>
          <a:xfrm>
            <a:off x="2438400" y="5447900"/>
            <a:ext cx="7315200" cy="685800"/>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2438364" y="6172200"/>
            <a:ext cx="7315272" cy="457200"/>
          </a:xfrm>
        </p:spPr>
        <p:txBody>
          <a:bodyPr>
            <a:normAutofit/>
          </a:bodyPr>
          <a:lstStyle>
            <a:lvl1pPr marL="0" indent="0" algn="ctr">
              <a:spcBef>
                <a:spcPts val="0"/>
              </a:spcBef>
              <a:buNone/>
              <a:defRPr sz="1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4"/>
          <p:cNvSpPr>
            <a:spLocks noGrp="1"/>
          </p:cNvSpPr>
          <p:nvPr>
            <p:ph type="pic" sz="quarter" idx="10"/>
          </p:nvPr>
        </p:nvSpPr>
        <p:spPr>
          <a:xfrm>
            <a:off x="2346960" y="609600"/>
            <a:ext cx="7498080" cy="45720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lstStyle>
            <a:lvl1pPr marL="0" indent="0" algn="ctr">
              <a:buNone/>
              <a:defRPr/>
            </a:lvl1pPr>
          </a:lstStyle>
          <a:p>
            <a:r>
              <a:rPr lang="en-US"/>
              <a:t>Click icon to add picture</a:t>
            </a:r>
          </a:p>
        </p:txBody>
      </p:sp>
    </p:spTree>
    <p:extLst>
      <p:ext uri="{BB962C8B-B14F-4D97-AF65-F5344CB8AC3E}">
        <p14:creationId xmlns:p14="http://schemas.microsoft.com/office/powerpoint/2010/main" val="277386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061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4212" y="609600"/>
            <a:ext cx="2194564" cy="6376429"/>
          </a:xfrm>
          <a:prstGeom prst="rect">
            <a:avLst/>
          </a:prstGeom>
        </p:spPr>
      </p:pic>
      <p:sp>
        <p:nvSpPr>
          <p:cNvPr id="2" name="Title 1"/>
          <p:cNvSpPr>
            <a:spLocks noGrp="1"/>
          </p:cNvSpPr>
          <p:nvPr>
            <p:ph type="title"/>
          </p:nvPr>
        </p:nvSpPr>
        <p:spPr>
          <a:xfrm>
            <a:off x="2894013" y="1524000"/>
            <a:ext cx="7543800" cy="297180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2893939" y="4572000"/>
            <a:ext cx="7543874" cy="838200"/>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900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828800"/>
            <a:ext cx="448056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25640" y="1828800"/>
            <a:ext cx="448056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43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20980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9800" y="2805112"/>
            <a:ext cx="4480560" cy="344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02564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25640" y="2805112"/>
            <a:ext cx="4480560" cy="344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18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685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1559"/>
            <a:ext cx="12188977" cy="6854966"/>
          </a:xfrm>
          <a:prstGeom prst="rect">
            <a:avLst/>
          </a:prstGeom>
        </p:spPr>
      </p:pic>
    </p:spTree>
    <p:extLst>
      <p:ext uri="{BB962C8B-B14F-4D97-AF65-F5344CB8AC3E}">
        <p14:creationId xmlns:p14="http://schemas.microsoft.com/office/powerpoint/2010/main" val="71033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800100"/>
            <a:ext cx="7543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spcBef>
                <a:spcPts val="12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234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455612" y="762000"/>
            <a:ext cx="1405131" cy="5257811"/>
          </a:xfrm>
          <a:prstGeom prst="rect">
            <a:avLst/>
          </a:prstGeom>
        </p:spPr>
      </p:pic>
      <p:sp>
        <p:nvSpPr>
          <p:cNvPr id="2" name="Title Placeholder 1"/>
          <p:cNvSpPr>
            <a:spLocks noGrp="1"/>
          </p:cNvSpPr>
          <p:nvPr>
            <p:ph type="title"/>
          </p:nvPr>
        </p:nvSpPr>
        <p:spPr>
          <a:xfrm>
            <a:off x="2209800" y="228601"/>
            <a:ext cx="9296400" cy="14478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2209800" y="1828798"/>
            <a:ext cx="9296400" cy="44196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600" y="6508899"/>
            <a:ext cx="1022543"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fld id="{5FB288E9-E6DD-423A-8DD3-CE3B7E6DE97A}" type="datetimeFigureOut">
              <a:rPr lang="en-US" smtClean="0"/>
              <a:pPr/>
              <a:t>3/29/2020</a:t>
            </a:fld>
            <a:endParaRPr lang="en-US"/>
          </a:p>
        </p:txBody>
      </p:sp>
      <p:sp>
        <p:nvSpPr>
          <p:cNvPr id="5" name="Footer Placeholder 4"/>
          <p:cNvSpPr>
            <a:spLocks noGrp="1"/>
          </p:cNvSpPr>
          <p:nvPr>
            <p:ph type="ftr" sz="quarter" idx="3"/>
          </p:nvPr>
        </p:nvSpPr>
        <p:spPr>
          <a:xfrm>
            <a:off x="2209800" y="6508899"/>
            <a:ext cx="9296400"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79412" y="6508899"/>
            <a:ext cx="457200" cy="21257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FB2EFC72-2998-470D-948F-F27143742797}" type="slidenum">
              <a:rPr lang="en-US" smtClean="0"/>
              <a:pPr/>
              <a:t>‹#›</a:t>
            </a:fld>
            <a:endParaRPr lang="en-US"/>
          </a:p>
        </p:txBody>
      </p:sp>
    </p:spTree>
    <p:extLst>
      <p:ext uri="{BB962C8B-B14F-4D97-AF65-F5344CB8AC3E}">
        <p14:creationId xmlns:p14="http://schemas.microsoft.com/office/powerpoint/2010/main" val="14693822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62" r:id="rId12"/>
    <p:sldLayoutId id="2147483663" r:id="rId13"/>
    <p:sldLayoutId id="2147483665" r:id="rId14"/>
    <p:sldLayoutId id="2147483664"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lumMod val="65000"/>
              <a:lumOff val="35000"/>
            </a:schemeClr>
          </a:solidFill>
          <a:latin typeface="+mn-lt"/>
          <a:ea typeface="+mn-ea"/>
          <a:cs typeface="+mn-cs"/>
        </a:defRPr>
      </a:lvl1pPr>
      <a:lvl2pPr marL="457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lnSpc>
          <a:spcPct val="90000"/>
        </a:lnSpc>
        <a:spcBef>
          <a:spcPts val="8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11430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13716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6pPr>
      <a:lvl7pPr marL="1371600" indent="0" algn="l" defTabSz="914400" rtl="0" eaLnBrk="1" latinLnBrk="0" hangingPunct="1">
        <a:lnSpc>
          <a:spcPct val="90000"/>
        </a:lnSpc>
        <a:spcBef>
          <a:spcPts val="800"/>
        </a:spcBef>
        <a:buFont typeface="Arial" panose="020B0604020202020204" pitchFamily="34" charset="0"/>
        <a:buNone/>
        <a:defRPr sz="1400" kern="1200">
          <a:solidFill>
            <a:schemeClr val="tx1">
              <a:lumMod val="65000"/>
              <a:lumOff val="35000"/>
            </a:schemeClr>
          </a:solidFill>
          <a:latin typeface="+mn-lt"/>
          <a:ea typeface="+mn-ea"/>
          <a:cs typeface="+mn-cs"/>
        </a:defRPr>
      </a:lvl7pPr>
      <a:lvl8pPr marL="18288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8pPr>
      <a:lvl9pPr marL="2057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99656" y="5301208"/>
            <a:ext cx="6845384" cy="1077218"/>
          </a:xfrm>
          <a:prstGeom prst="rect">
            <a:avLst/>
          </a:prstGeom>
          <a:noFill/>
        </p:spPr>
        <p:txBody>
          <a:bodyPr wrap="square" rtlCol="0">
            <a:spAutoFit/>
          </a:bodyPr>
          <a:lstStyle/>
          <a:p>
            <a:r>
              <a:rPr lang="hu-HU" sz="2800" b="1" dirty="0" smtClean="0"/>
              <a:t>8. FOGLALKOZÁS</a:t>
            </a:r>
            <a:endParaRPr lang="en-GB" sz="2800" b="1" dirty="0"/>
          </a:p>
          <a:p>
            <a:r>
              <a:rPr lang="hu-HU" sz="3600" b="1" dirty="0" smtClean="0">
                <a:solidFill>
                  <a:schemeClr val="accent5">
                    <a:lumMod val="50000"/>
                  </a:schemeClr>
                </a:solidFill>
              </a:rPr>
              <a:t>PÉNZ, PÉNZ, PÉNZ</a:t>
            </a:r>
            <a:endParaRPr lang="en-GB" sz="3600" b="1" dirty="0">
              <a:solidFill>
                <a:schemeClr val="accent5">
                  <a:lumMod val="50000"/>
                </a:schemeClr>
              </a:solidFill>
            </a:endParaRPr>
          </a:p>
        </p:txBody>
      </p:sp>
      <p:pic>
        <p:nvPicPr>
          <p:cNvPr id="6" name="Picture Placeholder 5" descr="A picture containing text, newspaper, queen&#10;&#10;Description generated with high confidence">
            <a:extLst>
              <a:ext uri="{FF2B5EF4-FFF2-40B4-BE49-F238E27FC236}">
                <a16:creationId xmlns="" xmlns:a16="http://schemas.microsoft.com/office/drawing/2014/main" id="{F93E0C6F-5CDA-4E17-82AE-298D241BDE5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820" r="3820"/>
          <a:stretch>
            <a:fillRect/>
          </a:stretch>
        </p:blipFill>
        <p:spPr/>
      </p:pic>
    </p:spTree>
    <p:extLst>
      <p:ext uri="{BB962C8B-B14F-4D97-AF65-F5344CB8AC3E}">
        <p14:creationId xmlns:p14="http://schemas.microsoft.com/office/powerpoint/2010/main" val="15889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914400"/>
            <a:ext cx="3060496" cy="3738736"/>
          </a:xfrm>
        </p:spPr>
        <p:txBody>
          <a:bodyPr>
            <a:normAutofit/>
          </a:bodyPr>
          <a:lstStyle/>
          <a:p>
            <a:pPr algn="ctr"/>
            <a:r>
              <a:rPr lang="hu-HU" sz="4800" b="1" dirty="0" smtClean="0">
                <a:solidFill>
                  <a:schemeClr val="accent5">
                    <a:lumMod val="50000"/>
                  </a:schemeClr>
                </a:solidFill>
              </a:rPr>
              <a:t>ÜDVÖZLÉS ÉS IMÁDSÁG</a:t>
            </a:r>
            <a:endParaRPr lang="en-US" sz="4800" b="1" dirty="0">
              <a:solidFill>
                <a:schemeClr val="accent5">
                  <a:lumMod val="50000"/>
                </a:schemeClr>
              </a:solidFill>
            </a:endParaRPr>
          </a:p>
        </p:txBody>
      </p:sp>
      <p:sp>
        <p:nvSpPr>
          <p:cNvPr id="6" name="Rounded Rectangle 5"/>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8" name="Picture Placeholder 7"/>
          <p:cNvSpPr>
            <a:spLocks noGrp="1"/>
          </p:cNvSpPr>
          <p:nvPr>
            <p:ph type="pic" idx="1"/>
          </p:nvPr>
        </p:nvSpPr>
        <p:spPr/>
      </p:sp>
      <p:pic>
        <p:nvPicPr>
          <p:cNvPr id="1026" name="Picture 2" descr="Image result for welc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155" y="1700808"/>
            <a:ext cx="6482802" cy="36724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58216" y="5292027"/>
            <a:ext cx="612068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Black" panose="020B0A04020102020204" pitchFamily="34" charset="0"/>
              </a:rPr>
              <a:t>And Prayer</a:t>
            </a:r>
          </a:p>
        </p:txBody>
      </p:sp>
    </p:spTree>
    <p:extLst>
      <p:ext uri="{BB962C8B-B14F-4D97-AF65-F5344CB8AC3E}">
        <p14:creationId xmlns:p14="http://schemas.microsoft.com/office/powerpoint/2010/main" val="408851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20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4272" y="764704"/>
            <a:ext cx="2952328" cy="4032448"/>
          </a:xfrm>
        </p:spPr>
        <p:txBody>
          <a:bodyPr>
            <a:normAutofit/>
          </a:bodyPr>
          <a:lstStyle/>
          <a:p>
            <a:r>
              <a:rPr lang="hu-HU" sz="4400" b="1" dirty="0" smtClean="0">
                <a:solidFill>
                  <a:schemeClr val="accent5">
                    <a:lumMod val="50000"/>
                  </a:schemeClr>
                </a:solidFill>
              </a:rPr>
              <a:t>BEMELEGÍTÉS</a:t>
            </a:r>
            <a:endParaRPr lang="en-US" sz="4400" b="1" dirty="0">
              <a:solidFill>
                <a:schemeClr val="accent5">
                  <a:lumMod val="50000"/>
                </a:schemeClr>
              </a:solidFill>
            </a:endParaRPr>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pic>
        <p:nvPicPr>
          <p:cNvPr id="6" name="Picture Placeholder 5" descr="A picture containing food, number, covered, cooking&#10;&#10;Description generated with very high confidence">
            <a:extLst>
              <a:ext uri="{FF2B5EF4-FFF2-40B4-BE49-F238E27FC236}">
                <a16:creationId xmlns="" xmlns:a16="http://schemas.microsoft.com/office/drawing/2014/main" id="{870CAB69-49D6-4C20-A203-48DDCEC5C841}"/>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t="5971" b="5971"/>
          <a:stretch>
            <a:fillRect/>
          </a:stretch>
        </p:blipFill>
        <p:spPr>
          <a:xfrm>
            <a:off x="1055688" y="914400"/>
            <a:ext cx="7138987" cy="5029200"/>
          </a:xfrm>
        </p:spPr>
      </p:pic>
    </p:spTree>
    <p:extLst>
      <p:ext uri="{BB962C8B-B14F-4D97-AF65-F5344CB8AC3E}">
        <p14:creationId xmlns:p14="http://schemas.microsoft.com/office/powerpoint/2010/main" val="296027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40015" y="1988840"/>
            <a:ext cx="4197797" cy="3421360"/>
          </a:xfrm>
        </p:spPr>
        <p:txBody>
          <a:bodyPr/>
          <a:lstStyle/>
          <a:p>
            <a:r>
              <a:rPr lang="en-US" sz="3600" b="1" dirty="0"/>
              <a:t>W</a:t>
            </a:r>
            <a:r>
              <a:rPr lang="en-US" sz="4400" b="1" dirty="0"/>
              <a:t>ord Search</a:t>
            </a:r>
          </a:p>
        </p:txBody>
      </p:sp>
      <p:pic>
        <p:nvPicPr>
          <p:cNvPr id="5" name="Picture 4">
            <a:extLst>
              <a:ext uri="{FF2B5EF4-FFF2-40B4-BE49-F238E27FC236}">
                <a16:creationId xmlns="" xmlns:a16="http://schemas.microsoft.com/office/drawing/2014/main" id="{943ED6E4-2777-4A1E-B992-7F814101E95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2495600" y="764704"/>
            <a:ext cx="7942212" cy="5048588"/>
          </a:xfrm>
          <a:prstGeom prst="rect">
            <a:avLst/>
          </a:prstGeom>
        </p:spPr>
      </p:pic>
      <p:sp>
        <p:nvSpPr>
          <p:cNvPr id="4" name="TextBox 3"/>
          <p:cNvSpPr txBox="1"/>
          <p:nvPr/>
        </p:nvSpPr>
        <p:spPr>
          <a:xfrm>
            <a:off x="6240015" y="2924944"/>
            <a:ext cx="4032449" cy="153888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GB" dirty="0"/>
          </a:p>
          <a:p>
            <a:pPr algn="ctr"/>
            <a:r>
              <a:rPr lang="hu-HU" sz="4000" b="1" dirty="0" smtClean="0">
                <a:solidFill>
                  <a:schemeClr val="accent5">
                    <a:lumMod val="50000"/>
                  </a:schemeClr>
                </a:solidFill>
              </a:rPr>
              <a:t>IGEKUTATÁS</a:t>
            </a:r>
            <a:endParaRPr lang="en-GB" sz="4000" b="1" dirty="0">
              <a:solidFill>
                <a:schemeClr val="accent5">
                  <a:lumMod val="50000"/>
                </a:schemeClr>
              </a:solidFill>
            </a:endParaRPr>
          </a:p>
          <a:p>
            <a:endParaRPr lang="en-GB" dirty="0"/>
          </a:p>
          <a:p>
            <a:endParaRPr lang="en-GB" dirty="0"/>
          </a:p>
        </p:txBody>
      </p:sp>
    </p:spTree>
    <p:extLst>
      <p:ext uri="{BB962C8B-B14F-4D97-AF65-F5344CB8AC3E}">
        <p14:creationId xmlns:p14="http://schemas.microsoft.com/office/powerpoint/2010/main" val="258474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2" y="260648"/>
            <a:ext cx="5254352" cy="1224136"/>
          </a:xfrm>
        </p:spPr>
        <p:txBody>
          <a:bodyPr>
            <a:normAutofit/>
          </a:bodyPr>
          <a:lstStyle/>
          <a:p>
            <a:r>
              <a:rPr lang="hu-HU" sz="4800" b="1" dirty="0" smtClean="0">
                <a:solidFill>
                  <a:schemeClr val="accent5">
                    <a:lumMod val="50000"/>
                  </a:schemeClr>
                </a:solidFill>
              </a:rPr>
              <a:t>AZ IMÁDSÁG IDEJE</a:t>
            </a:r>
            <a:endParaRPr lang="en-US" sz="4800" b="1" dirty="0">
              <a:solidFill>
                <a:schemeClr val="accent5">
                  <a:lumMod val="50000"/>
                </a:schemeClr>
              </a:solidFill>
            </a:endParaRPr>
          </a:p>
        </p:txBody>
      </p:sp>
      <p:pic>
        <p:nvPicPr>
          <p:cNvPr id="3" name="Picture 2" descr="Image result for A COIN">
            <a:extLst>
              <a:ext uri="{FF2B5EF4-FFF2-40B4-BE49-F238E27FC236}">
                <a16:creationId xmlns="" xmlns:a16="http://schemas.microsoft.com/office/drawing/2014/main" id="{EF6EEBDE-BB0E-469C-964C-E2AFF4C89D2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303912" y="1844824"/>
            <a:ext cx="6204181" cy="465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28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 Wedding 16x9">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colorWedding_16x9.potx" id="{D58A2463-0CA6-4FC5-9DE0-36068EFA8F51}" vid="{A2BB13D7-0A02-4505-8110-9455F5B96B23}"/>
    </a:ext>
  </a:extLst>
</a:theme>
</file>

<file path=ppt/theme/theme2.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CD17F62-7DAD-4674-AAB4-FAEC48645B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Wedding photo album (Watercolor design, widescreen)</Template>
  <TotalTime>0</TotalTime>
  <Words>113</Words>
  <Application>Microsoft Office PowerPoint</Application>
  <PresentationFormat>Szélesvásznú</PresentationFormat>
  <Paragraphs>80</Paragraphs>
  <Slides>6</Slides>
  <Notes>6</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6</vt:i4>
      </vt:variant>
    </vt:vector>
  </HeadingPairs>
  <TitlesOfParts>
    <vt:vector size="11" baseType="lpstr">
      <vt:lpstr>Arial</vt:lpstr>
      <vt:lpstr>Arial Black</vt:lpstr>
      <vt:lpstr>Gabriola</vt:lpstr>
      <vt:lpstr>Palatino Linotype</vt:lpstr>
      <vt:lpstr>Watercolor Wedding 16x9</vt:lpstr>
      <vt:lpstr>PowerPoint bemutató</vt:lpstr>
      <vt:lpstr>ÜDVÖZLÉS ÉS IMÁDSÁG</vt:lpstr>
      <vt:lpstr>PowerPoint bemutató</vt:lpstr>
      <vt:lpstr>BEMELEGÍTÉS</vt:lpstr>
      <vt:lpstr>PowerPoint bemutató</vt:lpstr>
      <vt:lpstr>AZ IMÁDSÁG IDEJE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2016-12-08T16:08:42Z</dcterms:created>
  <dcterms:modified xsi:type="dcterms:W3CDTF">2020-03-29T12:51:51Z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TC038959009991</vt:lpwstr>
  </property>
</Properties>
</file>