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7" r:id="rId30"/>
    <p:sldId id="288" r:id="rId31"/>
    <p:sldId id="289" r:id="rId32"/>
    <p:sldId id="290" r:id="rId33"/>
    <p:sldId id="291" r:id="rId34"/>
    <p:sldId id="292" r:id="rId35"/>
    <p:sldId id="286" r:id="rId36"/>
    <p:sldId id="284" r:id="rId37"/>
    <p:sldId id="285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75"/>
    <p:restoredTop sz="93250"/>
  </p:normalViewPr>
  <p:slideViewPr>
    <p:cSldViewPr snapToGrid="0" snapToObjects="1">
      <p:cViewPr varScale="1">
        <p:scale>
          <a:sx n="66" d="100"/>
          <a:sy n="66" d="100"/>
        </p:scale>
        <p:origin x="78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509B6-0BE6-464E-90A1-933B5B1A9C39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80A0F-9124-EF43-8A5B-A5A7E0406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03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181DD-37D0-D141-9E1E-199F69828533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8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vc.org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tureswithoutviolence.org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5103" y="4494177"/>
            <a:ext cx="7772400" cy="1673157"/>
          </a:xfrm>
        </p:spPr>
        <p:txBody>
          <a:bodyPr>
            <a:normAutofit fontScale="90000"/>
          </a:bodyPr>
          <a:lstStyle/>
          <a:p>
            <a:r>
              <a:rPr lang="hu-HU" sz="4000" b="1" dirty="0" smtClean="0">
                <a:latin typeface="Avenir Next" charset="0"/>
                <a:ea typeface="Avenir Next" charset="0"/>
                <a:cs typeface="Avenir Next" charset="0"/>
              </a:rPr>
              <a:t>PARTNERKA</a:t>
            </a:r>
            <a:r>
              <a:rPr lang="en-US" sz="4000" b="1" dirty="0" smtClean="0">
                <a:latin typeface="Avenir Next" charset="0"/>
                <a:ea typeface="Avenir Next" charset="0"/>
                <a:cs typeface="Avenir Next" charset="0"/>
              </a:rPr>
              <a:t>P</a:t>
            </a:r>
            <a:r>
              <a:rPr lang="hu-HU" sz="4000" b="1" dirty="0" smtClean="0">
                <a:latin typeface="Avenir Next" charset="0"/>
                <a:ea typeface="Avenir Next" charset="0"/>
                <a:cs typeface="Avenir Next" charset="0"/>
              </a:rPr>
              <a:t>CSOLATI </a:t>
            </a:r>
            <a:r>
              <a:rPr lang="hu-HU" sz="4000" b="1" dirty="0">
                <a:latin typeface="Avenir Next" charset="0"/>
                <a:ea typeface="Avenir Next" charset="0"/>
                <a:cs typeface="Avenir Next" charset="0"/>
              </a:rPr>
              <a:t/>
            </a:r>
            <a:br>
              <a:rPr lang="hu-HU" sz="4000" b="1" dirty="0">
                <a:latin typeface="Avenir Next" charset="0"/>
                <a:ea typeface="Avenir Next" charset="0"/>
                <a:cs typeface="Avenir Next" charset="0"/>
              </a:rPr>
            </a:br>
            <a:r>
              <a:rPr lang="hu-HU" sz="4000" i="1" dirty="0" smtClean="0">
                <a:latin typeface="Palatino Linotype" charset="0"/>
                <a:ea typeface="Palatino Linotype" charset="0"/>
                <a:cs typeface="Palatino Linotype" charset="0"/>
              </a:rPr>
              <a:t>és</a:t>
            </a:r>
            <a:r>
              <a:rPr lang="en-US" sz="40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US" sz="4000" i="1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US" sz="4000" i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hu-HU" sz="4000" dirty="0" smtClean="0">
                <a:latin typeface="Avenir Next" charset="0"/>
                <a:ea typeface="Avenir Next" charset="0"/>
                <a:cs typeface="Avenir Next" charset="0"/>
              </a:rPr>
              <a:t>RANDI </a:t>
            </a:r>
            <a:r>
              <a:rPr lang="en-US" sz="4000" dirty="0" smtClean="0"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hu-HU" sz="4000" b="1" dirty="0" smtClean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  <a:t>ERŐSZAK</a:t>
            </a:r>
            <a:r>
              <a:rPr lang="en-US" sz="4000" b="1" dirty="0" smtClean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  <a:t/>
            </a:r>
            <a:br>
              <a:rPr lang="en-US" sz="4000" b="1" dirty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</a:br>
            <a:endParaRPr lang="en-US" sz="4000" b="1" dirty="0">
              <a:solidFill>
                <a:srgbClr val="C0000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1756" y="6225702"/>
            <a:ext cx="6858000" cy="607978"/>
          </a:xfrm>
        </p:spPr>
        <p:txBody>
          <a:bodyPr>
            <a:noAutofit/>
          </a:bodyPr>
          <a:lstStyle/>
          <a:p>
            <a:r>
              <a:rPr lang="en-US" sz="1000" dirty="0" smtClean="0">
                <a:latin typeface="Avenir Book" charset="0"/>
                <a:ea typeface="Avenir Book" charset="0"/>
                <a:cs typeface="Avenir Book" charset="0"/>
              </a:rPr>
              <a:t>GENERAL CONFERENCE</a:t>
            </a:r>
          </a:p>
          <a:p>
            <a:r>
              <a:rPr lang="en-US" sz="1000" dirty="0" smtClean="0">
                <a:latin typeface="Avenir Book" charset="0"/>
                <a:ea typeface="Avenir Book" charset="0"/>
                <a:cs typeface="Avenir Book" charset="0"/>
              </a:rPr>
              <a:t>WOMEN’S MINISTRIES DEPARTMENT</a:t>
            </a:r>
            <a:endParaRPr lang="en-US" sz="1000" dirty="0">
              <a:latin typeface="Avenir Book" charset="0"/>
              <a:ea typeface="Avenir Book" charset="0"/>
              <a:cs typeface="Avenir Book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95795" y="6493789"/>
            <a:ext cx="390331" cy="28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5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2838" y="2403138"/>
            <a:ext cx="7264066" cy="4125996"/>
          </a:xfrm>
        </p:spPr>
        <p:txBody>
          <a:bodyPr>
            <a:normAutofit fontScale="92500" lnSpcReduction="20000"/>
          </a:bodyPr>
          <a:lstStyle/>
          <a:p>
            <a:endParaRPr lang="hu-HU" dirty="0"/>
          </a:p>
          <a:p>
            <a:pPr lvl="1"/>
            <a:r>
              <a:rPr lang="hu-HU" dirty="0"/>
              <a:t>A lányok nagyobb valószínűséggel </a:t>
            </a:r>
            <a:r>
              <a:rPr lang="hu-HU" dirty="0" smtClean="0"/>
              <a:t>kiabálnak, </a:t>
            </a:r>
            <a:r>
              <a:rPr lang="hu-HU" dirty="0"/>
              <a:t>önkárosítással fenyegetőznek, csipkednek, csapkodnak, karmolnak és rúgnak.  </a:t>
            </a:r>
          </a:p>
          <a:p>
            <a:pPr lvl="1"/>
            <a:r>
              <a:rPr lang="hu-HU" dirty="0"/>
              <a:t>A fiúk gyakrabban és súlyosabban bántalmazzák a lányokat. </a:t>
            </a:r>
          </a:p>
          <a:p>
            <a:pPr lvl="1"/>
            <a:r>
              <a:rPr lang="hu-HU" dirty="0"/>
              <a:t>Egyes tiniket csak időnként bántalmaznak. </a:t>
            </a:r>
          </a:p>
          <a:p>
            <a:pPr lvl="1"/>
            <a:r>
              <a:rPr lang="hu-HU" dirty="0"/>
              <a:t>Másokat sokkal gyakrabban zaklatnak, előfordul, hogy naponta is. </a:t>
            </a:r>
            <a:r>
              <a:rPr lang="hu-HU" i="1" dirty="0"/>
              <a:t> </a:t>
            </a:r>
            <a:endParaRPr lang="hu-HU" i="1" dirty="0" smtClean="0"/>
          </a:p>
          <a:p>
            <a:pPr marL="457200" lvl="1" indent="0">
              <a:buNone/>
            </a:pPr>
            <a:endParaRPr lang="hu-HU" i="1" dirty="0"/>
          </a:p>
          <a:p>
            <a:pPr marL="457200" lvl="1" indent="0">
              <a:buNone/>
            </a:pPr>
            <a:endParaRPr lang="hu-HU" i="1" dirty="0" smtClean="0"/>
          </a:p>
          <a:p>
            <a:pPr marL="457200" lvl="1" indent="0">
              <a:buNone/>
            </a:pPr>
            <a:r>
              <a:rPr lang="hu-HU" sz="2200" dirty="0" smtClean="0"/>
              <a:t>—„</a:t>
            </a:r>
            <a:r>
              <a:rPr lang="hu-HU" sz="2200" dirty="0"/>
              <a:t>A tini áldozatok program” (National Center </a:t>
            </a:r>
            <a:r>
              <a:rPr lang="hu-HU" sz="2200" dirty="0" err="1"/>
              <a:t>for</a:t>
            </a:r>
            <a:r>
              <a:rPr lang="hu-HU" sz="2200" dirty="0"/>
              <a:t> </a:t>
            </a:r>
            <a:r>
              <a:rPr lang="hu-HU" sz="2200" dirty="0" err="1"/>
              <a:t>Victims</a:t>
            </a:r>
            <a:r>
              <a:rPr lang="hu-HU" sz="2200" dirty="0"/>
              <a:t> of </a:t>
            </a:r>
            <a:r>
              <a:rPr lang="hu-HU" sz="2200" dirty="0" err="1"/>
              <a:t>Crime</a:t>
            </a:r>
            <a:r>
              <a:rPr lang="hu-HU" sz="2200" dirty="0"/>
              <a:t>, </a:t>
            </a:r>
            <a:r>
              <a:rPr lang="hu-HU" sz="2200" u="sng" dirty="0">
                <a:hlinkClick r:id="rId3"/>
              </a:rPr>
              <a:t>http://www.ncvc.org</a:t>
            </a:r>
            <a:r>
              <a:rPr lang="hu-HU" sz="2200" dirty="0"/>
              <a:t>.)</a:t>
            </a:r>
            <a:endParaRPr lang="hu-HU" sz="4300" dirty="0"/>
          </a:p>
          <a:p>
            <a:pPr marL="0" indent="0">
              <a:buNone/>
            </a:pPr>
            <a:r>
              <a:rPr lang="hu-HU" sz="2600" i="1" dirty="0"/>
              <a:t> </a:t>
            </a:r>
            <a:endParaRPr lang="hu-HU" sz="3000" dirty="0"/>
          </a:p>
        </p:txBody>
      </p:sp>
    </p:spTree>
    <p:extLst>
      <p:ext uri="{BB962C8B-B14F-4D97-AF65-F5344CB8AC3E}">
        <p14:creationId xmlns:p14="http://schemas.microsoft.com/office/powerpoint/2010/main" val="392469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454" y="2235200"/>
            <a:ext cx="7627197" cy="4439068"/>
          </a:xfrm>
        </p:spPr>
        <p:txBody>
          <a:bodyPr/>
          <a:lstStyle/>
          <a:p>
            <a:pPr marL="0" lvl="0" indent="0">
              <a:buNone/>
            </a:pPr>
            <a:r>
              <a:rPr lang="hu-HU" dirty="0"/>
              <a:t>A </a:t>
            </a:r>
            <a:r>
              <a:rPr lang="hu-HU" dirty="0">
                <a:solidFill>
                  <a:srgbClr val="FF0000"/>
                </a:solidFill>
              </a:rPr>
              <a:t>12 és 19 év közötti fiatalok </a:t>
            </a:r>
            <a:r>
              <a:rPr lang="hu-HU" dirty="0"/>
              <a:t>élnek át legnagyobb arányban nemi erőszakot és szexuális zaklatást. A </a:t>
            </a:r>
            <a:r>
              <a:rPr lang="hu-HU" dirty="0">
                <a:solidFill>
                  <a:srgbClr val="FF0000"/>
                </a:solidFill>
              </a:rPr>
              <a:t>18-19 éves tiniket </a:t>
            </a:r>
            <a:r>
              <a:rPr lang="hu-HU" dirty="0"/>
              <a:t>követik leggyakrabban. Az USA-ban megközelítőleg minden harmadik serdülő lányt bántalmazza fizikailag, lelkileg vagy szóban a randi-partnere</a:t>
            </a:r>
            <a:r>
              <a:rPr lang="hu-HU" dirty="0" smtClean="0"/>
              <a:t>.</a:t>
            </a:r>
          </a:p>
          <a:p>
            <a:pPr marL="0" lvl="0" indent="0">
              <a:buNone/>
            </a:pPr>
            <a:endParaRPr lang="hu-HU" dirty="0" smtClean="0"/>
          </a:p>
          <a:p>
            <a:pPr marL="0" lvl="0" indent="0">
              <a:buNone/>
            </a:pPr>
            <a:r>
              <a:rPr lang="hu-HU" dirty="0" smtClean="0"/>
              <a:t> </a:t>
            </a:r>
            <a:r>
              <a:rPr lang="hu-HU" i="1" dirty="0"/>
              <a:t>(</a:t>
            </a:r>
            <a:r>
              <a:rPr lang="hu-HU" i="1" u="sng" dirty="0" err="1">
                <a:hlinkClick r:id="rId3"/>
              </a:rPr>
              <a:t>www.futureswithoutviolence.org</a:t>
            </a:r>
            <a:r>
              <a:rPr lang="hu-HU" i="1" u="sng" dirty="0"/>
              <a:t>.)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11682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263" y="2410691"/>
            <a:ext cx="7886700" cy="3015746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r>
              <a:rPr lang="hu-HU" dirty="0"/>
              <a:t>A serdülők intim kapcsolataiban elkövetett erőszak szoros kapcsolatban áll az elterjedt droghasználat, az egészségtelen súlykontroll kockázatával, valamint a felelőtlen szexuális viselkedéssel, nem kívánt terhességgel és az öngyilkossági hajlammal</a:t>
            </a:r>
            <a:r>
              <a:rPr lang="hu-HU" dirty="0" smtClean="0"/>
              <a:t>.</a:t>
            </a:r>
          </a:p>
          <a:p>
            <a:pPr marL="0" lvl="0" indent="0" algn="ctr">
              <a:buNone/>
            </a:pPr>
            <a:endParaRPr lang="hu-HU" dirty="0"/>
          </a:p>
          <a:p>
            <a:pPr marL="0" lvl="0" indent="0" algn="ctr">
              <a:buNone/>
            </a:pPr>
            <a:r>
              <a:rPr lang="hu-HU" dirty="0" smtClean="0"/>
              <a:t> </a:t>
            </a:r>
            <a:r>
              <a:rPr lang="hu-HU" u="sng" dirty="0"/>
              <a:t>(</a:t>
            </a:r>
            <a:r>
              <a:rPr lang="hu-HU" u="sng" dirty="0" err="1"/>
              <a:t>Molidor</a:t>
            </a:r>
            <a:r>
              <a:rPr lang="hu-HU" u="sng" dirty="0"/>
              <a:t>, </a:t>
            </a:r>
            <a:r>
              <a:rPr lang="hu-HU" u="sng" dirty="0" err="1"/>
              <a:t>Tolman</a:t>
            </a:r>
            <a:r>
              <a:rPr lang="hu-HU" u="sng" dirty="0"/>
              <a:t>, &amp; </a:t>
            </a:r>
            <a:r>
              <a:rPr lang="hu-HU" u="sng" dirty="0" err="1"/>
              <a:t>Kober</a:t>
            </a:r>
            <a:r>
              <a:rPr lang="hu-HU" u="sng" dirty="0"/>
              <a:t>, (2000).)</a:t>
            </a:r>
            <a:endParaRPr lang="hu-HU" dirty="0"/>
          </a:p>
          <a:p>
            <a:pPr marL="0" indent="0" algn="ctr">
              <a:buNone/>
            </a:pPr>
            <a:r>
              <a:rPr lang="hu-H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22729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740" y="2605109"/>
            <a:ext cx="7504360" cy="313581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u-HU" dirty="0"/>
              <a:t>A bántalmazó párkapcsolatokban vannak jobb és rosszabb periódusok. Az teszi olyan megtévesztővé a bántalmazó kapcsolatokat, hogy egyszerre jelen van bennük a szeretet és az erőszak is. Ezért lehet nehéz kijelenteni, hogy bántalmazás áldozatai vagyunk-e. Ha nem vagy biztos benne, nézd át a figyelmeztető jelek listáját! </a:t>
            </a:r>
            <a:r>
              <a:rPr lang="hu-HU" b="1" dirty="0">
                <a:solidFill>
                  <a:srgbClr val="FF0000"/>
                </a:solidFill>
              </a:rPr>
              <a:t>Mindenki megérdemli, hogy barátja vagy barátnője szeretettel és tisztelettel bánjon vele. </a:t>
            </a:r>
          </a:p>
          <a:p>
            <a:pPr marL="0" indent="0" algn="ctr">
              <a:buNone/>
            </a:pPr>
            <a:r>
              <a:rPr lang="hu-H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46891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036" y="2503055"/>
            <a:ext cx="8201314" cy="1870867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M</a:t>
            </a:r>
            <a:r>
              <a:rPr lang="hu-HU" sz="54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ÍTOSZOK </a:t>
            </a:r>
            <a:r>
              <a:rPr lang="hu-HU" sz="4800" i="1" dirty="0" smtClean="0">
                <a:latin typeface="Palatino Linotype" charset="0"/>
                <a:ea typeface="Palatino Linotype" charset="0"/>
                <a:cs typeface="Palatino Linotype" charset="0"/>
              </a:rPr>
              <a:t>és</a:t>
            </a:r>
            <a:r>
              <a:rPr lang="en-US" sz="48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hu-HU" sz="4800" b="1" dirty="0" smtClean="0">
                <a:latin typeface="Avenir Book" charset="0"/>
                <a:ea typeface="Avenir Book" charset="0"/>
                <a:cs typeface="Avenir Book" charset="0"/>
              </a:rPr>
              <a:t>MAGATARTÁSFORMÁK</a:t>
            </a:r>
            <a:endParaRPr lang="en-US" sz="4800" b="1" dirty="0"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204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294" y="994710"/>
            <a:ext cx="7886700" cy="1325563"/>
          </a:xfrm>
        </p:spPr>
        <p:txBody>
          <a:bodyPr/>
          <a:lstStyle/>
          <a:p>
            <a:r>
              <a:rPr lang="hu-HU" b="1" dirty="0" smtClean="0"/>
              <a:t>AZ </a:t>
            </a:r>
            <a:r>
              <a:rPr lang="hu-HU" b="1" dirty="0" smtClean="0">
                <a:solidFill>
                  <a:srgbClr val="C00000"/>
                </a:solidFill>
              </a:rPr>
              <a:t>ELKÖVETŐ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25227"/>
            <a:ext cx="7886700" cy="3226063"/>
          </a:xfrm>
        </p:spPr>
        <p:txBody>
          <a:bodyPr>
            <a:normAutofit lnSpcReduction="10000"/>
          </a:bodyPr>
          <a:lstStyle/>
          <a:p>
            <a:pPr lvl="0"/>
            <a:r>
              <a:rPr lang="hu-HU" dirty="0"/>
              <a:t>„A fiúnak kell irányítania a párkapcsolatot.” </a:t>
            </a:r>
          </a:p>
          <a:p>
            <a:pPr lvl="0"/>
            <a:r>
              <a:rPr lang="hu-HU" dirty="0"/>
              <a:t>„Egyes lányok kifejezetten igénylik ezt, ezért is maradnak a kapcsolatban.” </a:t>
            </a:r>
          </a:p>
          <a:p>
            <a:pPr lvl="0"/>
            <a:r>
              <a:rPr lang="hu-HU" dirty="0"/>
              <a:t>„Mindig a lány az oka, ha a fiú megüti.” </a:t>
            </a:r>
          </a:p>
          <a:p>
            <a:pPr lvl="0"/>
            <a:r>
              <a:rPr lang="hu-HU" dirty="0"/>
              <a:t>„Egy srác nem tehet róla, ha méregbe gurul.” </a:t>
            </a:r>
          </a:p>
          <a:p>
            <a:pPr lvl="0"/>
            <a:r>
              <a:rPr lang="hu-HU" dirty="0"/>
              <a:t>„Érthető, hogy megütöm, ebből talán megtanulja, hogy legközelebb ne dühítsen fel.” </a:t>
            </a:r>
            <a:endParaRPr lang="hu-H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93218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333" y="1039681"/>
            <a:ext cx="7886700" cy="1325563"/>
          </a:xfrm>
        </p:spPr>
        <p:txBody>
          <a:bodyPr/>
          <a:lstStyle/>
          <a:p>
            <a:r>
              <a:rPr lang="hu-HU" b="1" dirty="0" smtClean="0"/>
              <a:t>AZ </a:t>
            </a:r>
            <a:r>
              <a:rPr lang="hu-HU" b="1" dirty="0" smtClean="0">
                <a:solidFill>
                  <a:srgbClr val="C00000"/>
                </a:solidFill>
              </a:rPr>
              <a:t>ÁLDOZAT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35093"/>
            <a:ext cx="7886700" cy="2671424"/>
          </a:xfrm>
        </p:spPr>
        <p:txBody>
          <a:bodyPr/>
          <a:lstStyle/>
          <a:p>
            <a:pPr lvl="0"/>
            <a:r>
              <a:rPr lang="hu-HU" dirty="0"/>
              <a:t>„Szeretem őt, én vagyok az egyetlen, aki segíthet rajta.” </a:t>
            </a:r>
          </a:p>
          <a:p>
            <a:pPr lvl="0"/>
            <a:r>
              <a:rPr lang="hu-HU" dirty="0"/>
              <a:t>„Nem kellett volna annyit nyaggatnom.”  </a:t>
            </a:r>
          </a:p>
          <a:p>
            <a:pPr lvl="0"/>
            <a:r>
              <a:rPr lang="hu-HU" dirty="0"/>
              <a:t>„Az én hibám, hogy méregbe gurult.” </a:t>
            </a:r>
          </a:p>
          <a:p>
            <a:pPr lvl="0"/>
            <a:r>
              <a:rPr lang="hu-HU" dirty="0"/>
              <a:t>„Ha én megváltozom, ő is meg fog.” </a:t>
            </a:r>
            <a:r>
              <a:rPr lang="hu-HU" b="1" dirty="0"/>
              <a:t> </a:t>
            </a:r>
            <a:endParaRPr lang="hu-H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16031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2973410"/>
            <a:ext cx="906087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800" dirty="0" smtClean="0">
                <a:latin typeface="Avenir Book" charset="0"/>
                <a:ea typeface="Avenir Book" charset="0"/>
                <a:cs typeface="Avenir Book" charset="0"/>
              </a:rPr>
              <a:t>KÉRDŐÍV A </a:t>
            </a:r>
            <a:r>
              <a:rPr lang="hu-HU" sz="48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RANDI-ERŐSZAKRÓL </a:t>
            </a:r>
            <a:r>
              <a:rPr lang="en-US" sz="4800" dirty="0" smtClean="0">
                <a:latin typeface="Avenir Book" charset="0"/>
                <a:ea typeface="Avenir Book" charset="0"/>
                <a:cs typeface="Avenir Book" charset="0"/>
              </a:rPr>
              <a:t> </a:t>
            </a:r>
            <a:endParaRPr lang="en-US" sz="4800" dirty="0">
              <a:effectLst/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779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294" y="1009697"/>
            <a:ext cx="78867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B</a:t>
            </a:r>
            <a:r>
              <a:rPr lang="hu-HU" b="1" dirty="0" smtClean="0">
                <a:solidFill>
                  <a:srgbClr val="C00000"/>
                </a:solidFill>
              </a:rPr>
              <a:t>ÁNTALMAZÓ </a:t>
            </a:r>
            <a:r>
              <a:rPr lang="hu-HU" b="1" dirty="0" smtClean="0"/>
              <a:t>VAGY?</a:t>
            </a:r>
            <a:r>
              <a:rPr lang="en-US" b="1" dirty="0" smtClean="0"/>
              <a:t>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480" y="2500179"/>
            <a:ext cx="7886700" cy="3555846"/>
          </a:xfrm>
        </p:spPr>
        <p:txBody>
          <a:bodyPr/>
          <a:lstStyle/>
          <a:p>
            <a:pPr marL="342900" lvl="0" indent="-342900">
              <a:buFont typeface="+mj-lt"/>
              <a:buAutoNum type="arabicPeriod"/>
            </a:pP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Folyamatosan ellenőrzöd partnered, és azzal vádolod, hogy másokkal tölti idejét? </a:t>
            </a:r>
            <a:endParaRPr lang="hu-HU" dirty="0"/>
          </a:p>
          <a:p>
            <a:pPr marL="342900" lvl="0" indent="-342900">
              <a:buFont typeface="+mj-lt"/>
              <a:buAutoNum type="arabicPeriod"/>
            </a:pP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Rendkívül féltékeny vagy és nagy benned a birtoklási vágy? </a:t>
            </a:r>
            <a:endParaRPr lang="hu-HU" dirty="0"/>
          </a:p>
          <a:p>
            <a:pPr marL="342900" lvl="0" indent="-342900">
              <a:buFont typeface="+mj-lt"/>
              <a:buAutoNum type="arabicPeriod"/>
            </a:pP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Megütötted, rúgtad, lökdösted már partnered? Hozzávágtál már tárgyakat? </a:t>
            </a:r>
            <a:endParaRPr lang="hu-HU" dirty="0"/>
          </a:p>
          <a:p>
            <a:pPr marL="342900" lvl="0" indent="-342900">
              <a:buFont typeface="+mj-lt"/>
              <a:buAutoNum type="arabicPeriod"/>
            </a:pP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Megfenyegetted már partnered, vagy tönkretettél tárgyakat a jelenlétében? </a:t>
            </a:r>
            <a:endParaRPr lang="hu-H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7689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286" y="2904912"/>
            <a:ext cx="7886700" cy="3286021"/>
          </a:xfrm>
        </p:spPr>
        <p:txBody>
          <a:bodyPr/>
          <a:lstStyle/>
          <a:p>
            <a:pPr marL="0" lvl="0" indent="0">
              <a:buNone/>
            </a:pPr>
            <a:r>
              <a:rPr lang="hu-HU" dirty="0" smtClean="0"/>
              <a:t>5. Előfordult már, hogy erőszakkal vetted rá partneredet a szexre, vagy úgy megfélemlítetted, hogy nem mert nemet mondani? </a:t>
            </a:r>
            <a:endParaRPr lang="hu-HU" dirty="0"/>
          </a:p>
          <a:p>
            <a:pPr marL="0" lvl="0" indent="0">
              <a:buNone/>
            </a:pPr>
            <a:r>
              <a:rPr lang="hu-HU" dirty="0" smtClean="0"/>
              <a:t>6. Megfenyegetted </a:t>
            </a:r>
            <a:r>
              <a:rPr lang="hu-HU" dirty="0"/>
              <a:t>már partneredet azzal, hogy bántani fogd? </a:t>
            </a:r>
          </a:p>
          <a:p>
            <a:pPr marL="0" lvl="0" indent="0">
              <a:buNone/>
            </a:pPr>
            <a:r>
              <a:rPr lang="hu-HU" dirty="0" smtClean="0"/>
              <a:t>7. Megzsaroltad </a:t>
            </a:r>
            <a:r>
              <a:rPr lang="hu-HU" dirty="0"/>
              <a:t>már partnered azzal, hogy ártasz magadnak, ha elhagy? </a:t>
            </a:r>
            <a:endParaRPr lang="hu-H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9262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0916" y="454984"/>
            <a:ext cx="7743218" cy="1321038"/>
          </a:xfrm>
        </p:spPr>
        <p:txBody>
          <a:bodyPr>
            <a:normAutofit/>
          </a:bodyPr>
          <a:lstStyle/>
          <a:p>
            <a:pPr algn="ctr"/>
            <a:r>
              <a:rPr lang="hu-HU" sz="4000" b="1" dirty="0" smtClean="0">
                <a:solidFill>
                  <a:srgbClr val="002060"/>
                </a:solidFill>
              </a:rPr>
              <a:t>MEGHATÁROZÁS 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hu-HU" sz="4000" i="1" dirty="0" smtClean="0">
                <a:latin typeface="Palatino Linotype" charset="0"/>
                <a:ea typeface="Palatino Linotype" charset="0"/>
                <a:cs typeface="Palatino Linotype" charset="0"/>
              </a:rPr>
              <a:t>és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hu-HU" sz="4000" b="1" dirty="0" smtClean="0">
                <a:solidFill>
                  <a:srgbClr val="C00000"/>
                </a:solidFill>
              </a:rPr>
              <a:t>JELLEMZŐK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024" y="2895666"/>
            <a:ext cx="7562040" cy="2182171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u-HU" dirty="0" smtClean="0"/>
              <a:t>A TINIK RANDEVÚIN ELKÖVETETT</a:t>
            </a:r>
            <a:r>
              <a:rPr lang="en-US" dirty="0" smtClean="0"/>
              <a:t> </a:t>
            </a:r>
            <a:r>
              <a:rPr lang="hu-HU" b="1" dirty="0" smtClean="0">
                <a:solidFill>
                  <a:srgbClr val="C00000"/>
                </a:solidFill>
              </a:rPr>
              <a:t>ERŐSZAK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hu-HU" dirty="0" smtClean="0"/>
              <a:t>OLYAN BÁNTALMAZÓ MAGATARTÁS, AMIT </a:t>
            </a:r>
            <a:r>
              <a:rPr lang="hu-HU" b="1" dirty="0" smtClean="0">
                <a:solidFill>
                  <a:srgbClr val="C00000"/>
                </a:solidFill>
              </a:rPr>
              <a:t>EGY MÁSIK SZEMÉLY FÖLÖTTI HATALOM </a:t>
            </a:r>
            <a:r>
              <a:rPr lang="hu-HU" dirty="0" smtClean="0"/>
              <a:t>ÉS</a:t>
            </a:r>
            <a:r>
              <a:rPr lang="en-US" dirty="0" smtClean="0"/>
              <a:t> </a:t>
            </a:r>
            <a:r>
              <a:rPr lang="hu-HU" b="1" dirty="0" smtClean="0">
                <a:solidFill>
                  <a:srgbClr val="C00000"/>
                </a:solidFill>
              </a:rPr>
              <a:t>ELLENŐRZÉS </a:t>
            </a:r>
            <a:r>
              <a:rPr lang="hu-HU" dirty="0" smtClean="0"/>
              <a:t>CÉLJÁBÓL KÖVETNEK EL. A KÖVETKEZŐ FORMÁI LEHETNEK: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7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3048" y="2814973"/>
            <a:ext cx="6866432" cy="2941247"/>
          </a:xfrm>
        </p:spPr>
        <p:txBody>
          <a:bodyPr/>
          <a:lstStyle/>
          <a:p>
            <a:pPr marL="0" indent="0" algn="ctr">
              <a:buNone/>
            </a:pPr>
            <a:r>
              <a:rPr lang="hu-HU" dirty="0"/>
              <a:t>Ha a fenti kérdések közül egyre, vagy többre is igennel válaszoltál, akkor bizony te is fizikai, lelki, szóbeli, vagy szexuális erőszakot alkalmaztál partnereddel szemben. Ha felismered, mit csinálsz rosszul, akkor:   </a:t>
            </a:r>
          </a:p>
        </p:txBody>
      </p:sp>
    </p:spTree>
    <p:extLst>
      <p:ext uri="{BB962C8B-B14F-4D97-AF65-F5344CB8AC3E}">
        <p14:creationId xmlns:p14="http://schemas.microsoft.com/office/powerpoint/2010/main" val="5785828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2" y="2635091"/>
            <a:ext cx="7794887" cy="3795686"/>
          </a:xfrm>
        </p:spPr>
        <p:txBody>
          <a:bodyPr/>
          <a:lstStyle/>
          <a:p>
            <a:pPr marL="342900" lvl="0" indent="-342900">
              <a:buFont typeface="+mj-lt"/>
              <a:buAutoNum type="arabicPeriod"/>
            </a:pP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Felelősséget kell vállalnod tetteidért. </a:t>
            </a:r>
            <a:endParaRPr lang="hu-HU" dirty="0"/>
          </a:p>
          <a:p>
            <a:pPr marL="342900" lvl="0" indent="-342900">
              <a:buFont typeface="+mj-lt"/>
              <a:buAutoNum type="arabicPeriod"/>
            </a:pP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Nem okolhatod a partneredet, vagy másokat a viselkedésedért. </a:t>
            </a:r>
            <a:endParaRPr lang="hu-HU" dirty="0"/>
          </a:p>
          <a:p>
            <a:pPr marL="342900" lvl="0" indent="-342900">
              <a:buFont typeface="+mj-lt"/>
              <a:buAutoNum type="arabicPeriod"/>
            </a:pP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Támogató tanácsadók segítségével változtathatsz magatartásodon. </a:t>
            </a:r>
            <a:endParaRPr lang="hu-HU" dirty="0"/>
          </a:p>
          <a:p>
            <a:pPr marL="342900" lvl="0" indent="-342900">
              <a:buFont typeface="+mj-lt"/>
              <a:buAutoNum type="arabicPeriod"/>
            </a:pP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Elmehetsz a legközelebbi tanácsadó központba. </a:t>
            </a:r>
            <a:endParaRPr lang="hu-H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358382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8978" y="2949883"/>
            <a:ext cx="6866432" cy="262645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hu-HU" dirty="0" smtClean="0"/>
              <a:t>5. Minél </a:t>
            </a:r>
            <a:r>
              <a:rPr lang="hu-HU" dirty="0"/>
              <a:t>hamarabb tenned kell valamit az ügyben, mert ha nem, egyre rosszabb lesz és erőszakosságod csak növekedni fog. </a:t>
            </a:r>
          </a:p>
          <a:p>
            <a:pPr marL="0" lvl="0" indent="0">
              <a:buNone/>
            </a:pPr>
            <a:r>
              <a:rPr lang="hu-HU" dirty="0" smtClean="0"/>
              <a:t>6. Bántalmazó </a:t>
            </a:r>
            <a:r>
              <a:rPr lang="hu-HU" dirty="0"/>
              <a:t>viselkedéseddel még törvénysértést is követhetsz el.   </a:t>
            </a:r>
          </a:p>
          <a:p>
            <a:pPr marL="0" indent="0">
              <a:buNone/>
            </a:pPr>
            <a:r>
              <a:rPr lang="hu-HU" b="1" dirty="0"/>
              <a:t> 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6983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Dating Violence Quiz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459549"/>
            <a:ext cx="7886700" cy="9925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B</a:t>
            </a:r>
            <a:r>
              <a:rPr lang="hu-HU" sz="48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ÁNTALMAZOTT </a:t>
            </a:r>
            <a:r>
              <a:rPr lang="hu-HU" sz="4800" b="1" dirty="0" smtClean="0">
                <a:latin typeface="Avenir Book" charset="0"/>
                <a:ea typeface="Avenir Book" charset="0"/>
                <a:cs typeface="Avenir Book" charset="0"/>
              </a:rPr>
              <a:t>VAGY? </a:t>
            </a:r>
            <a:endParaRPr lang="en-US" sz="4800" dirty="0"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051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70004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519" y="2395249"/>
            <a:ext cx="7825803" cy="4185433"/>
          </a:xfrm>
        </p:spPr>
        <p:txBody>
          <a:bodyPr>
            <a:normAutofit/>
          </a:bodyPr>
          <a:lstStyle/>
          <a:p>
            <a:pPr lvl="0" hangingPunct="0"/>
            <a:r>
              <a:rPr lang="hu-HU" dirty="0"/>
              <a:t>Gyakran megijeszt partnered vérmérséklete? </a:t>
            </a:r>
          </a:p>
          <a:p>
            <a:pPr lvl="0" hangingPunct="0"/>
            <a:r>
              <a:rPr lang="hu-HU" dirty="0"/>
              <a:t>Félsz ellentmondani neki? </a:t>
            </a:r>
          </a:p>
          <a:p>
            <a:pPr lvl="0" hangingPunct="0"/>
            <a:r>
              <a:rPr lang="hu-HU" dirty="0"/>
              <a:t>Folyton mentegeted partnered viselkedését, ha rosszul bánik veled? </a:t>
            </a:r>
          </a:p>
          <a:p>
            <a:pPr lvl="0" hangingPunct="0"/>
            <a:r>
              <a:rPr lang="hu-HU" dirty="0"/>
              <a:t>Mindig magyarázkodnod kell, hol voltál, mit csináltál? </a:t>
            </a:r>
            <a:endParaRPr lang="hu-H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212332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20" y="2323476"/>
            <a:ext cx="7886700" cy="4182256"/>
          </a:xfrm>
        </p:spPr>
        <p:txBody>
          <a:bodyPr>
            <a:normAutofit/>
          </a:bodyPr>
          <a:lstStyle/>
          <a:p>
            <a:pPr lvl="0" hangingPunct="0"/>
            <a:r>
              <a:rPr lang="hu-HU" dirty="0"/>
              <a:t>Partnered folyton leszól, megaláz téged, majd kijelenti, hogy szeret? </a:t>
            </a:r>
          </a:p>
          <a:p>
            <a:pPr lvl="0" hangingPunct="0"/>
            <a:r>
              <a:rPr lang="hu-HU" dirty="0"/>
              <a:t>Előfordult már, hogy megütött, rúgott, lökdösött, vagy hozzád vágott valamit? </a:t>
            </a:r>
          </a:p>
          <a:p>
            <a:pPr lvl="0" hangingPunct="0"/>
            <a:r>
              <a:rPr lang="hu-HU" dirty="0"/>
              <a:t>Előfordult, hogy partnered féltékenysége miatt nem találkoztál családoddal, vagy amiatt tettél meg valamit? </a:t>
            </a:r>
          </a:p>
          <a:p>
            <a:pPr lvl="0" hangingPunct="0"/>
            <a:r>
              <a:rPr lang="hu-HU" dirty="0"/>
              <a:t>Kényszerített már szexre, amikor te nem akartad? </a:t>
            </a:r>
            <a:endParaRPr lang="hu-H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032004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580" y="2158581"/>
            <a:ext cx="7886700" cy="4422098"/>
          </a:xfrm>
        </p:spPr>
        <p:txBody>
          <a:bodyPr/>
          <a:lstStyle/>
          <a:p>
            <a:pPr lvl="0" hangingPunct="0"/>
            <a:r>
              <a:rPr lang="hu-HU" dirty="0"/>
              <a:t>Nem mersz szakítani partnereddel, mert azzal fenyeget, hogy kárt tesz magában, ha elhagyod? </a:t>
            </a:r>
          </a:p>
          <a:p>
            <a:pPr lvl="0" hangingPunct="0"/>
            <a:r>
              <a:rPr lang="hu-HU" dirty="0"/>
              <a:t>Sokkal kisebb az önbizalmad partnered társaságában? </a:t>
            </a:r>
          </a:p>
          <a:p>
            <a:pPr lvl="0" hangingPunct="0"/>
            <a:r>
              <a:rPr lang="hu-HU" dirty="0"/>
              <a:t>Folyton azon aggódsz, hogy esetleg valamit „rosszul” csinálsz, vagy „rosszat” mondasz? </a:t>
            </a:r>
          </a:p>
          <a:p>
            <a:pPr lvl="0" hangingPunct="0"/>
            <a:r>
              <a:rPr lang="hu-HU" dirty="0"/>
              <a:t>Úgy érzed, félelemből, vagy a konfliktus elkerülése érdekében máshogy viselkedsz?  </a:t>
            </a:r>
          </a:p>
        </p:txBody>
      </p:sp>
    </p:spTree>
    <p:extLst>
      <p:ext uri="{BB962C8B-B14F-4D97-AF65-F5344CB8AC3E}">
        <p14:creationId xmlns:p14="http://schemas.microsoft.com/office/powerpoint/2010/main" val="18678720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2337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38269"/>
            <a:ext cx="7886700" cy="33577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200" dirty="0"/>
              <a:t>Ha a fenti kérdésekből egyre, vagy többre is igennel válaszoltál, akkor </a:t>
            </a:r>
            <a:r>
              <a:rPr lang="hu-HU" sz="3200" dirty="0">
                <a:solidFill>
                  <a:srgbClr val="FF0000"/>
                </a:solidFill>
              </a:rPr>
              <a:t>bántalmazás áldozata vagy</a:t>
            </a:r>
            <a:r>
              <a:rPr lang="hu-HU" sz="3200" dirty="0"/>
              <a:t>, és dönthetsz, hogy: </a:t>
            </a:r>
          </a:p>
          <a:p>
            <a:pPr marL="0" indent="0" algn="ctr">
              <a:buNone/>
            </a:pPr>
            <a:r>
              <a:rPr lang="hu-HU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089370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282" y="2235696"/>
            <a:ext cx="7046316" cy="4300012"/>
          </a:xfrm>
        </p:spPr>
        <p:txBody>
          <a:bodyPr/>
          <a:lstStyle/>
          <a:p>
            <a:pPr lvl="0"/>
            <a:r>
              <a:rPr lang="hu-HU" dirty="0"/>
              <a:t>Véget vetsz a kapcsolatnak és nem találkozol többet partnereddel. </a:t>
            </a:r>
          </a:p>
          <a:p>
            <a:pPr lvl="0"/>
            <a:r>
              <a:rPr lang="hu-HU" dirty="0"/>
              <a:t>Segítséget kérsz valakitől, lehetőleg egy felnőttől. </a:t>
            </a:r>
          </a:p>
          <a:p>
            <a:pPr lvl="0"/>
            <a:r>
              <a:rPr lang="hu-HU" dirty="0"/>
              <a:t>Felkeresed iskolád tanácsadó központját. </a:t>
            </a:r>
          </a:p>
          <a:p>
            <a:pPr lvl="0"/>
            <a:r>
              <a:rPr lang="hu-HU" dirty="0"/>
              <a:t>Felhívod a helyi családon belüli erőszak áldozatait segítő központot. </a:t>
            </a:r>
            <a:endParaRPr lang="hu-H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499881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24"/>
            <a:ext cx="9144000" cy="70252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435" y="1024691"/>
            <a:ext cx="7886700" cy="1325563"/>
          </a:xfrm>
        </p:spPr>
        <p:txBody>
          <a:bodyPr/>
          <a:lstStyle/>
          <a:p>
            <a:pPr algn="ctr"/>
            <a:r>
              <a:rPr lang="en-US" dirty="0" smtClean="0"/>
              <a:t>A</a:t>
            </a:r>
            <a:r>
              <a:rPr lang="hu-HU" dirty="0" smtClean="0"/>
              <a:t> FIGYELMEZTETŐ </a:t>
            </a:r>
            <a:r>
              <a:rPr lang="hu-HU" b="1" dirty="0" smtClean="0">
                <a:solidFill>
                  <a:srgbClr val="C00000"/>
                </a:solidFill>
              </a:rPr>
              <a:t>JELEK </a:t>
            </a:r>
            <a:r>
              <a:rPr lang="en-US" dirty="0" smtClean="0"/>
              <a:t> </a:t>
            </a:r>
            <a:r>
              <a:rPr lang="hu-HU" dirty="0" smtClean="0"/>
              <a:t>LISTÁJA </a:t>
            </a:r>
            <a:r>
              <a:rPr lang="en-US" dirty="0" smtClean="0"/>
              <a:t> 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600" y="2530157"/>
            <a:ext cx="7886700" cy="405052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hu-HU" b="1" dirty="0" smtClean="0">
                <a:solidFill>
                  <a:srgbClr val="C00000"/>
                </a:solidFill>
              </a:rPr>
              <a:t>FÉLTÉKENYSÉG:</a:t>
            </a:r>
            <a:r>
              <a:rPr lang="en-US" b="1" dirty="0" smtClean="0"/>
              <a:t> </a:t>
            </a:r>
            <a:r>
              <a:rPr lang="hu-HU" dirty="0"/>
              <a:t>Paranoiába hajló intenzív irigység, ami az áldozat teljes elszigeteléséhez vezethet. Például, a lány </a:t>
            </a:r>
            <a:r>
              <a:rPr lang="hu-HU" dirty="0" smtClean="0"/>
              <a:t>észre </a:t>
            </a:r>
            <a:r>
              <a:rPr lang="hu-HU" dirty="0"/>
              <a:t>sem vehet más fiúkat, rájuk sem nézhet, még csak nem is beszélhet velük. Sehová sem mehet egyedül, vagy a batátaival. </a:t>
            </a:r>
            <a:endParaRPr lang="hu-HU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</a:rPr>
              <a:t>O</a:t>
            </a:r>
            <a:r>
              <a:rPr lang="hu-HU" b="1" dirty="0" smtClean="0">
                <a:solidFill>
                  <a:srgbClr val="C00000"/>
                </a:solidFill>
              </a:rPr>
              <a:t>TTHONI ÉLET: </a:t>
            </a:r>
            <a:r>
              <a:rPr lang="hu-HU" dirty="0"/>
              <a:t>Gyermekkorában zaklatták, vagy bántalmazó helyzetek tanúja volt otthon. Például apja bántalmazta édesanyját, a bátya bántotta az anyukáját, vagy a barátnőjét, esetleg testvérei erőszakoskodtak vele.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433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4791" y="2681659"/>
            <a:ext cx="6958924" cy="3213303"/>
          </a:xfrm>
        </p:spPr>
        <p:txBody>
          <a:bodyPr/>
          <a:lstStyle/>
          <a:p>
            <a:pPr marL="342900" lvl="0" indent="-342900" hangingPunct="0">
              <a:buFont typeface="Symbol" panose="05050102010706020507" pitchFamily="18" charset="2"/>
              <a:buChar char=""/>
            </a:pPr>
            <a:r>
              <a:rPr lang="en-US" dirty="0" smtClean="0"/>
              <a:t>A</a:t>
            </a:r>
            <a:r>
              <a:rPr lang="hu-HU" dirty="0" smtClean="0"/>
              <a:t> </a:t>
            </a:r>
            <a:r>
              <a:rPr lang="hu-HU" dirty="0" smtClean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fizikai </a:t>
            </a: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erőszak bármilyen formája, vagy azzal való fenyegetés az irányítás megszerzése érdekében. </a:t>
            </a:r>
            <a:endParaRPr lang="hu-HU" dirty="0"/>
          </a:p>
          <a:p>
            <a:pPr marL="342900" lvl="0" indent="-342900" hangingPunct="0">
              <a:buFont typeface="Symbol" panose="05050102010706020507" pitchFamily="18" charset="2"/>
              <a:buChar char=""/>
            </a:pP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Érzelmi vagy lelki zaklatás, ravasz manipuláció. Összezavar, őrületbe kerget, állandóan szöveges üzenetekkel zaklat, rendszeresen leszól vagy kritizál. </a:t>
            </a:r>
            <a:endParaRPr lang="hu-H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29025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22312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3303" y="2839273"/>
            <a:ext cx="7886700" cy="3720739"/>
          </a:xfrm>
        </p:spPr>
        <p:txBody>
          <a:bodyPr>
            <a:normAutofit/>
          </a:bodyPr>
          <a:lstStyle/>
          <a:p>
            <a:r>
              <a:rPr lang="hu-HU" b="1" dirty="0" smtClean="0">
                <a:solidFill>
                  <a:srgbClr val="C00000"/>
                </a:solidFill>
              </a:rPr>
              <a:t>GYŰLÖLI AZ ÉDESANYJÁT:</a:t>
            </a:r>
            <a:r>
              <a:rPr lang="en-US" b="1" dirty="0" smtClean="0"/>
              <a:t> </a:t>
            </a:r>
            <a:r>
              <a:rPr lang="hu-HU" dirty="0"/>
              <a:t>Erős negatív érzéseket táplál anyja iránt, gorombán beszél róla, semmire sem tartja őt és általában a nőket. </a:t>
            </a:r>
          </a:p>
          <a:p>
            <a:pPr>
              <a:lnSpc>
                <a:spcPct val="100000"/>
              </a:lnSpc>
            </a:pPr>
            <a:r>
              <a:rPr lang="hu-HU" b="1" dirty="0" smtClean="0">
                <a:solidFill>
                  <a:srgbClr val="C00000"/>
                </a:solidFill>
              </a:rPr>
              <a:t>HIRTELEN TERMÉSZETŰ, NINCS ÖNURALMA: </a:t>
            </a:r>
            <a:r>
              <a:rPr lang="hu-HU" dirty="0"/>
              <a:t>Azonnal erőszakosan reagál, könnyen ingerült lesz, a problémák megoldására általában fizikai erőszakkal él.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1312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1977" y="2282831"/>
            <a:ext cx="7886700" cy="443327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hu-HU" b="1" dirty="0" smtClean="0">
                <a:solidFill>
                  <a:srgbClr val="C00000"/>
                </a:solidFill>
              </a:rPr>
              <a:t>A TUDATMÓDOSÍTÓ SZEREK SZEREPE AZ ERŐSZAKBAN: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hu-HU" dirty="0"/>
              <a:t>Rendszeresen alkoholizál, és/vagy drogozik. Például az elkövetők gyakran azzal mentegetőznek, hogy nem tették volna, ha nem részegek. Az áldozat is azzal mentegeti őket, hogy az elkövető csak akkor veri őket, amikor iszik. </a:t>
            </a:r>
            <a:r>
              <a:rPr lang="en-US" dirty="0" smtClean="0"/>
              <a:t> </a:t>
            </a:r>
          </a:p>
          <a:p>
            <a:pPr>
              <a:lnSpc>
                <a:spcPct val="100000"/>
              </a:lnSpc>
            </a:pPr>
            <a:r>
              <a:rPr lang="hu-HU" b="1" dirty="0" smtClean="0">
                <a:solidFill>
                  <a:srgbClr val="C00000"/>
                </a:solidFill>
              </a:rPr>
              <a:t>MEREV SZEREPKIOSZTÁSI ELVÁRÁSOK: </a:t>
            </a:r>
            <a:r>
              <a:rPr lang="hu-HU" dirty="0"/>
              <a:t>Elképzeléseihez igazodó életfelfogás. A nők csak egyfélék lehetnek: függőségben élők, önmagukat alárendelők, engedékenyek. A férfiak pedig: főnökök, döntéshozók, dominánsak, macsók. 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3424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0426" y="2582375"/>
            <a:ext cx="7425558" cy="3518885"/>
          </a:xfrm>
        </p:spPr>
        <p:txBody>
          <a:bodyPr/>
          <a:lstStyle/>
          <a:p>
            <a:r>
              <a:rPr lang="hu-HU" b="1" dirty="0" smtClean="0">
                <a:solidFill>
                  <a:srgbClr val="C00000"/>
                </a:solidFill>
              </a:rPr>
              <a:t>IRÁNYÍTÁSVÁGY: </a:t>
            </a:r>
            <a:r>
              <a:rPr lang="hu-HU" dirty="0" smtClean="0"/>
              <a:t>Teljesen </a:t>
            </a:r>
            <a:r>
              <a:rPr lang="hu-HU" dirty="0"/>
              <a:t>uralja a párkapcsolatot. Mások szempontjai nem fontosak számára, mindig az ő véleményének, hozzáállásának és hitének kell érvényesülnie. 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DI</a:t>
            </a:r>
            <a:r>
              <a:rPr lang="hu-HU" b="1" dirty="0" smtClean="0">
                <a:solidFill>
                  <a:srgbClr val="C00000"/>
                </a:solidFill>
              </a:rPr>
              <a:t>KTATÓRIKUS: </a:t>
            </a:r>
            <a:r>
              <a:rPr lang="hu-HU" dirty="0"/>
              <a:t>Teljes hatalmat akar. Például meghatározza az áldozat öltözködését, sminkjét, barátait. </a:t>
            </a:r>
          </a:p>
        </p:txBody>
      </p:sp>
    </p:spTree>
    <p:extLst>
      <p:ext uri="{BB962C8B-B14F-4D97-AF65-F5344CB8AC3E}">
        <p14:creationId xmlns:p14="http://schemas.microsoft.com/office/powerpoint/2010/main" val="3598179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6212" y="2112918"/>
            <a:ext cx="7886700" cy="4839669"/>
          </a:xfrm>
        </p:spPr>
        <p:txBody>
          <a:bodyPr>
            <a:normAutofit/>
          </a:bodyPr>
          <a:lstStyle/>
          <a:p>
            <a:r>
              <a:rPr lang="hu-HU" b="1" dirty="0" smtClean="0">
                <a:solidFill>
                  <a:srgbClr val="C00000"/>
                </a:solidFill>
              </a:rPr>
              <a:t>AGRESSZIÓ-ÁTVITEL: </a:t>
            </a:r>
            <a:r>
              <a:rPr lang="hu-HU" dirty="0"/>
              <a:t>Folyamatosan hibát talál valamiben, ami nem is tartozik az aktuális problémához. Például, a bántalmazó ingerült az iskolai, munkahelyi gondjai miatt és haragját a barátnőjére zúdítja. </a:t>
            </a:r>
          </a:p>
          <a:p>
            <a:r>
              <a:rPr lang="hu-HU" b="1" dirty="0" smtClean="0">
                <a:solidFill>
                  <a:srgbClr val="C00000"/>
                </a:solidFill>
              </a:rPr>
              <a:t>A FAL ÜTÖGETÉSE, RUGDOSÁSA, TÁRGYAK DOBÁLÁSA, BECSMÉRLŐ MEGSZÓLÍTÁS: </a:t>
            </a:r>
            <a:r>
              <a:rPr lang="hu-HU" dirty="0"/>
              <a:t>Ezek a viselkedésmódok is gyakran fizikai erőszakhoz vezetnek. </a:t>
            </a:r>
          </a:p>
        </p:txBody>
      </p:sp>
    </p:spTree>
    <p:extLst>
      <p:ext uri="{BB962C8B-B14F-4D97-AF65-F5344CB8AC3E}">
        <p14:creationId xmlns:p14="http://schemas.microsoft.com/office/powerpoint/2010/main" val="147024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397" y="3042744"/>
            <a:ext cx="7427529" cy="244366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JEKYLL </a:t>
            </a:r>
            <a:r>
              <a:rPr lang="en-US" b="1" dirty="0">
                <a:solidFill>
                  <a:srgbClr val="C00000"/>
                </a:solidFill>
              </a:rPr>
              <a:t>- HYDE </a:t>
            </a:r>
            <a:r>
              <a:rPr lang="en-US" b="1" dirty="0" smtClean="0">
                <a:solidFill>
                  <a:srgbClr val="C00000"/>
                </a:solidFill>
              </a:rPr>
              <a:t>(</a:t>
            </a:r>
            <a:r>
              <a:rPr lang="hu-HU" b="1" dirty="0" smtClean="0">
                <a:solidFill>
                  <a:srgbClr val="C00000"/>
                </a:solidFill>
              </a:rPr>
              <a:t>KETTŐS</a:t>
            </a:r>
            <a:r>
              <a:rPr lang="en-US" b="1" dirty="0" smtClean="0">
                <a:solidFill>
                  <a:srgbClr val="C00000"/>
                </a:solidFill>
              </a:rPr>
              <a:t>) </a:t>
            </a:r>
            <a:r>
              <a:rPr lang="hu-HU" b="1" dirty="0" smtClean="0">
                <a:solidFill>
                  <a:srgbClr val="C00000"/>
                </a:solidFill>
              </a:rPr>
              <a:t>SZEMÉLYISÉG: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hu-HU" dirty="0"/>
              <a:t>Szélsőséges hangulatváltozások. </a:t>
            </a:r>
            <a:endParaRPr lang="hu-HU" dirty="0" smtClean="0"/>
          </a:p>
          <a:p>
            <a:r>
              <a:rPr lang="hu-HU" b="1" dirty="0" smtClean="0">
                <a:solidFill>
                  <a:srgbClr val="C00000"/>
                </a:solidFill>
              </a:rPr>
              <a:t>ALACSONY ÖNBECSÜLÉS: </a:t>
            </a:r>
            <a:r>
              <a:rPr lang="hu-HU" dirty="0" smtClean="0"/>
              <a:t>Rossz </a:t>
            </a:r>
            <a:r>
              <a:rPr lang="hu-HU" dirty="0"/>
              <a:t>véleménnyel van magáról, ezért mások lehúzásától próbálja jobban érezni magát.  </a:t>
            </a:r>
          </a:p>
        </p:txBody>
      </p:sp>
    </p:spTree>
    <p:extLst>
      <p:ext uri="{BB962C8B-B14F-4D97-AF65-F5344CB8AC3E}">
        <p14:creationId xmlns:p14="http://schemas.microsoft.com/office/powerpoint/2010/main" val="7726636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554" y="3342734"/>
            <a:ext cx="7886700" cy="977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54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JOGOD </a:t>
            </a:r>
            <a:r>
              <a:rPr lang="hu-HU" sz="5400" dirty="0" smtClean="0">
                <a:latin typeface="Avenir Book" charset="0"/>
                <a:ea typeface="Avenir Book" charset="0"/>
                <a:cs typeface="Avenir Book" charset="0"/>
              </a:rPr>
              <a:t>VAN</a:t>
            </a:r>
            <a:endParaRPr lang="en-US" sz="5400" b="1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1098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273" y="1145309"/>
            <a:ext cx="4777750" cy="914400"/>
          </a:xfrm>
        </p:spPr>
        <p:txBody>
          <a:bodyPr>
            <a:normAutofit fontScale="90000"/>
          </a:bodyPr>
          <a:lstStyle/>
          <a:p>
            <a:r>
              <a:rPr lang="hu-HU" sz="4000" b="1" dirty="0" smtClean="0"/>
              <a:t>A párkapcsolatban is </a:t>
            </a:r>
            <a:r>
              <a:rPr lang="hu-HU" sz="4000" b="1" dirty="0" smtClean="0">
                <a:solidFill>
                  <a:srgbClr val="CC0000"/>
                </a:solidFill>
              </a:rPr>
              <a:t>jogod van</a:t>
            </a:r>
            <a:r>
              <a:rPr lang="hu-HU" sz="4000" b="1" dirty="0" smtClean="0"/>
              <a:t>: 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8274" y="2500178"/>
            <a:ext cx="7886700" cy="3990562"/>
          </a:xfrm>
        </p:spPr>
        <p:txBody>
          <a:bodyPr>
            <a:normAutofit fontScale="92500" lnSpcReduction="10000"/>
          </a:bodyPr>
          <a:lstStyle/>
          <a:p>
            <a:pPr lvl="0" hangingPunct="0"/>
            <a:r>
              <a:rPr lang="hu-HU" sz="2400" dirty="0"/>
              <a:t>szabadon kifejezni </a:t>
            </a:r>
            <a:r>
              <a:rPr lang="hu-HU" sz="2400" dirty="0" smtClean="0"/>
              <a:t>véleményedet és elvárhatod</a:t>
            </a:r>
            <a:r>
              <a:rPr lang="hu-HU" sz="2400" dirty="0"/>
              <a:t>, hogy azt tiszteletben is tartsák. </a:t>
            </a:r>
          </a:p>
          <a:p>
            <a:pPr lvl="0" hangingPunct="0"/>
            <a:r>
              <a:rPr lang="hu-HU" sz="2400" dirty="0"/>
              <a:t>ahhoz, hogy szükségleteid ugyanolyan fontosak legyenek, mint partneredéi. </a:t>
            </a:r>
          </a:p>
          <a:p>
            <a:pPr lvl="0" hangingPunct="0"/>
            <a:r>
              <a:rPr lang="hu-HU" sz="2400" dirty="0"/>
              <a:t>különálló személyiségként a saját utadon fejlődni. </a:t>
            </a:r>
          </a:p>
          <a:p>
            <a:pPr lvl="0" hangingPunct="0"/>
            <a:r>
              <a:rPr lang="hu-HU" sz="2400" dirty="0"/>
              <a:t>meggondolni magad. </a:t>
            </a:r>
          </a:p>
          <a:p>
            <a:pPr lvl="0" hangingPunct="0"/>
            <a:r>
              <a:rPr lang="hu-HU" sz="2400" dirty="0"/>
              <a:t>Nem neked kell felelősséget vállalnod partnered viselkedéséért.</a:t>
            </a:r>
          </a:p>
          <a:p>
            <a:pPr lvl="0" hangingPunct="0"/>
            <a:r>
              <a:rPr lang="hu-HU" sz="2400" dirty="0"/>
              <a:t>ahhoz, hogy se fizikailag, se szexuálisan, se pedig lelkileg ne bántalmazzanak. </a:t>
            </a:r>
          </a:p>
          <a:p>
            <a:pPr lvl="0" hangingPunct="0"/>
            <a:r>
              <a:rPr lang="hu-HU" sz="2400" dirty="0"/>
              <a:t>szakítani azzal, aki félelemben akar tartani. </a:t>
            </a:r>
          </a:p>
          <a:p>
            <a:pPr lvl="0" hangingPunct="0"/>
            <a:r>
              <a:rPr lang="hu-HU" sz="2400" dirty="0"/>
              <a:t>a boldogsághoz és az egészséghez. </a:t>
            </a:r>
          </a:p>
        </p:txBody>
      </p:sp>
    </p:spTree>
    <p:extLst>
      <p:ext uri="{BB962C8B-B14F-4D97-AF65-F5344CB8AC3E}">
        <p14:creationId xmlns:p14="http://schemas.microsoft.com/office/powerpoint/2010/main" val="14833520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927" y="129309"/>
            <a:ext cx="7176077" cy="1644507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NE FELEDD, </a:t>
            </a:r>
            <a:r>
              <a:rPr lang="hu-HU" b="1" dirty="0" smtClean="0">
                <a:solidFill>
                  <a:srgbClr val="FF0000"/>
                </a:solidFill>
              </a:rPr>
              <a:t>NEM VAGY EGYEDÜL! </a:t>
            </a:r>
            <a:r>
              <a:rPr lang="hu-HU" b="1" dirty="0">
                <a:solidFill>
                  <a:srgbClr val="FF0000"/>
                </a:solidFill>
              </a:rPr>
              <a:t> </a:t>
            </a:r>
            <a:r>
              <a:rPr lang="hu-HU" dirty="0"/>
              <a:t/>
            </a:r>
            <a:br>
              <a:rPr lang="hu-H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679" y="1030294"/>
            <a:ext cx="8116401" cy="201750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dirty="0">
                <a:solidFill>
                  <a:srgbClr val="0070C0"/>
                </a:solidFill>
              </a:rPr>
              <a:t>Beszélj szüleiddel, vagy más felnőttel, egy iskolai tanácsadóval</a:t>
            </a:r>
            <a:r>
              <a:rPr lang="hu-HU" sz="1800" b="1" dirty="0" smtClean="0">
                <a:solidFill>
                  <a:srgbClr val="0070C0"/>
                </a:solidFill>
              </a:rPr>
              <a:t>,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dirty="0" smtClean="0">
                <a:solidFill>
                  <a:srgbClr val="0070C0"/>
                </a:solidFill>
              </a:rPr>
              <a:t> </a:t>
            </a:r>
            <a:r>
              <a:rPr lang="hu-HU" sz="1800" b="1" dirty="0">
                <a:solidFill>
                  <a:srgbClr val="0070C0"/>
                </a:solidFill>
              </a:rPr>
              <a:t>vagy tanárral, vagy hívd a </a:t>
            </a:r>
            <a:r>
              <a:rPr lang="hu-HU" sz="1800" b="1" dirty="0" smtClean="0">
                <a:solidFill>
                  <a:srgbClr val="0070C0"/>
                </a:solidFill>
              </a:rPr>
              <a:t>hazai </a:t>
            </a:r>
            <a:r>
              <a:rPr lang="hu-HU" sz="1800" b="1" dirty="0" smtClean="0">
                <a:solidFill>
                  <a:srgbClr val="0070C0"/>
                </a:solidFill>
              </a:rPr>
              <a:t>segélyvonalat</a:t>
            </a:r>
            <a:r>
              <a:rPr lang="hu-HU" sz="1800" b="1" dirty="0">
                <a:solidFill>
                  <a:srgbClr val="0070C0"/>
                </a:solidFill>
              </a:rPr>
              <a:t>! </a:t>
            </a:r>
            <a:endParaRPr lang="hu-H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dirty="0"/>
              <a:t>  </a:t>
            </a:r>
            <a:r>
              <a:rPr lang="hu-HU" sz="1800" b="1" dirty="0">
                <a:solidFill>
                  <a:srgbClr val="FF0000"/>
                </a:solidFill>
              </a:rPr>
              <a:t>Ne feledd, nem vagy egyedül!  Segíthet, ha szólsz valakinek. </a:t>
            </a:r>
            <a:endParaRPr lang="hu-HU" sz="1800" b="1" dirty="0" smtClean="0">
              <a:solidFill>
                <a:srgbClr val="FF000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dirty="0" smtClean="0">
                <a:solidFill>
                  <a:srgbClr val="FF0000"/>
                </a:solidFill>
              </a:rPr>
              <a:t>Segítség </a:t>
            </a:r>
            <a:r>
              <a:rPr lang="hu-HU" sz="1800" b="1" dirty="0">
                <a:solidFill>
                  <a:srgbClr val="FF0000"/>
                </a:solidFill>
              </a:rPr>
              <a:t>nélkül az erőszak valószínűleg egyre rosszabbra fordul.</a:t>
            </a:r>
            <a:r>
              <a:rPr lang="hu-HU" sz="1800" dirty="0"/>
              <a:t> </a:t>
            </a:r>
            <a:endParaRPr lang="en-US" sz="1800" u="sng" dirty="0">
              <a:solidFill>
                <a:srgbClr val="002060"/>
              </a:solidFill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112"/>
          <a:stretch/>
        </p:blipFill>
        <p:spPr>
          <a:xfrm>
            <a:off x="1276605" y="2327275"/>
            <a:ext cx="6934200" cy="425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118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2504" y="2506565"/>
            <a:ext cx="7036745" cy="354404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dirty="0" smtClean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Tönkre teszi a házi feladatodat. </a:t>
            </a:r>
          </a:p>
          <a:p>
            <a:pPr lvl="0" hangingPunct="0"/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Ő dönti el, milyen iskolai tevékenységben vegyél részt. </a:t>
            </a:r>
            <a:endParaRPr lang="hu-HU" dirty="0"/>
          </a:p>
          <a:p>
            <a:pPr lvl="0" hangingPunct="0"/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Szexuális </a:t>
            </a:r>
            <a:r>
              <a:rPr lang="hu-HU" dirty="0" smtClean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visszaélés. Többek </a:t>
            </a: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között olyasmire kényszerít, </a:t>
            </a:r>
            <a:r>
              <a:rPr lang="hu-HU" dirty="0" smtClean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amit </a:t>
            </a: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nem akarsz megtenni, vagy megaláz, hogy rosszul érezd magad </a:t>
            </a:r>
            <a:r>
              <a:rPr lang="hu-HU" dirty="0" smtClean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szexuálisan. Megerőszakolással </a:t>
            </a: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fenyeget.  </a:t>
            </a:r>
            <a:endParaRPr lang="hu-H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68393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018" y="369455"/>
            <a:ext cx="7367867" cy="1782619"/>
          </a:xfrm>
        </p:spPr>
        <p:txBody>
          <a:bodyPr>
            <a:noAutofit/>
          </a:bodyPr>
          <a:lstStyle/>
          <a:p>
            <a:pPr algn="ctr"/>
            <a:r>
              <a:rPr lang="hu-HU" sz="3200" b="1" dirty="0" smtClean="0"/>
              <a:t>A PÁRKAPCSOLATOKBAN </a:t>
            </a:r>
            <a:r>
              <a:rPr lang="hu-HU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és </a:t>
            </a:r>
            <a:r>
              <a:rPr lang="hu-HU" sz="3200" b="1" dirty="0" smtClean="0"/>
              <a:t>A RANDEVÚKON </a:t>
            </a:r>
            <a:r>
              <a:rPr lang="hu-HU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elkövetett </a:t>
            </a:r>
            <a:r>
              <a:rPr lang="hu-HU" sz="3200" b="1" dirty="0" smtClean="0">
                <a:solidFill>
                  <a:srgbClr val="C00000"/>
                </a:solidFill>
              </a:rPr>
              <a:t>ERŐSZAK </a:t>
            </a:r>
            <a:r>
              <a:rPr lang="hu-HU" sz="3200" b="1" dirty="0" smtClean="0"/>
              <a:t>NÉHÁNY KÖVETKEZMÉYNE 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>
                <a:solidFill>
                  <a:srgbClr val="C00000"/>
                </a:solidFill>
              </a:rPr>
              <a:t/>
            </a:r>
            <a:br>
              <a:rPr lang="en-US" sz="3600" b="1" dirty="0">
                <a:solidFill>
                  <a:srgbClr val="C00000"/>
                </a:solidFill>
              </a:rPr>
            </a:b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204" y="2538644"/>
            <a:ext cx="7886700" cy="416661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dirty="0"/>
              <a:t>önkárosítás (végtagok vagdosása) </a:t>
            </a:r>
          </a:p>
          <a:p>
            <a:pPr lvl="0"/>
            <a:r>
              <a:rPr lang="hu-HU" dirty="0"/>
              <a:t>gyenge kommunikációs képesség</a:t>
            </a:r>
          </a:p>
          <a:p>
            <a:pPr lvl="0"/>
            <a:r>
              <a:rPr lang="hu-HU" dirty="0"/>
              <a:t>rémálmok </a:t>
            </a:r>
          </a:p>
          <a:p>
            <a:pPr lvl="0"/>
            <a:r>
              <a:rPr lang="hu-HU" dirty="0"/>
              <a:t>pánikrohamok </a:t>
            </a:r>
          </a:p>
          <a:p>
            <a:pPr lvl="0"/>
            <a:r>
              <a:rPr lang="hu-HU" dirty="0"/>
              <a:t>koncentrációs zavarok </a:t>
            </a:r>
          </a:p>
          <a:p>
            <a:pPr lvl="0"/>
            <a:r>
              <a:rPr lang="hu-HU" dirty="0"/>
              <a:t>álmatlanság </a:t>
            </a:r>
          </a:p>
          <a:p>
            <a:pPr lvl="0"/>
            <a:r>
              <a:rPr lang="hu-HU" dirty="0"/>
              <a:t>háttérbe vonulás </a:t>
            </a:r>
          </a:p>
          <a:p>
            <a:pPr lvl="0"/>
            <a:r>
              <a:rPr lang="hu-HU" dirty="0"/>
              <a:t>harag </a:t>
            </a:r>
          </a:p>
          <a:p>
            <a:pPr lvl="0"/>
            <a:r>
              <a:rPr lang="hu-HU" dirty="0"/>
              <a:t>promiszkuitás </a:t>
            </a:r>
            <a:endParaRPr lang="hu-H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98639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595" y="2062264"/>
            <a:ext cx="6530907" cy="4698358"/>
          </a:xfrm>
        </p:spPr>
        <p:txBody>
          <a:bodyPr>
            <a:normAutofit lnSpcReduction="10000"/>
          </a:bodyPr>
          <a:lstStyle/>
          <a:p>
            <a:pPr lvl="0"/>
            <a:r>
              <a:rPr lang="hu-HU" dirty="0"/>
              <a:t>paranoia</a:t>
            </a:r>
          </a:p>
          <a:p>
            <a:pPr lvl="0"/>
            <a:r>
              <a:rPr lang="hu-HU" dirty="0"/>
              <a:t>alvási zavarok </a:t>
            </a:r>
          </a:p>
          <a:p>
            <a:pPr lvl="0"/>
            <a:r>
              <a:rPr lang="hu-HU" dirty="0"/>
              <a:t>szégyenérzet </a:t>
            </a:r>
          </a:p>
          <a:p>
            <a:pPr lvl="0"/>
            <a:r>
              <a:rPr lang="hu-HU" dirty="0"/>
              <a:t>agresszió </a:t>
            </a:r>
          </a:p>
          <a:p>
            <a:pPr lvl="0"/>
            <a:r>
              <a:rPr lang="hu-HU" dirty="0"/>
              <a:t>önbizalomhiány </a:t>
            </a:r>
          </a:p>
          <a:p>
            <a:pPr lvl="0"/>
            <a:r>
              <a:rPr lang="hu-HU" dirty="0"/>
              <a:t>döntésképtelenség  </a:t>
            </a:r>
          </a:p>
          <a:p>
            <a:pPr lvl="0"/>
            <a:r>
              <a:rPr lang="hu-HU" dirty="0"/>
              <a:t>étkezési zavarok </a:t>
            </a:r>
          </a:p>
          <a:p>
            <a:pPr lvl="0"/>
            <a:r>
              <a:rPr lang="hu-HU" dirty="0"/>
              <a:t>depresszió  </a:t>
            </a:r>
          </a:p>
          <a:p>
            <a:pPr lvl="0"/>
            <a:r>
              <a:rPr lang="hu-HU" dirty="0"/>
              <a:t>bűntudat </a:t>
            </a:r>
          </a:p>
          <a:p>
            <a:pPr lvl="0"/>
            <a:r>
              <a:rPr lang="hu-HU" dirty="0"/>
              <a:t>szorongás</a:t>
            </a:r>
            <a:endParaRPr lang="hu-HU" dirty="0">
              <a:effectLst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65382" y="175491"/>
            <a:ext cx="7275504" cy="188677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hu-HU" sz="3200" b="1" dirty="0"/>
              <a:t>A PÁRKAPCSOLATOKBAN </a:t>
            </a:r>
            <a:r>
              <a:rPr lang="hu-HU" sz="3200" i="1" dirty="0">
                <a:latin typeface="Palatino Linotype" charset="0"/>
                <a:ea typeface="Palatino Linotype" charset="0"/>
                <a:cs typeface="Palatino Linotype" charset="0"/>
              </a:rPr>
              <a:t>és </a:t>
            </a:r>
            <a:r>
              <a:rPr lang="hu-HU" sz="3200" b="1" dirty="0"/>
              <a:t>A RANDEVÚKON </a:t>
            </a:r>
            <a:r>
              <a:rPr lang="hu-HU" sz="3200" i="1" dirty="0" smtClean="0">
                <a:latin typeface="Palatino Linotype" charset="0"/>
                <a:ea typeface="Palatino Linotype" charset="0"/>
                <a:cs typeface="Palatino Linotype" charset="0"/>
              </a:rPr>
              <a:t>elkövetett </a:t>
            </a:r>
            <a:r>
              <a:rPr lang="hu-HU" sz="3200" b="1" dirty="0">
                <a:solidFill>
                  <a:srgbClr val="C00000"/>
                </a:solidFill>
              </a:rPr>
              <a:t>ERŐSZAK </a:t>
            </a:r>
            <a:r>
              <a:rPr lang="hu-HU" sz="3200" b="1" dirty="0"/>
              <a:t>NÉHÁNY KÖVETKEZMÉYNE</a:t>
            </a:r>
            <a:r>
              <a:rPr lang="en-US" sz="3600" b="1" dirty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</a:br>
            <a:endParaRPr lang="en-US" sz="3600" b="1" dirty="0">
              <a:solidFill>
                <a:srgbClr val="C0000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998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5228" y="948783"/>
            <a:ext cx="78867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STATIS</a:t>
            </a:r>
            <a:r>
              <a:rPr lang="hu-HU" b="1" dirty="0" smtClean="0">
                <a:solidFill>
                  <a:srgbClr val="002060"/>
                </a:solidFill>
              </a:rPr>
              <a:t>Z</a:t>
            </a:r>
            <a:r>
              <a:rPr lang="en-US" b="1" dirty="0" smtClean="0">
                <a:solidFill>
                  <a:srgbClr val="002060"/>
                </a:solidFill>
              </a:rPr>
              <a:t>TI</a:t>
            </a:r>
            <a:r>
              <a:rPr lang="hu-HU" b="1" dirty="0" smtClean="0">
                <a:solidFill>
                  <a:srgbClr val="002060"/>
                </a:solidFill>
              </a:rPr>
              <a:t>KÁK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20569"/>
            <a:ext cx="7886700" cy="3198967"/>
          </a:xfrm>
        </p:spPr>
        <p:txBody>
          <a:bodyPr>
            <a:normAutofit/>
          </a:bodyPr>
          <a:lstStyle/>
          <a:p>
            <a:pPr indent="0">
              <a:spcAft>
                <a:spcPts val="0"/>
              </a:spcAft>
              <a:buNone/>
            </a:pPr>
            <a:r>
              <a:rPr lang="hu-HU" dirty="0"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A barátjukat, vagy barátnőjüket bántalmazó tinédzserek ugyanazt művelik, amit a partnerüket megalázó felnőttek. A tinédzserkori randevúkon elkövetett bántalmazás ugyanolyan veszélyes, mint a felnőttkori, családon belüli erőszak. És nagyon elterjedt viselkedésforma.   </a:t>
            </a:r>
            <a:endParaRPr lang="hu-HU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953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5" y="64155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372" y="2467990"/>
            <a:ext cx="6618157" cy="4030426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r>
              <a:rPr lang="hu-HU" b="1" dirty="0" smtClean="0"/>
              <a:t>MINDEN ÖTÖDIK </a:t>
            </a:r>
            <a:r>
              <a:rPr lang="hu-HU" dirty="0" smtClean="0">
                <a:solidFill>
                  <a:srgbClr val="FF0000"/>
                </a:solidFill>
              </a:rPr>
              <a:t>KÖZÉPISKOLÁS DIÁKLÁNY SZÁMOL BE A RANDIPARTNRÉTŐL ELSZENVEDETT FIZIKAI ÉS/VAGY SZEXUÁLIS BÁNTALMAZÁSRÓL.</a:t>
            </a:r>
          </a:p>
          <a:p>
            <a:pPr marL="0" lvl="0" indent="0">
              <a:buNone/>
            </a:pPr>
            <a:r>
              <a:rPr lang="hu-HU" dirty="0" smtClean="0"/>
              <a:t> </a:t>
            </a:r>
            <a:r>
              <a:rPr lang="hu-HU" dirty="0"/>
              <a:t>/</a:t>
            </a:r>
            <a:r>
              <a:rPr lang="hu-HU" sz="2600" dirty="0"/>
              <a:t>Jay G. </a:t>
            </a:r>
            <a:r>
              <a:rPr lang="hu-HU" sz="2600" dirty="0" err="1"/>
              <a:t>Silverman</a:t>
            </a:r>
            <a:r>
              <a:rPr lang="hu-HU" sz="2600" dirty="0"/>
              <a:t>, PhD; Anita Raj, PhD; </a:t>
            </a:r>
            <a:r>
              <a:rPr lang="hu-HU" sz="2600" dirty="0" err="1"/>
              <a:t>Lorelei</a:t>
            </a:r>
            <a:r>
              <a:rPr lang="hu-HU" sz="2600" dirty="0"/>
              <a:t> A. </a:t>
            </a:r>
            <a:r>
              <a:rPr lang="hu-HU" sz="2600" dirty="0" err="1"/>
              <a:t>Mucci</a:t>
            </a:r>
            <a:r>
              <a:rPr lang="hu-HU" sz="2600" dirty="0"/>
              <a:t>, MPH; és Jeanne E. </a:t>
            </a:r>
            <a:r>
              <a:rPr lang="hu-HU" sz="2600" dirty="0" err="1"/>
              <a:t>Hathaway</a:t>
            </a:r>
            <a:r>
              <a:rPr lang="hu-HU" sz="2600" dirty="0"/>
              <a:t>, MD, MPH, cikke: „A serdülő lányok ellen a randevún elkövetett erőszak és az ehhez kapcsolódó anyagok, drogok használata, az egészségtelen súlykontroll, a kockázatos szexuális viselkedésformák, a terhesség és az öngyilkossági hajlam“  </a:t>
            </a:r>
            <a:r>
              <a:rPr lang="hu-HU" sz="2600" i="1" dirty="0"/>
              <a:t>Journal of </a:t>
            </a:r>
            <a:r>
              <a:rPr lang="hu-HU" sz="2600" i="1" dirty="0" err="1"/>
              <a:t>the</a:t>
            </a:r>
            <a:r>
              <a:rPr lang="hu-HU" sz="2600" i="1" dirty="0"/>
              <a:t> American </a:t>
            </a:r>
            <a:r>
              <a:rPr lang="hu-HU" sz="2600" i="1" dirty="0" err="1"/>
              <a:t>Medical</a:t>
            </a:r>
            <a:r>
              <a:rPr lang="hu-HU" sz="2600" i="1" dirty="0"/>
              <a:t> </a:t>
            </a:r>
            <a:r>
              <a:rPr lang="hu-HU" sz="2600" i="1" dirty="0" err="1"/>
              <a:t>Association</a:t>
            </a:r>
            <a:r>
              <a:rPr lang="hu-HU" sz="2600" i="1" dirty="0"/>
              <a:t>,</a:t>
            </a:r>
            <a:r>
              <a:rPr lang="hu-HU" sz="2600" dirty="0"/>
              <a:t> </a:t>
            </a:r>
            <a:r>
              <a:rPr lang="hu-HU" sz="2600" dirty="0" err="1"/>
              <a:t>Vol</a:t>
            </a:r>
            <a:r>
              <a:rPr lang="hu-HU" sz="2600" dirty="0"/>
              <a:t>. 286, No. 5, (2001)./</a:t>
            </a:r>
          </a:p>
        </p:txBody>
      </p:sp>
    </p:spTree>
    <p:extLst>
      <p:ext uri="{BB962C8B-B14F-4D97-AF65-F5344CB8AC3E}">
        <p14:creationId xmlns:p14="http://schemas.microsoft.com/office/powerpoint/2010/main" val="2105796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2838" y="2563560"/>
            <a:ext cx="7103645" cy="297096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u-HU" b="1" dirty="0" smtClean="0">
                <a:solidFill>
                  <a:srgbClr val="C00000"/>
                </a:solidFill>
              </a:rPr>
              <a:t>A TIZENÉVESEK RANDEVÚIN ELKÖVETETT ERŐSZAK </a:t>
            </a:r>
            <a:r>
              <a:rPr lang="hu-HU" dirty="0" smtClean="0"/>
              <a:t>ÁTÍVEL FAJOKON, NEMEKEN ÉS SZOCIÁLIS-GAZDASÁGI HELYZETEN, MINDENÜTT ELŐFORDUL. BÁR FIÚK ÉS LÁNYOK EGYARÁNT LEHETNEK ÁLDOZATAI, ELKÖVETÉSÜK MÓDJA ÁLTALÁBAN KÜLÖNBÖZŐ.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777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543</TotalTime>
  <Words>1487</Words>
  <Application>Microsoft Office PowerPoint</Application>
  <PresentationFormat>Diavetítés a képernyőre (4:3 oldalarány)</PresentationFormat>
  <Paragraphs>131</Paragraphs>
  <Slides>37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9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37</vt:i4>
      </vt:variant>
    </vt:vector>
  </HeadingPairs>
  <TitlesOfParts>
    <vt:vector size="47" baseType="lpstr">
      <vt:lpstr>PMingLiU</vt:lpstr>
      <vt:lpstr>Arial</vt:lpstr>
      <vt:lpstr>Avenir Book</vt:lpstr>
      <vt:lpstr>Avenir Next</vt:lpstr>
      <vt:lpstr>Calibri</vt:lpstr>
      <vt:lpstr>Calibri Light</vt:lpstr>
      <vt:lpstr>Palatino Linotype</vt:lpstr>
      <vt:lpstr>Symbol</vt:lpstr>
      <vt:lpstr>Times New Roman</vt:lpstr>
      <vt:lpstr>Office Theme</vt:lpstr>
      <vt:lpstr>PARTNERKAPCSOLATI  és  RANDI  ERŐSZAK  </vt:lpstr>
      <vt:lpstr>MEGHATÁROZÁS  és JELLEMZŐK</vt:lpstr>
      <vt:lpstr>PowerPoint bemutató</vt:lpstr>
      <vt:lpstr>PowerPoint bemutató</vt:lpstr>
      <vt:lpstr>A PÁRKAPCSOLATOKBAN és A RANDEVÚKON elkövetett ERŐSZAK NÉHÁNY KÖVETKEZMÉYNE   </vt:lpstr>
      <vt:lpstr>A PÁRKAPCSOLATOKBAN és A RANDEVÚKON elkövetett ERŐSZAK NÉHÁNY KÖVETKEZMÉYNE </vt:lpstr>
      <vt:lpstr>STATISZTIKÁK 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MÍTOSZOK és MAGATARTÁSFORMÁK</vt:lpstr>
      <vt:lpstr>AZ ELKÖVETŐ </vt:lpstr>
      <vt:lpstr>AZ ÁLDOZAT </vt:lpstr>
      <vt:lpstr>KÉRDŐÍV A RANDI-ERŐSZAKRÓL  </vt:lpstr>
      <vt:lpstr>BÁNTALMAZÓ VAGY? </vt:lpstr>
      <vt:lpstr>PowerPoint bemutató</vt:lpstr>
      <vt:lpstr>PowerPoint bemutató</vt:lpstr>
      <vt:lpstr>PowerPoint bemutató</vt:lpstr>
      <vt:lpstr>PowerPoint bemutató</vt:lpstr>
      <vt:lpstr>Dating Violence Quiz</vt:lpstr>
      <vt:lpstr>PowerPoint bemutató</vt:lpstr>
      <vt:lpstr>PowerPoint bemutató</vt:lpstr>
      <vt:lpstr>PowerPoint bemutató</vt:lpstr>
      <vt:lpstr>PowerPoint bemutató</vt:lpstr>
      <vt:lpstr>PowerPoint bemutató</vt:lpstr>
      <vt:lpstr>A FIGYELMEZTETŐ JELEK  LISTÁJA  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A párkapcsolatban is jogod van:  </vt:lpstr>
      <vt:lpstr>NE FELEDD, NEM VAGY EGYEDÜL!  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Arrais, Raquel</dc:creator>
  <cp:lastModifiedBy>Dr. Tokics Imréné</cp:lastModifiedBy>
  <cp:revision>58</cp:revision>
  <dcterms:created xsi:type="dcterms:W3CDTF">2017-04-10T17:18:30Z</dcterms:created>
  <dcterms:modified xsi:type="dcterms:W3CDTF">2017-11-09T10:28:12Z</dcterms:modified>
</cp:coreProperties>
</file>