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5.jpeg" ContentType="image/jpeg"/>
  <Override PartName="/ppt/media/image23.jpeg" ContentType="image/jpeg"/>
  <Override PartName="/ppt/media/image14.jpeg" ContentType="image/jpeg"/>
  <Override PartName="/ppt/media/image22.jpeg" ContentType="image/jpeg"/>
  <Override PartName="/ppt/media/image4.png" ContentType="image/png"/>
  <Override PartName="/ppt/media/image13.jpeg" ContentType="image/jpeg"/>
  <Override PartName="/ppt/media/image21.jpeg" ContentType="image/jpeg"/>
  <Override PartName="/ppt/media/image12.jpeg" ContentType="image/jpeg"/>
  <Override PartName="/ppt/media/image20.jpeg" ContentType="image/jpeg"/>
  <Override PartName="/ppt/media/image9.jpeg" ContentType="image/jpeg"/>
  <Override PartName="/ppt/media/image11.jpeg" ContentType="image/jpeg"/>
  <Override PartName="/ppt/media/image10.jpeg" ContentType="image/jpeg"/>
  <Override PartName="/ppt/media/image8.jpeg" ContentType="image/jpeg"/>
  <Override PartName="/ppt/media/image1.png" ContentType="image/png"/>
  <Override PartName="/ppt/media/image7.jpeg" ContentType="image/jpeg"/>
  <Override PartName="/ppt/media/image5.jpeg" ContentType="image/jpeg"/>
  <Override PartName="/ppt/media/image6.png" ContentType="image/png"/>
  <Override PartName="/ppt/media/image2.png" ContentType="image/png"/>
  <Override PartName="/ppt/media/image28.jpeg" ContentType="image/jpeg"/>
  <Override PartName="/ppt/media/image19.jpeg" ContentType="image/jpeg"/>
  <Override PartName="/ppt/media/image27.jpeg" ContentType="image/jpeg"/>
  <Override PartName="/ppt/media/image18.jpeg" ContentType="image/jpeg"/>
  <Override PartName="/ppt/media/image26.jpeg" ContentType="image/jpeg"/>
  <Override PartName="/ppt/media/image17.jpeg" ContentType="image/jpeg"/>
  <Override PartName="/ppt/media/image3.png" ContentType="image/png"/>
  <Override PartName="/ppt/media/image25.jpeg" ContentType="image/jpeg"/>
  <Override PartName="/ppt/media/image16.jpeg" ContentType="image/jpeg"/>
  <Override PartName="/ppt/media/image24.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7" name=""/>
          <p:cNvPicPr/>
          <p:nvPr/>
        </p:nvPicPr>
        <p:blipFill>
          <a:blip r:embed="rId2"/>
          <a:stretch>
            <a:fillRect/>
          </a:stretch>
        </p:blipFill>
        <p:spPr>
          <a:xfrm>
            <a:off x="5328720" y="3963240"/>
            <a:ext cx="2704680" cy="2158200"/>
          </a:xfrm>
          <a:prstGeom prst="rect">
            <a:avLst/>
          </a:prstGeom>
          <a:ln>
            <a:noFill/>
          </a:ln>
        </p:spPr>
      </p:pic>
      <p:pic>
        <p:nvPicPr>
          <p:cNvPr descr="" id="38"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0"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5"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6"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0"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3"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4"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7"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1"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2"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5"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6" name=""/>
          <p:cNvPicPr/>
          <p:nvPr/>
        </p:nvPicPr>
        <p:blipFill>
          <a:blip r:embed="rId2"/>
          <a:stretch>
            <a:fillRect/>
          </a:stretch>
        </p:blipFill>
        <p:spPr>
          <a:xfrm>
            <a:off x="5328720" y="3963240"/>
            <a:ext cx="2704680" cy="2158200"/>
          </a:xfrm>
          <a:prstGeom prst="rect">
            <a:avLst/>
          </a:prstGeom>
          <a:ln>
            <a:noFill/>
          </a:ln>
        </p:spPr>
      </p:pic>
      <p:pic>
        <p:nvPicPr>
          <p:cNvPr descr="" id="77"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E6FC38BB-F5CD-438F-B7B3-F497238BB291}" type="slidenum">
              <a:rPr lang="en-US" sz="1200">
                <a:solidFill>
                  <a:srgbClr val="8b8b8b"/>
                </a:solidFill>
                <a:latin typeface="Calibri"/>
              </a:rPr>
              <a:t>&lt;szám&gt;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Vázlatszöveg formátumának szerkesztése</a:t>
            </a:r>
            <a:endParaRPr/>
          </a:p>
          <a:p>
            <a:pPr lvl="1">
              <a:buSzPct val="25000"/>
              <a:buFont typeface="StarSymbol"/>
              <a:buChar char=""/>
            </a:pPr>
            <a:r>
              <a:rPr lang="en-US"/>
              <a:t>Második vázlatszint</a:t>
            </a:r>
            <a:endParaRPr/>
          </a:p>
          <a:p>
            <a:pPr lvl="2">
              <a:buSzPct val="25000"/>
              <a:buFont typeface="StarSymbol"/>
              <a:buChar char=""/>
            </a:pPr>
            <a:r>
              <a:rPr lang="en-US"/>
              <a:t>Harmadik vázlatszint</a:t>
            </a:r>
            <a:endParaRPr/>
          </a:p>
          <a:p>
            <a:pPr lvl="3">
              <a:buSzPct val="25000"/>
              <a:buFont typeface="StarSymbol"/>
              <a:buChar char=""/>
            </a:pPr>
            <a:r>
              <a:rPr lang="en-US"/>
              <a:t>Negyedik vázlatszint</a:t>
            </a:r>
            <a:endParaRPr/>
          </a:p>
          <a:p>
            <a:pPr lvl="4">
              <a:buSzPct val="25000"/>
              <a:buFont typeface="StarSymbol"/>
              <a:buChar char=""/>
            </a:pPr>
            <a:r>
              <a:rPr lang="en-US"/>
              <a:t>Ötödik vázlatszint</a:t>
            </a:r>
            <a:endParaRPr/>
          </a:p>
          <a:p>
            <a:pPr lvl="5">
              <a:buSzPct val="25000"/>
              <a:buFont typeface="StarSymbol"/>
              <a:buChar char=""/>
            </a:pPr>
            <a:r>
              <a:rPr lang="en-US"/>
              <a:t>Hatodik vázlatszint</a:t>
            </a:r>
            <a:endParaRPr/>
          </a:p>
          <a:p>
            <a:pPr lvl="6">
              <a:buSzPct val="25000"/>
              <a:buFont typeface="StarSymbol"/>
              <a:buChar char=""/>
            </a:pPr>
            <a:r>
              <a:rPr lang="en-US"/>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en-US" sz="3200">
                <a:solidFill>
                  <a:srgbClr val="000000"/>
                </a:solidFill>
                <a:latin typeface="Calibri"/>
              </a:rPr>
              <a:t>Vázlatszöveg formátumának szerkesztése</a:t>
            </a:r>
            <a:endParaRPr/>
          </a:p>
          <a:p>
            <a:pPr lvl="1">
              <a:buSzPct val="25000"/>
              <a:buFont typeface="StarSymbol"/>
              <a:buChar char=""/>
            </a:pPr>
            <a:r>
              <a:rPr lang="en-US" sz="3200">
                <a:solidFill>
                  <a:srgbClr val="000000"/>
                </a:solidFill>
                <a:latin typeface="Calibri"/>
              </a:rPr>
              <a:t>Második vázlatszint</a:t>
            </a:r>
            <a:endParaRPr/>
          </a:p>
          <a:p>
            <a:pPr lvl="2">
              <a:buSzPct val="25000"/>
              <a:buFont typeface="StarSymbol"/>
              <a:buChar char=""/>
            </a:pPr>
            <a:r>
              <a:rPr lang="en-US" sz="3200">
                <a:solidFill>
                  <a:srgbClr val="000000"/>
                </a:solidFill>
                <a:latin typeface="Calibri"/>
              </a:rPr>
              <a:t>Harmadik vázlatszint</a:t>
            </a:r>
            <a:endParaRPr/>
          </a:p>
          <a:p>
            <a:pPr lvl="3">
              <a:buSzPct val="25000"/>
              <a:buFont typeface="StarSymbol"/>
              <a:buChar char=""/>
            </a:pPr>
            <a:r>
              <a:rPr lang="en-US" sz="3200">
                <a:solidFill>
                  <a:srgbClr val="000000"/>
                </a:solidFill>
                <a:latin typeface="Calibri"/>
              </a:rPr>
              <a:t>Negyedik vázlatszint</a:t>
            </a:r>
            <a:endParaRPr/>
          </a:p>
          <a:p>
            <a:pPr lvl="4">
              <a:buSzPct val="25000"/>
              <a:buFont typeface="StarSymbol"/>
              <a:buChar char=""/>
            </a:pPr>
            <a:r>
              <a:rPr lang="en-US" sz="3200">
                <a:solidFill>
                  <a:srgbClr val="000000"/>
                </a:solidFill>
                <a:latin typeface="Calibri"/>
              </a:rPr>
              <a:t>Ötödik vázlatszint</a:t>
            </a:r>
            <a:endParaRPr/>
          </a:p>
          <a:p>
            <a:pPr lvl="5">
              <a:buSzPct val="25000"/>
              <a:buFont typeface="StarSymbol"/>
              <a:buChar char=""/>
            </a:pPr>
            <a:r>
              <a:rPr lang="en-US" sz="3200">
                <a:solidFill>
                  <a:srgbClr val="000000"/>
                </a:solidFill>
                <a:latin typeface="Calibri"/>
              </a:rPr>
              <a:t>Hatodik vázlatszint</a:t>
            </a:r>
            <a:endParaRPr/>
          </a:p>
          <a:p>
            <a:pPr>
              <a:lnSpc>
                <a:spcPct val="100000"/>
              </a:lnSpc>
              <a:buFont typeface="Arial"/>
              <a:buChar char="•"/>
            </a:pPr>
            <a:r>
              <a:rPr lang="en-US" sz="3200">
                <a:solidFill>
                  <a:srgbClr val="000000"/>
                </a:solidFill>
                <a:latin typeface="Calibri"/>
              </a:rPr>
              <a:t>Hetedik vázlatszintClick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629967C1-B90A-4842-8052-A9F98F758F0C}" type="slidenum">
              <a:rPr lang="en-US" sz="1200">
                <a:solidFill>
                  <a:srgbClr val="8b8b8b"/>
                </a:solidFill>
                <a:latin typeface="Calibri"/>
              </a:rPr>
              <a:t>&lt;szám&gt;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8" name="Picture 2"/>
          <p:cNvPicPr/>
          <p:nvPr/>
        </p:nvPicPr>
        <p:blipFill>
          <a:blip r:embed="rId1"/>
          <a:stretch>
            <a:fillRect/>
          </a:stretch>
        </p:blipFill>
        <p:spPr>
          <a:xfrm>
            <a:off x="-75240" y="0"/>
            <a:ext cx="9218880" cy="6857640"/>
          </a:xfrm>
          <a:prstGeom prst="rect">
            <a:avLst/>
          </a:prstGeom>
          <a:ln>
            <a:noFill/>
          </a:ln>
        </p:spPr>
      </p:pic>
      <p:sp>
        <p:nvSpPr>
          <p:cNvPr id="79" name="TextShape 1"/>
          <p:cNvSpPr txBox="1"/>
          <p:nvPr/>
        </p:nvSpPr>
        <p:spPr>
          <a:xfrm>
            <a:off x="-87480" y="3352680"/>
            <a:ext cx="9231120" cy="1469520"/>
          </a:xfrm>
          <a:prstGeom prst="rect">
            <a:avLst/>
          </a:prstGeom>
        </p:spPr>
        <p:txBody>
          <a:bodyPr anchor="ctr"/>
          <a:p>
            <a:pPr algn="ctr">
              <a:lnSpc>
                <a:spcPct val="100000"/>
              </a:lnSpc>
            </a:pPr>
            <a:r>
              <a:rPr b="1" lang="en-US" sz="6600">
                <a:solidFill>
                  <a:srgbClr val="000000"/>
                </a:solidFill>
                <a:latin typeface="Calibri"/>
              </a:rPr>
              <a:t>5. tanulmány – </a:t>
            </a:r>
            <a:r>
              <a:rPr b="1" lang="en-US" sz="6600">
                <a:solidFill>
                  <a:srgbClr val="000000"/>
                </a:solidFill>
                <a:latin typeface="Gabriola"/>
              </a:rPr>
              <a:t>A bűntudat</a:t>
            </a:r>
            <a:endParaRPr/>
          </a:p>
        </p:txBody>
      </p:sp>
      <p:sp>
        <p:nvSpPr>
          <p:cNvPr id="80" name="CustomShape 2"/>
          <p:cNvSpPr/>
          <p:nvPr/>
        </p:nvSpPr>
        <p:spPr>
          <a:xfrm>
            <a:off x="3581280" y="6019920"/>
            <a:ext cx="3428640" cy="533160"/>
          </a:xfrm>
          <a:prstGeom prst="rect">
            <a:avLst/>
          </a:prstGeom>
          <a:noFill/>
          <a:ln>
            <a:noFill/>
          </a:ln>
        </p:spPr>
        <p:txBody>
          <a:bodyPr/>
          <a:p>
            <a:pPr algn="ctr">
              <a:lnSpc>
                <a:spcPct val="100000"/>
              </a:lnSpc>
            </a:pPr>
            <a:r>
              <a:rPr lang="en-US" sz="1200">
                <a:solidFill>
                  <a:srgbClr val="000000"/>
                </a:solidFill>
                <a:latin typeface="Calibri"/>
              </a:rPr>
              <a:t>General Conference</a:t>
            </a:r>
            <a:endParaRPr/>
          </a:p>
          <a:p>
            <a:pPr algn="ctr">
              <a:lnSpc>
                <a:spcPct val="100000"/>
              </a:lnSpc>
            </a:pPr>
            <a:r>
              <a:rPr lang="en-US" sz="1200">
                <a:solidFill>
                  <a:srgbClr val="000000"/>
                </a:solidFill>
                <a:latin typeface="Calibri"/>
              </a:rPr>
              <a:t>Women’s Ministries Department</a:t>
            </a:r>
            <a:endParaRPr/>
          </a:p>
          <a:p>
            <a:pPr algn="ctr">
              <a:lnSpc>
                <a:spcPct val="100000"/>
              </a:lnSpc>
            </a:pPr>
            <a:r>
              <a:rPr lang="en-US" sz="1200">
                <a:solidFill>
                  <a:srgbClr val="000000"/>
                </a:solidFill>
                <a:latin typeface="Calibri"/>
              </a:rPr>
              <a:t> </a:t>
            </a:r>
            <a:endParaRPr/>
          </a:p>
        </p:txBody>
      </p:sp>
      <p:pic>
        <p:nvPicPr>
          <p:cNvPr descr="" id="81" name="Picture 7"/>
          <p:cNvPicPr/>
          <p:nvPr/>
        </p:nvPicPr>
        <p:blipFill>
          <a:blip r:embed="rId2"/>
          <a:stretch>
            <a:fillRect/>
          </a:stretch>
        </p:blipFill>
        <p:spPr>
          <a:xfrm>
            <a:off x="6553080" y="6125400"/>
            <a:ext cx="774720" cy="592560"/>
          </a:xfrm>
          <a:prstGeom prst="rect">
            <a:avLst/>
          </a:prstGeom>
          <a:ln>
            <a:noFill/>
          </a:ln>
        </p:spPr>
      </p:pic>
      <p:sp>
        <p:nvSpPr>
          <p:cNvPr id="82" name="CustomShape 3"/>
          <p:cNvSpPr/>
          <p:nvPr/>
        </p:nvSpPr>
        <p:spPr>
          <a:xfrm>
            <a:off x="4206960" y="5562720"/>
            <a:ext cx="2177640" cy="364680"/>
          </a:xfrm>
          <a:prstGeom prst="rect">
            <a:avLst/>
          </a:prstGeom>
          <a:noFill/>
          <a:ln>
            <a:noFill/>
          </a:ln>
        </p:spPr>
        <p:txBody>
          <a:bodyPr bIns="45000" lIns="90000" rIns="90000" tIns="45000" wrap="none"/>
          <a:p>
            <a:pPr>
              <a:lnSpc>
                <a:spcPct val="100000"/>
              </a:lnSpc>
            </a:pPr>
            <a:r>
              <a:rPr b="1" lang="en-US">
                <a:solidFill>
                  <a:srgbClr val="000000"/>
                </a:solidFill>
                <a:latin typeface="Adobe Caslon Pro"/>
              </a:rPr>
              <a:t>Írta: Julian Melgosa</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5" name="Picture 2"/>
          <p:cNvPicPr/>
          <p:nvPr/>
        </p:nvPicPr>
        <p:blipFill>
          <a:blip r:embed="rId1"/>
          <a:stretch>
            <a:fillRect/>
          </a:stretch>
        </p:blipFill>
        <p:spPr>
          <a:xfrm>
            <a:off x="30600" y="0"/>
            <a:ext cx="9113040" cy="6857640"/>
          </a:xfrm>
          <a:prstGeom prst="rect">
            <a:avLst/>
          </a:prstGeom>
          <a:ln>
            <a:noFill/>
          </a:ln>
        </p:spPr>
      </p:pic>
      <p:sp>
        <p:nvSpPr>
          <p:cNvPr id="106" name="TextShape 1"/>
          <p:cNvSpPr txBox="1"/>
          <p:nvPr/>
        </p:nvSpPr>
        <p:spPr>
          <a:xfrm>
            <a:off x="457200" y="1905120"/>
            <a:ext cx="8229240" cy="1142640"/>
          </a:xfrm>
          <a:prstGeom prst="rect">
            <a:avLst/>
          </a:prstGeom>
        </p:spPr>
        <p:txBody>
          <a:bodyPr anchor="ctr"/>
          <a:p>
            <a:pPr algn="ctr">
              <a:lnSpc>
                <a:spcPct val="100000"/>
              </a:lnSpc>
            </a:pPr>
            <a:r>
              <a:rPr b="1" lang="en-US" sz="4400">
                <a:solidFill>
                  <a:srgbClr val="0070c0"/>
                </a:solidFill>
                <a:latin typeface="Calibri"/>
              </a:rPr>
              <a:t>
</a:t>
            </a:r>
            <a:r>
              <a:rPr b="1" lang="en-US" sz="4400">
                <a:solidFill>
                  <a:srgbClr val="0070c0"/>
                </a:solidFill>
                <a:latin typeface="Calibri"/>
              </a:rPr>
              <a:t>Hogyan hatott még József testvéreire a bűntudat?  </a:t>
            </a:r>
            <a:r>
              <a:rPr b="1" lang="en-US" sz="4400">
                <a:solidFill>
                  <a:srgbClr val="0070c0"/>
                </a:solidFill>
                <a:latin typeface="Calibri"/>
              </a:rPr>
              <a:t>
</a:t>
            </a:r>
            <a:endParaRPr/>
          </a:p>
        </p:txBody>
      </p:sp>
      <p:sp>
        <p:nvSpPr>
          <p:cNvPr id="107" name="TextShape 2"/>
          <p:cNvSpPr txBox="1"/>
          <p:nvPr/>
        </p:nvSpPr>
        <p:spPr>
          <a:xfrm>
            <a:off x="457200" y="3246480"/>
            <a:ext cx="8229240" cy="3306240"/>
          </a:xfrm>
          <a:prstGeom prst="rect">
            <a:avLst/>
          </a:prstGeom>
        </p:spPr>
        <p:txBody>
          <a:bodyPr/>
          <a:p>
            <a:pPr>
              <a:lnSpc>
                <a:spcPct val="100000"/>
              </a:lnSpc>
              <a:buFont typeface="Arial"/>
              <a:buChar char="•"/>
            </a:pPr>
            <a:r>
              <a:rPr lang="en-US" sz="3200">
                <a:solidFill>
                  <a:srgbClr val="000000"/>
                </a:solidFill>
                <a:latin typeface="Calibri"/>
              </a:rPr>
              <a:t>A bűntudattól sújtott emberek újra és újra egy gondolat körül forognak, rágódnak azon a tényen, hogy megtették, amit megtettek, félnek a következményektől, és hibáztatják magukat. Ez a töprengés sok idegességet, frusztrációt okoz, az egyén haragszik önmagára, hogy miért nem döntött és tett másképp az adott pillanatban. </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8" name="Picture 2"/>
          <p:cNvPicPr/>
          <p:nvPr/>
        </p:nvPicPr>
        <p:blipFill>
          <a:blip r:embed="rId1"/>
          <a:stretch>
            <a:fillRect/>
          </a:stretch>
        </p:blipFill>
        <p:spPr>
          <a:xfrm>
            <a:off x="30600" y="0"/>
            <a:ext cx="9113040" cy="6857640"/>
          </a:xfrm>
          <a:prstGeom prst="rect">
            <a:avLst/>
          </a:prstGeom>
          <a:ln>
            <a:noFill/>
          </a:ln>
        </p:spPr>
      </p:pic>
      <p:sp>
        <p:nvSpPr>
          <p:cNvPr id="109" name="TextShape 1"/>
          <p:cNvSpPr txBox="1"/>
          <p:nvPr/>
        </p:nvSpPr>
        <p:spPr>
          <a:xfrm>
            <a:off x="457200" y="274680"/>
            <a:ext cx="8229240" cy="1142640"/>
          </a:xfrm>
          <a:prstGeom prst="rect">
            <a:avLst/>
          </a:prstGeom>
        </p:spPr>
        <p:txBody>
          <a:bodyPr anchor="ctr"/>
          <a:p>
            <a:endParaRPr/>
          </a:p>
        </p:txBody>
      </p:sp>
      <p:sp>
        <p:nvSpPr>
          <p:cNvPr id="110" name="TextShape 2"/>
          <p:cNvSpPr txBox="1"/>
          <p:nvPr/>
        </p:nvSpPr>
        <p:spPr>
          <a:xfrm>
            <a:off x="457200" y="2438280"/>
            <a:ext cx="8229240" cy="2971440"/>
          </a:xfrm>
          <a:prstGeom prst="rect">
            <a:avLst/>
          </a:prstGeom>
        </p:spPr>
        <p:txBody>
          <a:bodyPr/>
          <a:p>
            <a:pPr algn="ctr">
              <a:lnSpc>
                <a:spcPct val="100000"/>
              </a:lnSpc>
              <a:buFont typeface="Arial"/>
              <a:buChar char="•"/>
            </a:pPr>
            <a:r>
              <a:rPr b="1" lang="en-US" sz="3600">
                <a:solidFill>
                  <a:srgbClr val="0070c0"/>
                </a:solidFill>
                <a:latin typeface="Calibri"/>
              </a:rPr>
              <a:t>József nemes jelleme egyértelműen kitűnik, és bocsánatot ajánl fel testvéreinek. Bátorítja őket, hogy hagyjanak fel az önváddal. Biztosítja őket arról, hogy az események sorozatára szükség volt Isten tervéhez, hogy sokakat megmenthessen. </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1" name="Picture 2"/>
          <p:cNvPicPr/>
          <p:nvPr/>
        </p:nvPicPr>
        <p:blipFill>
          <a:blip r:embed="rId1"/>
          <a:stretch>
            <a:fillRect/>
          </a:stretch>
        </p:blipFill>
        <p:spPr>
          <a:xfrm>
            <a:off x="0" y="0"/>
            <a:ext cx="9221040" cy="6857640"/>
          </a:xfrm>
          <a:prstGeom prst="rect">
            <a:avLst/>
          </a:prstGeom>
          <a:ln>
            <a:noFill/>
          </a:ln>
        </p:spPr>
      </p:pic>
      <p:sp>
        <p:nvSpPr>
          <p:cNvPr id="112" name="TextShape 1"/>
          <p:cNvSpPr txBox="1"/>
          <p:nvPr/>
        </p:nvSpPr>
        <p:spPr>
          <a:xfrm>
            <a:off x="457200" y="274680"/>
            <a:ext cx="8229240" cy="1142640"/>
          </a:xfrm>
          <a:prstGeom prst="rect">
            <a:avLst/>
          </a:prstGeom>
        </p:spPr>
        <p:txBody>
          <a:bodyPr anchor="ctr"/>
          <a:p>
            <a:endParaRPr/>
          </a:p>
        </p:txBody>
      </p:sp>
      <p:sp>
        <p:nvSpPr>
          <p:cNvPr id="113" name="TextShape 2"/>
          <p:cNvSpPr txBox="1"/>
          <p:nvPr/>
        </p:nvSpPr>
        <p:spPr>
          <a:xfrm>
            <a:off x="457200" y="2103480"/>
            <a:ext cx="8229240" cy="4525560"/>
          </a:xfrm>
          <a:prstGeom prst="rect">
            <a:avLst/>
          </a:prstGeom>
        </p:spPr>
        <p:txBody>
          <a:bodyPr/>
          <a:p>
            <a:pPr algn="ctr">
              <a:lnSpc>
                <a:spcPct val="100000"/>
              </a:lnSpc>
              <a:buFont typeface="Arial"/>
              <a:buChar char="•"/>
            </a:pPr>
            <a:r>
              <a:rPr b="1" lang="en-US" sz="3200">
                <a:solidFill>
                  <a:srgbClr val="92d050"/>
                </a:solidFill>
                <a:latin typeface="Calibri"/>
              </a:rPr>
              <a:t>Az alázatos bűnvallás az egyetlen módja annak, hogy a bűntudattól megszabaduljunk. </a:t>
            </a:r>
            <a:r>
              <a:rPr b="1" lang="en-US" sz="3200">
                <a:solidFill>
                  <a:srgbClr val="ffffff"/>
                </a:solidFill>
                <a:latin typeface="Calibri"/>
              </a:rPr>
              <a:t>„Bűneitek hegyként lehetnek előttetek; de ha megalázzátok szíveteket és megvalljátok bűneiteket, bízva a megfeszített és feltámadt Üdvözítő érdemeiben, Ő megbocsát és megtisztít titeket minden igazságtalanságtól… [Az Ő igazságának műve] békesség, annak hatása mindörökre nyugalom és biztonság” (Ellen G. White: </a:t>
            </a:r>
            <a:r>
              <a:rPr b="1" i="1" lang="en-US" sz="3200">
                <a:solidFill>
                  <a:srgbClr val="ffffff"/>
                </a:solidFill>
                <a:latin typeface="Calibri"/>
              </a:rPr>
              <a:t>Az apostolok története</a:t>
            </a:r>
            <a:r>
              <a:rPr b="1" lang="en-US" sz="3200">
                <a:solidFill>
                  <a:srgbClr val="ffffff"/>
                </a:solidFill>
                <a:latin typeface="Calibri"/>
              </a:rPr>
              <a:t>. Budapest, 2003, Advent Kiadó. 373. o.).  </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4" name="Picture 2"/>
          <p:cNvPicPr/>
          <p:nvPr/>
        </p:nvPicPr>
        <p:blipFill>
          <a:blip r:embed="rId1"/>
          <a:stretch>
            <a:fillRect/>
          </a:stretch>
        </p:blipFill>
        <p:spPr>
          <a:xfrm>
            <a:off x="0" y="0"/>
            <a:ext cx="9221040" cy="6857640"/>
          </a:xfrm>
          <a:prstGeom prst="rect">
            <a:avLst/>
          </a:prstGeom>
          <a:ln>
            <a:noFill/>
          </a:ln>
        </p:spPr>
      </p:pic>
      <p:sp>
        <p:nvSpPr>
          <p:cNvPr id="115" name="TextShape 1"/>
          <p:cNvSpPr txBox="1"/>
          <p:nvPr/>
        </p:nvSpPr>
        <p:spPr>
          <a:xfrm>
            <a:off x="457200" y="274680"/>
            <a:ext cx="8229240" cy="1142640"/>
          </a:xfrm>
          <a:prstGeom prst="rect">
            <a:avLst/>
          </a:prstGeom>
        </p:spPr>
        <p:txBody>
          <a:bodyPr anchor="ctr"/>
          <a:p>
            <a:endParaRPr/>
          </a:p>
        </p:txBody>
      </p:sp>
      <p:sp>
        <p:nvSpPr>
          <p:cNvPr id="116" name="TextShape 2"/>
          <p:cNvSpPr txBox="1"/>
          <p:nvPr/>
        </p:nvSpPr>
        <p:spPr>
          <a:xfrm>
            <a:off x="457200" y="2332080"/>
            <a:ext cx="8229240" cy="3382560"/>
          </a:xfrm>
          <a:prstGeom prst="rect">
            <a:avLst/>
          </a:prstGeom>
        </p:spPr>
        <p:txBody>
          <a:bodyPr/>
          <a:p>
            <a:pPr>
              <a:lnSpc>
                <a:spcPct val="100000"/>
              </a:lnSpc>
              <a:buFont typeface="Arial"/>
              <a:buChar char="•"/>
            </a:pPr>
            <a:r>
              <a:rPr b="1" lang="en-US" sz="3200">
                <a:solidFill>
                  <a:srgbClr val="ffffff"/>
                </a:solidFill>
                <a:latin typeface="Calibri"/>
              </a:rPr>
              <a:t>Olvassuk el a 32. zsoltárt! Mit tanít ez a rész a bűntudatról és a bűnbánatról? Mit ért Dávid azon, hogy „Míg hallgattam…” Mi történik, amikor valaki hallgat? Mi volt Dávid megoldása a bűntudatra?</a:t>
            </a:r>
            <a:r>
              <a:rPr lang="en-US" sz="3200">
                <a:solidFill>
                  <a:srgbClr val="ffffff"/>
                </a:solidFill>
                <a:latin typeface="Calibri"/>
              </a:rPr>
              <a:t>  </a:t>
            </a: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7" name="Picture 2"/>
          <p:cNvPicPr/>
          <p:nvPr/>
        </p:nvPicPr>
        <p:blipFill>
          <a:blip r:embed="rId1"/>
          <a:stretch>
            <a:fillRect/>
          </a:stretch>
        </p:blipFill>
        <p:spPr>
          <a:xfrm>
            <a:off x="-76320" y="0"/>
            <a:ext cx="9191520" cy="6857640"/>
          </a:xfrm>
          <a:prstGeom prst="rect">
            <a:avLst/>
          </a:prstGeom>
          <a:ln>
            <a:noFill/>
          </a:ln>
        </p:spPr>
      </p:pic>
      <p:sp>
        <p:nvSpPr>
          <p:cNvPr id="118" name="TextShape 1"/>
          <p:cNvSpPr txBox="1"/>
          <p:nvPr/>
        </p:nvSpPr>
        <p:spPr>
          <a:xfrm>
            <a:off x="457200" y="274680"/>
            <a:ext cx="8229240" cy="1142640"/>
          </a:xfrm>
          <a:prstGeom prst="rect">
            <a:avLst/>
          </a:prstGeom>
        </p:spPr>
        <p:txBody>
          <a:bodyPr anchor="ctr"/>
          <a:p>
            <a:endParaRPr/>
          </a:p>
        </p:txBody>
      </p:sp>
      <p:sp>
        <p:nvSpPr>
          <p:cNvPr id="119" name="TextShape 2"/>
          <p:cNvSpPr txBox="1"/>
          <p:nvPr/>
        </p:nvSpPr>
        <p:spPr>
          <a:xfrm>
            <a:off x="76320" y="2895480"/>
            <a:ext cx="8762760" cy="1676160"/>
          </a:xfrm>
          <a:prstGeom prst="rect">
            <a:avLst/>
          </a:prstGeom>
        </p:spPr>
        <p:txBody>
          <a:bodyPr/>
          <a:p>
            <a:pPr algn="ctr">
              <a:lnSpc>
                <a:spcPct val="100000"/>
              </a:lnSpc>
              <a:buFont typeface="Arial"/>
              <a:buChar char="•"/>
            </a:pPr>
            <a:r>
              <a:rPr b="1" lang="en-US" sz="4000">
                <a:solidFill>
                  <a:srgbClr val="0070c0"/>
                </a:solidFill>
                <a:latin typeface="Calibri"/>
              </a:rPr>
              <a:t>Az őszinte bűnvallás jó a léleknek, és úgy tűnik, a testnek is. </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0" name="Picture 2"/>
          <p:cNvPicPr/>
          <p:nvPr/>
        </p:nvPicPr>
        <p:blipFill>
          <a:blip r:embed="rId1"/>
          <a:stretch>
            <a:fillRect/>
          </a:stretch>
        </p:blipFill>
        <p:spPr>
          <a:xfrm>
            <a:off x="-76320" y="0"/>
            <a:ext cx="9191520" cy="6857640"/>
          </a:xfrm>
          <a:prstGeom prst="rect">
            <a:avLst/>
          </a:prstGeom>
          <a:ln>
            <a:noFill/>
          </a:ln>
        </p:spPr>
      </p:pic>
      <p:sp>
        <p:nvSpPr>
          <p:cNvPr id="121" name="TextShape 1"/>
          <p:cNvSpPr txBox="1"/>
          <p:nvPr/>
        </p:nvSpPr>
        <p:spPr>
          <a:xfrm>
            <a:off x="457200" y="274680"/>
            <a:ext cx="8229240" cy="1142640"/>
          </a:xfrm>
          <a:prstGeom prst="rect">
            <a:avLst/>
          </a:prstGeom>
        </p:spPr>
        <p:txBody>
          <a:bodyPr anchor="ctr"/>
          <a:p>
            <a:endParaRPr/>
          </a:p>
        </p:txBody>
      </p:sp>
      <p:sp>
        <p:nvSpPr>
          <p:cNvPr id="122" name="TextShape 2"/>
          <p:cNvSpPr txBox="1"/>
          <p:nvPr/>
        </p:nvSpPr>
        <p:spPr>
          <a:xfrm>
            <a:off x="304920" y="2027160"/>
            <a:ext cx="8457840" cy="4525560"/>
          </a:xfrm>
          <a:prstGeom prst="rect">
            <a:avLst/>
          </a:prstGeom>
        </p:spPr>
        <p:txBody>
          <a:bodyPr/>
          <a:p>
            <a:pPr>
              <a:lnSpc>
                <a:spcPct val="100000"/>
              </a:lnSpc>
              <a:buFont typeface="Arial"/>
              <a:buChar char="•"/>
            </a:pPr>
            <a:r>
              <a:rPr b="1" lang="en-US" sz="3200">
                <a:solidFill>
                  <a:srgbClr val="0070c0"/>
                </a:solidFill>
                <a:latin typeface="Calibri"/>
              </a:rPr>
              <a:t>A bűntudat, mint minden más negatív érzés, azonnali változásokat okoz a viselkedésben, hosszú távon pedig rombolja a fizikai egészséget. </a:t>
            </a:r>
            <a:r>
              <a:rPr lang="en-US" sz="3200">
                <a:solidFill>
                  <a:srgbClr val="000000"/>
                </a:solidFill>
                <a:latin typeface="Calibri"/>
              </a:rPr>
              <a:t>Viszont azoknak, akik ismerik Istent, nem szükséges ilyen kockázatnak kitenniük magukat. Dávid bizonyságtételében ott van a bűntudat ellenszere: </a:t>
            </a:r>
            <a:r>
              <a:rPr i="1" lang="en-US" sz="3200">
                <a:solidFill>
                  <a:srgbClr val="000000"/>
                </a:solidFill>
                <a:latin typeface="Calibri"/>
              </a:rPr>
              <a:t>„Megvallottam neked vétkemet… és te megbocsátottad bűnömet”</a:t>
            </a:r>
            <a:r>
              <a:rPr lang="en-US" sz="3200">
                <a:solidFill>
                  <a:srgbClr val="000000"/>
                </a:solidFill>
                <a:latin typeface="Calibri"/>
              </a:rPr>
              <a:t> (5. v.). </a:t>
            </a:r>
            <a:r>
              <a:rPr i="1" lang="en-US" sz="3200">
                <a:solidFill>
                  <a:srgbClr val="000000"/>
                </a:solidFill>
                <a:latin typeface="Calibri"/>
              </a:rPr>
              <a:t> </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3" name="Picture 2"/>
          <p:cNvPicPr/>
          <p:nvPr/>
        </p:nvPicPr>
        <p:blipFill>
          <a:blip r:embed="rId1"/>
          <a:stretch>
            <a:fillRect/>
          </a:stretch>
        </p:blipFill>
        <p:spPr>
          <a:xfrm>
            <a:off x="0" y="0"/>
            <a:ext cx="9221040" cy="6857640"/>
          </a:xfrm>
          <a:prstGeom prst="rect">
            <a:avLst/>
          </a:prstGeom>
          <a:ln>
            <a:noFill/>
          </a:ln>
        </p:spPr>
      </p:pic>
      <p:sp>
        <p:nvSpPr>
          <p:cNvPr id="124" name="TextShape 1"/>
          <p:cNvSpPr txBox="1"/>
          <p:nvPr/>
        </p:nvSpPr>
        <p:spPr>
          <a:xfrm>
            <a:off x="457200" y="274680"/>
            <a:ext cx="8229240" cy="1142640"/>
          </a:xfrm>
          <a:prstGeom prst="rect">
            <a:avLst/>
          </a:prstGeom>
        </p:spPr>
        <p:txBody>
          <a:bodyPr anchor="ctr"/>
          <a:p>
            <a:endParaRPr/>
          </a:p>
        </p:txBody>
      </p:sp>
      <p:sp>
        <p:nvSpPr>
          <p:cNvPr id="125" name="TextShape 2"/>
          <p:cNvSpPr txBox="1"/>
          <p:nvPr/>
        </p:nvSpPr>
        <p:spPr>
          <a:xfrm>
            <a:off x="457200" y="2255760"/>
            <a:ext cx="8229240" cy="3077640"/>
          </a:xfrm>
          <a:prstGeom prst="rect">
            <a:avLst/>
          </a:prstGeom>
        </p:spPr>
        <p:txBody>
          <a:bodyPr/>
          <a:p>
            <a:pPr>
              <a:lnSpc>
                <a:spcPct val="100000"/>
              </a:lnSpc>
              <a:buFont typeface="Arial"/>
              <a:buChar char="•"/>
            </a:pPr>
            <a:r>
              <a:rPr b="1" lang="en-US" sz="3200">
                <a:solidFill>
                  <a:srgbClr val="ffffff"/>
                </a:solidFill>
                <a:latin typeface="Calibri"/>
              </a:rPr>
              <a:t>Tudsz-e említeni olyan dolgot, ami régebben még zavart, ma viszont már nem? Ha igen, lehet, hogy a lelkiismereted kezd érzéketlenné válni? Próbáld meg távolabbról szemlélni önmagadat: teszel olyan dolgokat, amik kellene, hogy zavarják a lelkiismeretedet, de nem zavarják?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6" name="Picture 2"/>
          <p:cNvPicPr/>
          <p:nvPr/>
        </p:nvPicPr>
        <p:blipFill>
          <a:blip r:embed="rId1"/>
          <a:stretch>
            <a:fillRect/>
          </a:stretch>
        </p:blipFill>
        <p:spPr>
          <a:xfrm>
            <a:off x="-76320" y="0"/>
            <a:ext cx="9191520" cy="6857640"/>
          </a:xfrm>
          <a:prstGeom prst="rect">
            <a:avLst/>
          </a:prstGeom>
          <a:ln>
            <a:noFill/>
          </a:ln>
        </p:spPr>
      </p:pic>
      <p:sp>
        <p:nvSpPr>
          <p:cNvPr id="127" name="TextShape 1"/>
          <p:cNvSpPr txBox="1"/>
          <p:nvPr/>
        </p:nvSpPr>
        <p:spPr>
          <a:xfrm>
            <a:off x="76320" y="685800"/>
            <a:ext cx="4343040" cy="1142640"/>
          </a:xfrm>
          <a:prstGeom prst="rect">
            <a:avLst/>
          </a:prstGeom>
        </p:spPr>
        <p:txBody>
          <a:bodyPr anchor="ctr"/>
          <a:p>
            <a:pPr algn="ctr">
              <a:lnSpc>
                <a:spcPct val="100000"/>
              </a:lnSpc>
            </a:pPr>
            <a:r>
              <a:rPr b="1" lang="en-US" sz="4400">
                <a:solidFill>
                  <a:srgbClr val="ffffff"/>
                </a:solidFill>
                <a:latin typeface="Calibri"/>
              </a:rPr>
              <a:t>
</a:t>
            </a:r>
            <a:r>
              <a:rPr b="1" lang="en-US" sz="4400">
                <a:solidFill>
                  <a:srgbClr val="ffffff"/>
                </a:solidFill>
                <a:latin typeface="Calibri"/>
              </a:rPr>
              <a:t>Keserű könnyek</a:t>
            </a:r>
            <a:r>
              <a:rPr lang="en-US" sz="4400">
                <a:solidFill>
                  <a:srgbClr val="ffffff"/>
                </a:solidFill>
                <a:latin typeface="Calibri"/>
              </a:rPr>
              <a:t>
</a:t>
            </a:r>
            <a:endParaRPr/>
          </a:p>
        </p:txBody>
      </p:sp>
      <p:sp>
        <p:nvSpPr>
          <p:cNvPr id="128" name="TextShape 2"/>
          <p:cNvSpPr txBox="1"/>
          <p:nvPr/>
        </p:nvSpPr>
        <p:spPr>
          <a:xfrm>
            <a:off x="457200" y="2179800"/>
            <a:ext cx="8229240" cy="4525560"/>
          </a:xfrm>
          <a:prstGeom prst="rect">
            <a:avLst/>
          </a:prstGeom>
        </p:spPr>
        <p:txBody>
          <a:bodyPr/>
          <a:p>
            <a:pPr>
              <a:lnSpc>
                <a:spcPct val="100000"/>
              </a:lnSpc>
              <a:buFont typeface="Arial"/>
              <a:buChar char="•"/>
            </a:pPr>
            <a:r>
              <a:rPr b="1" lang="en-US" sz="3200">
                <a:solidFill>
                  <a:srgbClr val="000000"/>
                </a:solidFill>
                <a:latin typeface="Calibri"/>
              </a:rPr>
              <a:t>A bűntudat egyik legjellemzőbb megnyilvánulásáról Mt 26:75-ben olvashatunk. </a:t>
            </a:r>
            <a:r>
              <a:rPr b="1" lang="en-US" sz="3200">
                <a:solidFill>
                  <a:srgbClr val="92d050"/>
                </a:solidFill>
                <a:latin typeface="Calibri"/>
              </a:rPr>
              <a:t>Miért érzett olyan mardosó bűntudatot Péter? Volt valaha hasonló tapasztalatod? </a:t>
            </a:r>
            <a:r>
              <a:rPr b="1" lang="en-US" sz="3200">
                <a:solidFill>
                  <a:srgbClr val="000000"/>
                </a:solidFill>
                <a:latin typeface="Calibri"/>
              </a:rPr>
              <a:t>Ha igen, mit tanultál belőle, hogy a későbbiek során ne kövesd el ugyanazt a hibát? </a:t>
            </a:r>
            <a:endParaRPr/>
          </a:p>
          <a:p>
            <a:pPr>
              <a:lnSpc>
                <a:spcPct val="100000"/>
              </a:lnSpc>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9" name="Picture 2"/>
          <p:cNvPicPr/>
          <p:nvPr/>
        </p:nvPicPr>
        <p:blipFill>
          <a:blip r:embed="rId1"/>
          <a:stretch>
            <a:fillRect/>
          </a:stretch>
        </p:blipFill>
        <p:spPr>
          <a:xfrm>
            <a:off x="-76320" y="0"/>
            <a:ext cx="9191520" cy="6857640"/>
          </a:xfrm>
          <a:prstGeom prst="rect">
            <a:avLst/>
          </a:prstGeom>
          <a:ln>
            <a:noFill/>
          </a:ln>
        </p:spPr>
      </p:pic>
      <p:sp>
        <p:nvSpPr>
          <p:cNvPr id="130" name="TextShape 1"/>
          <p:cNvSpPr txBox="1"/>
          <p:nvPr/>
        </p:nvSpPr>
        <p:spPr>
          <a:xfrm>
            <a:off x="457200" y="274680"/>
            <a:ext cx="8229240" cy="1142640"/>
          </a:xfrm>
          <a:prstGeom prst="rect">
            <a:avLst/>
          </a:prstGeom>
        </p:spPr>
        <p:txBody>
          <a:bodyPr anchor="ctr"/>
          <a:p>
            <a:endParaRPr/>
          </a:p>
        </p:txBody>
      </p:sp>
      <p:sp>
        <p:nvSpPr>
          <p:cNvPr id="131" name="TextShape 2"/>
          <p:cNvSpPr txBox="1"/>
          <p:nvPr/>
        </p:nvSpPr>
        <p:spPr>
          <a:xfrm>
            <a:off x="457200" y="1951200"/>
            <a:ext cx="8229240" cy="4525560"/>
          </a:xfrm>
          <a:prstGeom prst="rect">
            <a:avLst/>
          </a:prstGeom>
        </p:spPr>
        <p:txBody>
          <a:bodyPr/>
          <a:p>
            <a:pPr>
              <a:lnSpc>
                <a:spcPct val="100000"/>
              </a:lnSpc>
              <a:buFont typeface="Arial"/>
              <a:buChar char="•"/>
            </a:pPr>
            <a:r>
              <a:rPr b="1" lang="en-US" sz="3200">
                <a:solidFill>
                  <a:srgbClr val="00b050"/>
                </a:solidFill>
                <a:latin typeface="Calibri"/>
              </a:rPr>
              <a:t>A fontos tény azonban az, hogy Pétert megtérésre vezette a sírás: szívbéli változásra és valódi bűnbánatra, bármilyen fájdalmas volt is a folyamat. </a:t>
            </a:r>
            <a:r>
              <a:rPr lang="en-US" sz="3200">
                <a:solidFill>
                  <a:srgbClr val="000000"/>
                </a:solidFill>
                <a:latin typeface="Calibri"/>
              </a:rPr>
              <a:t>Időnként bizony ez az ára: meg kell látnunk valódi önmagunkat, észre kell vennünk, mi lakik a szívünk mélyén, és milyen csalásra vagyunk fogékonyak, s akkor esünk összetörve az Úr lába elé – akárcsak Péter.</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2" name="Picture 2"/>
          <p:cNvPicPr/>
          <p:nvPr/>
        </p:nvPicPr>
        <p:blipFill>
          <a:blip r:embed="rId1"/>
          <a:stretch>
            <a:fillRect/>
          </a:stretch>
        </p:blipFill>
        <p:spPr>
          <a:xfrm>
            <a:off x="0" y="0"/>
            <a:ext cx="9221040" cy="6857640"/>
          </a:xfrm>
          <a:prstGeom prst="rect">
            <a:avLst/>
          </a:prstGeom>
          <a:ln>
            <a:noFill/>
          </a:ln>
        </p:spPr>
      </p:pic>
      <p:sp>
        <p:nvSpPr>
          <p:cNvPr id="133"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000000"/>
                </a:solidFill>
                <a:latin typeface="Calibri"/>
              </a:rPr>
              <a:t>Teljes megbocsátás</a:t>
            </a:r>
            <a:r>
              <a:rPr lang="en-US" sz="4400">
                <a:solidFill>
                  <a:srgbClr val="000000"/>
                </a:solidFill>
                <a:latin typeface="Calibri"/>
              </a:rPr>
              <a:t> </a:t>
            </a:r>
            <a:r>
              <a:rPr lang="en-US" sz="4400">
                <a:solidFill>
                  <a:srgbClr val="000000"/>
                </a:solidFill>
                <a:latin typeface="Calibri"/>
              </a:rPr>
              <a:t>	</a:t>
            </a:r>
            <a:endParaRPr/>
          </a:p>
        </p:txBody>
      </p:sp>
      <p:sp>
        <p:nvSpPr>
          <p:cNvPr id="134" name="TextShape 2"/>
          <p:cNvSpPr txBox="1"/>
          <p:nvPr/>
        </p:nvSpPr>
        <p:spPr>
          <a:xfrm>
            <a:off x="457200" y="2255760"/>
            <a:ext cx="8229240" cy="3839760"/>
          </a:xfrm>
          <a:prstGeom prst="rect">
            <a:avLst/>
          </a:prstGeom>
        </p:spPr>
        <p:txBody>
          <a:bodyPr/>
          <a:p>
            <a:pPr>
              <a:lnSpc>
                <a:spcPct val="100000"/>
              </a:lnSpc>
              <a:buFont typeface="Arial"/>
              <a:buChar char="•"/>
            </a:pPr>
            <a:r>
              <a:rPr b="1" i="1" lang="en-US" sz="3200">
                <a:solidFill>
                  <a:srgbClr val="ffffff"/>
                </a:solidFill>
                <a:latin typeface="Calibri"/>
              </a:rPr>
              <a:t>„</a:t>
            </a:r>
            <a:r>
              <a:rPr b="1" i="1" lang="en-US" sz="3200">
                <a:solidFill>
                  <a:srgbClr val="ffffff"/>
                </a:solidFill>
                <a:latin typeface="Calibri"/>
              </a:rPr>
              <a:t>Nincs tehát most már semmiféle kárhoztató ítélet azok ellen, akik a Krisztus Jézusban vannak” </a:t>
            </a:r>
            <a:r>
              <a:rPr b="1" lang="en-US" sz="3200">
                <a:solidFill>
                  <a:srgbClr val="ffffff"/>
                </a:solidFill>
                <a:latin typeface="Calibri"/>
              </a:rPr>
              <a:t>(Róm 8:1). Mit ígér nekünk ez az igevers? Hogyan válhat valósággá ez az ígéret a mi életünkben?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Picture 2"/>
          <p:cNvPicPr/>
          <p:nvPr/>
        </p:nvPicPr>
        <p:blipFill>
          <a:blip r:embed="rId1"/>
          <a:stretch>
            <a:fillRect/>
          </a:stretch>
        </p:blipFill>
        <p:spPr>
          <a:xfrm>
            <a:off x="-183240" y="0"/>
            <a:ext cx="9326880" cy="6857640"/>
          </a:xfrm>
          <a:prstGeom prst="rect">
            <a:avLst/>
          </a:prstGeom>
          <a:ln>
            <a:noFill/>
          </a:ln>
        </p:spPr>
      </p:pic>
      <p:sp>
        <p:nvSpPr>
          <p:cNvPr id="84" name="TextShape 1"/>
          <p:cNvSpPr txBox="1"/>
          <p:nvPr/>
        </p:nvSpPr>
        <p:spPr>
          <a:xfrm>
            <a:off x="152280" y="1828800"/>
            <a:ext cx="8229240" cy="1142640"/>
          </a:xfrm>
          <a:prstGeom prst="rect">
            <a:avLst/>
          </a:prstGeom>
        </p:spPr>
        <p:txBody>
          <a:bodyPr anchor="ctr"/>
          <a:p>
            <a:pPr algn="ctr">
              <a:lnSpc>
                <a:spcPct val="100000"/>
              </a:lnSpc>
            </a:pPr>
            <a:r>
              <a:rPr b="1" lang="en-US" sz="4400">
                <a:solidFill>
                  <a:srgbClr val="92d050"/>
                </a:solidFill>
                <a:latin typeface="Calibri"/>
              </a:rPr>
              <a:t>Alapige</a:t>
            </a:r>
            <a:endParaRPr/>
          </a:p>
        </p:txBody>
      </p:sp>
      <p:sp>
        <p:nvSpPr>
          <p:cNvPr id="85" name="TextShape 2"/>
          <p:cNvSpPr txBox="1"/>
          <p:nvPr/>
        </p:nvSpPr>
        <p:spPr>
          <a:xfrm>
            <a:off x="380880" y="3124080"/>
            <a:ext cx="8229240" cy="2620440"/>
          </a:xfrm>
          <a:prstGeom prst="rect">
            <a:avLst/>
          </a:prstGeom>
        </p:spPr>
        <p:txBody>
          <a:bodyPr/>
          <a:p>
            <a:pPr>
              <a:lnSpc>
                <a:spcPct val="100000"/>
              </a:lnSpc>
              <a:buFont typeface="Arial"/>
              <a:buChar char="•"/>
            </a:pPr>
            <a:r>
              <a:rPr b="1" lang="en-US" sz="3200">
                <a:solidFill>
                  <a:srgbClr val="000000"/>
                </a:solidFill>
                <a:latin typeface="Calibri"/>
              </a:rPr>
              <a:t>„</a:t>
            </a:r>
            <a:r>
              <a:rPr b="1" lang="en-US" sz="3200">
                <a:solidFill>
                  <a:srgbClr val="000000"/>
                </a:solidFill>
                <a:latin typeface="Calibri"/>
              </a:rPr>
              <a:t>Ha a bűnöket számon tartod, Uram, Uram, ki marad meg akkor? De nálad van a bocsánat, ezért félnek téged” (Zsolt 130:3-4). </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5" name="Picture 2"/>
          <p:cNvPicPr/>
          <p:nvPr/>
        </p:nvPicPr>
        <p:blipFill>
          <a:blip r:embed="rId1"/>
          <a:stretch>
            <a:fillRect/>
          </a:stretch>
        </p:blipFill>
        <p:spPr>
          <a:xfrm>
            <a:off x="-76320" y="0"/>
            <a:ext cx="9191520" cy="6857640"/>
          </a:xfrm>
          <a:prstGeom prst="rect">
            <a:avLst/>
          </a:prstGeom>
          <a:ln>
            <a:noFill/>
          </a:ln>
        </p:spPr>
      </p:pic>
      <p:sp>
        <p:nvSpPr>
          <p:cNvPr id="136" name="TextShape 1"/>
          <p:cNvSpPr txBox="1"/>
          <p:nvPr/>
        </p:nvSpPr>
        <p:spPr>
          <a:xfrm>
            <a:off x="457200" y="274680"/>
            <a:ext cx="8229240" cy="1142640"/>
          </a:xfrm>
          <a:prstGeom prst="rect">
            <a:avLst/>
          </a:prstGeom>
        </p:spPr>
        <p:txBody>
          <a:bodyPr anchor="ctr"/>
          <a:p>
            <a:endParaRPr/>
          </a:p>
        </p:txBody>
      </p:sp>
      <p:sp>
        <p:nvSpPr>
          <p:cNvPr id="137" name="TextShape 2"/>
          <p:cNvSpPr txBox="1"/>
          <p:nvPr/>
        </p:nvSpPr>
        <p:spPr>
          <a:xfrm>
            <a:off x="457200" y="2027160"/>
            <a:ext cx="8229240" cy="4525560"/>
          </a:xfrm>
          <a:prstGeom prst="rect">
            <a:avLst/>
          </a:prstGeom>
        </p:spPr>
        <p:txBody>
          <a:bodyPr/>
          <a:p>
            <a:pPr>
              <a:lnSpc>
                <a:spcPct val="100000"/>
              </a:lnSpc>
              <a:buFont typeface="Arial"/>
              <a:buChar char="•"/>
            </a:pPr>
            <a:r>
              <a:rPr b="1" lang="en-US" sz="3600">
                <a:solidFill>
                  <a:srgbClr val="000000"/>
                </a:solidFill>
                <a:latin typeface="Calibri"/>
              </a:rPr>
              <a:t>Olvassuk el az alábbi három igeszakaszt! </a:t>
            </a:r>
            <a:r>
              <a:rPr b="1" lang="en-US" sz="3600">
                <a:solidFill>
                  <a:srgbClr val="00b050"/>
                </a:solidFill>
                <a:latin typeface="Calibri"/>
              </a:rPr>
              <a:t>Hogyan vetnek fényt arra, mit is jelent valójában Isten megbocsátása? </a:t>
            </a:r>
            <a:endParaRPr/>
          </a:p>
          <a:p>
            <a:pPr>
              <a:lnSpc>
                <a:spcPct val="100000"/>
              </a:lnSpc>
              <a:buFont typeface="Calibri"/>
              <a:buAutoNum type="arabicPeriod"/>
            </a:pPr>
            <a:r>
              <a:rPr i="1" lang="en-US" sz="3200">
                <a:solidFill>
                  <a:srgbClr val="000000"/>
                </a:solidFill>
                <a:latin typeface="Calibri"/>
              </a:rPr>
              <a:t>Zsolt 103:12 </a:t>
            </a:r>
            <a:endParaRPr/>
          </a:p>
          <a:p>
            <a:pPr>
              <a:lnSpc>
                <a:spcPct val="100000"/>
              </a:lnSpc>
              <a:buFont typeface="Calibri"/>
              <a:buAutoNum type="arabicPeriod"/>
            </a:pPr>
            <a:r>
              <a:rPr i="1" lang="en-US" sz="3200">
                <a:solidFill>
                  <a:srgbClr val="000000"/>
                </a:solidFill>
                <a:latin typeface="Calibri"/>
              </a:rPr>
              <a:t>Ézs 1:18 </a:t>
            </a:r>
            <a:endParaRPr/>
          </a:p>
          <a:p>
            <a:pPr>
              <a:lnSpc>
                <a:spcPct val="100000"/>
              </a:lnSpc>
              <a:buFont typeface="Calibri"/>
              <a:buAutoNum type="arabicPeriod"/>
            </a:pPr>
            <a:r>
              <a:rPr i="1" lang="en-US" sz="3200">
                <a:solidFill>
                  <a:srgbClr val="000000"/>
                </a:solidFill>
                <a:latin typeface="Calibri"/>
              </a:rPr>
              <a:t>Mik 7:19</a:t>
            </a:r>
            <a:endParaRPr/>
          </a:p>
          <a:p>
            <a:pPr>
              <a:lnSpc>
                <a:spcPct val="100000"/>
              </a:lnSpc>
            </a:pP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8" name="Picture 2"/>
          <p:cNvPicPr/>
          <p:nvPr/>
        </p:nvPicPr>
        <p:blipFill>
          <a:blip r:embed="rId1"/>
          <a:stretch>
            <a:fillRect/>
          </a:stretch>
        </p:blipFill>
        <p:spPr>
          <a:xfrm>
            <a:off x="-76320" y="0"/>
            <a:ext cx="9191520" cy="6857640"/>
          </a:xfrm>
          <a:prstGeom prst="rect">
            <a:avLst/>
          </a:prstGeom>
          <a:ln>
            <a:noFill/>
          </a:ln>
        </p:spPr>
      </p:pic>
      <p:sp>
        <p:nvSpPr>
          <p:cNvPr id="139" name="TextShape 1"/>
          <p:cNvSpPr txBox="1"/>
          <p:nvPr/>
        </p:nvSpPr>
        <p:spPr>
          <a:xfrm>
            <a:off x="457200" y="274680"/>
            <a:ext cx="8229240" cy="1142640"/>
          </a:xfrm>
          <a:prstGeom prst="rect">
            <a:avLst/>
          </a:prstGeom>
        </p:spPr>
        <p:txBody>
          <a:bodyPr anchor="ctr"/>
          <a:p>
            <a:endParaRPr/>
          </a:p>
        </p:txBody>
      </p:sp>
      <p:sp>
        <p:nvSpPr>
          <p:cNvPr id="140" name="TextShape 2"/>
          <p:cNvSpPr txBox="1"/>
          <p:nvPr/>
        </p:nvSpPr>
        <p:spPr>
          <a:xfrm>
            <a:off x="457200" y="2362320"/>
            <a:ext cx="8229240" cy="2285640"/>
          </a:xfrm>
          <a:prstGeom prst="rect">
            <a:avLst/>
          </a:prstGeom>
        </p:spPr>
        <p:txBody>
          <a:bodyPr/>
          <a:p>
            <a:pPr algn="ctr">
              <a:lnSpc>
                <a:spcPct val="100000"/>
              </a:lnSpc>
              <a:buFont typeface="Arial"/>
              <a:buChar char="•"/>
            </a:pPr>
            <a:r>
              <a:rPr b="1" lang="en-US" sz="4400">
                <a:solidFill>
                  <a:srgbClr val="0070c0"/>
                </a:solidFill>
                <a:latin typeface="Calibri"/>
              </a:rPr>
              <a:t>Egyszerűen annyit tehetünk, hogy hittel elfogadjuk, és imádkozunk: „Uram, alázattal megvallom neked bűneimet, elfogadom megbocsátásodat és megtisztításodat. Ámen.”</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1" name="Picture 2"/>
          <p:cNvPicPr/>
          <p:nvPr/>
        </p:nvPicPr>
        <p:blipFill>
          <a:blip r:embed="rId1"/>
          <a:stretch>
            <a:fillRect/>
          </a:stretch>
        </p:blipFill>
        <p:spPr>
          <a:xfrm>
            <a:off x="0" y="0"/>
            <a:ext cx="9221040" cy="6857640"/>
          </a:xfrm>
          <a:prstGeom prst="rect">
            <a:avLst/>
          </a:prstGeom>
          <a:ln>
            <a:noFill/>
          </a:ln>
        </p:spPr>
      </p:pic>
      <p:sp>
        <p:nvSpPr>
          <p:cNvPr id="142" name="TextShape 1"/>
          <p:cNvSpPr txBox="1"/>
          <p:nvPr/>
        </p:nvSpPr>
        <p:spPr>
          <a:xfrm>
            <a:off x="457200" y="274680"/>
            <a:ext cx="8229240" cy="1142640"/>
          </a:xfrm>
          <a:prstGeom prst="rect">
            <a:avLst/>
          </a:prstGeom>
        </p:spPr>
        <p:txBody>
          <a:bodyPr anchor="ctr"/>
          <a:p>
            <a:endParaRPr/>
          </a:p>
        </p:txBody>
      </p:sp>
      <p:sp>
        <p:nvSpPr>
          <p:cNvPr id="143" name="TextShape 2"/>
          <p:cNvSpPr txBox="1"/>
          <p:nvPr/>
        </p:nvSpPr>
        <p:spPr>
          <a:xfrm>
            <a:off x="457200" y="2103480"/>
            <a:ext cx="8229240" cy="3534840"/>
          </a:xfrm>
          <a:prstGeom prst="rect">
            <a:avLst/>
          </a:prstGeom>
        </p:spPr>
        <p:txBody>
          <a:bodyPr/>
          <a:p>
            <a:pPr algn="ctr">
              <a:lnSpc>
                <a:spcPct val="100000"/>
              </a:lnSpc>
              <a:buFont typeface="Arial"/>
              <a:buChar char="•"/>
            </a:pPr>
            <a:r>
              <a:rPr b="1" lang="en-US" sz="3600">
                <a:solidFill>
                  <a:srgbClr val="ffffff"/>
                </a:solidFill>
                <a:latin typeface="Calibri"/>
              </a:rPr>
              <a:t>	</a:t>
            </a:r>
            <a:r>
              <a:rPr b="1" lang="en-US" sz="3600">
                <a:solidFill>
                  <a:srgbClr val="ffffff"/>
                </a:solidFill>
                <a:latin typeface="Calibri"/>
              </a:rPr>
              <a:t>Milyen tanácsot adnál valakinek, aki múltbeli bűnei miatt bűntudattal küszködik, és bár azt állítja, hogy elfogadta Krisztust, mégsem tud a bűntudat által keltett nyomasztó érzésektől megszabadulni? Hogyan segítesz az ilyen személyeknek? </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4" name="Picture 2"/>
          <p:cNvPicPr/>
          <p:nvPr/>
        </p:nvPicPr>
        <p:blipFill>
          <a:blip r:embed="rId1"/>
          <a:stretch>
            <a:fillRect/>
          </a:stretch>
        </p:blipFill>
        <p:spPr>
          <a:xfrm>
            <a:off x="0" y="0"/>
            <a:ext cx="9221040" cy="6857640"/>
          </a:xfrm>
          <a:prstGeom prst="rect">
            <a:avLst/>
          </a:prstGeom>
          <a:ln>
            <a:noFill/>
          </a:ln>
        </p:spPr>
      </p:pic>
      <p:sp>
        <p:nvSpPr>
          <p:cNvPr id="145" name="TextShape 1"/>
          <p:cNvSpPr txBox="1"/>
          <p:nvPr/>
        </p:nvSpPr>
        <p:spPr>
          <a:xfrm>
            <a:off x="457200" y="274680"/>
            <a:ext cx="8229240" cy="1142640"/>
          </a:xfrm>
          <a:prstGeom prst="rect">
            <a:avLst/>
          </a:prstGeom>
        </p:spPr>
        <p:txBody>
          <a:bodyPr anchor="ctr"/>
          <a:p>
            <a:endParaRPr/>
          </a:p>
        </p:txBody>
      </p:sp>
      <p:sp>
        <p:nvSpPr>
          <p:cNvPr id="146" name="TextShape 2"/>
          <p:cNvSpPr txBox="1"/>
          <p:nvPr/>
        </p:nvSpPr>
        <p:spPr>
          <a:xfrm>
            <a:off x="457200" y="2438280"/>
            <a:ext cx="8229240" cy="2971440"/>
          </a:xfrm>
          <a:prstGeom prst="rect">
            <a:avLst/>
          </a:prstGeom>
        </p:spPr>
        <p:txBody>
          <a:bodyPr/>
          <a:p>
            <a:pPr>
              <a:lnSpc>
                <a:spcPct val="100000"/>
              </a:lnSpc>
              <a:buFont typeface="Arial"/>
              <a:buChar char="•"/>
            </a:pPr>
            <a:r>
              <a:rPr b="1" lang="en-US" sz="3600">
                <a:solidFill>
                  <a:srgbClr val="ffffff"/>
                </a:solidFill>
                <a:latin typeface="Calibri"/>
              </a:rPr>
              <a:t>	</a:t>
            </a:r>
            <a:r>
              <a:rPr b="1" lang="en-US" sz="3600">
                <a:solidFill>
                  <a:srgbClr val="ffffff"/>
                </a:solidFill>
                <a:latin typeface="Calibri"/>
              </a:rPr>
              <a:t>Ahogy a tanulmányban láttuk, Isten felhasználhatja a bűntudatot arra, hogy hitet és megtérést hozzon szívünkbe. Származik-e a bűntudatból egyéb előny, vagy áldás? Ha igen, akkor mi?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6" name="Picture 2"/>
          <p:cNvPicPr/>
          <p:nvPr/>
        </p:nvPicPr>
        <p:blipFill>
          <a:blip r:embed="rId1"/>
          <a:stretch>
            <a:fillRect/>
          </a:stretch>
        </p:blipFill>
        <p:spPr>
          <a:xfrm>
            <a:off x="30600" y="0"/>
            <a:ext cx="9113040" cy="6857640"/>
          </a:xfrm>
          <a:prstGeom prst="rect">
            <a:avLst/>
          </a:prstGeom>
          <a:ln>
            <a:noFill/>
          </a:ln>
        </p:spPr>
      </p:pic>
      <p:sp>
        <p:nvSpPr>
          <p:cNvPr id="87"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000000"/>
                </a:solidFill>
                <a:latin typeface="Calibri"/>
              </a:rPr>
              <a:t>
</a:t>
            </a:r>
            <a:endParaRPr/>
          </a:p>
        </p:txBody>
      </p:sp>
      <p:sp>
        <p:nvSpPr>
          <p:cNvPr id="88" name="TextShape 2"/>
          <p:cNvSpPr txBox="1"/>
          <p:nvPr/>
        </p:nvSpPr>
        <p:spPr>
          <a:xfrm>
            <a:off x="380880" y="2560680"/>
            <a:ext cx="8229240" cy="2849040"/>
          </a:xfrm>
          <a:prstGeom prst="rect">
            <a:avLst/>
          </a:prstGeom>
        </p:spPr>
        <p:txBody>
          <a:bodyPr/>
          <a:p>
            <a:pPr>
              <a:lnSpc>
                <a:spcPct val="100000"/>
              </a:lnSpc>
              <a:buFont typeface="Arial"/>
              <a:buChar char="•"/>
            </a:pPr>
            <a:r>
              <a:rPr b="1" lang="en-US" sz="3200">
                <a:solidFill>
                  <a:srgbClr val="0070c0"/>
                </a:solidFill>
                <a:latin typeface="Calibri"/>
              </a:rPr>
              <a:t>A bűntudat az egyik legfájdalmasabb és legbénítóbb érzelmi tapasztalat. </a:t>
            </a:r>
            <a:r>
              <a:rPr lang="en-US" sz="3200">
                <a:solidFill>
                  <a:srgbClr val="000000"/>
                </a:solidFill>
                <a:latin typeface="Calibri"/>
              </a:rPr>
              <a:t>Okozhat szégyenérzetet, félelmet, bánatot, haragot, idegességet, sőt, fizikai betegséget is.</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9" name="Picture 2"/>
          <p:cNvPicPr/>
          <p:nvPr/>
        </p:nvPicPr>
        <p:blipFill>
          <a:blip r:embed="rId1"/>
          <a:stretch>
            <a:fillRect/>
          </a:stretch>
        </p:blipFill>
        <p:spPr>
          <a:xfrm>
            <a:off x="0" y="0"/>
            <a:ext cx="9221040" cy="6857640"/>
          </a:xfrm>
          <a:prstGeom prst="rect">
            <a:avLst/>
          </a:prstGeom>
          <a:ln>
            <a:noFill/>
          </a:ln>
        </p:spPr>
      </p:pic>
      <p:sp>
        <p:nvSpPr>
          <p:cNvPr id="90" name="TextShape 1"/>
          <p:cNvSpPr txBox="1"/>
          <p:nvPr/>
        </p:nvSpPr>
        <p:spPr>
          <a:xfrm>
            <a:off x="457200" y="274680"/>
            <a:ext cx="8229240" cy="1142640"/>
          </a:xfrm>
          <a:prstGeom prst="rect">
            <a:avLst/>
          </a:prstGeom>
        </p:spPr>
        <p:txBody>
          <a:bodyPr anchor="ctr"/>
          <a:p>
            <a:endParaRPr/>
          </a:p>
        </p:txBody>
      </p:sp>
      <p:sp>
        <p:nvSpPr>
          <p:cNvPr id="91" name="TextShape 2"/>
          <p:cNvSpPr txBox="1"/>
          <p:nvPr/>
        </p:nvSpPr>
        <p:spPr>
          <a:xfrm>
            <a:off x="533520" y="2255760"/>
            <a:ext cx="8229240" cy="3534840"/>
          </a:xfrm>
          <a:prstGeom prst="rect">
            <a:avLst/>
          </a:prstGeom>
        </p:spPr>
        <p:txBody>
          <a:bodyPr/>
          <a:p>
            <a:pPr>
              <a:lnSpc>
                <a:spcPct val="100000"/>
              </a:lnSpc>
              <a:buFont typeface="Arial"/>
              <a:buChar char="•"/>
            </a:pPr>
            <a:r>
              <a:rPr b="1" lang="en-US" sz="3600">
                <a:solidFill>
                  <a:srgbClr val="ffffff"/>
                </a:solidFill>
                <a:latin typeface="Calibri"/>
              </a:rPr>
              <a:t>Ebben a tanulmányban négy bibliai beszámolót fogunk elemezni abból a szempontból, hogy jobban megértsük a bűntudat folyamatát, és levonjuk a következtetést, hogy mit tanulhatunk mindebből. Láthatjuk majd, hogy helyes mederben tartva a bűntudat Isten eszköze lehet – áldásunkra.</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2" name="Picture 2"/>
          <p:cNvPicPr/>
          <p:nvPr/>
        </p:nvPicPr>
        <p:blipFill>
          <a:blip r:embed="rId1"/>
          <a:stretch>
            <a:fillRect/>
          </a:stretch>
        </p:blipFill>
        <p:spPr>
          <a:xfrm>
            <a:off x="30600" y="0"/>
            <a:ext cx="9084960" cy="6857640"/>
          </a:xfrm>
          <a:prstGeom prst="rect">
            <a:avLst/>
          </a:prstGeom>
          <a:ln>
            <a:noFill/>
          </a:ln>
        </p:spPr>
      </p:pic>
      <p:sp>
        <p:nvSpPr>
          <p:cNvPr id="93" name="TextShape 1"/>
          <p:cNvSpPr txBox="1"/>
          <p:nvPr/>
        </p:nvSpPr>
        <p:spPr>
          <a:xfrm>
            <a:off x="914400" y="533520"/>
            <a:ext cx="2590560" cy="1142640"/>
          </a:xfrm>
          <a:prstGeom prst="rect">
            <a:avLst/>
          </a:prstGeom>
        </p:spPr>
        <p:txBody>
          <a:bodyPr anchor="ctr"/>
          <a:p>
            <a:pPr>
              <a:lnSpc>
                <a:spcPct val="100000"/>
              </a:lnSpc>
            </a:pPr>
            <a:r>
              <a:rPr b="1" lang="en-US" sz="4400">
                <a:solidFill>
                  <a:srgbClr val="ffffff"/>
                </a:solidFill>
                <a:latin typeface="Calibri"/>
              </a:rPr>
              <a:t>
</a:t>
            </a:r>
            <a:r>
              <a:rPr b="1" lang="en-US" sz="4400">
                <a:solidFill>
                  <a:srgbClr val="ffffff"/>
                </a:solidFill>
                <a:latin typeface="Calibri"/>
              </a:rPr>
              <a:t>A szégyen </a:t>
            </a:r>
            <a:r>
              <a:rPr lang="en-US" sz="4400">
                <a:solidFill>
                  <a:srgbClr val="ffffff"/>
                </a:solidFill>
                <a:latin typeface="Calibri"/>
              </a:rPr>
              <a:t>
</a:t>
            </a:r>
            <a:endParaRPr/>
          </a:p>
        </p:txBody>
      </p:sp>
      <p:sp>
        <p:nvSpPr>
          <p:cNvPr id="94" name="TextShape 2"/>
          <p:cNvSpPr txBox="1"/>
          <p:nvPr/>
        </p:nvSpPr>
        <p:spPr>
          <a:xfrm>
            <a:off x="380880" y="2408400"/>
            <a:ext cx="8229240" cy="2696760"/>
          </a:xfrm>
          <a:prstGeom prst="rect">
            <a:avLst/>
          </a:prstGeom>
        </p:spPr>
        <p:txBody>
          <a:bodyPr/>
          <a:p>
            <a:pPr>
              <a:lnSpc>
                <a:spcPct val="100000"/>
              </a:lnSpc>
              <a:buFont typeface="Arial"/>
              <a:buChar char="•"/>
            </a:pPr>
            <a:r>
              <a:rPr b="1" lang="en-US" sz="3200">
                <a:solidFill>
                  <a:srgbClr val="0070c0"/>
                </a:solidFill>
                <a:latin typeface="Calibri"/>
              </a:rPr>
              <a:t>Olvassuk el 1Móz 3:8-13 verseit! </a:t>
            </a:r>
            <a:r>
              <a:rPr b="1" lang="en-US" sz="3200">
                <a:solidFill>
                  <a:srgbClr val="000000"/>
                </a:solidFill>
                <a:latin typeface="Calibri"/>
              </a:rPr>
              <a:t>Hogyan mutatta ki Ádám és Éva a bűntudatot, ami bennük támadt? Miért volt különösen rossz Ádám reakciója? </a:t>
            </a:r>
            <a:endParaRPr/>
          </a:p>
          <a:p>
            <a:pPr>
              <a:lnSpc>
                <a:spcPct val="100000"/>
              </a:lnSpc>
            </a:pP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5" name="Picture 2"/>
          <p:cNvPicPr/>
          <p:nvPr/>
        </p:nvPicPr>
        <p:blipFill>
          <a:blip r:embed="rId1"/>
          <a:stretch>
            <a:fillRect/>
          </a:stretch>
        </p:blipFill>
        <p:spPr>
          <a:xfrm>
            <a:off x="30600" y="0"/>
            <a:ext cx="9084960" cy="6857640"/>
          </a:xfrm>
          <a:prstGeom prst="rect">
            <a:avLst/>
          </a:prstGeom>
          <a:ln>
            <a:noFill/>
          </a:ln>
        </p:spPr>
      </p:pic>
      <p:sp>
        <p:nvSpPr>
          <p:cNvPr id="96" name="TextShape 1"/>
          <p:cNvSpPr txBox="1"/>
          <p:nvPr/>
        </p:nvSpPr>
        <p:spPr>
          <a:xfrm>
            <a:off x="228600" y="2408400"/>
            <a:ext cx="8229240" cy="2620440"/>
          </a:xfrm>
          <a:prstGeom prst="rect">
            <a:avLst/>
          </a:prstGeom>
        </p:spPr>
        <p:txBody>
          <a:bodyPr/>
          <a:p>
            <a:pPr algn="ctr">
              <a:lnSpc>
                <a:spcPct val="100000"/>
              </a:lnSpc>
              <a:buFont typeface="Arial"/>
              <a:buChar char="•"/>
            </a:pPr>
            <a:r>
              <a:rPr b="1" lang="en-US" sz="3600">
                <a:solidFill>
                  <a:srgbClr val="0070c0"/>
                </a:solidFill>
                <a:latin typeface="Calibri"/>
              </a:rPr>
              <a:t>A bűntudat volt az emberek első negatív, káros érzése. Ádám és Éva, miután vétkezett, egészen másképpen kezdett viselkedni, mint ahogy korábban tette. </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7" name="Picture 2"/>
          <p:cNvPicPr/>
          <p:nvPr/>
        </p:nvPicPr>
        <p:blipFill>
          <a:blip r:embed="rId1"/>
          <a:stretch>
            <a:fillRect/>
          </a:stretch>
        </p:blipFill>
        <p:spPr>
          <a:xfrm>
            <a:off x="30600" y="0"/>
            <a:ext cx="9084960" cy="6857640"/>
          </a:xfrm>
          <a:prstGeom prst="rect">
            <a:avLst/>
          </a:prstGeom>
          <a:ln>
            <a:noFill/>
          </a:ln>
        </p:spPr>
      </p:pic>
      <p:sp>
        <p:nvSpPr>
          <p:cNvPr id="98" name="TextShape 1"/>
          <p:cNvSpPr txBox="1"/>
          <p:nvPr/>
        </p:nvSpPr>
        <p:spPr>
          <a:xfrm>
            <a:off x="457200" y="2103480"/>
            <a:ext cx="8229240" cy="4525560"/>
          </a:xfrm>
          <a:prstGeom prst="rect">
            <a:avLst/>
          </a:prstGeom>
        </p:spPr>
        <p:txBody>
          <a:bodyPr/>
          <a:p>
            <a:pPr>
              <a:lnSpc>
                <a:spcPct val="100000"/>
              </a:lnSpc>
              <a:buFont typeface="Arial"/>
              <a:buChar char="•"/>
            </a:pPr>
            <a:r>
              <a:rPr lang="en-US" sz="3200">
                <a:solidFill>
                  <a:srgbClr val="000000"/>
                </a:solidFill>
                <a:latin typeface="Calibri"/>
              </a:rPr>
              <a:t>Az igazi megoldás abban van, ha teljes felelősséget vállalunk saját tetteinkért és Istent keressük, aki felszabadíthat a bűntudat alól. </a:t>
            </a:r>
            <a:r>
              <a:rPr b="1" lang="en-US" sz="3200">
                <a:solidFill>
                  <a:srgbClr val="0070c0"/>
                </a:solidFill>
                <a:latin typeface="Calibri"/>
              </a:rPr>
              <a:t>„Nincs tehát most már semmiféle kárhoztató ítélet azok ellen, akik a Krisztus Jézusban vannak” (Róm 8:1). </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9" name="Picture 2"/>
          <p:cNvPicPr/>
          <p:nvPr/>
        </p:nvPicPr>
        <p:blipFill>
          <a:blip r:embed="rId1"/>
          <a:stretch>
            <a:fillRect/>
          </a:stretch>
        </p:blipFill>
        <p:spPr>
          <a:xfrm>
            <a:off x="0" y="0"/>
            <a:ext cx="9221040" cy="6857640"/>
          </a:xfrm>
          <a:prstGeom prst="rect">
            <a:avLst/>
          </a:prstGeom>
          <a:ln>
            <a:noFill/>
          </a:ln>
        </p:spPr>
      </p:pic>
      <p:sp>
        <p:nvSpPr>
          <p:cNvPr id="100" name="TextShape 1"/>
          <p:cNvSpPr txBox="1"/>
          <p:nvPr/>
        </p:nvSpPr>
        <p:spPr>
          <a:xfrm>
            <a:off x="457200" y="274680"/>
            <a:ext cx="8229240" cy="1142640"/>
          </a:xfrm>
          <a:prstGeom prst="rect">
            <a:avLst/>
          </a:prstGeom>
        </p:spPr>
        <p:txBody>
          <a:bodyPr anchor="ctr"/>
          <a:p>
            <a:endParaRPr/>
          </a:p>
        </p:txBody>
      </p:sp>
      <p:sp>
        <p:nvSpPr>
          <p:cNvPr id="101" name="TextShape 2"/>
          <p:cNvSpPr txBox="1"/>
          <p:nvPr/>
        </p:nvSpPr>
        <p:spPr>
          <a:xfrm>
            <a:off x="457200" y="2286000"/>
            <a:ext cx="8229240" cy="3763440"/>
          </a:xfrm>
          <a:prstGeom prst="rect">
            <a:avLst/>
          </a:prstGeom>
        </p:spPr>
        <p:txBody>
          <a:bodyPr/>
          <a:p>
            <a:pPr>
              <a:lnSpc>
                <a:spcPct val="100000"/>
              </a:lnSpc>
              <a:buFont typeface="Arial"/>
              <a:buChar char="•"/>
            </a:pPr>
            <a:r>
              <a:rPr b="1" lang="en-US" sz="3200">
                <a:solidFill>
                  <a:srgbClr val="ffffff"/>
                </a:solidFill>
                <a:latin typeface="Calibri"/>
              </a:rPr>
              <a:t>Mit veszel észre magadon, hogyan reagálsz a bűntudatra? Ádámhoz hasonlóan rögtön másokat okolsz saját rossz tetteidért? Miként tanulhatod meg, hogy szembenézz azzal, amit elrontottál, és utána Isten kegyelméből továbblépj?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2" name="Picture 2"/>
          <p:cNvPicPr/>
          <p:nvPr/>
        </p:nvPicPr>
        <p:blipFill>
          <a:blip r:embed="rId1"/>
          <a:stretch>
            <a:fillRect/>
          </a:stretch>
        </p:blipFill>
        <p:spPr>
          <a:xfrm>
            <a:off x="30600" y="0"/>
            <a:ext cx="9113040" cy="6857640"/>
          </a:xfrm>
          <a:prstGeom prst="rect">
            <a:avLst/>
          </a:prstGeom>
          <a:ln>
            <a:noFill/>
          </a:ln>
        </p:spPr>
      </p:pic>
      <p:sp>
        <p:nvSpPr>
          <p:cNvPr id="103" name="TextShape 1"/>
          <p:cNvSpPr txBox="1"/>
          <p:nvPr/>
        </p:nvSpPr>
        <p:spPr>
          <a:xfrm>
            <a:off x="304920" y="1752480"/>
            <a:ext cx="8229240" cy="1142640"/>
          </a:xfrm>
          <a:prstGeom prst="rect">
            <a:avLst/>
          </a:prstGeom>
        </p:spPr>
        <p:txBody>
          <a:bodyPr anchor="ctr"/>
          <a:p>
            <a:pPr algn="ctr">
              <a:lnSpc>
                <a:spcPct val="100000"/>
              </a:lnSpc>
            </a:pPr>
            <a:r>
              <a:rPr b="1" lang="en-US" sz="4400">
                <a:solidFill>
                  <a:srgbClr val="0070c0"/>
                </a:solidFill>
                <a:latin typeface="Calibri"/>
              </a:rPr>
              <a:t>
</a:t>
            </a:r>
            <a:r>
              <a:rPr b="1" lang="en-US" sz="4400">
                <a:solidFill>
                  <a:srgbClr val="0070c0"/>
                </a:solidFill>
                <a:latin typeface="Calibri"/>
              </a:rPr>
              <a:t>József testvéreinek ijedelme</a:t>
            </a:r>
            <a:r>
              <a:rPr lang="en-US" sz="4400">
                <a:solidFill>
                  <a:srgbClr val="0070c0"/>
                </a:solidFill>
                <a:latin typeface="Calibri"/>
              </a:rPr>
              <a:t> </a:t>
            </a:r>
            <a:r>
              <a:rPr lang="en-US" sz="4400">
                <a:solidFill>
                  <a:srgbClr val="0070c0"/>
                </a:solidFill>
                <a:latin typeface="Calibri"/>
              </a:rPr>
              <a:t>
</a:t>
            </a:r>
            <a:endParaRPr/>
          </a:p>
        </p:txBody>
      </p:sp>
      <p:sp>
        <p:nvSpPr>
          <p:cNvPr id="104" name="TextShape 2"/>
          <p:cNvSpPr txBox="1"/>
          <p:nvPr/>
        </p:nvSpPr>
        <p:spPr>
          <a:xfrm>
            <a:off x="457200" y="3094200"/>
            <a:ext cx="8229240" cy="3230280"/>
          </a:xfrm>
          <a:prstGeom prst="rect">
            <a:avLst/>
          </a:prstGeom>
        </p:spPr>
        <p:txBody>
          <a:bodyPr/>
          <a:p>
            <a:pPr>
              <a:lnSpc>
                <a:spcPct val="100000"/>
              </a:lnSpc>
              <a:buFont typeface="Arial"/>
              <a:buChar char="•"/>
            </a:pPr>
            <a:r>
              <a:rPr b="1" lang="en-US" sz="3200">
                <a:solidFill>
                  <a:srgbClr val="0070c0"/>
                </a:solidFill>
                <a:latin typeface="Calibri"/>
              </a:rPr>
              <a:t>A bűntudat a múlt bizonyos történéseivel kapcsolatos, néha csupán csak egy röpke esemény képe, amit agyunkban újra meg újra visszajátszunk. </a:t>
            </a:r>
            <a:r>
              <a:rPr lang="en-US" sz="3200">
                <a:solidFill>
                  <a:srgbClr val="000000"/>
                </a:solidFill>
                <a:latin typeface="Calibri"/>
              </a:rPr>
              <a:t>Máskor egy felvillanó kép alakjában jelenik meg, ami betölti elménket és megjelenik álmainkban, sőt, rémálmainkban.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