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257" r:id="rId2"/>
    <p:sldId id="287" r:id="rId3"/>
    <p:sldId id="335" r:id="rId4"/>
    <p:sldId id="288" r:id="rId5"/>
    <p:sldId id="336" r:id="rId6"/>
    <p:sldId id="347" r:id="rId7"/>
    <p:sldId id="258" r:id="rId8"/>
    <p:sldId id="259" r:id="rId9"/>
    <p:sldId id="309" r:id="rId10"/>
    <p:sldId id="310" r:id="rId11"/>
    <p:sldId id="311" r:id="rId12"/>
    <p:sldId id="349" r:id="rId13"/>
    <p:sldId id="340" r:id="rId14"/>
    <p:sldId id="342" r:id="rId15"/>
    <p:sldId id="312" r:id="rId16"/>
    <p:sldId id="313" r:id="rId17"/>
    <p:sldId id="262" r:id="rId18"/>
    <p:sldId id="328" r:id="rId19"/>
    <p:sldId id="289" r:id="rId20"/>
    <p:sldId id="290" r:id="rId21"/>
    <p:sldId id="291" r:id="rId22"/>
    <p:sldId id="292" r:id="rId23"/>
    <p:sldId id="341" r:id="rId24"/>
    <p:sldId id="266" r:id="rId25"/>
    <p:sldId id="268" r:id="rId26"/>
    <p:sldId id="337" r:id="rId27"/>
    <p:sldId id="338" r:id="rId28"/>
    <p:sldId id="279" r:id="rId29"/>
    <p:sldId id="325" r:id="rId30"/>
    <p:sldId id="339" r:id="rId31"/>
    <p:sldId id="269" r:id="rId32"/>
    <p:sldId id="270" r:id="rId33"/>
    <p:sldId id="272" r:id="rId34"/>
    <p:sldId id="323" r:id="rId35"/>
    <p:sldId id="334" r:id="rId36"/>
  </p:sldIdLst>
  <p:sldSz cx="9144000" cy="6858000" type="screen4x3"/>
  <p:notesSz cx="6851650" cy="939165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5pPr>
    <a:lvl6pPr marL="2286000" algn="l" defTabSz="914400" rtl="0" eaLnBrk="1" latinLnBrk="0" hangingPunct="1">
      <a:defRPr sz="2400" kern="1200">
        <a:solidFill>
          <a:schemeClr val="tx1"/>
        </a:solidFill>
        <a:latin typeface="Times New Roman" charset="0"/>
        <a:ea typeface="ＭＳ Ｐゴシック" charset="-128"/>
        <a:cs typeface="+mn-cs"/>
      </a:defRPr>
    </a:lvl6pPr>
    <a:lvl7pPr marL="2743200" algn="l" defTabSz="914400" rtl="0" eaLnBrk="1" latinLnBrk="0" hangingPunct="1">
      <a:defRPr sz="2400" kern="1200">
        <a:solidFill>
          <a:schemeClr val="tx1"/>
        </a:solidFill>
        <a:latin typeface="Times New Roman" charset="0"/>
        <a:ea typeface="ＭＳ Ｐゴシック" charset="-128"/>
        <a:cs typeface="+mn-cs"/>
      </a:defRPr>
    </a:lvl7pPr>
    <a:lvl8pPr marL="3200400" algn="l" defTabSz="914400" rtl="0" eaLnBrk="1" latinLnBrk="0" hangingPunct="1">
      <a:defRPr sz="2400" kern="1200">
        <a:solidFill>
          <a:schemeClr val="tx1"/>
        </a:solidFill>
        <a:latin typeface="Times New Roman" charset="0"/>
        <a:ea typeface="ＭＳ Ｐゴシック" charset="-128"/>
        <a:cs typeface="+mn-cs"/>
      </a:defRPr>
    </a:lvl8pPr>
    <a:lvl9pPr marL="3657600" algn="l" defTabSz="914400" rtl="0" eaLnBrk="1" latinLnBrk="0" hangingPunct="1">
      <a:defRPr sz="2400" kern="1200">
        <a:solidFill>
          <a:schemeClr val="tx1"/>
        </a:solidFill>
        <a:latin typeface="Times New Roman"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8">
          <p15:clr>
            <a:srgbClr val="A4A3A4"/>
          </p15:clr>
        </p15:guide>
        <p15:guide id="2" pos="215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1A40"/>
    <a:srgbClr val="FF0066"/>
    <a:srgbClr val="FFFFFF"/>
    <a:srgbClr val="D21A40"/>
    <a:srgbClr val="000000"/>
    <a:srgbClr val="D6FEFD"/>
    <a:srgbClr val="C1FDFC"/>
    <a:srgbClr val="AAFCFA"/>
    <a:srgbClr val="F2BDB4"/>
    <a:srgbClr val="A529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80"/>
    <p:restoredTop sz="72798" autoAdjust="0"/>
  </p:normalViewPr>
  <p:slideViewPr>
    <p:cSldViewPr>
      <p:cViewPr varScale="1">
        <p:scale>
          <a:sx n="47" d="100"/>
          <a:sy n="47" d="100"/>
        </p:scale>
        <p:origin x="1402" y="2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728" y="-90"/>
      </p:cViewPr>
      <p:guideLst>
        <p:guide orient="horz" pos="2958"/>
        <p:guide pos="215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75779" name="Rectangle 3"/>
          <p:cNvSpPr>
            <a:spLocks noGrp="1" noChangeArrowheads="1"/>
          </p:cNvSpPr>
          <p:nvPr>
            <p:ph type="dt" sz="quarter" idx="1"/>
          </p:nvPr>
        </p:nvSpPr>
        <p:spPr bwMode="auto">
          <a:xfrm>
            <a:off x="3883025" y="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charset="0"/>
                <a:cs typeface="+mn-cs"/>
              </a:defRPr>
            </a:lvl1pPr>
          </a:lstStyle>
          <a:p>
            <a:pPr>
              <a:defRPr/>
            </a:pPr>
            <a:endParaRPr lang="en-GB"/>
          </a:p>
        </p:txBody>
      </p:sp>
      <p:sp>
        <p:nvSpPr>
          <p:cNvPr id="75780" name="Rectangle 4"/>
          <p:cNvSpPr>
            <a:spLocks noGrp="1" noChangeArrowheads="1"/>
          </p:cNvSpPr>
          <p:nvPr>
            <p:ph type="ftr" sz="quarter" idx="2"/>
          </p:nvPr>
        </p:nvSpPr>
        <p:spPr bwMode="auto">
          <a:xfrm>
            <a:off x="0" y="892175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75781" name="Rectangle 5"/>
          <p:cNvSpPr>
            <a:spLocks noGrp="1" noChangeArrowheads="1"/>
          </p:cNvSpPr>
          <p:nvPr>
            <p:ph type="sldNum" sz="quarter" idx="3"/>
          </p:nvPr>
        </p:nvSpPr>
        <p:spPr bwMode="auto">
          <a:xfrm>
            <a:off x="3883025" y="892175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8BA6E7D-3251-3E4F-A4CD-7D665BDE1816}" type="slidenum">
              <a:rPr lang="en-GB" altLang="en-US"/>
              <a:pPr>
                <a:defRPr/>
              </a:pPr>
              <a:t>‹#›</a:t>
            </a:fld>
            <a:endParaRPr lang="en-GB" altLang="en-US"/>
          </a:p>
        </p:txBody>
      </p:sp>
    </p:spTree>
    <p:extLst>
      <p:ext uri="{BB962C8B-B14F-4D97-AF65-F5344CB8AC3E}">
        <p14:creationId xmlns:p14="http://schemas.microsoft.com/office/powerpoint/2010/main" val="418414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5123" name="Rectangle 3"/>
          <p:cNvSpPr>
            <a:spLocks noGrp="1" noChangeArrowheads="1"/>
          </p:cNvSpPr>
          <p:nvPr>
            <p:ph type="dt" idx="1"/>
          </p:nvPr>
        </p:nvSpPr>
        <p:spPr bwMode="auto">
          <a:xfrm>
            <a:off x="3883025" y="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charset="0"/>
                <a:cs typeface="+mn-cs"/>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1077913" y="703263"/>
            <a:ext cx="4697412" cy="35226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125" name="Rectangle 5"/>
          <p:cNvSpPr>
            <a:spLocks noGrp="1" noChangeArrowheads="1"/>
          </p:cNvSpPr>
          <p:nvPr>
            <p:ph type="body" sz="quarter" idx="3"/>
          </p:nvPr>
        </p:nvSpPr>
        <p:spPr bwMode="auto">
          <a:xfrm>
            <a:off x="912813" y="4460875"/>
            <a:ext cx="5026025" cy="4225925"/>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126" name="Rectangle 6"/>
          <p:cNvSpPr>
            <a:spLocks noGrp="1" noChangeArrowheads="1"/>
          </p:cNvSpPr>
          <p:nvPr>
            <p:ph type="ftr" sz="quarter" idx="4"/>
          </p:nvPr>
        </p:nvSpPr>
        <p:spPr bwMode="auto">
          <a:xfrm>
            <a:off x="0" y="892175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5127" name="Rectangle 7"/>
          <p:cNvSpPr>
            <a:spLocks noGrp="1" noChangeArrowheads="1"/>
          </p:cNvSpPr>
          <p:nvPr>
            <p:ph type="sldNum" sz="quarter" idx="5"/>
          </p:nvPr>
        </p:nvSpPr>
        <p:spPr bwMode="auto">
          <a:xfrm>
            <a:off x="3883025" y="892175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5180E10-AB8B-B54D-A47E-77507DBD015B}" type="slidenum">
              <a:rPr lang="en-GB" altLang="en-US"/>
              <a:pPr>
                <a:defRPr/>
              </a:pPr>
              <a:t>‹#›</a:t>
            </a:fld>
            <a:endParaRPr lang="en-GB" altLang="en-US"/>
          </a:p>
        </p:txBody>
      </p:sp>
    </p:spTree>
    <p:extLst>
      <p:ext uri="{BB962C8B-B14F-4D97-AF65-F5344CB8AC3E}">
        <p14:creationId xmlns:p14="http://schemas.microsoft.com/office/powerpoint/2010/main" val="12715525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645AF5AB-5C71-9C42-8D02-4C240A7DD419}" type="slidenum">
              <a:rPr lang="en-GB" altLang="en-US"/>
              <a:pPr>
                <a:spcBef>
                  <a:spcPct val="0"/>
                </a:spcBef>
              </a:pPr>
              <a:t>1</a:t>
            </a:fld>
            <a:endParaRPr lang="en-GB" altLang="en-US"/>
          </a:p>
        </p:txBody>
      </p:sp>
      <p:sp>
        <p:nvSpPr>
          <p:cNvPr id="16386" name="Rectangle 2"/>
          <p:cNvSpPr>
            <a:spLocks noGrp="1" noRot="1" noChangeAspect="1" noChangeArrowheads="1" noTextEdit="1"/>
          </p:cNvSpPr>
          <p:nvPr>
            <p:ph type="sldImg"/>
          </p:nvPr>
        </p:nvSpPr>
        <p:spPr>
          <a:ln/>
        </p:spPr>
      </p:sp>
      <p:sp>
        <p:nvSpPr>
          <p:cNvPr id="16387" name="Notes Placeholder 1"/>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en-US" b="1" dirty="0" smtClean="0">
                <a:ea typeface="ＭＳ Ｐゴシック" charset="-128"/>
              </a:rPr>
              <a:t>A szeretet megóv: az érzelmi, lelki erőszak sebeinek gyógyítása. </a:t>
            </a:r>
            <a:endParaRPr lang="en-US" altLang="en-US" b="1" dirty="0">
              <a:ea typeface="ＭＳ Ｐゴシック" charset="-128"/>
            </a:endParaRPr>
          </a:p>
        </p:txBody>
      </p:sp>
    </p:spTree>
    <p:extLst>
      <p:ext uri="{BB962C8B-B14F-4D97-AF65-F5344CB8AC3E}">
        <p14:creationId xmlns:p14="http://schemas.microsoft.com/office/powerpoint/2010/main" val="459172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05A393F1-C0C9-9241-A215-C1EEDDAAA4F9}" type="slidenum">
              <a:rPr lang="en-GB" altLang="en-US"/>
              <a:pPr>
                <a:spcBef>
                  <a:spcPct val="0"/>
                </a:spcBef>
              </a:pPr>
              <a:t>10</a:t>
            </a:fld>
            <a:endParaRPr lang="en-GB" alt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u-HU" altLang="en-US" b="1" dirty="0" smtClean="0">
                <a:ea typeface="ＭＳ Ｐゴシック" charset="-128"/>
              </a:rPr>
              <a:t>Mi az érzelmi erőszak? </a:t>
            </a:r>
            <a:endParaRPr lang="en-GB" altLang="en-US" b="1" dirty="0">
              <a:ea typeface="ＭＳ Ｐゴシック" charset="-128"/>
            </a:endParaRPr>
          </a:p>
          <a:p>
            <a:pPr eaLnBrk="1" hangingPunct="1"/>
            <a:endParaRPr lang="en-GB" altLang="en-US" b="1" dirty="0">
              <a:ea typeface="ＭＳ Ｐゴシック" charset="-128"/>
            </a:endParaRPr>
          </a:p>
          <a:p>
            <a:pPr marL="171450" indent="-171450" eaLnBrk="1" hangingPunct="1">
              <a:buFont typeface="Wingdings" panose="05000000000000000000" pitchFamily="2" charset="2"/>
              <a:buChar char="Ø"/>
              <a:defRPr/>
            </a:pPr>
            <a:r>
              <a:rPr lang="hu-HU" sz="800" b="1" dirty="0" smtClean="0">
                <a:latin typeface="Calibri" charset="0"/>
                <a:ea typeface="Calibri" charset="0"/>
                <a:cs typeface="Calibri" charset="0"/>
              </a:rPr>
              <a:t>„Pszichológiai bántalmazásnak” is nevezik. </a:t>
            </a:r>
            <a:r>
              <a:rPr lang="en-GB" sz="800" b="1" dirty="0" smtClean="0">
                <a:latin typeface="Calibri" charset="0"/>
                <a:ea typeface="Calibri" charset="0"/>
                <a:cs typeface="Calibri" charset="0"/>
              </a:rPr>
              <a:t>”</a:t>
            </a:r>
          </a:p>
          <a:p>
            <a:pPr marL="171450" indent="-171450">
              <a:spcAft>
                <a:spcPts val="0"/>
              </a:spcAft>
              <a:buFont typeface="Wingdings" panose="05000000000000000000" pitchFamily="2" charset="2"/>
              <a:buChar char="Ø"/>
            </a:pPr>
            <a:r>
              <a:rPr lang="hu-HU" sz="800" b="1" dirty="0" smtClean="0">
                <a:latin typeface="Calibri" panose="020F0502020204030204" pitchFamily="34" charset="0"/>
                <a:ea typeface="Times New Roman" panose="02020603050405020304" pitchFamily="18" charset="0"/>
                <a:cs typeface="Calibri" panose="020F0502020204030204" pitchFamily="34" charset="0"/>
              </a:rPr>
              <a:t>E bántásmód nem hagy olyan szemmel látható nyomokat, mint a fizikai erőszak. </a:t>
            </a:r>
            <a:endParaRPr lang="hu-HU" sz="800" b="1" dirty="0" smtClean="0">
              <a:latin typeface="Calibri" panose="020F0502020204030204" pitchFamily="34" charset="0"/>
              <a:ea typeface="Times New Roman" panose="02020603050405020304" pitchFamily="18" charset="0"/>
              <a:cs typeface="Times New Roman" panose="02020603050405020304" pitchFamily="18" charset="0"/>
            </a:endParaRPr>
          </a:p>
          <a:p>
            <a:pPr marL="171450" indent="-171450" eaLnBrk="1" hangingPunct="1">
              <a:buFont typeface="Wingdings" panose="05000000000000000000" pitchFamily="2" charset="2"/>
              <a:buChar char="Ø"/>
              <a:defRPr/>
            </a:pPr>
            <a:r>
              <a:rPr lang="hu-HU" sz="800" b="1" dirty="0" smtClean="0">
                <a:latin typeface="Calibri" charset="0"/>
                <a:ea typeface="Calibri" charset="0"/>
                <a:cs typeface="Calibri" charset="0"/>
              </a:rPr>
              <a:t>Az elkövető megfélemlítést, megalázást és elszigetelést alkalmaz, hogy áldozatának félelemben tartásával csökkentse annak önérzetét. </a:t>
            </a:r>
          </a:p>
        </p:txBody>
      </p:sp>
    </p:spTree>
    <p:extLst>
      <p:ext uri="{BB962C8B-B14F-4D97-AF65-F5344CB8AC3E}">
        <p14:creationId xmlns:p14="http://schemas.microsoft.com/office/powerpoint/2010/main" val="2218232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5D7A1E4-29FA-B34E-ACA2-3FE515A908A8}" type="slidenum">
              <a:rPr lang="en-GB" altLang="en-US"/>
              <a:pPr>
                <a:spcBef>
                  <a:spcPct val="0"/>
                </a:spcBef>
              </a:pPr>
              <a:t>11</a:t>
            </a:fld>
            <a:endParaRPr lang="en-GB" altLang="en-US"/>
          </a:p>
        </p:txBody>
      </p:sp>
      <p:sp>
        <p:nvSpPr>
          <p:cNvPr id="40962"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pPr eaLnBrk="1" hangingPunct="1">
              <a:defRPr/>
            </a:pPr>
            <a:endParaRPr lang="en-GB" dirty="0" smtClean="0">
              <a:cs typeface="+mn-cs"/>
            </a:endParaRPr>
          </a:p>
          <a:p>
            <a:pPr eaLnBrk="1" hangingPunct="1">
              <a:defRPr/>
            </a:pPr>
            <a:r>
              <a:rPr lang="hu-HU" altLang="en-US" b="1" dirty="0" smtClean="0"/>
              <a:t>Mi</a:t>
            </a:r>
            <a:r>
              <a:rPr lang="hu-HU" altLang="en-US" b="1" baseline="0" dirty="0" smtClean="0"/>
              <a:t> tartozik a lelki bántalmazás körébe? </a:t>
            </a:r>
            <a:endParaRPr lang="en-GB" dirty="0" smtClean="0">
              <a:cs typeface="+mn-cs"/>
            </a:endParaRPr>
          </a:p>
          <a:p>
            <a:pPr marL="342900" lvl="0" indent="-342900">
              <a:spcAft>
                <a:spcPts val="0"/>
              </a:spcAft>
              <a:buFont typeface="Symbol" panose="05050102010706020507" pitchFamily="18" charset="2"/>
              <a:buChar char=""/>
            </a:pPr>
            <a:r>
              <a:rPr lang="hu-HU" sz="1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 mellőzés</a:t>
            </a:r>
            <a:endParaRPr lang="hu-HU" sz="14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 visszautasítás</a:t>
            </a:r>
            <a:endParaRPr lang="hu-HU" sz="14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az elszigetelés</a:t>
            </a:r>
            <a:endParaRPr lang="hu-HU" sz="14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 szidalmazás</a:t>
            </a:r>
            <a:endParaRPr lang="hu-HU" sz="14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 kizsákmányolás, vagy megvesztegetés</a:t>
            </a:r>
            <a:endParaRPr lang="hu-HU" sz="14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 megfélemlítés</a:t>
            </a:r>
            <a:endParaRPr lang="hu-HU" sz="14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 gyermek elhanyagolása</a:t>
            </a:r>
            <a:endParaRPr lang="hu-HU" sz="14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r>
              <a:rPr lang="hu-HU" sz="1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hu-HU" sz="14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628650" lvl="1" indent="-171450" eaLnBrk="1" hangingPunct="1">
              <a:buFont typeface="Arial" charset="0"/>
              <a:buChar char="•"/>
              <a:defRPr/>
            </a:pPr>
            <a:endParaRPr lang="en-GB" b="1" dirty="0" smtClean="0"/>
          </a:p>
          <a:p>
            <a:pPr marL="171450" indent="-171450" eaLnBrk="1" hangingPunct="1">
              <a:buFont typeface="Arial" charset="0"/>
              <a:buChar char="•"/>
              <a:defRPr/>
            </a:pPr>
            <a:endParaRPr lang="en-GB" b="1" dirty="0" smtClean="0">
              <a:cs typeface="+mn-cs"/>
            </a:endParaRPr>
          </a:p>
        </p:txBody>
      </p:sp>
    </p:spTree>
    <p:extLst>
      <p:ext uri="{BB962C8B-B14F-4D97-AF65-F5344CB8AC3E}">
        <p14:creationId xmlns:p14="http://schemas.microsoft.com/office/powerpoint/2010/main" val="834175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a:t>
            </a:r>
            <a:r>
              <a:rPr lang="hu-HU" b="1" dirty="0" smtClean="0"/>
              <a:t>Nehéz Isten hűségében hinni, ha életünkben folyamatosan bántalmazást tapasztalunk.”</a:t>
            </a:r>
          </a:p>
          <a:p>
            <a:endParaRPr lang="hu-HU" b="1" dirty="0" smtClean="0"/>
          </a:p>
          <a:p>
            <a:r>
              <a:rPr lang="hu-HU" b="1" dirty="0" smtClean="0"/>
              <a:t>Dr. Tim Clinton</a:t>
            </a:r>
          </a:p>
          <a:p>
            <a:r>
              <a:rPr lang="hu-HU" b="1" dirty="0" smtClean="0"/>
              <a:t>Az Amerikai Keresztény Tanácsadók Szövetségének elnöke</a:t>
            </a:r>
          </a:p>
          <a:p>
            <a:endParaRPr lang="hu-HU" b="1" dirty="0"/>
          </a:p>
        </p:txBody>
      </p:sp>
      <p:sp>
        <p:nvSpPr>
          <p:cNvPr id="4" name="Dia számának helye 3"/>
          <p:cNvSpPr>
            <a:spLocks noGrp="1"/>
          </p:cNvSpPr>
          <p:nvPr>
            <p:ph type="sldNum" sz="quarter" idx="10"/>
          </p:nvPr>
        </p:nvSpPr>
        <p:spPr/>
        <p:txBody>
          <a:bodyPr/>
          <a:lstStyle/>
          <a:p>
            <a:pPr>
              <a:defRPr/>
            </a:pPr>
            <a:fld id="{45180E10-AB8B-B54D-A47E-77507DBD015B}" type="slidenum">
              <a:rPr lang="en-GB" altLang="en-US" smtClean="0"/>
              <a:pPr>
                <a:defRPr/>
              </a:pPr>
              <a:t>12</a:t>
            </a:fld>
            <a:endParaRPr lang="en-GB" altLang="en-US"/>
          </a:p>
        </p:txBody>
      </p:sp>
    </p:spTree>
    <p:extLst>
      <p:ext uri="{BB962C8B-B14F-4D97-AF65-F5344CB8AC3E}">
        <p14:creationId xmlns:p14="http://schemas.microsoft.com/office/powerpoint/2010/main" val="33462945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4D35E39-3566-B546-9116-F3AC35B53D7E}" type="slidenum">
              <a:rPr lang="en-GB" altLang="en-US"/>
              <a:pPr>
                <a:spcBef>
                  <a:spcPct val="0"/>
                </a:spcBef>
              </a:pPr>
              <a:t>13</a:t>
            </a:fld>
            <a:endParaRPr lang="en-GB" altLang="en-US"/>
          </a:p>
        </p:txBody>
      </p:sp>
      <p:sp>
        <p:nvSpPr>
          <p:cNvPr id="44034" name="Rectangle 1026"/>
          <p:cNvSpPr>
            <a:spLocks noGrp="1" noRot="1" noChangeAspect="1" noChangeArrowheads="1" noTextEdit="1"/>
          </p:cNvSpPr>
          <p:nvPr>
            <p:ph type="sldImg"/>
          </p:nvPr>
        </p:nvSpPr>
        <p:spPr>
          <a:ln/>
        </p:spPr>
      </p:sp>
      <p:sp>
        <p:nvSpPr>
          <p:cNvPr id="147459" name="Rectangle 1027"/>
          <p:cNvSpPr>
            <a:spLocks noGrp="1" noChangeArrowheads="1"/>
          </p:cNvSpPr>
          <p:nvPr>
            <p:ph type="body" idx="1"/>
          </p:nvPr>
        </p:nvSpPr>
        <p:spPr/>
        <p:txBody>
          <a:bodyPr/>
          <a:lstStyle/>
          <a:p>
            <a:pPr eaLnBrk="1" hangingPunct="1">
              <a:defRPr/>
            </a:pPr>
            <a:r>
              <a:rPr lang="hu-HU" altLang="en-US" b="1" noProof="0" dirty="0" smtClean="0"/>
              <a:t>Az</a:t>
            </a:r>
            <a:r>
              <a:rPr lang="en-GB" altLang="en-US" b="1" dirty="0" smtClean="0"/>
              <a:t> </a:t>
            </a:r>
            <a:r>
              <a:rPr lang="hu-HU" altLang="en-US" b="1" noProof="0" dirty="0" smtClean="0"/>
              <a:t>érzelmi</a:t>
            </a:r>
            <a:r>
              <a:rPr lang="en-GB" altLang="en-US" b="1" dirty="0" smtClean="0"/>
              <a:t> </a:t>
            </a:r>
            <a:r>
              <a:rPr lang="hu-HU" altLang="en-US" b="1" noProof="0" dirty="0" smtClean="0"/>
              <a:t>visszaélések</a:t>
            </a:r>
            <a:r>
              <a:rPr lang="en-GB" altLang="en-US" b="1" dirty="0" smtClean="0"/>
              <a:t> </a:t>
            </a:r>
            <a:r>
              <a:rPr lang="hu-HU" altLang="en-US" b="1" noProof="0" dirty="0" smtClean="0"/>
              <a:t>lehetséges</a:t>
            </a:r>
            <a:r>
              <a:rPr lang="en-GB" altLang="en-US" b="1" dirty="0" smtClean="0"/>
              <a:t> </a:t>
            </a:r>
            <a:r>
              <a:rPr lang="hu-HU" altLang="en-US" b="1" noProof="0" dirty="0" smtClean="0"/>
              <a:t>jelei:</a:t>
            </a:r>
          </a:p>
          <a:p>
            <a:pPr marL="628650" lvl="1"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szokatlan félelmek (bizonyos emberektől, hazafelé az utcán, stb.)</a:t>
            </a:r>
          </a:p>
          <a:p>
            <a:pPr marL="628650" lvl="1"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támadó, vagy éppen visszahúzódó viselkedés</a:t>
            </a:r>
          </a:p>
          <a:p>
            <a:pPr marL="628650" lvl="1"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sóvárgás a figyelemre (nem megfelelő kapcsolat a felnőttekkel, vagy kortársakkal)</a:t>
            </a:r>
          </a:p>
          <a:p>
            <a:pPr marL="628650" lvl="1"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szétszórtság (a koncentráció hiánya)</a:t>
            </a:r>
          </a:p>
          <a:p>
            <a:pPr marL="628650" lvl="1"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állandó éhség (ennivaló kunyerálása, vagy elcsenése)</a:t>
            </a:r>
            <a:endParaRPr lang="hu-HU" sz="1400" b="1" kern="1200" dirty="0" smtClean="0">
              <a:solidFill>
                <a:schemeClr val="tx1"/>
              </a:solidFill>
              <a:effectLst/>
              <a:latin typeface="Times New Roman" charset="0"/>
              <a:ea typeface="ＭＳ Ｐゴシック" charset="0"/>
              <a:cs typeface="ＭＳ Ｐゴシック" charset="0"/>
            </a:endParaRPr>
          </a:p>
          <a:p>
            <a:pPr marL="628650" lvl="1"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állandó késés, vagy hiányzás az iskolából</a:t>
            </a:r>
            <a:endParaRPr lang="hu-HU" sz="1400" b="1" kern="1200" dirty="0" smtClean="0">
              <a:solidFill>
                <a:schemeClr val="tx1"/>
              </a:solidFill>
              <a:effectLst/>
              <a:latin typeface="Times New Roman" charset="0"/>
              <a:ea typeface="ＭＳ Ｐゴシック" charset="0"/>
              <a:cs typeface="ＭＳ Ｐゴシック" charset="0"/>
            </a:endParaRPr>
          </a:p>
          <a:p>
            <a:pPr marL="628650" lvl="1"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váratlan teljesítménycsökkenés</a:t>
            </a:r>
            <a:endParaRPr lang="en-GB" sz="3200" b="1" dirty="0" smtClean="0"/>
          </a:p>
          <a:p>
            <a:pPr eaLnBrk="1" hangingPunct="1">
              <a:defRPr/>
            </a:pPr>
            <a:endParaRPr lang="en-GB" b="1" dirty="0" smtClean="0">
              <a:cs typeface="+mn-cs"/>
            </a:endParaRPr>
          </a:p>
          <a:p>
            <a:pPr eaLnBrk="1" hangingPunct="1">
              <a:defRPr/>
            </a:pPr>
            <a:endParaRPr lang="en-GB" dirty="0" smtClean="0">
              <a:cs typeface="+mn-cs"/>
            </a:endParaRPr>
          </a:p>
        </p:txBody>
      </p:sp>
    </p:spTree>
    <p:extLst>
      <p:ext uri="{BB962C8B-B14F-4D97-AF65-F5344CB8AC3E}">
        <p14:creationId xmlns:p14="http://schemas.microsoft.com/office/powerpoint/2010/main" val="24247301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AF4CFF2-FDB3-4F44-AE44-957A07FAE046}" type="slidenum">
              <a:rPr lang="en-GB" altLang="en-US"/>
              <a:pPr>
                <a:spcBef>
                  <a:spcPct val="0"/>
                </a:spcBef>
              </a:pPr>
              <a:t>14</a:t>
            </a:fld>
            <a:endParaRPr lang="en-GB" altLang="en-US"/>
          </a:p>
        </p:txBody>
      </p:sp>
      <p:sp>
        <p:nvSpPr>
          <p:cNvPr id="46082" name="Rectangle 1026"/>
          <p:cNvSpPr>
            <a:spLocks noGrp="1" noRot="1" noChangeAspect="1" noChangeArrowheads="1" noTextEdit="1"/>
          </p:cNvSpPr>
          <p:nvPr>
            <p:ph type="sldImg"/>
          </p:nvPr>
        </p:nvSpPr>
        <p:spPr>
          <a:ln/>
        </p:spPr>
      </p:sp>
      <p:sp>
        <p:nvSpPr>
          <p:cNvPr id="46083" name="Rectangle 1027"/>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u-HU" altLang="en-US" b="1" dirty="0" smtClean="0">
                <a:ea typeface="ＭＳ Ｐゴシック" charset="-128"/>
              </a:rPr>
              <a:t>Az elhanyagoltság lehetséges jelei </a:t>
            </a:r>
            <a:endParaRPr lang="en-GB" altLang="en-US" b="1" dirty="0">
              <a:ea typeface="ＭＳ Ｐゴシック" charset="-128"/>
            </a:endParaRPr>
          </a:p>
          <a:p>
            <a:pPr eaLnBrk="1" hangingPunct="1"/>
            <a:endParaRPr lang="en-GB" altLang="en-US" b="1" dirty="0">
              <a:ea typeface="ＭＳ Ｐゴシック" charset="-128"/>
            </a:endParaRPr>
          </a:p>
          <a:p>
            <a:pPr marL="628650" lvl="1" indent="-171450">
              <a:buFont typeface="Wingdings" panose="05000000000000000000" pitchFamily="2" charset="2"/>
              <a:buChar char="Ø"/>
            </a:pPr>
            <a:r>
              <a:rPr lang="hu-HU" sz="1200" kern="1200" dirty="0" smtClean="0">
                <a:solidFill>
                  <a:schemeClr val="tx1"/>
                </a:solidFill>
                <a:effectLst/>
                <a:latin typeface="Times New Roman" charset="0"/>
                <a:ea typeface="ＭＳ Ｐゴシック" charset="0"/>
                <a:cs typeface="ＭＳ Ｐゴシック" charset="0"/>
              </a:rPr>
              <a:t>ápolatlan és lehangolt külső megjelenés</a:t>
            </a:r>
            <a:endParaRPr lang="hu-HU" sz="1400" kern="1200" dirty="0" smtClean="0">
              <a:solidFill>
                <a:schemeClr val="tx1"/>
              </a:solidFill>
              <a:effectLst/>
              <a:latin typeface="Times New Roman" charset="0"/>
              <a:ea typeface="ＭＳ Ｐゴシック" charset="0"/>
              <a:cs typeface="ＭＳ Ｐゴシック" charset="0"/>
            </a:endParaRPr>
          </a:p>
          <a:p>
            <a:pPr marL="628650" lvl="1" indent="-171450">
              <a:buFont typeface="Wingdings" panose="05000000000000000000" pitchFamily="2" charset="2"/>
              <a:buChar char="Ø"/>
            </a:pPr>
            <a:r>
              <a:rPr lang="hu-HU" sz="1200" kern="1200" dirty="0" smtClean="0">
                <a:solidFill>
                  <a:schemeClr val="tx1"/>
                </a:solidFill>
                <a:effectLst/>
                <a:latin typeface="Times New Roman" charset="0"/>
                <a:ea typeface="ＭＳ Ｐゴシック" charset="0"/>
                <a:cs typeface="ＭＳ Ｐゴシック" charset="0"/>
              </a:rPr>
              <a:t>elhanyagolt, piszkos külső (különösen kisgyermekeknél)</a:t>
            </a:r>
            <a:endParaRPr lang="hu-HU" sz="1400" kern="1200" dirty="0" smtClean="0">
              <a:solidFill>
                <a:schemeClr val="tx1"/>
              </a:solidFill>
              <a:effectLst/>
              <a:latin typeface="Times New Roman" charset="0"/>
              <a:ea typeface="ＭＳ Ｐゴシック" charset="0"/>
              <a:cs typeface="ＭＳ Ｐゴシック" charset="0"/>
            </a:endParaRPr>
          </a:p>
          <a:p>
            <a:pPr marL="628650" lvl="1" indent="-171450">
              <a:buFont typeface="Wingdings" panose="05000000000000000000" pitchFamily="2" charset="2"/>
              <a:buChar char="Ø"/>
            </a:pPr>
            <a:r>
              <a:rPr lang="hu-HU" sz="1200" kern="1200" dirty="0" smtClean="0">
                <a:solidFill>
                  <a:schemeClr val="tx1"/>
                </a:solidFill>
                <a:effectLst/>
                <a:latin typeface="Times New Roman" charset="0"/>
                <a:ea typeface="ＭＳ Ｐゴシック" charset="0"/>
                <a:cs typeface="ＭＳ Ｐゴシック" charset="0"/>
              </a:rPr>
              <a:t>állandó éhség (ennivaló kunyerálása, vagy elcsenése)</a:t>
            </a:r>
            <a:endParaRPr lang="hu-HU" sz="1400" kern="1200" dirty="0" smtClean="0">
              <a:solidFill>
                <a:schemeClr val="tx1"/>
              </a:solidFill>
              <a:effectLst/>
              <a:latin typeface="Times New Roman" charset="0"/>
              <a:ea typeface="ＭＳ Ｐゴシック" charset="0"/>
              <a:cs typeface="ＭＳ Ｐゴシック" charset="0"/>
            </a:endParaRPr>
          </a:p>
          <a:p>
            <a:pPr marL="628650" lvl="1" indent="-171450">
              <a:buFont typeface="Wingdings" panose="05000000000000000000" pitchFamily="2" charset="2"/>
              <a:buChar char="Ø"/>
            </a:pPr>
            <a:r>
              <a:rPr lang="hu-HU" sz="1200" kern="1200" dirty="0" smtClean="0">
                <a:solidFill>
                  <a:schemeClr val="tx1"/>
                </a:solidFill>
                <a:effectLst/>
                <a:latin typeface="Times New Roman" charset="0"/>
                <a:ea typeface="ＭＳ Ｐゴシック" charset="0"/>
                <a:cs typeface="ＭＳ Ｐゴシック" charset="0"/>
              </a:rPr>
              <a:t>rendezetlen, vagy az időjárásnak nem megfelelő ruházat </a:t>
            </a:r>
            <a:endParaRPr lang="hu-HU" sz="1400" kern="1200" dirty="0" smtClean="0">
              <a:solidFill>
                <a:schemeClr val="tx1"/>
              </a:solidFill>
              <a:effectLst/>
              <a:latin typeface="Times New Roman" charset="0"/>
              <a:ea typeface="ＭＳ Ｐゴシック" charset="0"/>
              <a:cs typeface="ＭＳ Ｐゴシック" charset="0"/>
            </a:endParaRPr>
          </a:p>
          <a:p>
            <a:pPr marL="628650" lvl="1" indent="-171450">
              <a:buFont typeface="Wingdings" panose="05000000000000000000" pitchFamily="2" charset="2"/>
              <a:buChar char="Ø"/>
            </a:pPr>
            <a:r>
              <a:rPr lang="hu-HU" sz="1200" kern="1200" dirty="0" smtClean="0">
                <a:solidFill>
                  <a:schemeClr val="tx1"/>
                </a:solidFill>
                <a:effectLst/>
                <a:latin typeface="Times New Roman" charset="0"/>
                <a:ea typeface="ＭＳ Ｐゴシック" charset="0"/>
                <a:cs typeface="ＭＳ Ｐゴシック" charset="0"/>
              </a:rPr>
              <a:t>elhúzódó egészségügyi problémák, vagy túl lassan gyógyuló sérülések</a:t>
            </a:r>
            <a:endParaRPr lang="en-GB" altLang="en-US" dirty="0">
              <a:ea typeface="ＭＳ Ｐゴシック" charset="-128"/>
            </a:endParaRPr>
          </a:p>
          <a:p>
            <a:pPr marL="628650" lvl="1" indent="-171450" eaLnBrk="1" hangingPunct="1">
              <a:buFont typeface="Wingdings" panose="05000000000000000000" pitchFamily="2" charset="2"/>
              <a:buChar char="Ø"/>
            </a:pPr>
            <a:endParaRPr lang="en-GB" altLang="en-US" dirty="0">
              <a:ea typeface="ＭＳ Ｐゴシック" charset="-128"/>
            </a:endParaRPr>
          </a:p>
        </p:txBody>
      </p:sp>
    </p:spTree>
    <p:extLst>
      <p:ext uri="{BB962C8B-B14F-4D97-AF65-F5344CB8AC3E}">
        <p14:creationId xmlns:p14="http://schemas.microsoft.com/office/powerpoint/2010/main" val="27360000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6C2E8860-1474-E546-A535-A4F9E0C3AA19}" type="slidenum">
              <a:rPr lang="en-GB" altLang="en-US"/>
              <a:pPr>
                <a:spcBef>
                  <a:spcPct val="0"/>
                </a:spcBef>
              </a:pPr>
              <a:t>15</a:t>
            </a:fld>
            <a:endParaRPr lang="en-GB" alt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sz="1200" b="1" kern="1200" dirty="0" smtClean="0">
                <a:solidFill>
                  <a:schemeClr val="tx1"/>
                </a:solidFill>
                <a:effectLst/>
                <a:latin typeface="Times New Roman" charset="0"/>
                <a:ea typeface="ＭＳ Ｐゴシック" charset="0"/>
                <a:cs typeface="ＭＳ Ｐゴシック" charset="0"/>
              </a:rPr>
              <a:t>Miért fordul mindez elő? </a:t>
            </a:r>
            <a:endParaRPr lang="hu-HU" sz="1200" kern="1200" dirty="0" smtClean="0">
              <a:solidFill>
                <a:schemeClr val="tx1"/>
              </a:solidFill>
              <a:effectLst/>
              <a:latin typeface="Times New Roman" charset="0"/>
              <a:ea typeface="ＭＳ Ｐゴシック" charset="0"/>
              <a:cs typeface="ＭＳ Ｐゴシック" charset="0"/>
            </a:endParaRPr>
          </a:p>
          <a:p>
            <a:pPr eaLnBrk="1" hangingPunct="1"/>
            <a:endParaRPr lang="en-GB" altLang="en-US" b="1" dirty="0" smtClean="0">
              <a:ea typeface="ＭＳ Ｐゴシック" charset="-128"/>
            </a:endParaRPr>
          </a:p>
          <a:p>
            <a:pPr marL="628650" lvl="1" indent="-171450" eaLnBrk="1" hangingPunct="1">
              <a:buFont typeface="Wingdings" panose="05000000000000000000" pitchFamily="2" charset="2"/>
              <a:buChar char="Ø"/>
              <a:defRPr/>
            </a:pPr>
            <a:r>
              <a:rPr lang="hu-HU" sz="1200" dirty="0" smtClean="0">
                <a:latin typeface="Calibri" charset="0"/>
                <a:ea typeface="Calibri" charset="0"/>
                <a:cs typeface="Calibri" charset="0"/>
              </a:rPr>
              <a:t>stressz</a:t>
            </a:r>
          </a:p>
          <a:p>
            <a:pPr marL="628650" lvl="1" indent="-171450" eaLnBrk="1" hangingPunct="1">
              <a:buFont typeface="Wingdings" panose="05000000000000000000" pitchFamily="2" charset="2"/>
              <a:buChar char="Ø"/>
              <a:defRPr/>
            </a:pPr>
            <a:r>
              <a:rPr lang="hu-HU" sz="1200" dirty="0" smtClean="0">
                <a:latin typeface="Calibri" charset="0"/>
                <a:ea typeface="Calibri" charset="0"/>
                <a:cs typeface="Calibri" charset="0"/>
              </a:rPr>
              <a:t>harag </a:t>
            </a:r>
          </a:p>
          <a:p>
            <a:pPr marL="628650" lvl="1" indent="-171450" eaLnBrk="1" hangingPunct="1">
              <a:buFont typeface="Wingdings" panose="05000000000000000000" pitchFamily="2" charset="2"/>
              <a:buChar char="Ø"/>
              <a:defRPr/>
            </a:pPr>
            <a:r>
              <a:rPr lang="hu-HU" sz="1200" dirty="0" smtClean="0">
                <a:latin typeface="Calibri" charset="0"/>
                <a:ea typeface="Calibri" charset="0"/>
                <a:cs typeface="Calibri" charset="0"/>
              </a:rPr>
              <a:t>gyenge szülői képességek </a:t>
            </a:r>
          </a:p>
          <a:p>
            <a:pPr marL="628650" lvl="1" indent="-171450" eaLnBrk="1" hangingPunct="1">
              <a:buFont typeface="Wingdings" panose="05000000000000000000" pitchFamily="2" charset="2"/>
              <a:buChar char="Ø"/>
              <a:defRPr/>
            </a:pPr>
            <a:r>
              <a:rPr lang="hu-HU" sz="1200" dirty="0" smtClean="0">
                <a:latin typeface="Calibri" charset="0"/>
                <a:ea typeface="Calibri" charset="0"/>
                <a:cs typeface="Calibri" charset="0"/>
              </a:rPr>
              <a:t>elszigeteltség </a:t>
            </a:r>
          </a:p>
          <a:p>
            <a:pPr marL="628650" lvl="1" indent="-171450" eaLnBrk="1" hangingPunct="1">
              <a:buFont typeface="Wingdings" panose="05000000000000000000" pitchFamily="2" charset="2"/>
              <a:buChar char="Ø"/>
              <a:defRPr/>
            </a:pPr>
            <a:r>
              <a:rPr lang="hu-HU" sz="1200" dirty="0" smtClean="0">
                <a:latin typeface="Calibri" charset="0"/>
                <a:ea typeface="Calibri" charset="0"/>
                <a:cs typeface="Calibri" charset="0"/>
              </a:rPr>
              <a:t>nem megfelelő elvárások a gyermekkel szemben </a:t>
            </a:r>
          </a:p>
          <a:p>
            <a:pPr marL="628650" lvl="1" indent="-171450" eaLnBrk="1" hangingPunct="1">
              <a:buFont typeface="Wingdings" panose="05000000000000000000" pitchFamily="2" charset="2"/>
              <a:buChar char="Ø"/>
              <a:defRPr/>
            </a:pPr>
            <a:r>
              <a:rPr lang="hu-HU" sz="1200" dirty="0" smtClean="0">
                <a:latin typeface="Calibri" charset="0"/>
                <a:ea typeface="Calibri" charset="0"/>
                <a:cs typeface="Calibri" charset="0"/>
              </a:rPr>
              <a:t>az egyik  házastárs irányítást és hatalmat akar gyakorolni a családban</a:t>
            </a:r>
          </a:p>
          <a:p>
            <a:pPr eaLnBrk="1" hangingPunct="1">
              <a:buFont typeface="Wingdings" charset="2"/>
              <a:buChar char="Ø"/>
            </a:pPr>
            <a:endParaRPr lang="en-GB" altLang="en-US" sz="800" b="1" dirty="0">
              <a:ea typeface="ＭＳ Ｐゴシック" charset="-128"/>
            </a:endParaRPr>
          </a:p>
          <a:p>
            <a:pPr eaLnBrk="1" hangingPunct="1"/>
            <a:endParaRPr lang="en-GB" altLang="en-US" dirty="0">
              <a:ea typeface="ＭＳ Ｐゴシック" charset="-128"/>
            </a:endParaRPr>
          </a:p>
        </p:txBody>
      </p:sp>
    </p:spTree>
    <p:extLst>
      <p:ext uri="{BB962C8B-B14F-4D97-AF65-F5344CB8AC3E}">
        <p14:creationId xmlns:p14="http://schemas.microsoft.com/office/powerpoint/2010/main" val="9775454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a:ln/>
        </p:spPr>
      </p:sp>
      <p:sp>
        <p:nvSpPr>
          <p:cNvPr id="50178"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err="1" smtClean="0">
                <a:ea typeface="ＭＳ Ｐゴシック" charset="-128"/>
              </a:rPr>
              <a:t>Bibli</a:t>
            </a:r>
            <a:r>
              <a:rPr lang="hu-HU" altLang="en-US" b="1" dirty="0" err="1" smtClean="0">
                <a:ea typeface="ＭＳ Ｐゴシック" charset="-128"/>
              </a:rPr>
              <a:t>ai</a:t>
            </a:r>
            <a:r>
              <a:rPr lang="hu-HU" altLang="en-US" b="1" dirty="0" smtClean="0">
                <a:ea typeface="ＭＳ Ｐゴシック" charset="-128"/>
              </a:rPr>
              <a:t> szemszögből </a:t>
            </a:r>
            <a:r>
              <a:rPr lang="en-US" altLang="en-US" b="1" dirty="0" smtClean="0">
                <a:ea typeface="ＭＳ Ｐゴシック" charset="-128"/>
              </a:rPr>
              <a:t> </a:t>
            </a:r>
            <a:endParaRPr lang="en-US" altLang="en-US" b="1" dirty="0">
              <a:ea typeface="ＭＳ Ｐゴシック" charset="-128"/>
            </a:endParaRPr>
          </a:p>
          <a:p>
            <a:endParaRPr lang="en-US" altLang="en-US" b="1" dirty="0">
              <a:ea typeface="ＭＳ Ｐゴシック" charset="-128"/>
            </a:endParaRPr>
          </a:p>
          <a:p>
            <a:r>
              <a:rPr lang="hu-HU" sz="1200" b="1" kern="1200" dirty="0" smtClean="0">
                <a:solidFill>
                  <a:schemeClr val="tx1"/>
                </a:solidFill>
                <a:effectLst/>
                <a:latin typeface="Times New Roman" charset="0"/>
                <a:ea typeface="ＭＳ Ｐゴシック" charset="0"/>
                <a:cs typeface="ＭＳ Ｐゴシック" charset="0"/>
              </a:rPr>
              <a:t>A Biblia nagyon világosan, egyértelműen fogalmaz a haragos emberi viselkedés veszélyeiről: </a:t>
            </a:r>
          </a:p>
          <a:p>
            <a:endParaRPr lang="hu-HU" sz="1200" b="1" kern="1200" dirty="0" smtClean="0">
              <a:solidFill>
                <a:schemeClr val="tx1"/>
              </a:solidFill>
              <a:effectLst/>
              <a:latin typeface="Times New Roman" charset="0"/>
              <a:ea typeface="ＭＳ Ｐゴシック" charset="0"/>
              <a:cs typeface="ＭＳ Ｐゴシック" charset="0"/>
            </a:endParaRPr>
          </a:p>
          <a:p>
            <a:r>
              <a:rPr lang="hu-HU" sz="1200" b="1" kern="1200" dirty="0" smtClean="0">
                <a:solidFill>
                  <a:schemeClr val="tx1"/>
                </a:solidFill>
                <a:effectLst/>
                <a:latin typeface="Times New Roman" charset="0"/>
                <a:ea typeface="ＭＳ Ｐゴシック" charset="0"/>
                <a:cs typeface="ＭＳ Ｐゴシック" charset="0"/>
              </a:rPr>
              <a:t>„</a:t>
            </a:r>
            <a:r>
              <a:rPr lang="hu-HU" sz="1200" b="1" i="1" kern="1200" dirty="0" smtClean="0">
                <a:solidFill>
                  <a:schemeClr val="tx1"/>
                </a:solidFill>
                <a:effectLst/>
                <a:latin typeface="Times New Roman" charset="0"/>
                <a:ea typeface="ＭＳ Ｐゴシック" charset="0"/>
                <a:cs typeface="ＭＳ Ｐゴシック" charset="0"/>
              </a:rPr>
              <a:t>Ne tarts barátságot a haragossal, és a dühösködővel ne menj; hogy el ne tanuld az ő </a:t>
            </a:r>
            <a:r>
              <a:rPr lang="hu-HU" sz="1200" b="1" i="1" kern="1200" dirty="0" err="1" smtClean="0">
                <a:solidFill>
                  <a:schemeClr val="tx1"/>
                </a:solidFill>
                <a:effectLst/>
                <a:latin typeface="Times New Roman" charset="0"/>
                <a:ea typeface="ＭＳ Ｐゴシック" charset="0"/>
                <a:cs typeface="ＭＳ Ｐゴシック" charset="0"/>
              </a:rPr>
              <a:t>útait</a:t>
            </a:r>
            <a:r>
              <a:rPr lang="hu-HU" sz="1200" b="1" i="1" kern="1200" dirty="0" smtClean="0">
                <a:solidFill>
                  <a:schemeClr val="tx1"/>
                </a:solidFill>
                <a:effectLst/>
                <a:latin typeface="Times New Roman" charset="0"/>
                <a:ea typeface="ＭＳ Ｐゴシック" charset="0"/>
                <a:cs typeface="ＭＳ Ｐゴシック" charset="0"/>
              </a:rPr>
              <a:t>, és tőrt ne keress tennen magadnak.” (</a:t>
            </a:r>
            <a:r>
              <a:rPr lang="hu-HU" sz="1200" b="1" i="1" kern="1200" dirty="0" err="1" smtClean="0">
                <a:solidFill>
                  <a:schemeClr val="tx1"/>
                </a:solidFill>
                <a:effectLst/>
                <a:latin typeface="Times New Roman" charset="0"/>
                <a:ea typeface="ＭＳ Ｐゴシック" charset="0"/>
                <a:cs typeface="ＭＳ Ｐゴシック" charset="0"/>
              </a:rPr>
              <a:t>Péld</a:t>
            </a:r>
            <a:r>
              <a:rPr lang="hu-HU" sz="1200" b="1" i="1" kern="1200" dirty="0" smtClean="0">
                <a:solidFill>
                  <a:schemeClr val="tx1"/>
                </a:solidFill>
                <a:effectLst/>
                <a:latin typeface="Times New Roman" charset="0"/>
                <a:ea typeface="ＭＳ Ｐゴシック" charset="0"/>
                <a:cs typeface="ＭＳ Ｐゴシック" charset="0"/>
              </a:rPr>
              <a:t> 22:24-25)</a:t>
            </a:r>
            <a:r>
              <a:rPr lang="hu-HU" sz="1200" b="1" kern="1200" dirty="0" smtClean="0">
                <a:solidFill>
                  <a:schemeClr val="tx1"/>
                </a:solidFill>
                <a:effectLst/>
                <a:latin typeface="Times New Roman" charset="0"/>
                <a:ea typeface="ＭＳ Ｐゴシック" charset="0"/>
                <a:cs typeface="ＭＳ Ｐゴシック" charset="0"/>
              </a:rPr>
              <a:t> </a:t>
            </a:r>
            <a:endParaRPr lang="en-US" altLang="en-US" b="1" dirty="0">
              <a:ea typeface="ＭＳ Ｐゴシック" charset="-128"/>
            </a:endParaRPr>
          </a:p>
        </p:txBody>
      </p:sp>
      <p:sp>
        <p:nvSpPr>
          <p:cNvPr id="50179"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92B002BC-FBF5-AE41-9FBC-C33D59894448}" type="slidenum">
              <a:rPr lang="en-GB" altLang="en-US" sz="1200"/>
              <a:pPr/>
              <a:t>16</a:t>
            </a:fld>
            <a:endParaRPr lang="en-GB" altLang="en-US" sz="1200"/>
          </a:p>
        </p:txBody>
      </p:sp>
    </p:spTree>
    <p:extLst>
      <p:ext uri="{BB962C8B-B14F-4D97-AF65-F5344CB8AC3E}">
        <p14:creationId xmlns:p14="http://schemas.microsoft.com/office/powerpoint/2010/main" val="23811705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F4FAF101-F0DF-8048-94F0-05B1758EE166}" type="slidenum">
              <a:rPr lang="en-GB" altLang="en-US"/>
              <a:pPr>
                <a:spcBef>
                  <a:spcPct val="0"/>
                </a:spcBef>
              </a:pPr>
              <a:t>17</a:t>
            </a:fld>
            <a:endParaRPr lang="en-GB" altLang="en-US"/>
          </a:p>
        </p:txBody>
      </p:sp>
      <p:sp>
        <p:nvSpPr>
          <p:cNvPr id="54274"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304800" y="4460875"/>
            <a:ext cx="6248400" cy="42259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hu-HU" altLang="en-US" sz="1400" b="1" dirty="0" smtClean="0">
                <a:latin typeface="Arial" charset="0"/>
                <a:ea typeface="ＭＳ Ｐゴシック" charset="-128"/>
              </a:rPr>
              <a:t>Megengedett vajon a harag? </a:t>
            </a:r>
            <a:endParaRPr lang="en-GB" altLang="en-US" sz="1400" b="1" dirty="0" smtClean="0">
              <a:latin typeface="Arial" charset="0"/>
              <a:ea typeface="ＭＳ Ｐゴシック" charset="-128"/>
            </a:endParaRPr>
          </a:p>
          <a:p>
            <a:pPr eaLnBrk="1" hangingPunct="1">
              <a:defRPr/>
            </a:pPr>
            <a:endParaRPr lang="en-GB" altLang="en-US" sz="1400" b="1" dirty="0" smtClean="0">
              <a:latin typeface="Arial" charset="0"/>
              <a:ea typeface="ＭＳ Ｐゴシック" charset="-128"/>
            </a:endParaRPr>
          </a:p>
          <a:p>
            <a:pPr marL="285750" indent="-285750" eaLnBrk="1" hangingPunct="1">
              <a:buSzPct val="130000"/>
              <a:buFont typeface="Arial" charset="0"/>
              <a:buChar char="•"/>
              <a:defRPr/>
            </a:pPr>
            <a:r>
              <a:rPr lang="hu-HU" sz="1200" b="1" kern="1200" dirty="0" smtClean="0">
                <a:solidFill>
                  <a:schemeClr val="tx1"/>
                </a:solidFill>
                <a:effectLst/>
                <a:latin typeface="Times New Roman" charset="0"/>
                <a:ea typeface="ＭＳ Ｐゴシック" charset="0"/>
                <a:cs typeface="ＭＳ Ｐゴシック" charset="0"/>
              </a:rPr>
              <a:t>A harag fontos része Istentől kapott érzelmeink összességének.</a:t>
            </a:r>
          </a:p>
          <a:p>
            <a:pPr marL="285750" indent="-285750" eaLnBrk="1" hangingPunct="1">
              <a:buSzPct val="130000"/>
              <a:buFont typeface="Arial" charset="0"/>
              <a:buChar char="•"/>
              <a:defRPr/>
            </a:pPr>
            <a:r>
              <a:rPr lang="en-GB" altLang="en-US" sz="1400" b="1" dirty="0" smtClean="0"/>
              <a:t>P</a:t>
            </a:r>
            <a:r>
              <a:rPr lang="hu-HU" altLang="en-US" sz="1400" b="1" dirty="0" smtClean="0"/>
              <a:t>ál apostol így int minket:</a:t>
            </a:r>
            <a:r>
              <a:rPr lang="hu-HU" altLang="en-US" sz="1400" b="1" baseline="0" dirty="0" smtClean="0"/>
              <a:t> „Ám haragudjatok, de ne vétkezzetek!” </a:t>
            </a:r>
            <a:endParaRPr lang="en-GB" altLang="en-US" sz="1400" b="1" dirty="0" smtClean="0"/>
          </a:p>
          <a:p>
            <a:pPr marL="285750" indent="-285750" eaLnBrk="1" hangingPunct="1">
              <a:buSzPct val="130000"/>
              <a:buFont typeface="Arial" charset="0"/>
              <a:buChar char="•"/>
              <a:defRPr/>
            </a:pPr>
            <a:r>
              <a:rPr lang="en-GB" altLang="en-US" sz="1400" b="1" dirty="0" smtClean="0"/>
              <a:t>Ellen White </a:t>
            </a:r>
            <a:r>
              <a:rPr lang="hu-HU" altLang="en-US" sz="1400" b="1" dirty="0" smtClean="0"/>
              <a:t>is</a:t>
            </a:r>
            <a:r>
              <a:rPr lang="hu-HU" altLang="en-US" sz="1400" b="1" baseline="0" dirty="0" smtClean="0"/>
              <a:t> jóváhagyja a keresztények jogos haragját: </a:t>
            </a:r>
            <a:endParaRPr lang="en-GB" altLang="en-US" sz="1400" dirty="0" smtClean="0"/>
          </a:p>
          <a:p>
            <a:pPr marL="285750" indent="-285750" eaLnBrk="1" hangingPunct="1">
              <a:buFont typeface="Arial" charset="0"/>
              <a:buChar char="•"/>
              <a:defRPr/>
            </a:pPr>
            <a:endParaRPr lang="en-GB" altLang="en-US" sz="1400" b="1" dirty="0" smtClean="0">
              <a:latin typeface="Arial" charset="0"/>
              <a:ea typeface="ＭＳ Ｐゴシック" charset="-128"/>
            </a:endParaRPr>
          </a:p>
          <a:p>
            <a:pPr marL="285750" indent="-285750" eaLnBrk="1" hangingPunct="1">
              <a:buFont typeface="Arial" charset="0"/>
              <a:buChar char="•"/>
              <a:defRPr/>
            </a:pPr>
            <a:endParaRPr lang="en-GB" altLang="en-US" sz="1400" b="1" dirty="0" smtClean="0">
              <a:latin typeface="Arial" charset="0"/>
              <a:ea typeface="ＭＳ Ｐゴシック" charset="-128"/>
            </a:endParaRPr>
          </a:p>
          <a:p>
            <a:pPr eaLnBrk="1" hangingPunct="1">
              <a:defRPr/>
            </a:pPr>
            <a:endParaRPr lang="en-GB" altLang="en-US" sz="1400" b="1" dirty="0">
              <a:latin typeface="Arial" charset="0"/>
              <a:ea typeface="ＭＳ Ｐゴシック" charset="-128"/>
            </a:endParaRPr>
          </a:p>
        </p:txBody>
      </p:sp>
    </p:spTree>
    <p:extLst>
      <p:ext uri="{BB962C8B-B14F-4D97-AF65-F5344CB8AC3E}">
        <p14:creationId xmlns:p14="http://schemas.microsoft.com/office/powerpoint/2010/main" val="8718709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3577FD61-8724-CD4E-99DA-45C105B86D26}" type="slidenum">
              <a:rPr lang="en-GB" altLang="en-US"/>
              <a:pPr>
                <a:spcBef>
                  <a:spcPct val="0"/>
                </a:spcBef>
              </a:pPr>
              <a:t>18</a:t>
            </a:fld>
            <a:endParaRPr lang="en-GB" altLang="en-US"/>
          </a:p>
        </p:txBody>
      </p:sp>
      <p:sp>
        <p:nvSpPr>
          <p:cNvPr id="52226"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pPr eaLnBrk="1" hangingPunct="1">
              <a:defRPr/>
            </a:pPr>
            <a:r>
              <a:rPr lang="hu-HU" altLang="en-US" b="1" dirty="0" smtClean="0"/>
              <a:t>Pál apostol így int minket: </a:t>
            </a:r>
            <a:endParaRPr lang="en-GB" altLang="en-US" b="1" dirty="0" smtClean="0"/>
          </a:p>
          <a:p>
            <a:pPr eaLnBrk="1" hangingPunct="1">
              <a:defRPr/>
            </a:pPr>
            <a:endParaRPr lang="en-GB" b="1" dirty="0" smtClean="0">
              <a:cs typeface="+mn-cs"/>
            </a:endParaRPr>
          </a:p>
          <a:p>
            <a:pPr eaLnBrk="1" hangingPunct="1">
              <a:defRPr/>
            </a:pPr>
            <a:r>
              <a:rPr lang="hu-HU" sz="1200" b="1" i="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„Minden mérgesség és fölgerjedés és harag és lárma és káromkodás kivettessék közületek minden gonoszsággal együtt; Legyetek pedig egymáshoz jóságosak, irgalmasok, megengedvén egymásnak, miképpen az Isten is a Krisztusban megengedett néktek.” (</a:t>
            </a:r>
            <a:r>
              <a:rPr lang="hu-HU" sz="1200" b="1" i="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Ef</a:t>
            </a:r>
            <a:r>
              <a:rPr lang="hu-HU" sz="1200" b="1" i="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4:31-32) </a:t>
            </a:r>
            <a:endParaRPr lang="en-GB" b="1" dirty="0" smtClean="0">
              <a:cs typeface="+mn-cs"/>
            </a:endParaRPr>
          </a:p>
        </p:txBody>
      </p:sp>
    </p:spTree>
    <p:extLst>
      <p:ext uri="{BB962C8B-B14F-4D97-AF65-F5344CB8AC3E}">
        <p14:creationId xmlns:p14="http://schemas.microsoft.com/office/powerpoint/2010/main" val="41082783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13C0AC3-44E1-AA4D-B255-31C064DE986C}" type="slidenum">
              <a:rPr lang="en-GB" altLang="en-US"/>
              <a:pPr>
                <a:spcBef>
                  <a:spcPct val="0"/>
                </a:spcBef>
              </a:pPr>
              <a:t>19</a:t>
            </a:fld>
            <a:endParaRPr lang="en-GB" alt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xfrm>
            <a:off x="304800" y="4460875"/>
            <a:ext cx="6248400" cy="4225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hu-HU" altLang="en-US" sz="1400" b="1" dirty="0" smtClean="0">
                <a:latin typeface="Arial" charset="0"/>
                <a:ea typeface="ＭＳ Ｐゴシック" charset="-128"/>
              </a:rPr>
              <a:t>Jézus élete </a:t>
            </a:r>
            <a:r>
              <a:rPr lang="en-GB" altLang="en-US" sz="1400" b="1" dirty="0" smtClean="0">
                <a:latin typeface="Arial" charset="0"/>
                <a:ea typeface="ＭＳ Ｐゴシック" charset="-128"/>
              </a:rPr>
              <a:t>310</a:t>
            </a:r>
            <a:r>
              <a:rPr lang="hu-HU" altLang="en-US" sz="1400" b="1" dirty="0" smtClean="0">
                <a:latin typeface="Arial" charset="0"/>
                <a:ea typeface="ＭＳ Ｐゴシック" charset="-128"/>
              </a:rPr>
              <a:t>.o.</a:t>
            </a:r>
            <a:endParaRPr lang="en-GB" altLang="en-US" sz="1400" b="1" dirty="0">
              <a:latin typeface="Arial" charset="0"/>
              <a:ea typeface="ＭＳ Ｐゴシック" charset="-128"/>
            </a:endParaRPr>
          </a:p>
          <a:p>
            <a:pPr marL="228600" indent="-228600" eaLnBrk="1" hangingPunct="1"/>
            <a:endParaRPr lang="en-GB" altLang="en-US" sz="1400" b="1" dirty="0">
              <a:latin typeface="Arial" charset="0"/>
              <a:ea typeface="ＭＳ Ｐゴシック" charset="-128"/>
            </a:endParaRPr>
          </a:p>
          <a:p>
            <a:pPr marL="431800">
              <a:spcAft>
                <a:spcPts val="0"/>
              </a:spcAft>
              <a:tabLst>
                <a:tab pos="457200" algn="l"/>
              </a:tabLst>
            </a:pPr>
            <a:r>
              <a:rPr lang="hu-HU" sz="14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hu-HU" sz="1400" b="1" i="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„Igaz, van olyan méltatlankodás, mely Krisztus követőinek esetében is jogos. Ha azt látják, hogy Istent nem tisztelik, szolgálatát megvetik, ha azt látják, hogy az ártatlant elnyomják, akkor jogos felháborodás kavarja fel lelküket. Az ilyen, érzékeny erkölcsiség szülte harag nem bűn. De aki úgy érzi, hogy minden képzelt sértés miatt haragra gerjedhet, neheztelhet, az szívét Sátánnak nyitja meg. A keserűséget, ellenségeskedést ki kell űzni a lélekből, ha összhangban akarunk maradni a mennyel.” (Jézus élete 310.o.)  </a:t>
            </a:r>
            <a:endParaRPr lang="hu-H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431800">
              <a:spcAft>
                <a:spcPts val="0"/>
              </a:spcAft>
              <a:tabLst>
                <a:tab pos="457200" algn="l"/>
              </a:tabLst>
            </a:pPr>
            <a:r>
              <a:rPr lang="hu-HU" sz="1400" b="1" i="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hu-HU" sz="1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8326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FA83ED7F-2582-4C4E-BCF3-7528A79B8EC7}" type="slidenum">
              <a:rPr lang="en-GB" altLang="en-US"/>
              <a:pPr>
                <a:spcBef>
                  <a:spcPct val="0"/>
                </a:spcBef>
              </a:pPr>
              <a:t>2</a:t>
            </a:fld>
            <a:endParaRPr lang="en-GB" altLang="en-US"/>
          </a:p>
        </p:txBody>
      </p:sp>
      <p:sp>
        <p:nvSpPr>
          <p:cNvPr id="18434"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pPr eaLnBrk="1" hangingPunct="1">
              <a:defRPr/>
            </a:pPr>
            <a:r>
              <a:rPr lang="hu-HU" altLang="en-US" sz="1400" b="1" dirty="0" smtClean="0"/>
              <a:t>Milyen családi otthont tervezett számunkra Isten? </a:t>
            </a:r>
            <a:endParaRPr lang="en-GB" sz="1400" b="1" dirty="0" smtClean="0">
              <a:latin typeface="Arial" charset="0"/>
              <a:cs typeface="+mn-cs"/>
            </a:endParaRPr>
          </a:p>
          <a:p>
            <a:pPr eaLnBrk="1" hangingPunct="1">
              <a:buFont typeface="Arial" charset="0"/>
              <a:buChar char="•"/>
              <a:defRPr/>
            </a:pPr>
            <a:r>
              <a:rPr lang="hu-HU" sz="1400" b="1" dirty="0" smtClean="0"/>
              <a:t>Egy kis Mennyország a Földön. </a:t>
            </a:r>
            <a:endParaRPr lang="en-GB" sz="1400" b="1" dirty="0" smtClean="0"/>
          </a:p>
          <a:p>
            <a:pPr eaLnBrk="1" hangingPunct="1">
              <a:buFont typeface="Arial" charset="0"/>
              <a:buChar char="•"/>
              <a:defRPr/>
            </a:pPr>
            <a:r>
              <a:rPr lang="hu-HU" sz="1400" b="1" dirty="0" smtClean="0"/>
              <a:t>A szeretet, kedvesség és gondoskodás pillanatai a családtagok között. </a:t>
            </a:r>
            <a:endParaRPr lang="en-GB" sz="800" dirty="0" smtClean="0"/>
          </a:p>
          <a:p>
            <a:pPr eaLnBrk="1" hangingPunct="1">
              <a:defRPr/>
            </a:pPr>
            <a:endParaRPr lang="en-GB" sz="1400" dirty="0" smtClean="0">
              <a:latin typeface="Arial" charset="0"/>
              <a:cs typeface="+mn-cs"/>
            </a:endParaRPr>
          </a:p>
          <a:p>
            <a:pPr eaLnBrk="1" hangingPunct="1">
              <a:defRPr/>
            </a:pPr>
            <a:endParaRPr lang="en-GB" sz="1400" dirty="0" smtClean="0">
              <a:latin typeface="Arial" charset="0"/>
              <a:cs typeface="+mn-cs"/>
            </a:endParaRPr>
          </a:p>
        </p:txBody>
      </p:sp>
    </p:spTree>
    <p:extLst>
      <p:ext uri="{BB962C8B-B14F-4D97-AF65-F5344CB8AC3E}">
        <p14:creationId xmlns:p14="http://schemas.microsoft.com/office/powerpoint/2010/main" val="31252577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F6907FE3-8D29-2143-973B-A318515EF64E}" type="slidenum">
              <a:rPr lang="en-GB" altLang="en-US"/>
              <a:pPr>
                <a:spcBef>
                  <a:spcPct val="0"/>
                </a:spcBef>
              </a:pPr>
              <a:t>20</a:t>
            </a:fld>
            <a:endParaRPr lang="en-GB" altLang="en-US"/>
          </a:p>
        </p:txBody>
      </p:sp>
      <p:sp>
        <p:nvSpPr>
          <p:cNvPr id="58370"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xfrm>
            <a:off x="457200" y="4460875"/>
            <a:ext cx="5943600" cy="4225925"/>
          </a:xfrm>
        </p:spPr>
        <p:txBody>
          <a:bodyPr/>
          <a:lstStyle/>
          <a:p>
            <a:pPr eaLnBrk="1" hangingPunct="1">
              <a:defRPr/>
            </a:pPr>
            <a:r>
              <a:rPr lang="hu-HU" sz="1400" b="1" dirty="0" smtClean="0">
                <a:solidFill>
                  <a:schemeClr val="accent2"/>
                </a:solidFill>
                <a:latin typeface="Arial" charset="0"/>
                <a:cs typeface="+mn-cs"/>
              </a:rPr>
              <a:t>A haragból elkövetett érzelmi bántalmazás következményei </a:t>
            </a:r>
            <a:endParaRPr lang="en-GB" sz="1400" b="1" dirty="0" smtClean="0">
              <a:solidFill>
                <a:schemeClr val="accent2"/>
              </a:solidFill>
              <a:latin typeface="Arial" charset="0"/>
              <a:cs typeface="+mn-cs"/>
            </a:endParaRPr>
          </a:p>
          <a:p>
            <a:pPr eaLnBrk="1" hangingPunct="1">
              <a:defRPr/>
            </a:pPr>
            <a:endParaRPr lang="en-GB" sz="1400" b="1" dirty="0" smtClean="0">
              <a:solidFill>
                <a:schemeClr val="accent2"/>
              </a:solidFill>
              <a:latin typeface="Arial" charset="0"/>
              <a:cs typeface="+mn-cs"/>
            </a:endParaRPr>
          </a:p>
          <a:p>
            <a:pPr marL="285750" indent="-285750" eaLnBrk="1" hangingPunct="1">
              <a:buFont typeface="Wingdings" panose="05000000000000000000" pitchFamily="2" charset="2"/>
              <a:buChar char="Ø"/>
              <a:defRPr/>
            </a:pPr>
            <a:r>
              <a:rPr lang="hu-HU" sz="1400" b="1" dirty="0" smtClean="0">
                <a:latin typeface="Calibri" charset="0"/>
                <a:ea typeface="Calibri" charset="0"/>
                <a:cs typeface="Calibri" charset="0"/>
              </a:rPr>
              <a:t>Tönkreteszi a bizalmat.</a:t>
            </a:r>
            <a:r>
              <a:rPr lang="en-GB" sz="1400" b="1" dirty="0" smtClean="0">
                <a:latin typeface="Calibri" charset="0"/>
                <a:ea typeface="Calibri" charset="0"/>
                <a:cs typeface="Calibri" charset="0"/>
              </a:rPr>
              <a:t> </a:t>
            </a:r>
          </a:p>
          <a:p>
            <a:pPr marL="285750" indent="-285750" eaLnBrk="1" hangingPunct="1">
              <a:buFont typeface="Wingdings" panose="05000000000000000000" pitchFamily="2" charset="2"/>
              <a:buChar char="Ø"/>
              <a:defRPr/>
            </a:pPr>
            <a:r>
              <a:rPr lang="hu-HU" sz="1400" b="1" dirty="0" smtClean="0">
                <a:latin typeface="Calibri" charset="0"/>
                <a:ea typeface="Calibri" charset="0"/>
                <a:cs typeface="Calibri" charset="0"/>
              </a:rPr>
              <a:t>Lerombolja a gyermek vagy a házastárs önbecsülését. </a:t>
            </a:r>
            <a:endParaRPr lang="en-GB" sz="1400" b="1" dirty="0" smtClean="0">
              <a:latin typeface="Calibri" charset="0"/>
              <a:ea typeface="Calibri" charset="0"/>
              <a:cs typeface="Calibri" charset="0"/>
            </a:endParaRPr>
          </a:p>
          <a:p>
            <a:pPr marL="285750" indent="-285750" eaLnBrk="1" hangingPunct="1">
              <a:buFont typeface="Wingdings" panose="05000000000000000000" pitchFamily="2" charset="2"/>
              <a:buChar char="Ø"/>
              <a:defRPr/>
            </a:pPr>
            <a:r>
              <a:rPr lang="hu-HU" sz="1400" b="1" dirty="0" smtClean="0">
                <a:latin typeface="Calibri" charset="0"/>
                <a:ea typeface="Calibri" charset="0"/>
                <a:cs typeface="Calibri" charset="0"/>
              </a:rPr>
              <a:t>Olyan hosszú távú következményei lehetnek, mint a destruktív viselkedés, drogfüggőség, visszahúzódóvá válás, stb</a:t>
            </a:r>
            <a:r>
              <a:rPr lang="hu-HU" sz="1400" dirty="0" smtClean="0">
                <a:latin typeface="Calibri" charset="0"/>
                <a:ea typeface="Calibri" charset="0"/>
                <a:cs typeface="Calibri" charset="0"/>
              </a:rPr>
              <a:t>. </a:t>
            </a:r>
            <a:r>
              <a:rPr lang="en-GB" sz="1400" dirty="0" smtClean="0">
                <a:latin typeface="Calibri" charset="0"/>
                <a:ea typeface="Calibri" charset="0"/>
                <a:cs typeface="Calibri" charset="0"/>
              </a:rPr>
              <a:t> </a:t>
            </a:r>
            <a:endParaRPr lang="en-GB" sz="1100" dirty="0" smtClean="0">
              <a:latin typeface="Calibri" charset="0"/>
              <a:ea typeface="Calibri" charset="0"/>
              <a:cs typeface="Calibri" charset="0"/>
            </a:endParaRPr>
          </a:p>
        </p:txBody>
      </p:sp>
    </p:spTree>
    <p:extLst>
      <p:ext uri="{BB962C8B-B14F-4D97-AF65-F5344CB8AC3E}">
        <p14:creationId xmlns:p14="http://schemas.microsoft.com/office/powerpoint/2010/main" val="34421518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7F8472BF-CEB9-CA42-9A08-11D21E1670A0}" type="slidenum">
              <a:rPr lang="en-GB" altLang="en-US"/>
              <a:pPr>
                <a:spcBef>
                  <a:spcPct val="0"/>
                </a:spcBef>
              </a:pPr>
              <a:t>21</a:t>
            </a:fld>
            <a:endParaRPr lang="en-GB" alt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xfrm>
            <a:off x="381000" y="4460875"/>
            <a:ext cx="6096000" cy="4225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altLang="en-US" sz="1400" b="1" dirty="0">
                <a:solidFill>
                  <a:schemeClr val="accent2"/>
                </a:solidFill>
                <a:latin typeface="Arial" charset="0"/>
                <a:ea typeface="ＭＳ Ｐゴシック" charset="-128"/>
              </a:rPr>
              <a:t>Ellen </a:t>
            </a:r>
            <a:r>
              <a:rPr lang="en-GB" altLang="en-US" sz="1400" b="1" dirty="0" smtClean="0">
                <a:solidFill>
                  <a:schemeClr val="accent2"/>
                </a:solidFill>
                <a:latin typeface="Arial" charset="0"/>
                <a:ea typeface="ＭＳ Ｐゴシック" charset="-128"/>
              </a:rPr>
              <a:t>White</a:t>
            </a:r>
            <a:r>
              <a:rPr lang="hu-HU" altLang="en-US" sz="1400" b="1" dirty="0" smtClean="0">
                <a:solidFill>
                  <a:schemeClr val="accent2"/>
                </a:solidFill>
                <a:latin typeface="Arial" charset="0"/>
                <a:ea typeface="ＭＳ Ｐゴシック" charset="-128"/>
              </a:rPr>
              <a:t> tanácsai</a:t>
            </a:r>
            <a:r>
              <a:rPr lang="hu-HU" altLang="en-US" sz="1400" b="1" baseline="0" dirty="0" smtClean="0">
                <a:solidFill>
                  <a:schemeClr val="accent2"/>
                </a:solidFill>
                <a:latin typeface="Arial" charset="0"/>
                <a:ea typeface="ＭＳ Ｐゴシック" charset="-128"/>
              </a:rPr>
              <a:t> </a:t>
            </a:r>
            <a:endParaRPr lang="en-GB" altLang="en-US" sz="1400" b="1" dirty="0">
              <a:solidFill>
                <a:schemeClr val="accent2"/>
              </a:solidFill>
              <a:latin typeface="Arial" charset="0"/>
              <a:ea typeface="ＭＳ Ｐゴシック" charset="-128"/>
            </a:endParaRPr>
          </a:p>
          <a:p>
            <a:pPr marL="228600" indent="-228600" eaLnBrk="1" hangingPunct="1"/>
            <a:endParaRPr lang="en-GB" altLang="en-US" sz="1400" b="1" dirty="0">
              <a:solidFill>
                <a:schemeClr val="accent2"/>
              </a:solidFill>
              <a:latin typeface="Arial" charset="0"/>
              <a:ea typeface="ＭＳ Ｐゴシック" charset="-128"/>
            </a:endParaRPr>
          </a:p>
          <a:p>
            <a:pPr marL="228600" indent="-228600" eaLnBrk="1" hangingPunct="1">
              <a:spcBef>
                <a:spcPct val="0"/>
              </a:spcBef>
              <a:buFont typeface="Wingdings" charset="2"/>
              <a:buNone/>
            </a:pPr>
            <a:r>
              <a:rPr lang="hu-HU" altLang="en-US" sz="1400" b="1" i="1" dirty="0" smtClean="0">
                <a:ea typeface="ＭＳ Ｐゴシック" charset="-128"/>
              </a:rPr>
              <a:t>„A gonosz beszéd kettős átok, mely sokkal inkább szólójára, mint hallgatójára száll.”</a:t>
            </a:r>
          </a:p>
          <a:p>
            <a:pPr marL="228600" indent="-228600" eaLnBrk="1" hangingPunct="1">
              <a:spcBef>
                <a:spcPct val="0"/>
              </a:spcBef>
              <a:buFont typeface="Wingdings" charset="2"/>
              <a:buNone/>
            </a:pPr>
            <a:r>
              <a:rPr lang="hu-HU" altLang="en-US" sz="1400" b="1" i="1" dirty="0" smtClean="0">
                <a:ea typeface="ＭＳ Ｐゴシック" charset="-128"/>
              </a:rPr>
              <a:t> (BT V. 176.o.) </a:t>
            </a:r>
          </a:p>
          <a:p>
            <a:pPr marL="228600" indent="-228600" eaLnBrk="1" hangingPunct="1">
              <a:spcBef>
                <a:spcPct val="0"/>
              </a:spcBef>
              <a:buFont typeface="Wingdings" charset="2"/>
              <a:buNone/>
            </a:pPr>
            <a:r>
              <a:rPr lang="hu-HU" altLang="en-US" sz="1400" b="1" dirty="0" smtClean="0">
                <a:ea typeface="ＭＳ Ｐゴシック" charset="-128"/>
              </a:rPr>
              <a:t>„A durva, haragos szavak nem mennyei eredetűek.”</a:t>
            </a:r>
          </a:p>
          <a:p>
            <a:pPr marL="228600" indent="-228600" eaLnBrk="1" hangingPunct="1">
              <a:spcBef>
                <a:spcPct val="0"/>
              </a:spcBef>
              <a:buFont typeface="Wingdings" charset="2"/>
              <a:buNone/>
            </a:pPr>
            <a:r>
              <a:rPr lang="hu-HU" altLang="en-US" sz="1400" b="1" dirty="0" smtClean="0">
                <a:ea typeface="ＭＳ Ｐゴシック" charset="-128"/>
              </a:rPr>
              <a:t>(Gyermeknevelés 246.o.) </a:t>
            </a:r>
          </a:p>
          <a:p>
            <a:pPr marL="228600" indent="-228600" eaLnBrk="1" hangingPunct="1">
              <a:spcBef>
                <a:spcPct val="0"/>
              </a:spcBef>
              <a:buFont typeface="Wingdings" charset="2"/>
              <a:buNone/>
            </a:pPr>
            <a:r>
              <a:rPr lang="hu-HU" altLang="en-US" sz="1400" b="1" dirty="0" smtClean="0">
                <a:ea typeface="ＭＳ Ｐゴシック" charset="-128"/>
              </a:rPr>
              <a:t>Péter apostol 1. levelének 3:1 igeverse arra tanítja a feleségeket, engedelmeskedjenek férjüknek, hogy viselkedésükkel megnyerjék őt Krisztusnak. Azt viszont nem tanítja, hogy eltűrjék a szóbeli, vagy fizikai bántalmazást.</a:t>
            </a:r>
          </a:p>
        </p:txBody>
      </p:sp>
    </p:spTree>
    <p:extLst>
      <p:ext uri="{BB962C8B-B14F-4D97-AF65-F5344CB8AC3E}">
        <p14:creationId xmlns:p14="http://schemas.microsoft.com/office/powerpoint/2010/main" val="36287737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D1D4CDF-73CE-FA43-BFC5-4ECCB22006B1}" type="slidenum">
              <a:rPr lang="en-GB" altLang="en-US"/>
              <a:pPr>
                <a:spcBef>
                  <a:spcPct val="0"/>
                </a:spcBef>
              </a:pPr>
              <a:t>22</a:t>
            </a:fld>
            <a:endParaRPr lang="en-GB" alt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u-HU" altLang="en-US" sz="1400" b="1" dirty="0" smtClean="0">
                <a:ea typeface="ＭＳ Ｐゴシック" charset="-128"/>
              </a:rPr>
              <a:t>Mit tanácsol a Biblia? </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eaLnBrk="1" hangingPunct="1">
              <a:buFont typeface="Arial" panose="020B0604020202020204" pitchFamily="34" charset="0"/>
              <a:buChar char="•"/>
              <a:defRPr/>
            </a:pPr>
            <a:r>
              <a:rPr lang="hu-HU" sz="1400" b="1" kern="0" dirty="0" smtClean="0">
                <a:latin typeface="Calibri" charset="0"/>
                <a:ea typeface="Calibri" charset="0"/>
                <a:cs typeface="Calibri" charset="0"/>
              </a:rPr>
              <a:t>Szeressétek egymást!</a:t>
            </a:r>
            <a:r>
              <a:rPr lang="en-US" sz="1400" b="1" kern="0" dirty="0" smtClean="0">
                <a:latin typeface="Calibri" charset="0"/>
                <a:ea typeface="Calibri" charset="0"/>
                <a:cs typeface="Calibri" charset="0"/>
              </a:rPr>
              <a:t> (J</a:t>
            </a:r>
            <a:r>
              <a:rPr lang="hu-HU" sz="1400" b="1" kern="0" dirty="0" smtClean="0">
                <a:latin typeface="Calibri" charset="0"/>
                <a:ea typeface="Calibri" charset="0"/>
                <a:cs typeface="Calibri" charset="0"/>
              </a:rPr>
              <a:t>n</a:t>
            </a:r>
            <a:r>
              <a:rPr lang="en-US" sz="1400" b="1" kern="0" dirty="0" smtClean="0">
                <a:latin typeface="Calibri" charset="0"/>
                <a:ea typeface="Calibri" charset="0"/>
                <a:cs typeface="Calibri" charset="0"/>
              </a:rPr>
              <a:t> 15:12)</a:t>
            </a:r>
          </a:p>
          <a:p>
            <a:pPr lvl="0">
              <a:spcAft>
                <a:spcPts val="0"/>
              </a:spcAft>
              <a:buFont typeface="Arial" panose="020B0604020202020204" pitchFamily="34" charset="0"/>
              <a:buChar char="•"/>
              <a:tabLst>
                <a:tab pos="457200" algn="l"/>
              </a:tabLst>
            </a:pPr>
            <a:r>
              <a:rPr lang="hu-HU" sz="14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Szeretettel szolgáljunk egymásnak! (</a:t>
            </a:r>
            <a:r>
              <a:rPr lang="hu-HU" sz="1400" b="1" dirty="0" err="1" smtClean="0">
                <a:solidFill>
                  <a:srgbClr val="000000"/>
                </a:solidFill>
                <a:latin typeface="Calibri" panose="020F0502020204030204" pitchFamily="34" charset="0"/>
                <a:ea typeface="Times New Roman" panose="02020603050405020304" pitchFamily="18" charset="0"/>
                <a:cs typeface="Arial" panose="020B0604020202020204" pitchFamily="34" charset="0"/>
              </a:rPr>
              <a:t>Gal</a:t>
            </a:r>
            <a:r>
              <a:rPr lang="hu-HU" sz="14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 5:13)</a:t>
            </a:r>
            <a:endParaRPr lang="hu-HU" sz="1400" b="1" dirty="0" smtClean="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Arial" panose="020B0604020202020204" pitchFamily="34" charset="0"/>
              <a:buChar char="•"/>
              <a:tabLst>
                <a:tab pos="457200" algn="l"/>
              </a:tabLst>
            </a:pPr>
            <a:r>
              <a:rPr lang="hu-HU" sz="14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Adjuk meg egymásnak a tiszteletet! (Róm 12:10)</a:t>
            </a:r>
            <a:endParaRPr lang="hu-HU" sz="1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52211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01C60A8-6BF7-6844-9970-78C98FDEA90E}" type="slidenum">
              <a:rPr lang="en-GB" altLang="en-US"/>
              <a:pPr>
                <a:spcBef>
                  <a:spcPct val="0"/>
                </a:spcBef>
              </a:pPr>
              <a:t>23</a:t>
            </a:fld>
            <a:endParaRPr lang="en-GB" alt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u-HU" altLang="en-US" sz="1400" b="1" dirty="0" smtClean="0">
                <a:ea typeface="ＭＳ Ｐゴシック" charset="-128"/>
              </a:rPr>
              <a:t>Mit tanácsol a Biblia? </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marL="171450" lvl="0" indent="-171450">
              <a:buFont typeface="Arial" panose="020B0604020202020204" pitchFamily="34" charset="0"/>
              <a:buChar char="•"/>
            </a:pPr>
            <a:r>
              <a:rPr lang="hu-HU" sz="1200" b="1" kern="1200" dirty="0" smtClean="0">
                <a:solidFill>
                  <a:schemeClr val="tx1"/>
                </a:solidFill>
                <a:effectLst/>
                <a:latin typeface="Times New Roman" charset="0"/>
                <a:ea typeface="ＭＳ Ｐゴシック" charset="0"/>
                <a:cs typeface="ＭＳ Ｐゴシック" charset="0"/>
              </a:rPr>
              <a:t>Bocsássunk meg egymásnak! (</a:t>
            </a:r>
            <a:r>
              <a:rPr lang="hu-HU" sz="1200" b="1" kern="1200" dirty="0" err="1" smtClean="0">
                <a:solidFill>
                  <a:schemeClr val="tx1"/>
                </a:solidFill>
                <a:effectLst/>
                <a:latin typeface="Times New Roman" charset="0"/>
                <a:ea typeface="ＭＳ Ｐゴシック" charset="0"/>
                <a:cs typeface="ＭＳ Ｐゴシック" charset="0"/>
              </a:rPr>
              <a:t>Kol</a:t>
            </a:r>
            <a:r>
              <a:rPr lang="hu-HU" sz="1200" b="1" kern="1200" dirty="0" smtClean="0">
                <a:solidFill>
                  <a:schemeClr val="tx1"/>
                </a:solidFill>
                <a:effectLst/>
                <a:latin typeface="Times New Roman" charset="0"/>
                <a:ea typeface="ＭＳ Ｐゴシック" charset="0"/>
                <a:cs typeface="ＭＳ Ｐゴシック" charset="0"/>
              </a:rPr>
              <a:t> 3:13)</a:t>
            </a:r>
          </a:p>
          <a:p>
            <a:pPr marL="171450" lvl="0" indent="-171450">
              <a:buFont typeface="Arial" panose="020B0604020202020204" pitchFamily="34" charset="0"/>
              <a:buChar char="•"/>
            </a:pPr>
            <a:r>
              <a:rPr lang="hu-HU" sz="1200" b="1" kern="1200" dirty="0" smtClean="0">
                <a:solidFill>
                  <a:schemeClr val="tx1"/>
                </a:solidFill>
                <a:effectLst/>
                <a:latin typeface="Times New Roman" charset="0"/>
                <a:ea typeface="ＭＳ Ｐゴシック" charset="0"/>
                <a:cs typeface="ＭＳ Ｐゴシック" charset="0"/>
              </a:rPr>
              <a:t>Vigasztaljuk és építsük egymást! (1Thessz 5:11)</a:t>
            </a:r>
          </a:p>
          <a:p>
            <a:pPr marL="171450" lvl="0" indent="-171450">
              <a:buFont typeface="Arial" panose="020B0604020202020204" pitchFamily="34" charset="0"/>
              <a:buChar char="•"/>
            </a:pPr>
            <a:r>
              <a:rPr lang="hu-HU" sz="1200" b="1" kern="1200" dirty="0" smtClean="0">
                <a:solidFill>
                  <a:schemeClr val="tx1"/>
                </a:solidFill>
                <a:effectLst/>
                <a:latin typeface="Times New Roman" charset="0"/>
                <a:ea typeface="ＭＳ Ｐゴシック" charset="0"/>
                <a:cs typeface="ＭＳ Ｐゴシック" charset="0"/>
              </a:rPr>
              <a:t>Támogassuk az elnyomottakat és álljunk ki az igazságért (</a:t>
            </a:r>
            <a:r>
              <a:rPr lang="hu-HU" sz="1200" b="1" kern="1200" dirty="0" err="1" smtClean="0">
                <a:solidFill>
                  <a:schemeClr val="tx1"/>
                </a:solidFill>
                <a:effectLst/>
                <a:latin typeface="Times New Roman" charset="0"/>
                <a:ea typeface="ＭＳ Ｐゴシック" charset="0"/>
                <a:cs typeface="ＭＳ Ｐゴシック" charset="0"/>
              </a:rPr>
              <a:t>Ézsa</a:t>
            </a:r>
            <a:r>
              <a:rPr lang="hu-HU" sz="1200" b="1" kern="1200" dirty="0" smtClean="0">
                <a:solidFill>
                  <a:schemeClr val="tx1"/>
                </a:solidFill>
                <a:effectLst/>
                <a:latin typeface="Times New Roman" charset="0"/>
                <a:ea typeface="ＭＳ Ｐゴシック" charset="0"/>
                <a:cs typeface="ＭＳ Ｐゴシック" charset="0"/>
              </a:rPr>
              <a:t> 58:9-12)</a:t>
            </a:r>
          </a:p>
          <a:p>
            <a:pPr marL="285750" indent="-285750" eaLnBrk="1" hangingPunct="1">
              <a:buClr>
                <a:srgbClr val="17F7F2"/>
              </a:buClr>
              <a:buFont typeface="Arial" panose="020B0604020202020204" pitchFamily="34" charset="0"/>
              <a:buChar char="•"/>
            </a:pPr>
            <a:endParaRPr lang="en-GB" altLang="en-US" sz="1400" b="1" dirty="0">
              <a:latin typeface="Calibri" charset="0"/>
              <a:ea typeface="ＭＳ Ｐゴシック" charset="-128"/>
            </a:endParaRPr>
          </a:p>
          <a:p>
            <a:pPr marL="285750" indent="-285750" eaLnBrk="1" hangingPunct="1">
              <a:buFont typeface="Arial" panose="020B0604020202020204" pitchFamily="34" charset="0"/>
              <a:buChar char="•"/>
            </a:pPr>
            <a:endParaRPr lang="en-GB" altLang="en-US" sz="1400" b="1" dirty="0">
              <a:latin typeface="Arial" charset="0"/>
              <a:ea typeface="ＭＳ Ｐゴシック" charset="-128"/>
            </a:endParaRPr>
          </a:p>
        </p:txBody>
      </p:sp>
    </p:spTree>
    <p:extLst>
      <p:ext uri="{BB962C8B-B14F-4D97-AF65-F5344CB8AC3E}">
        <p14:creationId xmlns:p14="http://schemas.microsoft.com/office/powerpoint/2010/main" val="22426022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20BCCB5-9ACE-8F4D-9296-D31F2B604DF9}" type="slidenum">
              <a:rPr lang="en-GB" altLang="en-US"/>
              <a:pPr>
                <a:spcBef>
                  <a:spcPct val="0"/>
                </a:spcBef>
              </a:pPr>
              <a:t>24</a:t>
            </a:fld>
            <a:endParaRPr lang="en-GB" altLang="en-US"/>
          </a:p>
        </p:txBody>
      </p:sp>
      <p:sp>
        <p:nvSpPr>
          <p:cNvPr id="66562" name="Rectangle 2"/>
          <p:cNvSpPr>
            <a:spLocks noGrp="1" noRot="1" noChangeAspect="1" noChangeArrowheads="1" noTextEdit="1"/>
          </p:cNvSpPr>
          <p:nvPr>
            <p:ph type="sldImg"/>
          </p:nvPr>
        </p:nvSpPr>
        <p:spPr>
          <a:solidFill>
            <a:srgbClr val="FFFFFF"/>
          </a:solidFill>
          <a:ln/>
        </p:spPr>
      </p:sp>
      <p:sp>
        <p:nvSpPr>
          <p:cNvPr id="49155" name="Rectangle 3"/>
          <p:cNvSpPr>
            <a:spLocks noGrp="1" noChangeArrowheads="1"/>
          </p:cNvSpPr>
          <p:nvPr>
            <p:ph type="body" idx="1"/>
          </p:nvPr>
        </p:nvSpPr>
        <p:spPr>
          <a:xfrm>
            <a:off x="304800" y="4460875"/>
            <a:ext cx="6248400" cy="4225925"/>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r>
              <a:rPr lang="hu-HU" sz="1200" b="1" kern="1200" dirty="0" smtClean="0">
                <a:solidFill>
                  <a:schemeClr val="tx1"/>
                </a:solidFill>
                <a:effectLst/>
                <a:latin typeface="Times New Roman" charset="0"/>
                <a:ea typeface="ＭＳ Ｐゴシック" charset="0"/>
                <a:cs typeface="ＭＳ Ｐゴシック" charset="0"/>
              </a:rPr>
              <a:t>Mi az egyház megfelelő hozzáállása? </a:t>
            </a:r>
            <a:endParaRPr lang="hu-HU" sz="1200" kern="1200" dirty="0" smtClean="0">
              <a:solidFill>
                <a:schemeClr val="tx1"/>
              </a:solidFill>
              <a:effectLst/>
              <a:latin typeface="Times New Roman" charset="0"/>
              <a:ea typeface="ＭＳ Ｐゴシック" charset="0"/>
              <a:cs typeface="ＭＳ Ｐゴシック" charset="0"/>
            </a:endParaRPr>
          </a:p>
          <a:p>
            <a:r>
              <a:rPr lang="hu-HU" sz="1200" b="1" kern="1200" dirty="0" smtClean="0">
                <a:solidFill>
                  <a:schemeClr val="tx1"/>
                </a:solidFill>
                <a:effectLst/>
                <a:latin typeface="Times New Roman" charset="0"/>
                <a:ea typeface="ＭＳ Ｐゴシック" charset="0"/>
                <a:cs typeface="ＭＳ Ｐゴシック" charset="0"/>
              </a:rPr>
              <a:t> </a:t>
            </a:r>
            <a:endParaRPr lang="hu-HU" sz="1200" kern="1200" dirty="0" smtClean="0">
              <a:solidFill>
                <a:schemeClr val="tx1"/>
              </a:solidFill>
              <a:effectLst/>
              <a:latin typeface="Times New Roman" charset="0"/>
              <a:ea typeface="ＭＳ Ｐゴシック" charset="0"/>
              <a:cs typeface="ＭＳ Ｐゴシック" charset="0"/>
            </a:endParaRPr>
          </a:p>
          <a:p>
            <a:pPr eaLnBrk="1" hangingPunct="1">
              <a:defRPr/>
            </a:pPr>
            <a:endParaRPr lang="en-GB" altLang="en-US" sz="1400" b="1" dirty="0" smtClean="0">
              <a:latin typeface="Arial" charset="0"/>
              <a:ea typeface="ＭＳ Ｐゴシック" charset="-128"/>
            </a:endParaRPr>
          </a:p>
          <a:p>
            <a:pPr marL="171450" lvl="0" indent="-171450">
              <a:buFont typeface="Arial" panose="020B0604020202020204" pitchFamily="34" charset="0"/>
              <a:buChar char="•"/>
            </a:pPr>
            <a:r>
              <a:rPr lang="hu-HU" sz="1200" b="1" kern="1200" dirty="0" smtClean="0">
                <a:solidFill>
                  <a:schemeClr val="tx1"/>
                </a:solidFill>
                <a:effectLst/>
                <a:latin typeface="Times New Roman" charset="0"/>
                <a:ea typeface="ＭＳ Ｐゴシック" charset="0"/>
                <a:cs typeface="ＭＳ Ｐゴシック" charset="0"/>
              </a:rPr>
              <a:t>Szólaljunk fel a gyermekekkel, a nőkkel és az idősekkel szemben elkövetett erőszak ellen!</a:t>
            </a:r>
          </a:p>
          <a:p>
            <a:pPr marL="171450" lvl="0" indent="-171450">
              <a:buFont typeface="Arial" panose="020B0604020202020204" pitchFamily="34" charset="0"/>
              <a:buChar char="•"/>
            </a:pPr>
            <a:r>
              <a:rPr lang="hu-HU" sz="1200" b="1" kern="1200" dirty="0" smtClean="0">
                <a:solidFill>
                  <a:schemeClr val="tx1"/>
                </a:solidFill>
                <a:effectLst/>
                <a:latin typeface="Times New Roman" charset="0"/>
                <a:ea typeface="ＭＳ Ｐゴシック" charset="0"/>
                <a:cs typeface="ＭＳ Ｐゴシック" charset="0"/>
              </a:rPr>
              <a:t>Tartsunk igehirdetést az egészséges kapcsolatokról!</a:t>
            </a:r>
          </a:p>
          <a:p>
            <a:pPr marL="171450" lvl="0" indent="-171450">
              <a:buFont typeface="Arial" panose="020B0604020202020204" pitchFamily="34" charset="0"/>
              <a:buChar char="•"/>
            </a:pPr>
            <a:r>
              <a:rPr lang="hu-HU" sz="1200" b="1" kern="1200" dirty="0" smtClean="0">
                <a:solidFill>
                  <a:schemeClr val="tx1"/>
                </a:solidFill>
                <a:effectLst/>
                <a:latin typeface="Times New Roman" charset="0"/>
                <a:ea typeface="ＭＳ Ｐゴシック" charset="0"/>
                <a:cs typeface="ＭＳ Ｐゴシック" charset="0"/>
              </a:rPr>
              <a:t> Szervezzünk képzést a szülőknek és a családoknak az egészséges kapcsolatteremtés módjáról!</a:t>
            </a:r>
            <a:endParaRPr lang="hu-HU" sz="1200" b="1" kern="1200" dirty="0">
              <a:solidFill>
                <a:schemeClr val="tx1"/>
              </a:solidFill>
              <a:effectLst/>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29708604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0E4AFEAD-723A-8942-99CB-B040806A6FBA}" type="slidenum">
              <a:rPr lang="en-GB" altLang="en-US"/>
              <a:pPr>
                <a:spcBef>
                  <a:spcPct val="0"/>
                </a:spcBef>
              </a:pPr>
              <a:t>25</a:t>
            </a:fld>
            <a:endParaRPr lang="en-GB" altLang="en-US"/>
          </a:p>
        </p:txBody>
      </p:sp>
      <p:sp>
        <p:nvSpPr>
          <p:cNvPr id="68610" name="Rectangle 2"/>
          <p:cNvSpPr>
            <a:spLocks noGrp="1" noRot="1" noChangeAspect="1" noChangeArrowheads="1" noTextEdit="1"/>
          </p:cNvSpPr>
          <p:nvPr>
            <p:ph type="sldImg"/>
          </p:nvPr>
        </p:nvSpPr>
        <p:spPr>
          <a:solidFill>
            <a:srgbClr val="FFFFFF"/>
          </a:solidFill>
          <a:ln/>
        </p:spPr>
      </p:sp>
      <p:sp>
        <p:nvSpPr>
          <p:cNvPr id="68611"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1400" b="1" dirty="0" smtClean="0">
                <a:ea typeface="ＭＳ Ｐゴシック" charset="-128"/>
              </a:rPr>
              <a:t>A</a:t>
            </a:r>
            <a:r>
              <a:rPr lang="hu-HU" altLang="en-US" sz="1400" b="1" dirty="0" smtClean="0">
                <a:ea typeface="ＭＳ Ｐゴシック" charset="-128"/>
              </a:rPr>
              <a:t>z egyház megfelelő reagálása </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marL="285750" lvl="0" indent="-285750">
              <a:spcAft>
                <a:spcPts val="0"/>
              </a:spcAft>
              <a:buFont typeface="Wingdings" panose="05000000000000000000" pitchFamily="2" charset="2"/>
              <a:buChar char="Ø"/>
              <a:tabLst>
                <a:tab pos="457200" algn="l"/>
              </a:tabLst>
            </a:pPr>
            <a:r>
              <a:rPr lang="hu-HU" sz="14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Tanítsuk a férjeket az </a:t>
            </a:r>
            <a:r>
              <a:rPr lang="hu-HU" sz="1400" b="1" dirty="0" err="1" smtClean="0">
                <a:solidFill>
                  <a:srgbClr val="000000"/>
                </a:solidFill>
                <a:latin typeface="Calibri" panose="020F0502020204030204" pitchFamily="34" charset="0"/>
                <a:ea typeface="Times New Roman" panose="02020603050405020304" pitchFamily="18" charset="0"/>
                <a:cs typeface="Arial" panose="020B0604020202020204" pitchFamily="34" charset="0"/>
              </a:rPr>
              <a:t>Efézusi</a:t>
            </a:r>
            <a:r>
              <a:rPr lang="hu-HU" sz="14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 levél 5: 22-29 igeversek kiegyensúlyozott tanításai alapján, hogy jobban megértsék a házasságban betöltendő bibliai szerepüket!</a:t>
            </a:r>
            <a:endParaRPr lang="hu-HU" sz="1400" b="1" dirty="0" smtClean="0">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spcAft>
                <a:spcPts val="0"/>
              </a:spcAft>
              <a:buFont typeface="Wingdings" panose="05000000000000000000" pitchFamily="2" charset="2"/>
              <a:buChar char="Ø"/>
              <a:tabLst>
                <a:tab pos="457200" algn="l"/>
              </a:tabLst>
            </a:pPr>
            <a:r>
              <a:rPr lang="hu-HU" sz="14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Szervezzünk tanácsadó csoportot a házaspároknak, ahol bemutathatjuk a szerető párkapcsolati mintát! </a:t>
            </a:r>
            <a:endParaRPr lang="hu-HU" sz="1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79617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74AFBCD-445E-7041-8138-019A999615BE}" type="slidenum">
              <a:rPr lang="en-GB" altLang="en-US"/>
              <a:pPr>
                <a:spcBef>
                  <a:spcPct val="0"/>
                </a:spcBef>
              </a:pPr>
              <a:t>26</a:t>
            </a:fld>
            <a:endParaRPr lang="en-GB" altLang="en-US"/>
          </a:p>
        </p:txBody>
      </p:sp>
      <p:sp>
        <p:nvSpPr>
          <p:cNvPr id="70658" name="Rectangle 2"/>
          <p:cNvSpPr>
            <a:spLocks noGrp="1" noRot="1" noChangeAspect="1" noChangeArrowheads="1" noTextEdit="1"/>
          </p:cNvSpPr>
          <p:nvPr>
            <p:ph type="sldImg"/>
          </p:nvPr>
        </p:nvSpPr>
        <p:spPr>
          <a:solidFill>
            <a:srgbClr val="FFFFFF"/>
          </a:solidFill>
          <a:ln/>
        </p:spPr>
      </p:sp>
      <p:sp>
        <p:nvSpPr>
          <p:cNvPr id="70659"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SzPct val="140000"/>
              <a:buFont typeface="Wingdings" charset="2"/>
              <a:buNone/>
            </a:pPr>
            <a:r>
              <a:rPr lang="en-GB" altLang="en-US" sz="1400" b="1" dirty="0" smtClean="0">
                <a:ea typeface="ＭＳ Ｐゴシック" charset="-128"/>
              </a:rPr>
              <a:t>A</a:t>
            </a:r>
            <a:r>
              <a:rPr lang="hu-HU" altLang="en-US" sz="1400" b="1" dirty="0" smtClean="0">
                <a:ea typeface="ＭＳ Ｐゴシック" charset="-128"/>
              </a:rPr>
              <a:t>z egyház megfelelő reagálása </a:t>
            </a:r>
            <a:endParaRPr lang="en-GB" altLang="en-US" sz="1400" b="1" dirty="0">
              <a:ea typeface="ＭＳ Ｐゴシック" charset="-128"/>
            </a:endParaRPr>
          </a:p>
          <a:p>
            <a:pPr marL="285750" marR="0" lvl="0" indent="-285750" algn="l" defTabSz="914400" rtl="0" eaLnBrk="1" fontAlgn="base" latinLnBrk="0" hangingPunct="1">
              <a:lnSpc>
                <a:spcPct val="100000"/>
              </a:lnSpc>
              <a:spcBef>
                <a:spcPct val="30000"/>
              </a:spcBef>
              <a:spcAft>
                <a:spcPct val="0"/>
              </a:spcAft>
              <a:buClrTx/>
              <a:buSzPct val="140000"/>
              <a:buFont typeface="Wingdings" panose="05000000000000000000" pitchFamily="2" charset="2"/>
              <a:buChar char="Ø"/>
              <a:tabLst/>
              <a:defRPr/>
            </a:pPr>
            <a:r>
              <a:rPr lang="hu-HU" sz="14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Oktassuk a szülőket, hogyan kontrollálják szavaikat és haragjukat gyermekeik fegyelmezése közben! </a:t>
            </a:r>
            <a:endParaRPr lang="hu-HU" sz="14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171450" indent="-171450" eaLnBrk="1" hangingPunct="1">
              <a:buSzPct val="140000"/>
              <a:buFont typeface="Wingdings" panose="05000000000000000000" pitchFamily="2" charset="2"/>
              <a:buChar char="Ø"/>
            </a:pPr>
            <a:endParaRPr lang="en-GB" altLang="en-US" sz="800" b="1" dirty="0">
              <a:ea typeface="ＭＳ Ｐゴシック" charset="-128"/>
            </a:endParaRPr>
          </a:p>
          <a:p>
            <a:pPr marL="171450" lvl="0"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Fejezzük ki együttérzésünket az érzelmi visszaélések áldozatainak, és támogassuk a gyülekezet együttérző lelkületének kialakulását!</a:t>
            </a:r>
          </a:p>
          <a:p>
            <a:pPr marL="171450" lvl="0"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Hallgassuk meg az áldozatok történetét, hogy megértsük a helyzetet!</a:t>
            </a:r>
            <a:endParaRPr lang="hu-HU" sz="1200" b="1" kern="1200" dirty="0">
              <a:solidFill>
                <a:schemeClr val="tx1"/>
              </a:solidFill>
              <a:effectLst/>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7361400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14ADF8A-1E5E-4F47-B0C0-D3879313947E}" type="slidenum">
              <a:rPr lang="en-GB" altLang="en-US"/>
              <a:pPr>
                <a:spcBef>
                  <a:spcPct val="0"/>
                </a:spcBef>
              </a:pPr>
              <a:t>27</a:t>
            </a:fld>
            <a:endParaRPr lang="en-GB" altLang="en-US"/>
          </a:p>
        </p:txBody>
      </p:sp>
      <p:sp>
        <p:nvSpPr>
          <p:cNvPr id="72706" name="Rectangle 2"/>
          <p:cNvSpPr>
            <a:spLocks noGrp="1" noRot="1" noChangeAspect="1" noChangeArrowheads="1" noTextEdit="1"/>
          </p:cNvSpPr>
          <p:nvPr>
            <p:ph type="sldImg"/>
          </p:nvPr>
        </p:nvSpPr>
        <p:spPr>
          <a:solidFill>
            <a:srgbClr val="FFFFFF"/>
          </a:solidFill>
          <a:ln/>
        </p:spPr>
      </p:sp>
      <p:sp>
        <p:nvSpPr>
          <p:cNvPr id="72707"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u-HU" altLang="en-US" sz="1400" b="1" dirty="0" smtClean="0">
                <a:ea typeface="ＭＳ Ｐゴシック" charset="-128"/>
              </a:rPr>
              <a:t>Amit még az egyház tehet </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marL="171450" lvl="0"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Küldjük az áldozatot és az elkövetőt olyan tapasztalt szakmai tanácsadóhoz, akinek nagy gyakorlata van a bántalmazási ügyekből való gyógyulás segítésében.</a:t>
            </a:r>
          </a:p>
          <a:p>
            <a:pPr marL="171450" lvl="0"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Vonjuk be az áldozatot támogató csoportok, imacsoportok életébe!</a:t>
            </a:r>
          </a:p>
          <a:p>
            <a:pPr marL="171450" lvl="0" indent="-171450">
              <a:buFont typeface="Wingdings" panose="05000000000000000000" pitchFamily="2" charset="2"/>
              <a:buChar char="Ø"/>
            </a:pPr>
            <a:r>
              <a:rPr lang="hu-HU" sz="1200" b="1" kern="1200" dirty="0" smtClean="0">
                <a:solidFill>
                  <a:schemeClr val="tx1"/>
                </a:solidFill>
                <a:effectLst/>
                <a:latin typeface="Times New Roman" charset="0"/>
                <a:ea typeface="ＭＳ Ｐゴシック" charset="0"/>
                <a:cs typeface="ＭＳ Ｐゴシック" charset="0"/>
              </a:rPr>
              <a:t>Gondoskodjunk biztonságos helyről az áldozatok (nők és gyermekek) számára a krízishelyzetben!</a:t>
            </a:r>
          </a:p>
          <a:p>
            <a:pPr marL="285750" indent="-285750" eaLnBrk="1" hangingPunct="1">
              <a:buFont typeface="Wingdings" panose="05000000000000000000" pitchFamily="2" charset="2"/>
              <a:buChar char="Ø"/>
            </a:pPr>
            <a:endParaRPr lang="en-GB" altLang="en-US" sz="1400" b="1" dirty="0">
              <a:latin typeface="Arial" charset="0"/>
              <a:ea typeface="ＭＳ Ｐゴシック" charset="-128"/>
            </a:endParaRPr>
          </a:p>
        </p:txBody>
      </p:sp>
    </p:spTree>
    <p:extLst>
      <p:ext uri="{BB962C8B-B14F-4D97-AF65-F5344CB8AC3E}">
        <p14:creationId xmlns:p14="http://schemas.microsoft.com/office/powerpoint/2010/main" val="38627464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928984E4-7FAB-F945-B7CB-34FC87817E66}" type="slidenum">
              <a:rPr lang="en-GB" altLang="en-US"/>
              <a:pPr>
                <a:spcBef>
                  <a:spcPct val="0"/>
                </a:spcBef>
              </a:pPr>
              <a:t>28</a:t>
            </a:fld>
            <a:endParaRPr lang="en-GB" altLang="en-US"/>
          </a:p>
        </p:txBody>
      </p:sp>
      <p:sp>
        <p:nvSpPr>
          <p:cNvPr id="74754" name="Rectangle 1026"/>
          <p:cNvSpPr>
            <a:spLocks noGrp="1" noRot="1" noChangeAspect="1" noChangeArrowheads="1" noTextEdit="1"/>
          </p:cNvSpPr>
          <p:nvPr>
            <p:ph type="sldImg"/>
          </p:nvPr>
        </p:nvSpPr>
        <p:spPr>
          <a:ln/>
        </p:spPr>
      </p:sp>
      <p:sp>
        <p:nvSpPr>
          <p:cNvPr id="74755" name="Notes Placeholder 1"/>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sz="1200" b="1" kern="1200" dirty="0" smtClean="0">
                <a:solidFill>
                  <a:schemeClr val="tx1"/>
                </a:solidFill>
                <a:effectLst/>
                <a:latin typeface="Times New Roman" charset="0"/>
                <a:ea typeface="ＭＳ Ｐゴシック" charset="0"/>
                <a:cs typeface="ＭＳ Ｐゴシック" charset="0"/>
              </a:rPr>
              <a:t>Cselekedjünk azonnal, ha bántalmazást gyanítunk, vagy biztosan tudomást szerzünk róla! </a:t>
            </a:r>
          </a:p>
          <a:p>
            <a:endParaRPr lang="hu-HU" sz="1200" b="1" kern="1200" dirty="0" smtClean="0">
              <a:solidFill>
                <a:schemeClr val="tx1"/>
              </a:solidFill>
              <a:effectLst/>
              <a:latin typeface="Times New Roman" charset="0"/>
              <a:ea typeface="ＭＳ Ｐゴシック" charset="0"/>
              <a:cs typeface="ＭＳ Ｐゴシック" charset="0"/>
            </a:endParaRPr>
          </a:p>
          <a:p>
            <a:r>
              <a:rPr lang="hu-HU" sz="1200" b="1" kern="1200" dirty="0" smtClean="0">
                <a:solidFill>
                  <a:schemeClr val="tx1"/>
                </a:solidFill>
                <a:effectLst/>
                <a:latin typeface="Times New Roman" charset="0"/>
                <a:ea typeface="ＭＳ Ｐゴシック" charset="0"/>
                <a:cs typeface="ＭＳ Ｐゴシック" charset="0"/>
              </a:rPr>
              <a:t>Amikor érzelmi visszaélés jeleit tapasztaljuk, a legjobb, ha kivizsgáljuk az ügyet, hogy biztosat tudjunk. </a:t>
            </a:r>
            <a:endParaRPr lang="en-GB" altLang="en-US" b="1" dirty="0">
              <a:ea typeface="ＭＳ Ｐゴシック" charset="-128"/>
            </a:endParaRPr>
          </a:p>
        </p:txBody>
      </p:sp>
    </p:spTree>
    <p:extLst>
      <p:ext uri="{BB962C8B-B14F-4D97-AF65-F5344CB8AC3E}">
        <p14:creationId xmlns:p14="http://schemas.microsoft.com/office/powerpoint/2010/main" val="14776601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78F66947-AEC7-5D47-AD8C-CA931AA4BB2F}" type="slidenum">
              <a:rPr lang="en-GB" altLang="en-US"/>
              <a:pPr>
                <a:spcBef>
                  <a:spcPct val="0"/>
                </a:spcBef>
              </a:pPr>
              <a:t>29</a:t>
            </a:fld>
            <a:endParaRPr lang="en-GB" altLang="en-US"/>
          </a:p>
        </p:txBody>
      </p:sp>
      <p:sp>
        <p:nvSpPr>
          <p:cNvPr id="7680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hu-HU" altLang="en-US" b="1" dirty="0" smtClean="0">
                <a:ea typeface="ＭＳ Ｐゴシック" charset="-128"/>
              </a:rPr>
              <a:t>Segítségnyújtás a lelki bántalmazás áldozatainak</a:t>
            </a:r>
            <a:r>
              <a:rPr lang="hu-HU" altLang="en-US" b="1" baseline="0" dirty="0" smtClean="0">
                <a:ea typeface="ＭＳ Ｐゴシック" charset="-128"/>
              </a:rPr>
              <a:t> </a:t>
            </a:r>
            <a:r>
              <a:rPr lang="en-GB" altLang="en-US" b="1" dirty="0" smtClean="0">
                <a:ea typeface="ＭＳ Ｐゴシック" charset="-128"/>
              </a:rPr>
              <a:t> </a:t>
            </a:r>
          </a:p>
          <a:p>
            <a:pPr eaLnBrk="1" hangingPunct="1">
              <a:defRPr/>
            </a:pPr>
            <a:endParaRPr lang="en-GB" altLang="en-US" dirty="0" smtClean="0">
              <a:ea typeface="ＭＳ Ｐゴシック" charset="-128"/>
            </a:endParaRPr>
          </a:p>
          <a:p>
            <a:pPr marL="171450" indent="-171450" eaLnBrk="1" hangingPunct="1">
              <a:buFont typeface="Arial" charset="0"/>
              <a:buChar char="•"/>
              <a:defRPr/>
            </a:pPr>
            <a:endParaRPr lang="en-GB" altLang="en-US" dirty="0" smtClean="0">
              <a:ea typeface="ＭＳ Ｐゴシック" charset="-128"/>
            </a:endParaRPr>
          </a:p>
          <a:p>
            <a:pPr eaLnBrk="1" hangingPunct="1">
              <a:buSzPct val="130000"/>
              <a:buFont typeface="Arial" panose="020B0604020202020204" pitchFamily="34" charset="0"/>
              <a:buChar char="•"/>
              <a:defRPr/>
            </a:pPr>
            <a:r>
              <a:rPr lang="hu-HU" altLang="en-US" sz="1200" b="1" dirty="0" smtClean="0">
                <a:latin typeface="Calibri" charset="0"/>
                <a:ea typeface="Calibri" charset="0"/>
                <a:cs typeface="Calibri" charset="0"/>
              </a:rPr>
              <a:t>Javasoljuk a párnak,hogy hivatásos házassági tanácsadótól, vagy párterapeutától kérjenek segítséget. </a:t>
            </a:r>
            <a:endParaRPr lang="en-GB" altLang="en-US" sz="1200" b="1" dirty="0" smtClean="0">
              <a:latin typeface="Calibri" charset="0"/>
              <a:ea typeface="Calibri" charset="0"/>
              <a:cs typeface="Calibri" charset="0"/>
            </a:endParaRPr>
          </a:p>
          <a:p>
            <a:pPr eaLnBrk="1" hangingPunct="1">
              <a:buSzPct val="130000"/>
              <a:buFont typeface="Arial" panose="020B0604020202020204" pitchFamily="34" charset="0"/>
              <a:buChar char="•"/>
              <a:defRPr/>
            </a:pPr>
            <a:r>
              <a:rPr lang="en-GB" altLang="en-US" sz="1200" b="1" dirty="0" smtClean="0">
                <a:latin typeface="Calibri" charset="0"/>
                <a:ea typeface="Calibri" charset="0"/>
                <a:cs typeface="Calibri" charset="0"/>
              </a:rPr>
              <a:t> </a:t>
            </a:r>
            <a:r>
              <a:rPr lang="hu-HU" altLang="en-US" sz="1200" b="1" dirty="0" smtClean="0">
                <a:latin typeface="Calibri" charset="0"/>
                <a:ea typeface="Calibri" charset="0"/>
                <a:cs typeface="Calibri" charset="0"/>
              </a:rPr>
              <a:t>Biztosítsunk lelkészi gondoskodást a házaspár, a szülő, vagy gyermek számára!</a:t>
            </a:r>
            <a:endParaRPr lang="en-GB" altLang="en-US" sz="1200" b="1" dirty="0" smtClean="0">
              <a:latin typeface="Calibri" charset="0"/>
              <a:ea typeface="Calibri" charset="0"/>
              <a:cs typeface="Calibri" charset="0"/>
            </a:endParaRPr>
          </a:p>
          <a:p>
            <a:pPr eaLnBrk="1" hangingPunct="1">
              <a:buSzPct val="130000"/>
              <a:buFont typeface="Arial" panose="020B0604020202020204" pitchFamily="34" charset="0"/>
              <a:buChar char="•"/>
              <a:defRPr/>
            </a:pPr>
            <a:r>
              <a:rPr lang="hu-HU" altLang="en-US" sz="1200" b="1" dirty="0" smtClean="0">
                <a:latin typeface="Calibri" charset="0"/>
                <a:ea typeface="Calibri" charset="0"/>
                <a:cs typeface="Calibri" charset="0"/>
              </a:rPr>
              <a:t>Javasoljuk az áldozatnak, hogy csatlakozzon egy segítő csoporthoz!</a:t>
            </a:r>
            <a:endParaRPr lang="en-GB" altLang="en-US" sz="1200" b="1" dirty="0">
              <a:latin typeface="Calibri" charset="0"/>
              <a:ea typeface="Calibri" charset="0"/>
              <a:cs typeface="Calibri" charset="0"/>
            </a:endParaRPr>
          </a:p>
        </p:txBody>
      </p:sp>
    </p:spTree>
    <p:extLst>
      <p:ext uri="{BB962C8B-B14F-4D97-AF65-F5344CB8AC3E}">
        <p14:creationId xmlns:p14="http://schemas.microsoft.com/office/powerpoint/2010/main" val="65160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en-US" b="1" i="1" dirty="0" smtClean="0">
                <a:ea typeface="ＭＳ Ｐゴシック" charset="-128"/>
              </a:rPr>
              <a:t>Boldog</a:t>
            </a:r>
            <a:r>
              <a:rPr lang="hu-HU" altLang="en-US" b="1" i="1" baseline="0" dirty="0" smtClean="0">
                <a:ea typeface="ＭＳ Ｐゴシック" charset="-128"/>
              </a:rPr>
              <a:t> otthon </a:t>
            </a:r>
            <a:r>
              <a:rPr lang="en-US" altLang="en-US" b="1" i="1" dirty="0" smtClean="0">
                <a:ea typeface="ＭＳ Ｐゴシック" charset="-128"/>
              </a:rPr>
              <a:t>15</a:t>
            </a:r>
            <a:r>
              <a:rPr lang="hu-HU" altLang="en-US" b="1" i="1" dirty="0" smtClean="0">
                <a:ea typeface="ＭＳ Ｐゴシック" charset="-128"/>
              </a:rPr>
              <a:t>.o.</a:t>
            </a:r>
            <a:endParaRPr lang="en-US" altLang="en-US" b="1" i="1" dirty="0">
              <a:ea typeface="ＭＳ Ｐゴシック" charset="-128"/>
            </a:endParaRPr>
          </a:p>
          <a:p>
            <a:endParaRPr lang="en-US" altLang="en-US" b="1" i="1" dirty="0">
              <a:ea typeface="ＭＳ Ｐゴシック" charset="-128"/>
            </a:endParaRPr>
          </a:p>
          <a:p>
            <a:pPr eaLnBrk="1" hangingPunct="1"/>
            <a:r>
              <a:rPr lang="hu-HU" altLang="en-US" b="1" noProof="0" dirty="0" smtClean="0">
                <a:ea typeface="ＭＳ Ｐゴシック" charset="-128"/>
              </a:rPr>
              <a:t>„A menny legszebb előképe. - Az otthont azzá kell tennünk, amit ez a szó magában foglal. A földön a menny előképe legyen, az a hely, ahol ápolják az érzelmeket azok tudatos elnyomása helyett. Boldogságunk a szeretet, a rokonszenv és az egymás iránti udvariasságunk ápolásától függ. “ </a:t>
            </a:r>
            <a:endParaRPr lang="hu-HU" altLang="en-US" b="1" noProof="0" dirty="0">
              <a:ea typeface="ＭＳ Ｐゴシック" charset="-128"/>
            </a:endParaRPr>
          </a:p>
        </p:txBody>
      </p:sp>
      <p:sp>
        <p:nvSpPr>
          <p:cNvPr id="20483"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425F034-3D55-334A-B1B4-FC53ED86B40A}" type="slidenum">
              <a:rPr lang="en-GB" altLang="en-US" sz="1200"/>
              <a:pPr/>
              <a:t>3</a:t>
            </a:fld>
            <a:endParaRPr lang="en-GB" altLang="en-US" sz="1200"/>
          </a:p>
        </p:txBody>
      </p:sp>
    </p:spTree>
    <p:extLst>
      <p:ext uri="{BB962C8B-B14F-4D97-AF65-F5344CB8AC3E}">
        <p14:creationId xmlns:p14="http://schemas.microsoft.com/office/powerpoint/2010/main" val="3304658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8183F2DA-D768-CB45-95FC-9A911E89BAA2}" type="slidenum">
              <a:rPr lang="en-GB" altLang="en-US"/>
              <a:pPr>
                <a:spcBef>
                  <a:spcPct val="0"/>
                </a:spcBef>
              </a:pPr>
              <a:t>30</a:t>
            </a:fld>
            <a:endParaRPr lang="en-GB" altLang="en-US"/>
          </a:p>
        </p:txBody>
      </p:sp>
      <p:sp>
        <p:nvSpPr>
          <p:cNvPr id="78850" name="Rectangle 2"/>
          <p:cNvSpPr>
            <a:spLocks noGrp="1" noRot="1" noChangeAspect="1" noChangeArrowheads="1" noTextEdit="1"/>
          </p:cNvSpPr>
          <p:nvPr>
            <p:ph type="sldImg"/>
          </p:nvPr>
        </p:nvSpPr>
        <p:spPr>
          <a:solidFill>
            <a:srgbClr val="FFFFFF"/>
          </a:solidFill>
          <a:ln/>
        </p:spPr>
      </p:sp>
      <p:sp>
        <p:nvSpPr>
          <p:cNvPr id="78851"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1400" b="1" dirty="0" smtClean="0">
                <a:ea typeface="ＭＳ Ｐゴシック" charset="-128"/>
              </a:rPr>
              <a:t>A</a:t>
            </a:r>
            <a:r>
              <a:rPr lang="hu-HU" altLang="en-US" sz="1400" b="1" dirty="0" smtClean="0">
                <a:ea typeface="ＭＳ Ｐゴシック" charset="-128"/>
              </a:rPr>
              <a:t>Z Adventista Egyház 1996 évi nyilatkozata </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marL="285750" indent="-285750" eaLnBrk="1" hangingPunct="1">
              <a:buSzPct val="140000"/>
              <a:buFont typeface="Wingdings" panose="05000000000000000000" pitchFamily="2" charset="2"/>
              <a:buChar char="Ø"/>
              <a:defRPr/>
            </a:pPr>
            <a:r>
              <a:rPr lang="hu-HU" sz="1400" b="1" dirty="0" smtClean="0">
                <a:latin typeface="Calibri" charset="0"/>
                <a:ea typeface="Calibri" charset="0"/>
                <a:cs typeface="Calibri" charset="0"/>
              </a:rPr>
              <a:t>A Hetednapi Adventista Egyház Éves Tanácsa 1996-ban hivatalos nyilatkozatot adott ki a családon belüli erőszakról. </a:t>
            </a:r>
            <a:endParaRPr lang="en-US" sz="1400" b="1" dirty="0" smtClean="0">
              <a:latin typeface="Calibri" charset="0"/>
              <a:ea typeface="Calibri" charset="0"/>
              <a:cs typeface="Calibri" charset="0"/>
            </a:endParaRPr>
          </a:p>
          <a:p>
            <a:pPr marL="285750" indent="-285750" eaLnBrk="1" hangingPunct="1">
              <a:buSzPct val="140000"/>
              <a:buFont typeface="Wingdings" panose="05000000000000000000" pitchFamily="2" charset="2"/>
              <a:buChar char="Ø"/>
              <a:defRPr/>
            </a:pPr>
            <a:r>
              <a:rPr lang="hu-HU" sz="1400" b="1" dirty="0" smtClean="0">
                <a:latin typeface="Calibri" charset="0"/>
                <a:ea typeface="Calibri" charset="0"/>
                <a:cs typeface="Calibri" charset="0"/>
              </a:rPr>
              <a:t>A nyilatkozat kihangsúlyozza erkölcsi felelősségünket a családokban, gyülekezetekben és iskolákban előforduló bántalmazás megállításában. </a:t>
            </a:r>
            <a:endParaRPr lang="en-US" sz="1400" b="1" dirty="0">
              <a:latin typeface="Calibri" charset="0"/>
              <a:ea typeface="Calibri" charset="0"/>
              <a:cs typeface="Calibri" charset="0"/>
            </a:endParaRPr>
          </a:p>
        </p:txBody>
      </p:sp>
    </p:spTree>
    <p:extLst>
      <p:ext uri="{BB962C8B-B14F-4D97-AF65-F5344CB8AC3E}">
        <p14:creationId xmlns:p14="http://schemas.microsoft.com/office/powerpoint/2010/main" val="100294221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8C7D7E51-7C72-6344-8F3C-13B9512F5A4E}" type="slidenum">
              <a:rPr lang="en-GB" altLang="en-US"/>
              <a:pPr>
                <a:spcBef>
                  <a:spcPct val="0"/>
                </a:spcBef>
              </a:pPr>
              <a:t>31</a:t>
            </a:fld>
            <a:endParaRPr lang="en-GB" altLang="en-US"/>
          </a:p>
        </p:txBody>
      </p:sp>
      <p:sp>
        <p:nvSpPr>
          <p:cNvPr id="80898" name="Rectangle 2"/>
          <p:cNvSpPr>
            <a:spLocks noGrp="1" noRot="1" noChangeAspect="1" noChangeArrowheads="1" noTextEdit="1"/>
          </p:cNvSpPr>
          <p:nvPr>
            <p:ph type="sldImg"/>
          </p:nvPr>
        </p:nvSpPr>
        <p:spPr>
          <a:ln/>
        </p:spPr>
      </p:sp>
      <p:sp>
        <p:nvSpPr>
          <p:cNvPr id="2" name="Notes Placeholder 1"/>
          <p:cNvSpPr>
            <a:spLocks noGrp="1"/>
          </p:cNvSpPr>
          <p:nvPr>
            <p:ph type="body" idx="1"/>
          </p:nvPr>
        </p:nvSpPr>
        <p:spPr/>
        <p:txBody>
          <a:bodyPr/>
          <a:lstStyle/>
          <a:p>
            <a:pPr>
              <a:defRPr/>
            </a:pPr>
            <a:r>
              <a:rPr lang="hu-HU" altLang="en-US" sz="1200" b="1" dirty="0" smtClean="0">
                <a:solidFill>
                  <a:schemeClr val="tx1"/>
                </a:solidFill>
                <a:effectLst/>
                <a:latin typeface="Avenir Book" charset="0"/>
                <a:ea typeface="Avenir Book" charset="0"/>
                <a:cs typeface="Avenir Book" charset="0"/>
              </a:rPr>
              <a:t>TEHÁT, MI A MI SZEMÉYLES VÁLASZUNK MA?</a:t>
            </a:r>
            <a:endParaRPr lang="en-US" b="1" dirty="0"/>
          </a:p>
        </p:txBody>
      </p:sp>
    </p:spTree>
    <p:extLst>
      <p:ext uri="{BB962C8B-B14F-4D97-AF65-F5344CB8AC3E}">
        <p14:creationId xmlns:p14="http://schemas.microsoft.com/office/powerpoint/2010/main" val="37342453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AC5C0977-E092-974F-8868-AF25A8AF610D}" type="slidenum">
              <a:rPr lang="en-GB" altLang="en-US"/>
              <a:pPr>
                <a:spcBef>
                  <a:spcPct val="0"/>
                </a:spcBef>
              </a:pPr>
              <a:t>32</a:t>
            </a:fld>
            <a:endParaRPr lang="en-GB" altLang="en-US"/>
          </a:p>
        </p:txBody>
      </p:sp>
      <p:sp>
        <p:nvSpPr>
          <p:cNvPr id="82946" name="Rectangle 2"/>
          <p:cNvSpPr>
            <a:spLocks noGrp="1" noRot="1" noChangeAspect="1" noChangeArrowheads="1" noTextEdit="1"/>
          </p:cNvSpPr>
          <p:nvPr>
            <p:ph type="sldImg"/>
          </p:nvPr>
        </p:nvSpPr>
        <p:spPr>
          <a:solidFill>
            <a:srgbClr val="FFFFFF"/>
          </a:solidFill>
          <a:ln/>
        </p:spPr>
      </p:sp>
      <p:sp>
        <p:nvSpPr>
          <p:cNvPr id="82947" name="Rectangle 3"/>
          <p:cNvSpPr>
            <a:spLocks noGrp="1" noChangeArrowheads="1"/>
          </p:cNvSpPr>
          <p:nvPr>
            <p:ph type="body" idx="1"/>
          </p:nvPr>
        </p:nvSpPr>
        <p:spPr>
          <a:xfrm>
            <a:off x="228600" y="4460875"/>
            <a:ext cx="6400800" cy="2220913"/>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u-HU" altLang="en-US" sz="1400" b="1" noProof="0" dirty="0" smtClean="0">
                <a:ea typeface="ＭＳ Ｐゴシック" charset="-128"/>
              </a:rPr>
              <a:t>Jézus</a:t>
            </a:r>
            <a:r>
              <a:rPr lang="hu-HU" altLang="en-US" sz="1400" b="1" baseline="0" noProof="0" dirty="0" smtClean="0">
                <a:ea typeface="ＭＳ Ｐゴシック" charset="-128"/>
              </a:rPr>
              <a:t> </a:t>
            </a:r>
            <a:r>
              <a:rPr lang="hu-HU" altLang="en-US" sz="1400" b="1" baseline="0" dirty="0" smtClean="0">
                <a:ea typeface="ＭＳ Ｐゴシック" charset="-128"/>
              </a:rPr>
              <a:t>válasza a </a:t>
            </a:r>
            <a:r>
              <a:rPr lang="hu-HU" altLang="en-US" sz="1400" b="1" baseline="0" dirty="0" err="1" smtClean="0">
                <a:ea typeface="ＭＳ Ｐゴシック" charset="-128"/>
              </a:rPr>
              <a:t>Jn</a:t>
            </a:r>
            <a:r>
              <a:rPr lang="hu-HU" altLang="en-US" sz="1400" b="1" baseline="0" dirty="0" smtClean="0">
                <a:ea typeface="ＭＳ Ｐゴシック" charset="-128"/>
              </a:rPr>
              <a:t> 13:35 igeversben: </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marL="0" lvl="0" indent="0" algn="ctr" eaLnBrk="1" hangingPunct="1">
              <a:spcBef>
                <a:spcPct val="0"/>
              </a:spcBef>
              <a:buClrTx/>
              <a:buSzPct val="135000"/>
              <a:buFontTx/>
              <a:buNone/>
              <a:defRPr/>
            </a:pPr>
            <a:r>
              <a:rPr lang="hu-HU" altLang="en-US" sz="1400" b="1" i="1" dirty="0" smtClean="0">
                <a:latin typeface="Calibri" charset="0"/>
                <a:ea typeface="Calibri" charset="0"/>
                <a:cs typeface="Calibri" charset="0"/>
              </a:rPr>
              <a:t>„Erről ismeri meg mindenki, hogy az én tanítványaim vagytok, ha egymást SZERETNI  fogjátok.” </a:t>
            </a:r>
            <a:endParaRPr lang="hu-HU" altLang="en-US" sz="1400" b="1" i="1" dirty="0">
              <a:latin typeface="Calibri" charset="0"/>
              <a:ea typeface="Calibri" charset="0"/>
              <a:cs typeface="Calibri" charset="0"/>
            </a:endParaRPr>
          </a:p>
        </p:txBody>
      </p:sp>
    </p:spTree>
    <p:extLst>
      <p:ext uri="{BB962C8B-B14F-4D97-AF65-F5344CB8AC3E}">
        <p14:creationId xmlns:p14="http://schemas.microsoft.com/office/powerpoint/2010/main" val="25475673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7710A214-2621-7C4F-8ED2-E6068118CD3F}" type="slidenum">
              <a:rPr lang="en-GB" altLang="en-US"/>
              <a:pPr>
                <a:spcBef>
                  <a:spcPct val="0"/>
                </a:spcBef>
              </a:pPr>
              <a:t>33</a:t>
            </a:fld>
            <a:endParaRPr lang="en-GB" altLang="en-US"/>
          </a:p>
        </p:txBody>
      </p:sp>
      <p:sp>
        <p:nvSpPr>
          <p:cNvPr id="84994" name="Rectangle 2"/>
          <p:cNvSpPr>
            <a:spLocks noGrp="1" noRot="1" noChangeAspect="1" noChangeArrowheads="1" noTextEdit="1"/>
          </p:cNvSpPr>
          <p:nvPr>
            <p:ph type="sldImg"/>
          </p:nvPr>
        </p:nvSpPr>
        <p:spPr>
          <a:ln/>
        </p:spPr>
      </p:sp>
      <p:sp>
        <p:nvSpPr>
          <p:cNvPr id="84995" name="Notes Placeholder 1"/>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sz="1200" kern="1200" dirty="0" smtClean="0">
                <a:solidFill>
                  <a:schemeClr val="tx1"/>
                </a:solidFill>
                <a:effectLst/>
                <a:latin typeface="Times New Roman" charset="0"/>
                <a:ea typeface="ＭＳ Ｐゴシック" charset="0"/>
                <a:cs typeface="ＭＳ Ｐゴシック" charset="0"/>
              </a:rPr>
              <a:t>Ha a világosság gyermekeiként akarunk élni, akkor </a:t>
            </a:r>
            <a:r>
              <a:rPr lang="hu-HU" sz="1200" b="1" kern="1200" dirty="0" smtClean="0">
                <a:solidFill>
                  <a:schemeClr val="tx1"/>
                </a:solidFill>
                <a:effectLst/>
                <a:latin typeface="Times New Roman" charset="0"/>
                <a:ea typeface="ＭＳ Ｐゴシック" charset="0"/>
                <a:cs typeface="ＭＳ Ｐゴシック" charset="0"/>
              </a:rPr>
              <a:t>fényt kell vinnünk a sötétségbe</a:t>
            </a:r>
            <a:r>
              <a:rPr lang="hu-HU" sz="1200" kern="1200" dirty="0" smtClean="0">
                <a:solidFill>
                  <a:schemeClr val="tx1"/>
                </a:solidFill>
                <a:effectLst/>
                <a:latin typeface="Times New Roman" charset="0"/>
                <a:ea typeface="ＭＳ Ｐゴシック" charset="0"/>
                <a:cs typeface="ＭＳ Ｐゴシック" charset="0"/>
              </a:rPr>
              <a:t>, ahol a közelünkben bántalmazás történik. </a:t>
            </a:r>
            <a:endParaRPr lang="en-US" altLang="en-US" dirty="0">
              <a:ea typeface="ＭＳ Ｐゴシック" charset="-128"/>
            </a:endParaRPr>
          </a:p>
        </p:txBody>
      </p:sp>
    </p:spTree>
    <p:extLst>
      <p:ext uri="{BB962C8B-B14F-4D97-AF65-F5344CB8AC3E}">
        <p14:creationId xmlns:p14="http://schemas.microsoft.com/office/powerpoint/2010/main" val="39667992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CF3159D4-366D-164F-B68D-AFB1607D88BC}" type="slidenum">
              <a:rPr lang="en-GB" altLang="en-US"/>
              <a:pPr>
                <a:spcBef>
                  <a:spcPct val="0"/>
                </a:spcBef>
              </a:pPr>
              <a:t>34</a:t>
            </a:fld>
            <a:endParaRPr lang="en-GB" altLang="en-US"/>
          </a:p>
        </p:txBody>
      </p:sp>
      <p:sp>
        <p:nvSpPr>
          <p:cNvPr id="87042"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r>
              <a:rPr lang="hu-HU" sz="1200" b="1" kern="1200" dirty="0" smtClean="0">
                <a:solidFill>
                  <a:schemeClr val="tx1"/>
                </a:solidFill>
                <a:effectLst/>
                <a:latin typeface="Times New Roman" charset="0"/>
                <a:ea typeface="ＭＳ Ｐゴシック" charset="0"/>
                <a:cs typeface="ＭＳ Ｐゴシック" charset="0"/>
              </a:rPr>
              <a:t>Törődnünk kell egymással, még akkor is, ha könnyebb lenne csendben maradni és kívülállónak maradni!</a:t>
            </a:r>
          </a:p>
          <a:p>
            <a:r>
              <a:rPr lang="hu-HU" sz="1200" b="1" kern="1200" dirty="0" smtClean="0">
                <a:solidFill>
                  <a:schemeClr val="tx1"/>
                </a:solidFill>
                <a:effectLst/>
                <a:latin typeface="Times New Roman" charset="0"/>
                <a:ea typeface="ＭＳ Ｐゴシック" charset="0"/>
                <a:cs typeface="ＭＳ Ｐゴシック" charset="0"/>
              </a:rPr>
              <a:t> </a:t>
            </a:r>
          </a:p>
        </p:txBody>
      </p:sp>
    </p:spTree>
    <p:extLst>
      <p:ext uri="{BB962C8B-B14F-4D97-AF65-F5344CB8AC3E}">
        <p14:creationId xmlns:p14="http://schemas.microsoft.com/office/powerpoint/2010/main" val="39248900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A56A892D-FB87-BA47-BA44-63AF79892D89}" type="slidenum">
              <a:rPr lang="en-GB" altLang="en-US"/>
              <a:pPr>
                <a:spcBef>
                  <a:spcPct val="0"/>
                </a:spcBef>
              </a:pPr>
              <a:t>35</a:t>
            </a:fld>
            <a:endParaRPr lang="en-GB" altLang="en-US"/>
          </a:p>
        </p:txBody>
      </p:sp>
      <p:sp>
        <p:nvSpPr>
          <p:cNvPr id="89090" name="Rectangle 2"/>
          <p:cNvSpPr>
            <a:spLocks noGrp="1" noRot="1" noChangeAspect="1" noChangeArrowheads="1" noTextEdit="1"/>
          </p:cNvSpPr>
          <p:nvPr>
            <p:ph type="sldImg"/>
          </p:nvPr>
        </p:nvSpPr>
        <p:spPr>
          <a:ln/>
        </p:spPr>
      </p:sp>
      <p:sp>
        <p:nvSpPr>
          <p:cNvPr id="2" name="Jegyzetek helye 1"/>
          <p:cNvSpPr>
            <a:spLocks noGrp="1"/>
          </p:cNvSpPr>
          <p:nvPr>
            <p:ph type="body" idx="1"/>
          </p:nvPr>
        </p:nvSpPr>
        <p:spPr/>
        <p:txBody>
          <a:bodyPr/>
          <a:lstStyle/>
          <a:p>
            <a:r>
              <a:rPr lang="hu-HU" b="1" dirty="0" smtClean="0"/>
              <a:t>Ismersz bántalmazott személyeket?</a:t>
            </a:r>
          </a:p>
          <a:p>
            <a:endParaRPr lang="hu-HU" b="1"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hu-HU" sz="1200" b="1" kern="1200" dirty="0" smtClean="0">
                <a:solidFill>
                  <a:schemeClr val="tx1"/>
                </a:solidFill>
                <a:effectLst/>
                <a:latin typeface="Times New Roman" charset="0"/>
                <a:ea typeface="ＭＳ Ｐゴシック" charset="0"/>
                <a:cs typeface="ＭＳ Ｐゴシック" charset="0"/>
              </a:rPr>
              <a:t>„</a:t>
            </a:r>
            <a:r>
              <a:rPr lang="hu-HU" sz="1200" b="1" i="1" kern="1200" dirty="0" smtClean="0">
                <a:solidFill>
                  <a:schemeClr val="tx1"/>
                </a:solidFill>
                <a:effectLst/>
                <a:latin typeface="Times New Roman" charset="0"/>
                <a:ea typeface="ＭＳ Ｐゴシック" charset="0"/>
                <a:cs typeface="ＭＳ Ｐゴシック" charset="0"/>
              </a:rPr>
              <a:t>Nyisd meg a te szádat amellett, aki néma, és azoknak dolgában, akik adattak veszedelemre. Nyisd meg a te szádat, ítélj igazságot; forgasd ügyét a szegénynek és a szűkölködőnek!” (</a:t>
            </a:r>
            <a:r>
              <a:rPr lang="hu-HU" sz="1200" b="1" i="1" kern="1200" dirty="0" err="1" smtClean="0">
                <a:solidFill>
                  <a:schemeClr val="tx1"/>
                </a:solidFill>
                <a:effectLst/>
                <a:latin typeface="Times New Roman" charset="0"/>
                <a:ea typeface="ＭＳ Ｐゴシック" charset="0"/>
                <a:cs typeface="ＭＳ Ｐゴシック" charset="0"/>
              </a:rPr>
              <a:t>Péld</a:t>
            </a:r>
            <a:r>
              <a:rPr lang="hu-HU" sz="1200" b="1" i="1" kern="1200" dirty="0" smtClean="0">
                <a:solidFill>
                  <a:schemeClr val="tx1"/>
                </a:solidFill>
                <a:effectLst/>
                <a:latin typeface="Times New Roman" charset="0"/>
                <a:ea typeface="ＭＳ Ｐゴシック" charset="0"/>
                <a:cs typeface="ＭＳ Ｐゴシック" charset="0"/>
              </a:rPr>
              <a:t> 31:8-9)</a:t>
            </a:r>
            <a:endParaRPr lang="hu-HU" sz="1200" b="1" kern="1200" dirty="0" smtClean="0">
              <a:solidFill>
                <a:schemeClr val="tx1"/>
              </a:solidFill>
              <a:effectLst/>
              <a:latin typeface="Times New Roman" charset="0"/>
              <a:ea typeface="ＭＳ Ｐゴシック" charset="0"/>
              <a:cs typeface="ＭＳ Ｐゴシック" charset="0"/>
            </a:endParaRPr>
          </a:p>
          <a:p>
            <a:endParaRPr lang="hu-HU" b="1" dirty="0"/>
          </a:p>
        </p:txBody>
      </p:sp>
    </p:spTree>
    <p:extLst>
      <p:ext uri="{BB962C8B-B14F-4D97-AF65-F5344CB8AC3E}">
        <p14:creationId xmlns:p14="http://schemas.microsoft.com/office/powerpoint/2010/main" val="3175637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66A6F1C-B161-D847-B2CC-C798A4867491}" type="slidenum">
              <a:rPr lang="en-GB" altLang="en-US"/>
              <a:pPr>
                <a:spcBef>
                  <a:spcPct val="0"/>
                </a:spcBef>
              </a:pPr>
              <a:t>4</a:t>
            </a:fld>
            <a:endParaRPr lang="en-GB" altLang="en-US"/>
          </a:p>
        </p:txBody>
      </p:sp>
      <p:sp>
        <p:nvSpPr>
          <p:cNvPr id="22530"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xfrm>
            <a:off x="304800" y="4460875"/>
            <a:ext cx="6248400" cy="42259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en-GB" altLang="en-US" b="1" dirty="0" smtClean="0"/>
              <a:t>Statistics on the Rise</a:t>
            </a:r>
          </a:p>
          <a:p>
            <a:pPr marL="171450" indent="-171450" eaLnBrk="1" hangingPunct="1">
              <a:buFont typeface="Arial" charset="0"/>
              <a:buChar char="•"/>
              <a:defRPr/>
            </a:pPr>
            <a:endParaRPr lang="en-GB" altLang="en-US" b="1" dirty="0" smtClean="0">
              <a:ea typeface="ＭＳ Ｐゴシック" charset="-128"/>
            </a:endParaRPr>
          </a:p>
          <a:p>
            <a:pPr eaLnBrk="1" hangingPunct="1">
              <a:buSzPct val="90000"/>
              <a:buFont typeface="Arial" panose="020B0604020202020204" pitchFamily="34" charset="0"/>
              <a:buChar char="•"/>
              <a:defRPr/>
            </a:pPr>
            <a:r>
              <a:rPr lang="hu-HU" altLang="ja-JP" sz="1200" b="1" dirty="0" smtClean="0">
                <a:latin typeface="Calibri" charset="0"/>
                <a:ea typeface="Calibri" charset="0"/>
                <a:cs typeface="Calibri" charset="0"/>
              </a:rPr>
              <a:t>Észak-Amerikában évente 3 millió gyermekbántalmazási ügyben indul eljárás. </a:t>
            </a:r>
            <a:endParaRPr lang="en-GB" altLang="en-US" sz="1200" b="1" dirty="0" smtClean="0">
              <a:latin typeface="Calibri" charset="0"/>
              <a:ea typeface="Calibri" charset="0"/>
              <a:cs typeface="Calibri" charset="0"/>
            </a:endParaRPr>
          </a:p>
          <a:p>
            <a:pPr eaLnBrk="1" hangingPunct="1">
              <a:buSzPct val="90000"/>
              <a:buFont typeface="Arial" panose="020B0604020202020204" pitchFamily="34" charset="0"/>
              <a:buChar char="•"/>
              <a:defRPr/>
            </a:pPr>
            <a:r>
              <a:rPr lang="hu-HU" altLang="ja-JP" sz="1200" b="1" dirty="0" smtClean="0">
                <a:latin typeface="Calibri" charset="0"/>
                <a:ea typeface="Calibri" charset="0"/>
                <a:cs typeface="Calibri" charset="0"/>
              </a:rPr>
              <a:t>Minden 5. istentiszteleti helyen jelentettek gyermek-molesztálási esetet. </a:t>
            </a:r>
            <a:endParaRPr lang="en-GB" altLang="ja-JP" sz="1200" b="1" dirty="0" smtClean="0">
              <a:latin typeface="Calibri" charset="0"/>
              <a:ea typeface="Calibri" charset="0"/>
              <a:cs typeface="Calibri" charset="0"/>
            </a:endParaRPr>
          </a:p>
          <a:p>
            <a:pPr eaLnBrk="1" hangingPunct="1">
              <a:buSzPct val="90000"/>
              <a:buFont typeface="Arial" panose="020B0604020202020204" pitchFamily="34" charset="0"/>
              <a:buChar char="•"/>
              <a:defRPr/>
            </a:pPr>
            <a:r>
              <a:rPr lang="hu-HU" altLang="en-US" sz="1200" b="1" dirty="0" smtClean="0">
                <a:latin typeface="Calibri" charset="0"/>
                <a:ea typeface="Calibri" charset="0"/>
                <a:cs typeface="Calibri" charset="0"/>
              </a:rPr>
              <a:t>Észak-Amerikában minden 10. percben jelentenek gyermekbántalmazási incidenst. </a:t>
            </a:r>
            <a:endParaRPr lang="en-GB" altLang="en-US" sz="1200" b="1" dirty="0" smtClean="0">
              <a:latin typeface="Calibri" charset="0"/>
              <a:ea typeface="Calibri" charset="0"/>
              <a:cs typeface="Calibri" charset="0"/>
            </a:endParaRPr>
          </a:p>
          <a:p>
            <a:pPr marL="0" indent="0" algn="r" eaLnBrk="1" hangingPunct="1">
              <a:buSzPct val="90000"/>
              <a:buNone/>
              <a:defRPr/>
            </a:pPr>
            <a:endParaRPr lang="en-GB" altLang="en-US" sz="1050" b="1" dirty="0" smtClean="0">
              <a:latin typeface="Calibri" charset="0"/>
              <a:ea typeface="Calibri" charset="0"/>
              <a:cs typeface="Calibri" charset="0"/>
            </a:endParaRPr>
          </a:p>
        </p:txBody>
      </p:sp>
    </p:spTree>
    <p:extLst>
      <p:ext uri="{BB962C8B-B14F-4D97-AF65-F5344CB8AC3E}">
        <p14:creationId xmlns:p14="http://schemas.microsoft.com/office/powerpoint/2010/main" val="17474792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CEAACBC-DB1A-A64E-9533-BECBD8D77298}" type="slidenum">
              <a:rPr lang="en-GB" altLang="en-US"/>
              <a:pPr>
                <a:spcBef>
                  <a:spcPct val="0"/>
                </a:spcBef>
              </a:pPr>
              <a:t>5</a:t>
            </a:fld>
            <a:endParaRPr lang="en-GB" alt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u-HU" altLang="en-US" b="1" dirty="0" smtClean="0">
                <a:ea typeface="ＭＳ Ｐゴシック" charset="-128"/>
              </a:rPr>
              <a:t>Az</a:t>
            </a:r>
            <a:r>
              <a:rPr lang="hu-HU" altLang="en-US" b="1" baseline="0" dirty="0" smtClean="0">
                <a:ea typeface="ＭＳ Ｐゴシック" charset="-128"/>
              </a:rPr>
              <a:t> USA 2016 évi bántalmazási statisztikája </a:t>
            </a:r>
            <a:endParaRPr lang="en-GB" altLang="en-US" b="1" dirty="0" smtClean="0">
              <a:ea typeface="ＭＳ Ｐゴシック" charset="-128"/>
            </a:endParaRPr>
          </a:p>
          <a:p>
            <a:pPr eaLnBrk="1" hangingPunct="1"/>
            <a:endParaRPr lang="en-GB" altLang="en-US" b="1" dirty="0" smtClean="0">
              <a:ea typeface="ＭＳ Ｐゴシック" charset="-128"/>
            </a:endParaRPr>
          </a:p>
          <a:p>
            <a:pPr>
              <a:buFont typeface="Arial" panose="020B0604020202020204" pitchFamily="34" charset="0"/>
              <a:buChar char="•"/>
              <a:defRPr/>
            </a:pPr>
            <a:r>
              <a:rPr lang="hu-HU" altLang="en-US" sz="1200" b="1" dirty="0" smtClean="0">
                <a:latin typeface="Calibri" charset="0"/>
                <a:ea typeface="Calibri" charset="0"/>
                <a:cs typeface="Calibri" charset="0"/>
              </a:rPr>
              <a:t>Tavaly </a:t>
            </a:r>
            <a:r>
              <a:rPr lang="en-US" altLang="en-US" sz="1200" b="1" dirty="0" smtClean="0">
                <a:latin typeface="Calibri" charset="0"/>
                <a:ea typeface="Calibri" charset="0"/>
                <a:cs typeface="Calibri" charset="0"/>
              </a:rPr>
              <a:t>702</a:t>
            </a:r>
            <a:r>
              <a:rPr lang="hu-HU" altLang="en-US" sz="1200" b="1" dirty="0" smtClean="0">
                <a:latin typeface="Calibri" charset="0"/>
                <a:ea typeface="Calibri" charset="0"/>
                <a:cs typeface="Calibri" charset="0"/>
              </a:rPr>
              <a:t> ezer gyermek vált bántalmazás vagy elhanyagoltság áldozatává. (Ez 1000 gyermekből </a:t>
            </a:r>
            <a:r>
              <a:rPr lang="en-US" altLang="en-US" sz="1200" b="1" dirty="0" smtClean="0">
                <a:latin typeface="Calibri" charset="0"/>
                <a:ea typeface="Calibri" charset="0"/>
                <a:cs typeface="Calibri" charset="0"/>
              </a:rPr>
              <a:t>9</a:t>
            </a:r>
            <a:r>
              <a:rPr lang="hu-HU" altLang="en-US" sz="1200" b="1" dirty="0" smtClean="0">
                <a:latin typeface="Calibri" charset="0"/>
                <a:ea typeface="Calibri" charset="0"/>
                <a:cs typeface="Calibri" charset="0"/>
              </a:rPr>
              <a:t>,</a:t>
            </a:r>
            <a:r>
              <a:rPr lang="en-US" altLang="en-US" sz="1200" b="1" dirty="0" smtClean="0">
                <a:latin typeface="Calibri" charset="0"/>
                <a:ea typeface="Calibri" charset="0"/>
                <a:cs typeface="Calibri" charset="0"/>
              </a:rPr>
              <a:t>2</a:t>
            </a:r>
            <a:r>
              <a:rPr lang="hu-HU" altLang="en-US" sz="1200" b="1" dirty="0" err="1" smtClean="0">
                <a:latin typeface="Calibri" charset="0"/>
                <a:ea typeface="Calibri" charset="0"/>
                <a:cs typeface="Calibri" charset="0"/>
              </a:rPr>
              <a:t>-t</a:t>
            </a:r>
            <a:r>
              <a:rPr lang="hu-HU" altLang="en-US" sz="1200" b="1" dirty="0" smtClean="0">
                <a:latin typeface="Calibri" charset="0"/>
                <a:ea typeface="Calibri" charset="0"/>
                <a:cs typeface="Calibri" charset="0"/>
              </a:rPr>
              <a:t> jelent az USA-ban) </a:t>
            </a:r>
            <a:endParaRPr lang="en-US" altLang="en-US" sz="1200" b="1" dirty="0" smtClean="0">
              <a:latin typeface="Calibri" charset="0"/>
              <a:ea typeface="Calibri" charset="0"/>
              <a:cs typeface="Calibri" charset="0"/>
            </a:endParaRPr>
          </a:p>
          <a:p>
            <a:pPr>
              <a:buFont typeface="Arial" panose="020B0604020202020204" pitchFamily="34" charset="0"/>
              <a:buChar char="•"/>
              <a:defRPr/>
            </a:pPr>
            <a:r>
              <a:rPr lang="en-US" altLang="en-US" sz="1200" b="1" dirty="0" smtClean="0">
                <a:latin typeface="Calibri" charset="0"/>
                <a:ea typeface="Calibri" charset="0"/>
                <a:cs typeface="Calibri" charset="0"/>
              </a:rPr>
              <a:t>3</a:t>
            </a:r>
            <a:r>
              <a:rPr lang="hu-HU" altLang="en-US" sz="1200" b="1" dirty="0" smtClean="0">
                <a:latin typeface="Calibri" charset="0"/>
                <a:ea typeface="Calibri" charset="0"/>
                <a:cs typeface="Calibri" charset="0"/>
              </a:rPr>
              <a:t>,</a:t>
            </a:r>
            <a:r>
              <a:rPr lang="en-US" altLang="en-US" sz="1200" b="1" dirty="0" smtClean="0">
                <a:latin typeface="Calibri" charset="0"/>
                <a:ea typeface="Calibri" charset="0"/>
                <a:cs typeface="Calibri" charset="0"/>
              </a:rPr>
              <a:t>2 </a:t>
            </a:r>
            <a:r>
              <a:rPr lang="hu-HU" altLang="en-US" sz="1200" b="1" dirty="0" smtClean="0">
                <a:latin typeface="Calibri" charset="0"/>
                <a:ea typeface="Calibri" charset="0"/>
                <a:cs typeface="Calibri" charset="0"/>
              </a:rPr>
              <a:t>millió gyermekbántalmazási ügyet vizsgáltak ki az elmúlt esztendőben. </a:t>
            </a:r>
            <a:endParaRPr lang="en-US" altLang="en-US" sz="1200" b="1" dirty="0" smtClean="0">
              <a:latin typeface="Calibri" charset="0"/>
              <a:ea typeface="Calibri" charset="0"/>
              <a:cs typeface="Calibri" charset="0"/>
            </a:endParaRPr>
          </a:p>
          <a:p>
            <a:pPr>
              <a:buFont typeface="Arial" panose="020B0604020202020204" pitchFamily="34" charset="0"/>
              <a:buChar char="•"/>
              <a:defRPr/>
            </a:pPr>
            <a:r>
              <a:rPr lang="hu-HU" altLang="en-US" sz="1200" b="1" dirty="0" smtClean="0">
                <a:latin typeface="Calibri" charset="0"/>
                <a:ea typeface="Calibri" charset="0"/>
                <a:cs typeface="Calibri" charset="0"/>
              </a:rPr>
              <a:t>Naponta több, mint négy gyermek hal bele a bántalmazás következményeibe. </a:t>
            </a:r>
            <a:endParaRPr lang="en-US" altLang="en-US" sz="1200" b="1" dirty="0" smtClean="0">
              <a:latin typeface="Calibri" charset="0"/>
              <a:ea typeface="Calibri" charset="0"/>
              <a:cs typeface="Calibri" charset="0"/>
            </a:endParaRPr>
          </a:p>
          <a:p>
            <a:pPr>
              <a:buFont typeface="Arial" panose="020B0604020202020204" pitchFamily="34" charset="0"/>
              <a:buChar char="•"/>
              <a:defRPr/>
            </a:pPr>
            <a:r>
              <a:rPr lang="hu-HU" altLang="en-US" sz="1200" b="1" dirty="0" smtClean="0">
                <a:latin typeface="Calibri" charset="0"/>
                <a:ea typeface="Calibri" charset="0"/>
                <a:cs typeface="Calibri" charset="0"/>
              </a:rPr>
              <a:t>Az USA-ban tavaly </a:t>
            </a:r>
            <a:r>
              <a:rPr lang="en-US" altLang="en-US" sz="1200" b="1" dirty="0" smtClean="0">
                <a:latin typeface="Calibri" charset="0"/>
                <a:ea typeface="Calibri" charset="0"/>
                <a:cs typeface="Calibri" charset="0"/>
              </a:rPr>
              <a:t>1580 </a:t>
            </a:r>
            <a:r>
              <a:rPr lang="hu-HU" altLang="en-US" sz="1200" b="1" dirty="0" smtClean="0">
                <a:latin typeface="Calibri" charset="0"/>
                <a:ea typeface="Calibri" charset="0"/>
                <a:cs typeface="Calibri" charset="0"/>
              </a:rPr>
              <a:t>gyermek halt meg bántalmazás vagy elhanyagoltság miatt. </a:t>
            </a:r>
            <a:endParaRPr lang="en-GB" altLang="en-US" sz="1200" b="1" dirty="0">
              <a:latin typeface="Calibri" charset="0"/>
              <a:ea typeface="Calibri" charset="0"/>
              <a:cs typeface="Calibri" charset="0"/>
            </a:endParaRPr>
          </a:p>
        </p:txBody>
      </p:sp>
    </p:spTree>
    <p:extLst>
      <p:ext uri="{BB962C8B-B14F-4D97-AF65-F5344CB8AC3E}">
        <p14:creationId xmlns:p14="http://schemas.microsoft.com/office/powerpoint/2010/main" val="675127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1B1FC85-68B1-F94D-ADAE-B618F942F5C7}" type="slidenum">
              <a:rPr lang="en-GB" altLang="en-US"/>
              <a:pPr>
                <a:spcBef>
                  <a:spcPct val="0"/>
                </a:spcBef>
              </a:pPr>
              <a:t>6</a:t>
            </a:fld>
            <a:endParaRPr lang="en-GB" alt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u-HU" altLang="en-US" b="1" dirty="0" smtClean="0">
                <a:ea typeface="ＭＳ Ｐゴシック" charset="-128"/>
              </a:rPr>
              <a:t>A </a:t>
            </a:r>
            <a:r>
              <a:rPr lang="en-GB" altLang="en-US" b="1" dirty="0" smtClean="0">
                <a:ea typeface="ＭＳ Ｐゴシック" charset="-128"/>
              </a:rPr>
              <a:t>2015</a:t>
            </a:r>
            <a:r>
              <a:rPr lang="hu-HU" altLang="en-US" b="1" dirty="0" smtClean="0">
                <a:ea typeface="ＭＳ Ｐゴシック" charset="-128"/>
              </a:rPr>
              <a:t> évi Malawi statisztika</a:t>
            </a:r>
            <a:endParaRPr lang="en-GB" altLang="en-US" b="1" dirty="0">
              <a:ea typeface="ＭＳ Ｐゴシック" charset="-128"/>
            </a:endParaRPr>
          </a:p>
          <a:p>
            <a:pPr eaLnBrk="1" hangingPunct="1"/>
            <a:endParaRPr lang="en-GB" altLang="en-US" b="1" dirty="0">
              <a:ea typeface="ＭＳ Ｐゴシック" charset="-128"/>
            </a:endParaRPr>
          </a:p>
          <a:p>
            <a:pPr marL="171450" indent="-171450" eaLnBrk="1" hangingPunct="1">
              <a:buFont typeface="Arial" panose="020B0604020202020204" pitchFamily="34" charset="0"/>
              <a:buChar char="•"/>
              <a:defRPr/>
            </a:pPr>
            <a:r>
              <a:rPr lang="hu-HU" sz="800" b="1" dirty="0" smtClean="0">
                <a:latin typeface="Calibri" charset="0"/>
                <a:ea typeface="Calibri" charset="0"/>
                <a:cs typeface="Calibri" charset="0"/>
              </a:rPr>
              <a:t>3 Malawi gyermekből kettőt ér bántalmazás gyermekkorában. </a:t>
            </a:r>
            <a:r>
              <a:rPr lang="en-GB" sz="800" b="1" dirty="0" smtClean="0">
                <a:latin typeface="Calibri" charset="0"/>
                <a:ea typeface="Calibri" charset="0"/>
                <a:cs typeface="Calibri" charset="0"/>
              </a:rPr>
              <a:t> </a:t>
            </a:r>
          </a:p>
          <a:p>
            <a:pPr marL="171450" lvl="0" indent="-171450">
              <a:spcAft>
                <a:spcPts val="0"/>
              </a:spcAft>
              <a:buFont typeface="Arial" panose="020B0604020202020204" pitchFamily="34" charset="0"/>
              <a:buChar char="•"/>
            </a:pPr>
            <a:r>
              <a:rPr lang="hu-HU" sz="800" b="1" dirty="0" smtClean="0">
                <a:latin typeface="Calibri" panose="020F0502020204030204" pitchFamily="34" charset="0"/>
                <a:ea typeface="Times New Roman" panose="02020603050405020304" pitchFamily="18" charset="0"/>
                <a:cs typeface="Calibri" panose="020F0502020204030204" pitchFamily="34" charset="0"/>
              </a:rPr>
              <a:t>Minden ötödik fiatal lány válik szexuális erőszak áldozatává még a 18. születésnapja előtt.</a:t>
            </a:r>
          </a:p>
          <a:p>
            <a:pPr marL="171450" lvl="0" indent="-171450">
              <a:spcAft>
                <a:spcPts val="0"/>
              </a:spcAft>
              <a:buFont typeface="Arial" panose="020B0604020202020204" pitchFamily="34" charset="0"/>
              <a:buChar char="•"/>
            </a:pPr>
            <a:r>
              <a:rPr lang="hu-HU" sz="800" b="1" dirty="0" smtClean="0">
                <a:latin typeface="Calibri" panose="020F0502020204030204" pitchFamily="34" charset="0"/>
                <a:ea typeface="Times New Roman" panose="02020603050405020304" pitchFamily="18" charset="0"/>
                <a:cs typeface="Calibri" panose="020F0502020204030204" pitchFamily="34" charset="0"/>
              </a:rPr>
              <a:t>H</a:t>
            </a:r>
            <a:r>
              <a:rPr lang="hu-HU" sz="800" b="1" dirty="0" smtClean="0"/>
              <a:t>áromból kettő fiú szenved el fizikai erőszakot 18 éves korára.</a:t>
            </a:r>
            <a:endParaRPr lang="hu-HU" sz="800" b="1" dirty="0"/>
          </a:p>
        </p:txBody>
      </p:sp>
    </p:spTree>
    <p:extLst>
      <p:ext uri="{BB962C8B-B14F-4D97-AF65-F5344CB8AC3E}">
        <p14:creationId xmlns:p14="http://schemas.microsoft.com/office/powerpoint/2010/main" val="3584482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3F4EA31D-BBF9-0548-97C1-6854C1239FC4}" type="slidenum">
              <a:rPr lang="en-GB" altLang="en-US"/>
              <a:pPr>
                <a:spcBef>
                  <a:spcPct val="0"/>
                </a:spcBef>
              </a:pPr>
              <a:t>7</a:t>
            </a:fld>
            <a:endParaRPr lang="en-GB" altLang="en-US"/>
          </a:p>
        </p:txBody>
      </p:sp>
      <p:sp>
        <p:nvSpPr>
          <p:cNvPr id="32770" name="Rectangle 2"/>
          <p:cNvSpPr>
            <a:spLocks noGrp="1" noRot="1" noChangeAspect="1" noChangeArrowheads="1" noTextEdit="1"/>
          </p:cNvSpPr>
          <p:nvPr>
            <p:ph type="sldImg"/>
          </p:nvPr>
        </p:nvSpPr>
        <p:spPr>
          <a:solidFill>
            <a:srgbClr val="FFFFFF"/>
          </a:solidFill>
          <a:ln/>
        </p:spPr>
      </p:sp>
      <p:sp>
        <p:nvSpPr>
          <p:cNvPr id="32771" name="Rectangle 3"/>
          <p:cNvSpPr>
            <a:spLocks noGrp="1" noChangeArrowheads="1"/>
          </p:cNvSpPr>
          <p:nvPr>
            <p:ph type="body" idx="1"/>
          </p:nvPr>
        </p:nvSpPr>
        <p:spPr>
          <a:xfrm>
            <a:off x="304800" y="4460875"/>
            <a:ext cx="6248400" cy="4570413"/>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u-HU" altLang="en-US" sz="1400" b="1" dirty="0" smtClean="0">
                <a:ea typeface="ＭＳ Ｐゴシック" charset="-128"/>
              </a:rPr>
              <a:t>Álmodozzunk</a:t>
            </a:r>
            <a:r>
              <a:rPr lang="hu-HU" altLang="en-US" sz="1400" b="1" baseline="0" dirty="0" smtClean="0">
                <a:ea typeface="ＭＳ Ｐゴシック" charset="-128"/>
              </a:rPr>
              <a:t> egy kicsit</a:t>
            </a:r>
            <a:r>
              <a:rPr lang="en-GB" altLang="en-US" sz="1400" b="1" dirty="0" smtClean="0">
                <a:ea typeface="ＭＳ Ｐゴシック" charset="-128"/>
              </a:rPr>
              <a:t> </a:t>
            </a:r>
            <a:r>
              <a:rPr lang="en-GB" altLang="en-US" sz="1400" b="1" dirty="0">
                <a:ea typeface="ＭＳ Ｐゴシック" charset="-128"/>
              </a:rPr>
              <a:t>. . .</a:t>
            </a:r>
          </a:p>
          <a:p>
            <a:pPr eaLnBrk="1" hangingPunct="1"/>
            <a:endParaRPr lang="en-GB" altLang="en-US" sz="1400" b="1" dirty="0">
              <a:latin typeface="Arial" charset="0"/>
              <a:ea typeface="ＭＳ Ｐゴシック" charset="-128"/>
            </a:endParaRPr>
          </a:p>
          <a:p>
            <a:pPr eaLnBrk="1" hangingPunct="1">
              <a:buSzPct val="130000"/>
              <a:buFont typeface="Arial" panose="020B0604020202020204" pitchFamily="34" charset="0"/>
              <a:buChar char="•"/>
              <a:defRPr/>
            </a:pPr>
            <a:r>
              <a:rPr lang="hu-HU" sz="800" dirty="0" smtClean="0">
                <a:latin typeface="Calibri" charset="0"/>
                <a:ea typeface="Calibri" charset="0"/>
                <a:cs typeface="Calibri" charset="0"/>
              </a:rPr>
              <a:t>Gondoljunk egy-két gyermekre, akiket jól ismerünk! </a:t>
            </a:r>
          </a:p>
          <a:p>
            <a:pPr eaLnBrk="1" hangingPunct="1">
              <a:buSzPct val="130000"/>
              <a:buFont typeface="Arial" panose="020B0604020202020204" pitchFamily="34" charset="0"/>
              <a:buChar char="•"/>
              <a:defRPr/>
            </a:pPr>
            <a:r>
              <a:rPr lang="hu-HU" sz="800" dirty="0" smtClean="0"/>
              <a:t>Milyen reményeink, álmaink és célkitűzéseink vannak a jövőjükkel kapcsolatban? </a:t>
            </a:r>
            <a:endParaRPr lang="hu-HU" sz="800" dirty="0"/>
          </a:p>
        </p:txBody>
      </p:sp>
    </p:spTree>
    <p:extLst>
      <p:ext uri="{BB962C8B-B14F-4D97-AF65-F5344CB8AC3E}">
        <p14:creationId xmlns:p14="http://schemas.microsoft.com/office/powerpoint/2010/main" val="2670329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1FA2600-3DC8-234C-852D-FB0C861D18A3}" type="slidenum">
              <a:rPr lang="en-GB" altLang="en-US"/>
              <a:pPr>
                <a:spcBef>
                  <a:spcPct val="0"/>
                </a:spcBef>
              </a:pPr>
              <a:t>8</a:t>
            </a:fld>
            <a:endParaRPr lang="en-GB" altLang="en-US"/>
          </a:p>
        </p:txBody>
      </p:sp>
      <p:sp>
        <p:nvSpPr>
          <p:cNvPr id="34818" name="Rectangle 2"/>
          <p:cNvSpPr>
            <a:spLocks noGrp="1" noRot="1" noChangeAspect="1" noChangeArrowheads="1" noTextEdit="1"/>
          </p:cNvSpPr>
          <p:nvPr>
            <p:ph type="sldImg"/>
          </p:nvPr>
        </p:nvSpPr>
        <p:spPr>
          <a:ln/>
        </p:spPr>
      </p:sp>
      <p:sp>
        <p:nvSpPr>
          <p:cNvPr id="34819" name="Notes Placeholder 1"/>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dirty="0">
                <a:ea typeface="ＭＳ Ｐゴシック" charset="-128"/>
              </a:rPr>
              <a:t>Consider This . . .</a:t>
            </a:r>
          </a:p>
          <a:p>
            <a:endParaRPr lang="en-GB" altLang="en-US" b="1" dirty="0">
              <a:ea typeface="ＭＳ Ｐゴシック" charset="-128"/>
            </a:endParaRPr>
          </a:p>
          <a:p>
            <a:pPr marL="171450" lvl="0" indent="-171450">
              <a:buFont typeface="Arial" panose="020B0604020202020204" pitchFamily="34" charset="0"/>
              <a:buChar char="•"/>
            </a:pPr>
            <a:r>
              <a:rPr lang="hu-HU" sz="1200" b="1" kern="1200" dirty="0" smtClean="0">
                <a:solidFill>
                  <a:schemeClr val="tx1"/>
                </a:solidFill>
                <a:effectLst/>
                <a:latin typeface="Times New Roman" charset="0"/>
                <a:ea typeface="ＭＳ Ｐゴシック" charset="0"/>
                <a:cs typeface="ＭＳ Ｐゴシック" charset="0"/>
              </a:rPr>
              <a:t>Hogyan hatna a gyermekekkel kapcsolatos reményeinkre, terveinkre és célkitűzéseinkre, ha erőszak áldozatává válnának? </a:t>
            </a:r>
          </a:p>
          <a:p>
            <a:pPr marL="171450" lvl="0" indent="-171450">
              <a:buFont typeface="Arial" panose="020B0604020202020204" pitchFamily="34" charset="0"/>
              <a:buChar char="•"/>
            </a:pPr>
            <a:r>
              <a:rPr lang="hu-HU" sz="1200" b="1" kern="1200" dirty="0" smtClean="0">
                <a:solidFill>
                  <a:schemeClr val="tx1"/>
                </a:solidFill>
                <a:effectLst/>
                <a:latin typeface="Times New Roman" charset="0"/>
                <a:ea typeface="ＭＳ Ｐゴシック" charset="0"/>
                <a:cs typeface="ＭＳ Ｐゴシック" charset="0"/>
              </a:rPr>
              <a:t>Hogyan érintené ez a családot?</a:t>
            </a:r>
          </a:p>
          <a:p>
            <a:pPr eaLnBrk="1" hangingPunct="1">
              <a:lnSpc>
                <a:spcPct val="90000"/>
              </a:lnSpc>
              <a:buFont typeface="Arial" panose="020B0604020202020204" pitchFamily="34" charset="0"/>
              <a:buChar char="•"/>
              <a:defRPr/>
            </a:pPr>
            <a:r>
              <a:rPr lang="hu-HU" sz="2800" b="1" dirty="0" smtClean="0"/>
              <a:t>Hogyan érintené a gyülekezetet? </a:t>
            </a:r>
          </a:p>
          <a:p>
            <a:pPr lvl="1">
              <a:buFont typeface="Wingdings" panose="05000000000000000000" pitchFamily="2" charset="2"/>
              <a:buChar char="v"/>
            </a:pPr>
            <a:r>
              <a:rPr lang="en-GB" sz="2000" b="1" dirty="0" smtClean="0">
                <a:latin typeface="Calibri" charset="0"/>
                <a:ea typeface="Calibri" charset="0"/>
                <a:cs typeface="Calibri" charset="0"/>
              </a:rPr>
              <a:t> </a:t>
            </a:r>
            <a:r>
              <a:rPr lang="hu-HU" sz="2000" b="1" dirty="0" smtClean="0"/>
              <a:t>A többi gyermeket és a fiatalokat? </a:t>
            </a:r>
          </a:p>
          <a:p>
            <a:pPr lvl="1">
              <a:buFont typeface="Wingdings" panose="05000000000000000000" pitchFamily="2" charset="2"/>
              <a:buChar char="v"/>
            </a:pPr>
            <a:r>
              <a:rPr lang="hu-HU" sz="2000" b="1" dirty="0" smtClean="0"/>
              <a:t>A felnőtteket és az egyházi vezetőket?</a:t>
            </a:r>
          </a:p>
          <a:p>
            <a:pPr lvl="0">
              <a:buFont typeface="Arial" panose="020B0604020202020204" pitchFamily="34" charset="0"/>
              <a:buChar char="•"/>
            </a:pPr>
            <a:r>
              <a:rPr lang="hu-HU" sz="1200" b="1" dirty="0" smtClean="0"/>
              <a:t>Milyen hatással lenne az egész közösségre?</a:t>
            </a:r>
            <a:endParaRPr lang="hu-HU" sz="1200" b="1" dirty="0"/>
          </a:p>
        </p:txBody>
      </p:sp>
    </p:spTree>
    <p:extLst>
      <p:ext uri="{BB962C8B-B14F-4D97-AF65-F5344CB8AC3E}">
        <p14:creationId xmlns:p14="http://schemas.microsoft.com/office/powerpoint/2010/main" val="8204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CD2039C4-39CF-B14B-86C0-47397AC38723}" type="slidenum">
              <a:rPr lang="en-GB" altLang="en-US"/>
              <a:pPr>
                <a:spcBef>
                  <a:spcPct val="0"/>
                </a:spcBef>
              </a:pPr>
              <a:t>9</a:t>
            </a:fld>
            <a:endParaRPr lang="en-GB" alt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u-HU" altLang="en-US" sz="1400" b="1" dirty="0" smtClean="0">
                <a:ea typeface="ＭＳ Ｐゴシック" charset="-128"/>
              </a:rPr>
              <a:t>A gyermekek elleni erőszak káros hatásai </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marL="285750" indent="-285750" eaLnBrk="1" hangingPunct="1">
              <a:lnSpc>
                <a:spcPct val="150000"/>
              </a:lnSpc>
              <a:buSzPct val="130000"/>
              <a:buFont typeface="Wingdings" panose="05000000000000000000" pitchFamily="2" charset="2"/>
              <a:buChar char="Ø"/>
              <a:defRPr/>
            </a:pPr>
            <a:r>
              <a:rPr lang="hu-HU" sz="1400" b="1" dirty="0" smtClean="0">
                <a:latin typeface="Calibri" charset="0"/>
                <a:ea typeface="Calibri" charset="0"/>
                <a:cs typeface="Calibri" charset="0"/>
              </a:rPr>
              <a:t>mentális zavarok, lelki betegségek </a:t>
            </a:r>
            <a:endParaRPr lang="en-GB" sz="1400" b="1" dirty="0" smtClean="0">
              <a:latin typeface="Calibri" charset="0"/>
              <a:ea typeface="Calibri" charset="0"/>
              <a:cs typeface="Calibri" charset="0"/>
            </a:endParaRPr>
          </a:p>
          <a:p>
            <a:pPr marL="285750" indent="-285750" eaLnBrk="1" hangingPunct="1">
              <a:lnSpc>
                <a:spcPct val="150000"/>
              </a:lnSpc>
              <a:buSzPct val="130000"/>
              <a:buFont typeface="Wingdings" panose="05000000000000000000" pitchFamily="2" charset="2"/>
              <a:buChar char="Ø"/>
              <a:defRPr/>
            </a:pPr>
            <a:r>
              <a:rPr lang="hu-HU" sz="1400" b="1" dirty="0" smtClean="0">
                <a:latin typeface="Calibri" charset="0"/>
                <a:ea typeface="Calibri" charset="0"/>
                <a:cs typeface="Calibri" charset="0"/>
              </a:rPr>
              <a:t>dohányzás és alkoholizmus</a:t>
            </a:r>
            <a:endParaRPr lang="en-GB" sz="1400" b="1" dirty="0" smtClean="0">
              <a:latin typeface="Calibri" charset="0"/>
              <a:ea typeface="Calibri" charset="0"/>
              <a:cs typeface="Calibri" charset="0"/>
            </a:endParaRPr>
          </a:p>
          <a:p>
            <a:pPr marL="285750" indent="-285750" eaLnBrk="1" hangingPunct="1">
              <a:lnSpc>
                <a:spcPct val="150000"/>
              </a:lnSpc>
              <a:buSzPct val="130000"/>
              <a:buFont typeface="Wingdings" panose="05000000000000000000" pitchFamily="2" charset="2"/>
              <a:buChar char="Ø"/>
              <a:defRPr/>
            </a:pPr>
            <a:r>
              <a:rPr lang="hu-HU" sz="1400" b="1" dirty="0" smtClean="0">
                <a:latin typeface="Calibri" charset="0"/>
                <a:ea typeface="Calibri" charset="0"/>
                <a:cs typeface="Calibri" charset="0"/>
              </a:rPr>
              <a:t>szexuális úton terjedő betegségek</a:t>
            </a:r>
            <a:endParaRPr lang="en-GB" sz="1400" b="1" dirty="0" smtClean="0">
              <a:latin typeface="Calibri" charset="0"/>
              <a:ea typeface="Calibri" charset="0"/>
              <a:cs typeface="Calibri" charset="0"/>
            </a:endParaRPr>
          </a:p>
          <a:p>
            <a:pPr marL="285750" indent="-285750" eaLnBrk="1" hangingPunct="1">
              <a:lnSpc>
                <a:spcPct val="150000"/>
              </a:lnSpc>
              <a:buSzPct val="130000"/>
              <a:buFont typeface="Wingdings" panose="05000000000000000000" pitchFamily="2" charset="2"/>
              <a:buChar char="Ø"/>
              <a:defRPr/>
            </a:pPr>
            <a:r>
              <a:rPr lang="hu-HU" sz="1400" b="1" dirty="0" smtClean="0">
                <a:latin typeface="Calibri" charset="0"/>
                <a:ea typeface="Calibri" charset="0"/>
                <a:cs typeface="Calibri" charset="0"/>
              </a:rPr>
              <a:t>önpusztító életmód  </a:t>
            </a:r>
            <a:endParaRPr lang="en-GB" sz="1400" b="1" dirty="0" smtClean="0">
              <a:latin typeface="Calibri" charset="0"/>
              <a:ea typeface="Calibri" charset="0"/>
              <a:cs typeface="Calibri" charset="0"/>
            </a:endParaRPr>
          </a:p>
        </p:txBody>
      </p:sp>
    </p:spTree>
    <p:extLst>
      <p:ext uri="{BB962C8B-B14F-4D97-AF65-F5344CB8AC3E}">
        <p14:creationId xmlns:p14="http://schemas.microsoft.com/office/powerpoint/2010/main" val="2006612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020F0C2-A667-CD42-B955-87CFB06BB296}" type="slidenum">
              <a:rPr lang="en-GB" altLang="en-US"/>
              <a:pPr>
                <a:defRPr/>
              </a:pPr>
              <a:t>‹#›</a:t>
            </a:fld>
            <a:endParaRPr lang="en-GB" altLang="en-US"/>
          </a:p>
        </p:txBody>
      </p:sp>
    </p:spTree>
    <p:extLst>
      <p:ext uri="{BB962C8B-B14F-4D97-AF65-F5344CB8AC3E}">
        <p14:creationId xmlns:p14="http://schemas.microsoft.com/office/powerpoint/2010/main" val="1820236929"/>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68BAFC7-FCD9-7540-B2F3-047978B75B96}" type="slidenum">
              <a:rPr lang="en-GB" altLang="en-US"/>
              <a:pPr>
                <a:defRPr/>
              </a:pPr>
              <a:t>‹#›</a:t>
            </a:fld>
            <a:endParaRPr lang="en-GB" altLang="en-US"/>
          </a:p>
        </p:txBody>
      </p:sp>
    </p:spTree>
    <p:extLst>
      <p:ext uri="{BB962C8B-B14F-4D97-AF65-F5344CB8AC3E}">
        <p14:creationId xmlns:p14="http://schemas.microsoft.com/office/powerpoint/2010/main" val="1376048726"/>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609600"/>
            <a:ext cx="19431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609600"/>
            <a:ext cx="56769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E3CBF04-DF3F-F945-B17D-7CC2F645FBA2}" type="slidenum">
              <a:rPr lang="en-GB" altLang="en-US"/>
              <a:pPr>
                <a:defRPr/>
              </a:pPr>
              <a:t>‹#›</a:t>
            </a:fld>
            <a:endParaRPr lang="en-GB" altLang="en-US"/>
          </a:p>
        </p:txBody>
      </p:sp>
    </p:spTree>
    <p:extLst>
      <p:ext uri="{BB962C8B-B14F-4D97-AF65-F5344CB8AC3E}">
        <p14:creationId xmlns:p14="http://schemas.microsoft.com/office/powerpoint/2010/main" val="99954333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085BECA-6D28-B749-AC2D-EB3156AB4654}" type="slidenum">
              <a:rPr lang="en-GB" altLang="en-US"/>
              <a:pPr>
                <a:defRPr/>
              </a:pPr>
              <a:t>‹#›</a:t>
            </a:fld>
            <a:endParaRPr lang="en-GB" altLang="en-US"/>
          </a:p>
        </p:txBody>
      </p:sp>
    </p:spTree>
    <p:extLst>
      <p:ext uri="{BB962C8B-B14F-4D97-AF65-F5344CB8AC3E}">
        <p14:creationId xmlns:p14="http://schemas.microsoft.com/office/powerpoint/2010/main" val="1817514188"/>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FC2A06C-3F99-084B-B14D-FA87B4AEEB49}" type="slidenum">
              <a:rPr lang="en-GB" altLang="en-US"/>
              <a:pPr>
                <a:defRPr/>
              </a:pPr>
              <a:t>‹#›</a:t>
            </a:fld>
            <a:endParaRPr lang="en-GB" altLang="en-US"/>
          </a:p>
        </p:txBody>
      </p:sp>
    </p:spTree>
    <p:extLst>
      <p:ext uri="{BB962C8B-B14F-4D97-AF65-F5344CB8AC3E}">
        <p14:creationId xmlns:p14="http://schemas.microsoft.com/office/powerpoint/2010/main" val="1153562788"/>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43000" y="19050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67300" y="19050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E1AC74D-6D30-BE4C-80DE-AEB41C94422E}" type="slidenum">
              <a:rPr lang="en-GB" altLang="en-US"/>
              <a:pPr>
                <a:defRPr/>
              </a:pPr>
              <a:t>‹#›</a:t>
            </a:fld>
            <a:endParaRPr lang="en-GB" altLang="en-US"/>
          </a:p>
        </p:txBody>
      </p:sp>
    </p:spTree>
    <p:extLst>
      <p:ext uri="{BB962C8B-B14F-4D97-AF65-F5344CB8AC3E}">
        <p14:creationId xmlns:p14="http://schemas.microsoft.com/office/powerpoint/2010/main" val="447412800"/>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EDBE3402-8490-094A-8C71-0BFC73EDEBAA}" type="slidenum">
              <a:rPr lang="en-GB" altLang="en-US"/>
              <a:pPr>
                <a:defRPr/>
              </a:pPr>
              <a:t>‹#›</a:t>
            </a:fld>
            <a:endParaRPr lang="en-GB" altLang="en-US"/>
          </a:p>
        </p:txBody>
      </p:sp>
    </p:spTree>
    <p:extLst>
      <p:ext uri="{BB962C8B-B14F-4D97-AF65-F5344CB8AC3E}">
        <p14:creationId xmlns:p14="http://schemas.microsoft.com/office/powerpoint/2010/main" val="132668145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4D3DD14B-F8F0-C047-92A8-EB6B81715B49}" type="slidenum">
              <a:rPr lang="en-GB" altLang="en-US"/>
              <a:pPr>
                <a:defRPr/>
              </a:pPr>
              <a:t>‹#›</a:t>
            </a:fld>
            <a:endParaRPr lang="en-GB" altLang="en-US"/>
          </a:p>
        </p:txBody>
      </p:sp>
    </p:spTree>
    <p:extLst>
      <p:ext uri="{BB962C8B-B14F-4D97-AF65-F5344CB8AC3E}">
        <p14:creationId xmlns:p14="http://schemas.microsoft.com/office/powerpoint/2010/main" val="212473770"/>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B34D065D-7B34-4749-A715-B4F16DA4B265}" type="slidenum">
              <a:rPr lang="en-GB" altLang="en-US"/>
              <a:pPr>
                <a:defRPr/>
              </a:pPr>
              <a:t>‹#›</a:t>
            </a:fld>
            <a:endParaRPr lang="en-GB" altLang="en-US"/>
          </a:p>
        </p:txBody>
      </p:sp>
    </p:spTree>
    <p:extLst>
      <p:ext uri="{BB962C8B-B14F-4D97-AF65-F5344CB8AC3E}">
        <p14:creationId xmlns:p14="http://schemas.microsoft.com/office/powerpoint/2010/main" val="1928831076"/>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22430D3-B2AA-C14E-9E98-3DB27FFBED39}" type="slidenum">
              <a:rPr lang="en-GB" altLang="en-US"/>
              <a:pPr>
                <a:defRPr/>
              </a:pPr>
              <a:t>‹#›</a:t>
            </a:fld>
            <a:endParaRPr lang="en-GB" altLang="en-US"/>
          </a:p>
        </p:txBody>
      </p:sp>
    </p:spTree>
    <p:extLst>
      <p:ext uri="{BB962C8B-B14F-4D97-AF65-F5344CB8AC3E}">
        <p14:creationId xmlns:p14="http://schemas.microsoft.com/office/powerpoint/2010/main" val="1598242867"/>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7170907-73CA-A043-8D90-88E5FA0C0473}" type="slidenum">
              <a:rPr lang="en-GB" altLang="en-US"/>
              <a:pPr>
                <a:defRPr/>
              </a:pPr>
              <a:t>‹#›</a:t>
            </a:fld>
            <a:endParaRPr lang="en-GB" altLang="en-US"/>
          </a:p>
        </p:txBody>
      </p:sp>
    </p:spTree>
    <p:extLst>
      <p:ext uri="{BB962C8B-B14F-4D97-AF65-F5344CB8AC3E}">
        <p14:creationId xmlns:p14="http://schemas.microsoft.com/office/powerpoint/2010/main" val="942408993"/>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16059"/>
            </a:gs>
            <a:gs pos="100000">
              <a:srgbClr val="CC7E78"/>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609600"/>
            <a:ext cx="7772400" cy="1143000"/>
          </a:xfrm>
          <a:prstGeom prst="rect">
            <a:avLst/>
          </a:prstGeom>
          <a:noFill/>
          <a:ln>
            <a:noFill/>
          </a:ln>
          <a:effectLst>
            <a:outerShdw blurRad="63500" dist="46662" dir="2115817" algn="ctr" rotWithShape="0">
              <a:schemeClr val="tx1">
                <a:alpha val="74997"/>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027" name="Rectangle 3"/>
          <p:cNvSpPr>
            <a:spLocks noGrp="1" noChangeArrowheads="1"/>
          </p:cNvSpPr>
          <p:nvPr>
            <p:ph type="body" idx="1"/>
          </p:nvPr>
        </p:nvSpPr>
        <p:spPr bwMode="auto">
          <a:xfrm>
            <a:off x="1143000" y="1905000"/>
            <a:ext cx="7696200" cy="4724400"/>
          </a:xfrm>
          <a:prstGeom prst="rect">
            <a:avLst/>
          </a:prstGeom>
          <a:noFill/>
          <a:ln>
            <a:noFill/>
          </a:ln>
          <a:effectLst>
            <a:outerShdw blurRad="63500" dist="29783" dir="1514402" algn="ctr" rotWithShape="0">
              <a:srgbClr val="F7D47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400">
                <a:ea typeface="ＭＳ Ｐゴシック"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eaLnBrk="1" hangingPunct="1">
              <a:defRPr sz="1400">
                <a:ea typeface="ＭＳ Ｐゴシック"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F8DE38F2-E9B4-1342-B82E-8DBC0CC4E6E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mj-lt"/>
          <a:ea typeface="+mj-ea"/>
          <a:cs typeface="ＭＳ Ｐゴシック" charset="0"/>
        </a:defRPr>
      </a:lvl1pPr>
      <a:lvl2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5pPr>
      <a:lvl6pPr marL="4572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6pPr>
      <a:lvl7pPr marL="9144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7pPr>
      <a:lvl8pPr marL="13716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8pPr>
      <a:lvl9pPr marL="18288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20000"/>
        </a:spcBef>
        <a:spcAft>
          <a:spcPct val="0"/>
        </a:spcAft>
        <a:buClr>
          <a:srgbClr val="DBB7A5"/>
        </a:buClr>
        <a:buFont typeface="Wingdings" charset="2"/>
        <a:buChar char="Ø"/>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rgbClr val="DBB7A5"/>
        </a:buClr>
        <a:buFont typeface="Wingdings" charset="2"/>
        <a:buChar char="Ø"/>
        <a:defRPr sz="2800">
          <a:solidFill>
            <a:schemeClr val="tx1"/>
          </a:solidFill>
          <a:latin typeface="+mn-lt"/>
          <a:ea typeface="+mn-ea"/>
        </a:defRPr>
      </a:lvl2pPr>
      <a:lvl3pPr marL="1143000" indent="-228600" algn="l" rtl="0" eaLnBrk="0" fontAlgn="base" hangingPunct="0">
        <a:spcBef>
          <a:spcPct val="20000"/>
        </a:spcBef>
        <a:spcAft>
          <a:spcPct val="0"/>
        </a:spcAft>
        <a:buClr>
          <a:srgbClr val="DBB7A5"/>
        </a:buClr>
        <a:buFont typeface="Wingdings" charset="2"/>
        <a:buChar char="Ø"/>
        <a:defRPr sz="2400">
          <a:solidFill>
            <a:schemeClr val="tx1"/>
          </a:solidFill>
          <a:latin typeface="+mn-lt"/>
          <a:ea typeface="+mn-ea"/>
        </a:defRPr>
      </a:lvl3pPr>
      <a:lvl4pPr marL="16002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4pPr>
      <a:lvl5pPr marL="20574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5pPr>
      <a:lvl6pPr marL="25146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6pPr>
      <a:lvl7pPr marL="29718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7pPr>
      <a:lvl8pPr marL="34290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8pPr>
      <a:lvl9pPr marL="38862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1.tiff"/></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4.tiff"/></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5.tiff"/></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3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479618" y="2243773"/>
            <a:ext cx="4380414" cy="1822450"/>
          </a:xfrm>
        </p:spPr>
        <p:txBody>
          <a:bodyPr/>
          <a:lstStyle/>
          <a:p>
            <a:pPr eaLnBrk="1" hangingPunct="1">
              <a:spcBef>
                <a:spcPts val="0"/>
              </a:spcBef>
              <a:buFont typeface="Wingdings" charset="0"/>
              <a:buNone/>
              <a:defRPr/>
            </a:pPr>
            <a:r>
              <a:rPr lang="en-GB" sz="2800" dirty="0" smtClean="0">
                <a:solidFill>
                  <a:srgbClr val="C00000"/>
                </a:solidFill>
                <a:effectLst>
                  <a:outerShdw blurRad="38100" dist="38100" dir="2700000" algn="tl">
                    <a:srgbClr val="000000">
                      <a:alpha val="43137"/>
                    </a:srgbClr>
                  </a:outerShdw>
                </a:effectLst>
                <a:latin typeface="Avenir Next" charset="0"/>
                <a:ea typeface="Avenir Next" charset="0"/>
                <a:cs typeface="Avenir Next" charset="0"/>
              </a:rPr>
              <a:t>A</a:t>
            </a:r>
            <a:r>
              <a:rPr lang="hu-HU" sz="2800" dirty="0" smtClean="0">
                <a:solidFill>
                  <a:srgbClr val="C00000"/>
                </a:solidFill>
                <a:effectLst>
                  <a:outerShdw blurRad="38100" dist="38100" dir="2700000" algn="tl">
                    <a:srgbClr val="000000">
                      <a:alpha val="43137"/>
                    </a:srgbClr>
                  </a:outerShdw>
                </a:effectLst>
                <a:latin typeface="Avenir Next" charset="0"/>
                <a:ea typeface="Avenir Next" charset="0"/>
                <a:cs typeface="Avenir Next" charset="0"/>
              </a:rPr>
              <a:t>Z ÉRZELMI, LELKI ERŐSZAK </a:t>
            </a:r>
            <a:r>
              <a:rPr lang="hu-HU" sz="2800" b="1" dirty="0" smtClean="0">
                <a:solidFill>
                  <a:srgbClr val="C00000"/>
                </a:solidFill>
                <a:effectLst>
                  <a:outerShdw blurRad="38100" dist="38100" dir="2700000" algn="tl">
                    <a:srgbClr val="000000">
                      <a:alpha val="43137"/>
                    </a:srgbClr>
                  </a:outerShdw>
                </a:effectLst>
                <a:latin typeface="Avenir Next" charset="0"/>
                <a:ea typeface="Avenir Next" charset="0"/>
                <a:cs typeface="Avenir Next" charset="0"/>
              </a:rPr>
              <a:t>SEBEINEK GYÓGYÍTÁSA</a:t>
            </a:r>
            <a:endParaRPr lang="en-GB" sz="2800" dirty="0" smtClean="0">
              <a:solidFill>
                <a:srgbClr val="C00000"/>
              </a:solidFill>
              <a:effectLst>
                <a:outerShdw blurRad="38100" dist="38100" dir="2700000" algn="tl">
                  <a:srgbClr val="000000">
                    <a:alpha val="43137"/>
                  </a:srgbClr>
                </a:outerShdw>
              </a:effectLst>
              <a:latin typeface="Avenir Next" charset="0"/>
              <a:ea typeface="Avenir Next" charset="0"/>
              <a:cs typeface="Avenir Next" charset="0"/>
            </a:endParaRPr>
          </a:p>
        </p:txBody>
      </p:sp>
      <p:sp>
        <p:nvSpPr>
          <p:cNvPr id="2" name="Retângulo 1"/>
          <p:cNvSpPr/>
          <p:nvPr/>
        </p:nvSpPr>
        <p:spPr>
          <a:xfrm>
            <a:off x="179512" y="1052736"/>
            <a:ext cx="5904656" cy="769441"/>
          </a:xfrm>
          <a:prstGeom prst="rect">
            <a:avLst/>
          </a:prstGeom>
        </p:spPr>
        <p:txBody>
          <a:bodyPr wrap="square">
            <a:spAutoFit/>
          </a:bodyPr>
          <a:lstStyle/>
          <a:p>
            <a:r>
              <a:rPr lang="hu-HU" sz="4400" b="1" dirty="0" smtClean="0">
                <a:solidFill>
                  <a:srgbClr val="D01A40"/>
                </a:solidFill>
                <a:latin typeface="Avenir Book" charset="0"/>
                <a:ea typeface="Avenir Book" charset="0"/>
                <a:cs typeface="Avenir Book" charset="0"/>
              </a:rPr>
              <a:t>A SZERETET MEGÓV</a:t>
            </a:r>
            <a:endParaRPr lang="pt-BR" sz="4400" b="1" dirty="0">
              <a:solidFill>
                <a:srgbClr val="D01A40"/>
              </a:solidFill>
              <a:latin typeface="Avenir Book" charset="0"/>
              <a:ea typeface="Avenir Book" charset="0"/>
              <a:cs typeface="Avenir Book" charset="0"/>
            </a:endParaRPr>
          </a:p>
        </p:txBody>
      </p:sp>
      <p:sp>
        <p:nvSpPr>
          <p:cNvPr id="3" name="Retângulo 2"/>
          <p:cNvSpPr/>
          <p:nvPr/>
        </p:nvSpPr>
        <p:spPr>
          <a:xfrm>
            <a:off x="683568" y="3547042"/>
            <a:ext cx="4320480" cy="307777"/>
          </a:xfrm>
          <a:prstGeom prst="rect">
            <a:avLst/>
          </a:prstGeom>
        </p:spPr>
        <p:txBody>
          <a:bodyPr wrap="square">
            <a:spAutoFit/>
          </a:bodyPr>
          <a:lstStyle/>
          <a:p>
            <a:pPr algn="ctr" eaLnBrk="1" hangingPunct="1">
              <a:spcBef>
                <a:spcPts val="0"/>
              </a:spcBef>
              <a:buFont typeface="Wingdings" charset="0"/>
              <a:buNone/>
              <a:defRPr/>
            </a:pPr>
            <a:r>
              <a:rPr lang="hu-HU" sz="1400" dirty="0" smtClean="0">
                <a:solidFill>
                  <a:srgbClr val="D01A40"/>
                </a:solidFill>
                <a:effectLst>
                  <a:outerShdw blurRad="38100" dist="38100" dir="2700000" algn="tl">
                    <a:srgbClr val="000000">
                      <a:alpha val="43137"/>
                    </a:srgbClr>
                  </a:outerShdw>
                </a:effectLst>
                <a:latin typeface="Avenir Book" charset="0"/>
                <a:ea typeface="Avenir Book" charset="0"/>
                <a:cs typeface="Avenir Book" charset="0"/>
              </a:rPr>
              <a:t>KÉSZÍTETTE: </a:t>
            </a:r>
            <a:r>
              <a:rPr lang="en-GB" sz="1400" dirty="0" smtClean="0">
                <a:solidFill>
                  <a:srgbClr val="D01A40"/>
                </a:solidFill>
                <a:effectLst>
                  <a:outerShdw blurRad="38100" dist="38100" dir="2700000" algn="tl">
                    <a:srgbClr val="000000">
                      <a:alpha val="43137"/>
                    </a:srgbClr>
                  </a:outerShdw>
                </a:effectLst>
                <a:latin typeface="Avenir Book" charset="0"/>
                <a:ea typeface="Avenir Book" charset="0"/>
                <a:cs typeface="Avenir Book" charset="0"/>
              </a:rPr>
              <a:t>DR. LINDA MEI LIN KOH</a:t>
            </a:r>
          </a:p>
        </p:txBody>
      </p:sp>
      <p:pic>
        <p:nvPicPr>
          <p:cNvPr id="5" name="Picture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267778" y="6260326"/>
            <a:ext cx="390331" cy="289193"/>
          </a:xfrm>
          <a:prstGeom prst="rect">
            <a:avLst/>
          </a:prstGeom>
        </p:spPr>
      </p:pic>
      <p:sp>
        <p:nvSpPr>
          <p:cNvPr id="4" name="TextBox 3"/>
          <p:cNvSpPr txBox="1"/>
          <p:nvPr/>
        </p:nvSpPr>
        <p:spPr>
          <a:xfrm>
            <a:off x="6524993" y="6309320"/>
            <a:ext cx="1742785" cy="307777"/>
          </a:xfrm>
          <a:prstGeom prst="rect">
            <a:avLst/>
          </a:prstGeom>
          <a:noFill/>
        </p:spPr>
        <p:txBody>
          <a:bodyPr wrap="none" rtlCol="0">
            <a:spAutoFit/>
          </a:bodyPr>
          <a:lstStyle/>
          <a:p>
            <a:pPr algn="ctr"/>
            <a:r>
              <a:rPr lang="en-US" sz="700" dirty="0" smtClean="0">
                <a:solidFill>
                  <a:schemeClr val="bg1"/>
                </a:solidFill>
                <a:latin typeface="Avenir Book" charset="0"/>
                <a:ea typeface="Avenir Book" charset="0"/>
                <a:cs typeface="Avenir Book" charset="0"/>
              </a:rPr>
              <a:t>GENERAL CONFERENCE </a:t>
            </a:r>
          </a:p>
          <a:p>
            <a:pPr algn="ctr"/>
            <a:r>
              <a:rPr lang="en-US" sz="700" dirty="0" smtClean="0">
                <a:solidFill>
                  <a:schemeClr val="bg1"/>
                </a:solidFill>
                <a:latin typeface="Avenir Book" charset="0"/>
                <a:ea typeface="Avenir Book" charset="0"/>
                <a:cs typeface="Avenir Book" charset="0"/>
              </a:rPr>
              <a:t>WOMEN’S MINISTRIES DEPARTMENT</a:t>
            </a:r>
            <a:endParaRPr lang="en-US" sz="700" dirty="0">
              <a:solidFill>
                <a:schemeClr val="bg1"/>
              </a:solidFill>
              <a:latin typeface="Avenir Book" charset="0"/>
              <a:ea typeface="Avenir Book" charset="0"/>
              <a:cs typeface="Avenir Book" charset="0"/>
            </a:endParaRPr>
          </a:p>
        </p:txBody>
      </p:sp>
      <p:pic>
        <p:nvPicPr>
          <p:cNvPr id="8" name="Picture 7"/>
          <p:cNvPicPr/>
          <p:nvPr/>
        </p:nvPicPr>
        <p:blipFill>
          <a:blip r:embed="rId5" cstate="email">
            <a:extLst>
              <a:ext uri="{28A0092B-C50C-407E-A947-70E740481C1C}">
                <a14:useLocalDpi xmlns:a14="http://schemas.microsoft.com/office/drawing/2010/main"/>
              </a:ext>
            </a:extLst>
          </a:blip>
          <a:stretch>
            <a:fillRect/>
          </a:stretch>
        </p:blipFill>
        <p:spPr>
          <a:xfrm>
            <a:off x="1885880" y="4130663"/>
            <a:ext cx="1664335" cy="445135"/>
          </a:xfrm>
          <a:prstGeom prst="rect">
            <a:avLst/>
          </a:prstGeom>
        </p:spPr>
      </p:pic>
    </p:spTree>
  </p:cSld>
  <p:clrMapOvr>
    <a:masterClrMapping/>
  </p:clrMapOvr>
  <p:transition spd="slow">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125413" y="600472"/>
            <a:ext cx="8839200" cy="1676400"/>
          </a:xfrm>
        </p:spPr>
        <p:txBody>
          <a:bodyPr/>
          <a:lstStyle/>
          <a:p>
            <a:pPr algn="r" eaLnBrk="1" hangingPunct="1">
              <a:defRPr/>
            </a:pPr>
            <a:r>
              <a:rPr lang="hu-HU" altLang="en-US" sz="3600" dirty="0" smtClean="0">
                <a:effectLst/>
                <a:latin typeface="Avenir Book" charset="0"/>
                <a:ea typeface="Avenir Book" charset="0"/>
                <a:cs typeface="Avenir Book" charset="0"/>
              </a:rPr>
              <a:t>MI AZ ÉRZELMI ERŐSZAK? </a:t>
            </a:r>
            <a:endParaRPr lang="en-GB" altLang="en-US" sz="3600" dirty="0">
              <a:effectLst/>
              <a:latin typeface="Avenir Book" charset="0"/>
              <a:ea typeface="Avenir Book" charset="0"/>
              <a:cs typeface="Avenir Book" charset="0"/>
            </a:endParaRPr>
          </a:p>
        </p:txBody>
      </p:sp>
      <p:sp>
        <p:nvSpPr>
          <p:cNvPr id="133123" name="Rectangle 3"/>
          <p:cNvSpPr>
            <a:spLocks noGrp="1" noChangeArrowheads="1"/>
          </p:cNvSpPr>
          <p:nvPr>
            <p:ph type="body" idx="1"/>
          </p:nvPr>
        </p:nvSpPr>
        <p:spPr>
          <a:xfrm>
            <a:off x="395536" y="2708920"/>
            <a:ext cx="8569077" cy="3096344"/>
          </a:xfrm>
        </p:spPr>
        <p:txBody>
          <a:bodyPr/>
          <a:lstStyle/>
          <a:p>
            <a:pPr eaLnBrk="1" hangingPunct="1">
              <a:buFont typeface="Arial" panose="020B0604020202020204" pitchFamily="34" charset="0"/>
              <a:buChar char="•"/>
              <a:defRPr/>
            </a:pPr>
            <a:r>
              <a:rPr lang="hu-HU" sz="2800" dirty="0" smtClean="0">
                <a:latin typeface="Calibri" charset="0"/>
                <a:ea typeface="Calibri" charset="0"/>
                <a:cs typeface="Calibri" charset="0"/>
              </a:rPr>
              <a:t>„Pszichológiai bántalmazásnak” is nevezik. </a:t>
            </a:r>
            <a:r>
              <a:rPr lang="en-GB" sz="2800" dirty="0" smtClean="0">
                <a:latin typeface="Calibri" charset="0"/>
                <a:ea typeface="Calibri" charset="0"/>
                <a:cs typeface="Calibri" charset="0"/>
              </a:rPr>
              <a:t>”</a:t>
            </a:r>
          </a:p>
          <a:p>
            <a:pPr>
              <a:spcAft>
                <a:spcPts val="0"/>
              </a:spcAft>
              <a:buFont typeface="Arial" panose="020B0604020202020204" pitchFamily="34" charset="0"/>
              <a:buChar char="•"/>
            </a:pPr>
            <a:r>
              <a:rPr lang="hu-HU" sz="2800" dirty="0">
                <a:latin typeface="Calibri" panose="020F0502020204030204" pitchFamily="34" charset="0"/>
                <a:ea typeface="Times New Roman" panose="02020603050405020304" pitchFamily="18" charset="0"/>
                <a:cs typeface="Calibri" panose="020F0502020204030204" pitchFamily="34" charset="0"/>
              </a:rPr>
              <a:t>E bántásmód nem hagy olyan szemmel látható nyomokat, mint a fizikai erőszak. </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hu-HU" sz="2800" dirty="0" smtClean="0">
                <a:latin typeface="Calibri" charset="0"/>
                <a:ea typeface="Calibri" charset="0"/>
                <a:cs typeface="Calibri" charset="0"/>
              </a:rPr>
              <a:t>Az elkövető megfélemlítést, megalázást és elszigetelést alkalmaz, hogy áldozatának félelemben tartásával csökkentse annak önérzetét. </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Effect transition="in" filter="dissolve">
                                      <p:cBhvr>
                                        <p:cTn id="7" dur="500"/>
                                        <p:tgtEl>
                                          <p:spTgt spid="133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23">
                                            <p:txEl>
                                              <p:pRg st="1" end="1"/>
                                            </p:txEl>
                                          </p:spTgt>
                                        </p:tgtEl>
                                        <p:attrNameLst>
                                          <p:attrName>style.visibility</p:attrName>
                                        </p:attrNameLst>
                                      </p:cBhvr>
                                      <p:to>
                                        <p:strVal val="visible"/>
                                      </p:to>
                                    </p:set>
                                    <p:animEffect transition="in" filter="dissolve">
                                      <p:cBhvr>
                                        <p:cTn id="12" dur="500"/>
                                        <p:tgtEl>
                                          <p:spTgt spid="133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4146" name="Rectangle 1026"/>
          <p:cNvSpPr>
            <a:spLocks noGrp="1" noChangeArrowheads="1"/>
          </p:cNvSpPr>
          <p:nvPr>
            <p:ph type="title"/>
          </p:nvPr>
        </p:nvSpPr>
        <p:spPr>
          <a:xfrm>
            <a:off x="2267744" y="332656"/>
            <a:ext cx="6768752" cy="1584176"/>
          </a:xfrm>
        </p:spPr>
        <p:txBody>
          <a:bodyPr/>
          <a:lstStyle/>
          <a:p>
            <a:pPr algn="r" eaLnBrk="1" hangingPunct="1">
              <a:defRPr/>
            </a:pPr>
            <a:r>
              <a:rPr lang="hu-HU" altLang="en-US" sz="3600" dirty="0" smtClean="0">
                <a:effectLst/>
                <a:latin typeface="Avenir Book" charset="0"/>
                <a:ea typeface="Avenir Book" charset="0"/>
                <a:cs typeface="Avenir Book" charset="0"/>
              </a:rPr>
              <a:t>MI TARTOZIK A LELKI BÁNTALMAZÁS KÖRÉBE</a:t>
            </a:r>
            <a:r>
              <a:rPr lang="en-GB" altLang="en-US" sz="3600" dirty="0" smtClean="0">
                <a:effectLst/>
                <a:latin typeface="Avenir Book" charset="0"/>
                <a:ea typeface="Avenir Book" charset="0"/>
                <a:cs typeface="Avenir Book" charset="0"/>
              </a:rPr>
              <a:t>?</a:t>
            </a:r>
            <a:endParaRPr lang="en-GB" altLang="en-US" sz="3600" dirty="0">
              <a:effectLst/>
              <a:latin typeface="Avenir Book" charset="0"/>
              <a:ea typeface="Avenir Book" charset="0"/>
              <a:cs typeface="Avenir Book" charset="0"/>
            </a:endParaRPr>
          </a:p>
        </p:txBody>
      </p:sp>
      <p:sp>
        <p:nvSpPr>
          <p:cNvPr id="134147" name="Rectangle 1027"/>
          <p:cNvSpPr>
            <a:spLocks noGrp="1" noChangeArrowheads="1"/>
          </p:cNvSpPr>
          <p:nvPr>
            <p:ph type="body" idx="1"/>
          </p:nvPr>
        </p:nvSpPr>
        <p:spPr>
          <a:xfrm>
            <a:off x="251520" y="1916832"/>
            <a:ext cx="7501170" cy="4896122"/>
          </a:xfrm>
          <a:effectLst>
            <a:outerShdw blurRad="63500" dist="17961" dir="2700000" algn="ctr" rotWithShape="0">
              <a:srgbClr val="F7D47D">
                <a:alpha val="74997"/>
              </a:srgbClr>
            </a:outerShdw>
          </a:effectLst>
        </p:spPr>
        <p:txBody>
          <a:bodyPr/>
          <a:lstStyle/>
          <a:p>
            <a:pPr lvl="1" eaLnBrk="1" hangingPunct="1">
              <a:buFont typeface="Arial" panose="020B0604020202020204" pitchFamily="34" charset="0"/>
              <a:buChar char="•"/>
              <a:defRPr/>
            </a:pPr>
            <a:r>
              <a:rPr lang="en-GB" dirty="0" smtClean="0">
                <a:latin typeface="Calibri" charset="0"/>
                <a:ea typeface="Calibri" charset="0"/>
                <a:cs typeface="Calibri" charset="0"/>
              </a:rPr>
              <a:t> </a:t>
            </a:r>
            <a:r>
              <a:rPr lang="hu-HU" dirty="0" smtClean="0">
                <a:latin typeface="Calibri" charset="0"/>
                <a:ea typeface="Calibri" charset="0"/>
                <a:cs typeface="Calibri" charset="0"/>
              </a:rPr>
              <a:t>a mellőzés – ha nem szólnak a gyerekhez </a:t>
            </a:r>
            <a:endParaRPr lang="en-GB" dirty="0" smtClean="0">
              <a:latin typeface="Calibri" charset="0"/>
              <a:ea typeface="Calibri" charset="0"/>
              <a:cs typeface="Calibri" charset="0"/>
            </a:endParaRPr>
          </a:p>
          <a:p>
            <a:pPr lvl="1" eaLnBrk="1" hangingPunct="1">
              <a:buFont typeface="Arial" panose="020B0604020202020204" pitchFamily="34" charset="0"/>
              <a:buChar char="•"/>
              <a:defRPr/>
            </a:pPr>
            <a:r>
              <a:rPr lang="en-GB" dirty="0">
                <a:latin typeface="Calibri" charset="0"/>
                <a:ea typeface="Calibri" charset="0"/>
                <a:cs typeface="Calibri" charset="0"/>
              </a:rPr>
              <a:t> a </a:t>
            </a:r>
            <a:r>
              <a:rPr lang="hu-HU" dirty="0" smtClean="0">
                <a:latin typeface="Calibri" charset="0"/>
                <a:ea typeface="Calibri" charset="0"/>
                <a:cs typeface="Calibri" charset="0"/>
              </a:rPr>
              <a:t>visszautasítás</a:t>
            </a:r>
          </a:p>
          <a:p>
            <a:pPr lvl="1" eaLnBrk="1" hangingPunct="1">
              <a:buFont typeface="Arial" panose="020B0604020202020204" pitchFamily="34" charset="0"/>
              <a:buChar char="•"/>
              <a:defRPr/>
            </a:pPr>
            <a:r>
              <a:rPr lang="en-GB" dirty="0" smtClean="0">
                <a:latin typeface="Calibri" charset="0"/>
                <a:ea typeface="Calibri" charset="0"/>
                <a:cs typeface="Calibri" charset="0"/>
              </a:rPr>
              <a:t> </a:t>
            </a:r>
            <a:r>
              <a:rPr lang="hu-HU" dirty="0" smtClean="0">
                <a:latin typeface="Calibri" charset="0"/>
                <a:ea typeface="Calibri" charset="0"/>
                <a:cs typeface="Calibri" charset="0"/>
              </a:rPr>
              <a:t>az</a:t>
            </a:r>
            <a:r>
              <a:rPr lang="en-GB" dirty="0" smtClean="0">
                <a:latin typeface="Calibri" charset="0"/>
                <a:ea typeface="Calibri" charset="0"/>
                <a:cs typeface="Calibri" charset="0"/>
              </a:rPr>
              <a:t> </a:t>
            </a:r>
            <a:r>
              <a:rPr lang="hu-HU" dirty="0" smtClean="0">
                <a:latin typeface="Calibri" charset="0"/>
                <a:ea typeface="Calibri" charset="0"/>
                <a:cs typeface="Calibri" charset="0"/>
              </a:rPr>
              <a:t>elszigetelés – nem játszhat más gyerekekkel</a:t>
            </a:r>
            <a:endParaRPr lang="en-GB" dirty="0" smtClean="0">
              <a:latin typeface="Calibri" charset="0"/>
              <a:ea typeface="Calibri" charset="0"/>
              <a:cs typeface="Calibri" charset="0"/>
            </a:endParaRPr>
          </a:p>
          <a:p>
            <a:pPr lvl="1" eaLnBrk="1" hangingPunct="1">
              <a:buFont typeface="Arial" panose="020B0604020202020204" pitchFamily="34" charset="0"/>
              <a:buChar char="•"/>
              <a:defRPr/>
            </a:pPr>
            <a:r>
              <a:rPr lang="en-GB" dirty="0" smtClean="0">
                <a:latin typeface="Calibri" charset="0"/>
                <a:ea typeface="Calibri" charset="0"/>
                <a:cs typeface="Calibri" charset="0"/>
              </a:rPr>
              <a:t> </a:t>
            </a:r>
            <a:r>
              <a:rPr lang="hu-HU" dirty="0" smtClean="0">
                <a:latin typeface="Calibri" charset="0"/>
                <a:ea typeface="Calibri" charset="0"/>
                <a:cs typeface="Calibri" charset="0"/>
              </a:rPr>
              <a:t>szóbeli fenyegetés </a:t>
            </a:r>
            <a:r>
              <a:rPr lang="en-US" dirty="0" smtClean="0">
                <a:latin typeface="Calibri" charset="0"/>
                <a:ea typeface="Calibri" charset="0"/>
                <a:cs typeface="Calibri" charset="0"/>
              </a:rPr>
              <a:t>— </a:t>
            </a:r>
            <a:r>
              <a:rPr lang="hu-HU" dirty="0" smtClean="0">
                <a:latin typeface="Calibri" charset="0"/>
                <a:ea typeface="Calibri" charset="0"/>
                <a:cs typeface="Calibri" charset="0"/>
              </a:rPr>
              <a:t>aminek semmi értelme </a:t>
            </a:r>
            <a:r>
              <a:rPr lang="en-GB" dirty="0" smtClean="0">
                <a:latin typeface="Calibri" charset="0"/>
                <a:ea typeface="Calibri" charset="0"/>
                <a:cs typeface="Calibri" charset="0"/>
              </a:rPr>
              <a:t> </a:t>
            </a:r>
          </a:p>
          <a:p>
            <a:pPr lvl="1" eaLnBrk="1" hangingPunct="1">
              <a:buFont typeface="Arial" panose="020B0604020202020204" pitchFamily="34" charset="0"/>
              <a:buChar char="•"/>
              <a:defRPr/>
            </a:pPr>
            <a:r>
              <a:rPr lang="en-GB" dirty="0">
                <a:latin typeface="Calibri" charset="0"/>
                <a:ea typeface="Calibri" charset="0"/>
                <a:cs typeface="Calibri" charset="0"/>
              </a:rPr>
              <a:t> </a:t>
            </a:r>
            <a:r>
              <a:rPr lang="hu-HU" dirty="0" smtClean="0">
                <a:latin typeface="Calibri" charset="0"/>
                <a:ea typeface="Calibri" charset="0"/>
                <a:cs typeface="Calibri" charset="0"/>
              </a:rPr>
              <a:t>a megfélemlítés </a:t>
            </a:r>
            <a:r>
              <a:rPr lang="en-GB" dirty="0" smtClean="0">
                <a:latin typeface="Calibri" charset="0"/>
                <a:ea typeface="Calibri" charset="0"/>
                <a:cs typeface="Calibri" charset="0"/>
              </a:rPr>
              <a:t>  </a:t>
            </a:r>
          </a:p>
          <a:p>
            <a:pPr lvl="1" eaLnBrk="1" hangingPunct="1">
              <a:buFont typeface="Arial" panose="020B0604020202020204" pitchFamily="34" charset="0"/>
              <a:buChar char="•"/>
              <a:defRPr/>
            </a:pPr>
            <a:r>
              <a:rPr lang="en-GB" dirty="0" smtClean="0">
                <a:latin typeface="Calibri" charset="0"/>
                <a:ea typeface="Calibri" charset="0"/>
                <a:cs typeface="Calibri" charset="0"/>
              </a:rPr>
              <a:t> </a:t>
            </a:r>
            <a:r>
              <a:rPr lang="hu-HU" dirty="0" smtClean="0">
                <a:latin typeface="Calibri" charset="0"/>
                <a:ea typeface="Calibri" charset="0"/>
                <a:cs typeface="Calibri" charset="0"/>
              </a:rPr>
              <a:t>az elhanyagolás </a:t>
            </a:r>
            <a:r>
              <a:rPr lang="en-US" dirty="0" smtClean="0">
                <a:latin typeface="Calibri" charset="0"/>
                <a:ea typeface="Calibri" charset="0"/>
                <a:cs typeface="Calibri" charset="0"/>
              </a:rPr>
              <a:t>—</a:t>
            </a:r>
            <a:r>
              <a:rPr lang="hu-HU" dirty="0" smtClean="0">
                <a:latin typeface="Calibri" charset="0"/>
                <a:ea typeface="Calibri" charset="0"/>
                <a:cs typeface="Calibri" charset="0"/>
              </a:rPr>
              <a:t>ennivaló és orvosi ellátás hiánya, az áldozat megszégyenítése, semmirekellőnek titulálása. </a:t>
            </a:r>
            <a:endParaRPr lang="en-GB" dirty="0" smtClean="0">
              <a:latin typeface="Calibri" charset="0"/>
              <a:ea typeface="Calibri" charset="0"/>
              <a:cs typeface="Calibri" charset="0"/>
            </a:endParaRPr>
          </a:p>
          <a:p>
            <a:pPr lvl="1" eaLnBrk="1" hangingPunct="1">
              <a:buFont typeface="Arial" panose="020B0604020202020204" pitchFamily="34" charset="0"/>
              <a:buChar char="•"/>
              <a:defRPr/>
            </a:pPr>
            <a:r>
              <a:rPr lang="en-GB" dirty="0">
                <a:latin typeface="Calibri" charset="0"/>
                <a:ea typeface="Calibri" charset="0"/>
                <a:cs typeface="Calibri" charset="0"/>
              </a:rPr>
              <a:t> </a:t>
            </a:r>
            <a:r>
              <a:rPr lang="hu-HU" dirty="0" smtClean="0">
                <a:latin typeface="Calibri" charset="0"/>
                <a:ea typeface="Calibri" charset="0"/>
                <a:cs typeface="Calibri" charset="0"/>
              </a:rPr>
              <a:t>a terrorizálás </a:t>
            </a:r>
            <a:endParaRPr lang="en-GB" dirty="0" smtClean="0">
              <a:latin typeface="Calibri" charset="0"/>
              <a:ea typeface="Calibri" charset="0"/>
              <a:cs typeface="Calibri" charset="0"/>
            </a:endParaRPr>
          </a:p>
          <a:p>
            <a:pPr lvl="1" eaLnBrk="1" hangingPunct="1">
              <a:buFont typeface="Arial" panose="020B0604020202020204" pitchFamily="34" charset="0"/>
              <a:buChar char="•"/>
              <a:defRPr/>
            </a:pPr>
            <a:endParaRPr lang="en-GB" dirty="0" smtClean="0">
              <a:latin typeface="Calibri" charset="0"/>
              <a:ea typeface="Calibri" charset="0"/>
              <a:cs typeface="Calibri" charset="0"/>
            </a:endParaRPr>
          </a:p>
        </p:txBody>
      </p:sp>
    </p:spTree>
  </p:cSld>
  <p:clrMapOvr>
    <a:masterClrMapping/>
  </p:clrMapOvr>
  <p:transition spd="slow">
    <p:strips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4147">
                                            <p:txEl>
                                              <p:pRg st="0" end="0"/>
                                            </p:txEl>
                                          </p:spTgt>
                                        </p:tgtEl>
                                        <p:attrNameLst>
                                          <p:attrName>style.visibility</p:attrName>
                                        </p:attrNameLst>
                                      </p:cBhvr>
                                      <p:to>
                                        <p:strVal val="visible"/>
                                      </p:to>
                                    </p:set>
                                    <p:animEffect transition="in" filter="dissolve">
                                      <p:cBhvr>
                                        <p:cTn id="7" dur="500"/>
                                        <p:tgtEl>
                                          <p:spTgt spid="134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1" end="1"/>
                                            </p:txEl>
                                          </p:spTgt>
                                        </p:tgtEl>
                                        <p:attrNameLst>
                                          <p:attrName>style.visibility</p:attrName>
                                        </p:attrNameLst>
                                      </p:cBhvr>
                                      <p:to>
                                        <p:strVal val="visible"/>
                                      </p:to>
                                    </p:set>
                                    <p:animEffect transition="in" filter="dissolve">
                                      <p:cBhvr>
                                        <p:cTn id="12" dur="500"/>
                                        <p:tgtEl>
                                          <p:spTgt spid="134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4147">
                                            <p:txEl>
                                              <p:pRg st="2" end="2"/>
                                            </p:txEl>
                                          </p:spTgt>
                                        </p:tgtEl>
                                        <p:attrNameLst>
                                          <p:attrName>style.visibility</p:attrName>
                                        </p:attrNameLst>
                                      </p:cBhvr>
                                      <p:to>
                                        <p:strVal val="visible"/>
                                      </p:to>
                                    </p:set>
                                    <p:animEffect transition="in" filter="dissolve">
                                      <p:cBhvr>
                                        <p:cTn id="17" dur="500"/>
                                        <p:tgtEl>
                                          <p:spTgt spid="1341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4147">
                                            <p:txEl>
                                              <p:pRg st="3" end="3"/>
                                            </p:txEl>
                                          </p:spTgt>
                                        </p:tgtEl>
                                        <p:attrNameLst>
                                          <p:attrName>style.visibility</p:attrName>
                                        </p:attrNameLst>
                                      </p:cBhvr>
                                      <p:to>
                                        <p:strVal val="visible"/>
                                      </p:to>
                                    </p:set>
                                    <p:animEffect transition="in" filter="dissolve">
                                      <p:cBhvr>
                                        <p:cTn id="22" dur="500"/>
                                        <p:tgtEl>
                                          <p:spTgt spid="13414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4147">
                                            <p:txEl>
                                              <p:pRg st="4" end="4"/>
                                            </p:txEl>
                                          </p:spTgt>
                                        </p:tgtEl>
                                        <p:attrNameLst>
                                          <p:attrName>style.visibility</p:attrName>
                                        </p:attrNameLst>
                                      </p:cBhvr>
                                      <p:to>
                                        <p:strVal val="visible"/>
                                      </p:to>
                                    </p:set>
                                    <p:animEffect transition="in" filter="dissolve">
                                      <p:cBhvr>
                                        <p:cTn id="27" dur="500"/>
                                        <p:tgtEl>
                                          <p:spTgt spid="13414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4147">
                                            <p:txEl>
                                              <p:pRg st="5" end="5"/>
                                            </p:txEl>
                                          </p:spTgt>
                                        </p:tgtEl>
                                        <p:attrNameLst>
                                          <p:attrName>style.visibility</p:attrName>
                                        </p:attrNameLst>
                                      </p:cBhvr>
                                      <p:to>
                                        <p:strVal val="visible"/>
                                      </p:to>
                                    </p:set>
                                    <p:animEffect transition="in" filter="dissolve">
                                      <p:cBhvr>
                                        <p:cTn id="32" dur="500"/>
                                        <p:tgtEl>
                                          <p:spTgt spid="13414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34147">
                                            <p:txEl>
                                              <p:pRg st="6" end="6"/>
                                            </p:txEl>
                                          </p:spTgt>
                                        </p:tgtEl>
                                        <p:attrNameLst>
                                          <p:attrName>style.visibility</p:attrName>
                                        </p:attrNameLst>
                                      </p:cBhvr>
                                      <p:to>
                                        <p:strVal val="visible"/>
                                      </p:to>
                                    </p:set>
                                    <p:animEffect transition="in" filter="dissolve">
                                      <p:cBhvr>
                                        <p:cTn id="37" dur="500"/>
                                        <p:tgtEl>
                                          <p:spTgt spid="134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7"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2420888"/>
            <a:ext cx="7848872" cy="3024336"/>
          </a:xfrm>
        </p:spPr>
        <p:txBody>
          <a:bodyPr/>
          <a:lstStyle/>
          <a:p>
            <a:pPr marL="0" indent="0" algn="ctr" eaLnBrk="1" fontAlgn="auto" hangingPunct="1">
              <a:spcBef>
                <a:spcPts val="0"/>
              </a:spcBef>
              <a:spcAft>
                <a:spcPts val="0"/>
              </a:spcAft>
              <a:buClrTx/>
              <a:buNone/>
              <a:defRPr/>
            </a:pPr>
            <a:r>
              <a:rPr lang="hu-HU" sz="36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a:t>
            </a:r>
            <a:r>
              <a:rPr lang="hu-HU" sz="3600" dirty="0">
                <a:solidFill>
                  <a:srgbClr val="000000"/>
                </a:solidFill>
                <a:latin typeface="Calibri" panose="020F0502020204030204" pitchFamily="34" charset="0"/>
                <a:ea typeface="Times New Roman" panose="02020603050405020304" pitchFamily="18" charset="0"/>
                <a:cs typeface="Arial" panose="020B0604020202020204" pitchFamily="34" charset="0"/>
              </a:rPr>
              <a:t>Nehéz Isten hűségében </a:t>
            </a:r>
            <a:r>
              <a:rPr lang="hu-HU" sz="36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hinni,</a:t>
            </a:r>
          </a:p>
          <a:p>
            <a:pPr marL="0" indent="0" algn="ctr" eaLnBrk="1" fontAlgn="auto" hangingPunct="1">
              <a:spcBef>
                <a:spcPts val="0"/>
              </a:spcBef>
              <a:spcAft>
                <a:spcPts val="0"/>
              </a:spcAft>
              <a:buClrTx/>
              <a:buNone/>
              <a:defRPr/>
            </a:pPr>
            <a:r>
              <a:rPr lang="hu-HU" sz="36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ha </a:t>
            </a:r>
            <a:r>
              <a:rPr lang="hu-HU" sz="3600" dirty="0">
                <a:solidFill>
                  <a:srgbClr val="000000"/>
                </a:solidFill>
                <a:latin typeface="Calibri" panose="020F0502020204030204" pitchFamily="34" charset="0"/>
                <a:ea typeface="Times New Roman" panose="02020603050405020304" pitchFamily="18" charset="0"/>
                <a:cs typeface="Arial" panose="020B0604020202020204" pitchFamily="34" charset="0"/>
              </a:rPr>
              <a:t>életünkben folyamatosan bántalmazást tapasztalunk</a:t>
            </a:r>
            <a:r>
              <a:rPr lang="hu-HU" sz="36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a:t>
            </a:r>
          </a:p>
          <a:p>
            <a:pPr marL="0" indent="0" algn="ctr" eaLnBrk="1" fontAlgn="auto" hangingPunct="1">
              <a:spcBef>
                <a:spcPts val="0"/>
              </a:spcBef>
              <a:spcAft>
                <a:spcPts val="0"/>
              </a:spcAft>
              <a:buClrTx/>
              <a:buNone/>
              <a:defRPr/>
            </a:pPr>
            <a:endParaRPr lang="en-US" sz="2800" dirty="0">
              <a:latin typeface="Calibri" charset="0"/>
              <a:ea typeface="Calibri" charset="0"/>
              <a:cs typeface="Calibri" charset="0"/>
            </a:endParaRPr>
          </a:p>
          <a:p>
            <a:pPr marL="0" indent="0" algn="ctr" eaLnBrk="1" fontAlgn="auto" hangingPunct="1">
              <a:spcBef>
                <a:spcPts val="0"/>
              </a:spcBef>
              <a:spcAft>
                <a:spcPts val="0"/>
              </a:spcAft>
              <a:buClrTx/>
              <a:buFontTx/>
              <a:buNone/>
              <a:defRPr/>
            </a:pPr>
            <a:r>
              <a:rPr lang="en-US" sz="2400" dirty="0">
                <a:latin typeface="Calibri" charset="0"/>
                <a:ea typeface="Calibri" charset="0"/>
                <a:cs typeface="Calibri" charset="0"/>
              </a:rPr>
              <a:t>Dr. Tim </a:t>
            </a:r>
            <a:r>
              <a:rPr lang="en-US" sz="2400" dirty="0" smtClean="0">
                <a:latin typeface="Calibri" charset="0"/>
                <a:ea typeface="Calibri" charset="0"/>
                <a:cs typeface="Calibri" charset="0"/>
              </a:rPr>
              <a:t>Clinton</a:t>
            </a:r>
          </a:p>
          <a:p>
            <a:pPr marL="0" indent="0" algn="ctr" eaLnBrk="1" fontAlgn="auto" hangingPunct="1">
              <a:spcBef>
                <a:spcPts val="0"/>
              </a:spcBef>
              <a:spcAft>
                <a:spcPts val="0"/>
              </a:spcAft>
              <a:buClrTx/>
              <a:buFontTx/>
              <a:buNone/>
              <a:defRPr/>
            </a:pPr>
            <a:r>
              <a:rPr lang="hu-HU" sz="2400" dirty="0" smtClean="0">
                <a:latin typeface="Calibri" charset="0"/>
                <a:ea typeface="Calibri" charset="0"/>
                <a:cs typeface="Calibri" charset="0"/>
              </a:rPr>
              <a:t>Az Amerikai Keresztény Tanácsadók Szövetségének elnöke</a:t>
            </a:r>
            <a:endParaRPr lang="en-US" sz="2400" dirty="0">
              <a:latin typeface="Calibri" charset="0"/>
              <a:ea typeface="Calibri" charset="0"/>
              <a:cs typeface="Calibri" charset="0"/>
            </a:endParaRPr>
          </a:p>
        </p:txBody>
      </p:sp>
    </p:spTree>
  </p:cSld>
  <p:clrMapOvr>
    <a:masterClrMapping/>
  </p:clrMapOvr>
  <p:transition spd="slow">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1348680" y="638200"/>
            <a:ext cx="7543800" cy="990600"/>
          </a:xfrm>
        </p:spPr>
        <p:txBody>
          <a:bodyPr/>
          <a:lstStyle/>
          <a:p>
            <a:pPr algn="r" eaLnBrk="1" hangingPunct="1">
              <a:defRPr/>
            </a:pPr>
            <a:r>
              <a:rPr lang="hu-HU" altLang="en-US" sz="4000" dirty="0" smtClean="0">
                <a:effectLst/>
                <a:latin typeface="Avenir Book" charset="0"/>
                <a:ea typeface="Avenir Book" charset="0"/>
                <a:cs typeface="Avenir Book" charset="0"/>
              </a:rPr>
              <a:t>AZ ÉRZELMI VISSZAÉLÉSEK LEHETSÉGES JELEI</a:t>
            </a:r>
            <a:endParaRPr lang="en-GB" altLang="en-US" sz="4000" dirty="0">
              <a:effectLst/>
              <a:latin typeface="Avenir Book" charset="0"/>
              <a:ea typeface="Avenir Book" charset="0"/>
              <a:cs typeface="Avenir Book" charset="0"/>
            </a:endParaRPr>
          </a:p>
        </p:txBody>
      </p:sp>
      <p:sp>
        <p:nvSpPr>
          <p:cNvPr id="144387" name="Rectangle 3"/>
          <p:cNvSpPr>
            <a:spLocks noGrp="1" noChangeArrowheads="1"/>
          </p:cNvSpPr>
          <p:nvPr>
            <p:ph type="body" idx="1"/>
          </p:nvPr>
        </p:nvSpPr>
        <p:spPr>
          <a:xfrm>
            <a:off x="63422" y="1988840"/>
            <a:ext cx="8860904" cy="4680520"/>
          </a:xfrm>
        </p:spPr>
        <p:txBody>
          <a:bodyPr/>
          <a:lstStyle/>
          <a:p>
            <a:pPr lvl="0">
              <a:spcAft>
                <a:spcPts val="0"/>
              </a:spcAft>
              <a:buFont typeface="Symbol" panose="05050102010706020507" pitchFamily="18" charset="2"/>
              <a:buChar char=""/>
            </a:pP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szokatlan félelmek (bizonyos emberektől, hazafelé az utcán, stb.)</a:t>
            </a:r>
            <a:endParaRPr lang="hu-HU" sz="36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pP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támadó, vagy éppen visszahúzódó viselkedés</a:t>
            </a:r>
            <a:endParaRPr lang="hu-HU" sz="36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pP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sóvárgás a figyelemre (nem megfelelő kapcsolat a felnőttekkel, vagy kortársakkal)</a:t>
            </a:r>
            <a:endParaRPr lang="hu-HU" sz="36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pP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szétszórtság (a koncentráció hiánya)</a:t>
            </a:r>
            <a:endParaRPr lang="hu-HU" sz="36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pP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állandó késés, vagy hiányzás az iskolából</a:t>
            </a:r>
            <a:endParaRPr lang="hu-HU" sz="36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pP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váratlan teljesítménycsökkenés</a:t>
            </a:r>
            <a:endParaRPr lang="hu-HU" sz="3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animEffect transition="in" filter="dissolve">
                                      <p:cBhvr>
                                        <p:cTn id="7" dur="500"/>
                                        <p:tgtEl>
                                          <p:spTgt spid="144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4387">
                                            <p:txEl>
                                              <p:pRg st="1" end="1"/>
                                            </p:txEl>
                                          </p:spTgt>
                                        </p:tgtEl>
                                        <p:attrNameLst>
                                          <p:attrName>style.visibility</p:attrName>
                                        </p:attrNameLst>
                                      </p:cBhvr>
                                      <p:to>
                                        <p:strVal val="visible"/>
                                      </p:to>
                                    </p:set>
                                    <p:animEffect transition="in" filter="dissolve">
                                      <p:cBhvr>
                                        <p:cTn id="12" dur="500"/>
                                        <p:tgtEl>
                                          <p:spTgt spid="144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4387">
                                            <p:txEl>
                                              <p:pRg st="2" end="2"/>
                                            </p:txEl>
                                          </p:spTgt>
                                        </p:tgtEl>
                                        <p:attrNameLst>
                                          <p:attrName>style.visibility</p:attrName>
                                        </p:attrNameLst>
                                      </p:cBhvr>
                                      <p:to>
                                        <p:strVal val="visible"/>
                                      </p:to>
                                    </p:set>
                                    <p:animEffect transition="in" filter="dissolve">
                                      <p:cBhvr>
                                        <p:cTn id="17" dur="500"/>
                                        <p:tgtEl>
                                          <p:spTgt spid="1443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4387">
                                            <p:txEl>
                                              <p:pRg st="3" end="3"/>
                                            </p:txEl>
                                          </p:spTgt>
                                        </p:tgtEl>
                                        <p:attrNameLst>
                                          <p:attrName>style.visibility</p:attrName>
                                        </p:attrNameLst>
                                      </p:cBhvr>
                                      <p:to>
                                        <p:strVal val="visible"/>
                                      </p:to>
                                    </p:set>
                                    <p:animEffect transition="in" filter="dissolve">
                                      <p:cBhvr>
                                        <p:cTn id="22" dur="500"/>
                                        <p:tgtEl>
                                          <p:spTgt spid="1443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1706062" y="714400"/>
            <a:ext cx="7273925" cy="914400"/>
          </a:xfrm>
        </p:spPr>
        <p:txBody>
          <a:bodyPr/>
          <a:lstStyle/>
          <a:p>
            <a:pPr algn="r" eaLnBrk="1" hangingPunct="1">
              <a:defRPr/>
            </a:pPr>
            <a:r>
              <a:rPr lang="hu-HU" altLang="en-US" sz="4000" dirty="0">
                <a:effectLst/>
                <a:latin typeface="Avenir Book" charset="0"/>
                <a:ea typeface="Avenir Book" charset="0"/>
                <a:cs typeface="Avenir Book" charset="0"/>
              </a:rPr>
              <a:t>AZ </a:t>
            </a:r>
            <a:r>
              <a:rPr lang="hu-HU" altLang="en-US" sz="4000" dirty="0" smtClean="0">
                <a:effectLst/>
                <a:latin typeface="Avenir Book" charset="0"/>
                <a:ea typeface="Avenir Book" charset="0"/>
                <a:cs typeface="Avenir Book" charset="0"/>
              </a:rPr>
              <a:t>ELHANYAGOLTSÁG LEHETSÉGES </a:t>
            </a:r>
            <a:r>
              <a:rPr lang="hu-HU" altLang="en-US" sz="4000" dirty="0">
                <a:effectLst/>
                <a:latin typeface="Avenir Book" charset="0"/>
                <a:ea typeface="Avenir Book" charset="0"/>
                <a:cs typeface="Avenir Book" charset="0"/>
              </a:rPr>
              <a:t>JELEI</a:t>
            </a:r>
            <a:endParaRPr lang="en-GB" altLang="en-US" sz="4000" dirty="0">
              <a:effectLst/>
              <a:latin typeface="Avenir Book" charset="0"/>
              <a:ea typeface="Avenir Book" charset="0"/>
              <a:cs typeface="Avenir Book" charset="0"/>
            </a:endParaRPr>
          </a:p>
        </p:txBody>
      </p:sp>
      <p:sp>
        <p:nvSpPr>
          <p:cNvPr id="145411" name="Rectangle 3"/>
          <p:cNvSpPr>
            <a:spLocks noGrp="1" noChangeArrowheads="1"/>
          </p:cNvSpPr>
          <p:nvPr>
            <p:ph type="body" idx="1"/>
          </p:nvPr>
        </p:nvSpPr>
        <p:spPr>
          <a:xfrm>
            <a:off x="143000" y="1894809"/>
            <a:ext cx="9001000" cy="4968552"/>
          </a:xfrm>
        </p:spPr>
        <p:txBody>
          <a:bodyPr/>
          <a:lstStyle/>
          <a:p>
            <a:pPr lvl="0">
              <a:spcAft>
                <a:spcPts val="0"/>
              </a:spcAft>
              <a:buFont typeface="Arial" panose="020B0604020202020204" pitchFamily="34" charset="0"/>
              <a:buChar char="•"/>
            </a:pP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ápolatlan és lehangolt külső megjelenés</a:t>
            </a:r>
            <a:endParaRPr lang="hu-HU" sz="36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Arial" panose="020B0604020202020204" pitchFamily="34" charset="0"/>
              <a:buChar char="•"/>
            </a:pP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elhanyagolt, piszkos külső (különösen kisgyermekeknél)</a:t>
            </a:r>
            <a:endParaRPr lang="hu-HU" sz="36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Arial" panose="020B0604020202020204" pitchFamily="34" charset="0"/>
              <a:buChar char="•"/>
            </a:pP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állandó éhség (ennivaló kunyerálása, vagy elcsenése)</a:t>
            </a:r>
            <a:endParaRPr lang="hu-HU" sz="36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Arial" panose="020B0604020202020204" pitchFamily="34" charset="0"/>
              <a:buChar char="•"/>
            </a:pP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rendezetlen, vagy az időjárásnak nem megfelelő ruházat </a:t>
            </a:r>
            <a:endParaRPr lang="hu-HU" sz="3600" dirty="0">
              <a:latin typeface="Calibri" panose="020F0502020204030204" pitchFamily="34" charset="0"/>
              <a:ea typeface="Times New Roman" panose="02020603050405020304" pitchFamily="18" charset="0"/>
              <a:cs typeface="Times New Roman" panose="02020603050405020304" pitchFamily="18" charset="0"/>
            </a:endParaRPr>
          </a:p>
          <a:p>
            <a:pPr>
              <a:buFont typeface="Arial" panose="020B0604020202020204" pitchFamily="34" charset="0"/>
              <a:buChar char="•"/>
            </a:pP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elhúzódó egészségügyi problémák, vagy túl lassan gyógyuló sérülések</a:t>
            </a:r>
            <a:endParaRPr lang="en-GB" dirty="0" smtClean="0">
              <a:latin typeface="Calibri" charset="0"/>
              <a:ea typeface="Calibri" charset="0"/>
              <a:cs typeface="Calibri"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5411">
                                            <p:txEl>
                                              <p:pRg st="0" end="0"/>
                                            </p:txEl>
                                          </p:spTgt>
                                        </p:tgtEl>
                                        <p:attrNameLst>
                                          <p:attrName>style.visibility</p:attrName>
                                        </p:attrNameLst>
                                      </p:cBhvr>
                                      <p:to>
                                        <p:strVal val="visible"/>
                                      </p:to>
                                    </p:set>
                                    <p:animEffect transition="in" filter="dissolve">
                                      <p:cBhvr>
                                        <p:cTn id="7" dur="500"/>
                                        <p:tgtEl>
                                          <p:spTgt spid="145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5411">
                                            <p:txEl>
                                              <p:pRg st="1" end="1"/>
                                            </p:txEl>
                                          </p:spTgt>
                                        </p:tgtEl>
                                        <p:attrNameLst>
                                          <p:attrName>style.visibility</p:attrName>
                                        </p:attrNameLst>
                                      </p:cBhvr>
                                      <p:to>
                                        <p:strVal val="visible"/>
                                      </p:to>
                                    </p:set>
                                    <p:animEffect transition="in" filter="dissolve">
                                      <p:cBhvr>
                                        <p:cTn id="12" dur="500"/>
                                        <p:tgtEl>
                                          <p:spTgt spid="1454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5411">
                                            <p:txEl>
                                              <p:pRg st="2" end="2"/>
                                            </p:txEl>
                                          </p:spTgt>
                                        </p:tgtEl>
                                        <p:attrNameLst>
                                          <p:attrName>style.visibility</p:attrName>
                                        </p:attrNameLst>
                                      </p:cBhvr>
                                      <p:to>
                                        <p:strVal val="visible"/>
                                      </p:to>
                                    </p:set>
                                    <p:animEffect transition="in" filter="dissolve">
                                      <p:cBhvr>
                                        <p:cTn id="17" dur="500"/>
                                        <p:tgtEl>
                                          <p:spTgt spid="145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5170" name="Rectangle 1026"/>
          <p:cNvSpPr>
            <a:spLocks noGrp="1" noChangeArrowheads="1"/>
          </p:cNvSpPr>
          <p:nvPr>
            <p:ph type="title"/>
          </p:nvPr>
        </p:nvSpPr>
        <p:spPr>
          <a:xfrm>
            <a:off x="467544" y="-459432"/>
            <a:ext cx="8568952" cy="2664296"/>
          </a:xfrm>
        </p:spPr>
        <p:txBody>
          <a:bodyPr/>
          <a:lstStyle/>
          <a:p>
            <a:pPr algn="r" eaLnBrk="1" hangingPunct="1">
              <a:defRPr/>
            </a:pPr>
            <a:r>
              <a:rPr lang="hu-HU" altLang="en-US" sz="4000" dirty="0" smtClean="0">
                <a:effectLst/>
                <a:latin typeface="Avenir Book" charset="0"/>
                <a:ea typeface="Avenir Book" charset="0"/>
                <a:cs typeface="Avenir Book" charset="0"/>
              </a:rPr>
              <a:t>MIÉRT FORDUL ELŐ MINDEZ?</a:t>
            </a:r>
            <a:br>
              <a:rPr lang="hu-HU" altLang="en-US" sz="4000" dirty="0" smtClean="0">
                <a:effectLst/>
                <a:latin typeface="Avenir Book" charset="0"/>
                <a:ea typeface="Avenir Book" charset="0"/>
                <a:cs typeface="Avenir Book" charset="0"/>
              </a:rPr>
            </a:br>
            <a:r>
              <a:rPr lang="hu-HU" altLang="en-US" sz="4000" dirty="0" smtClean="0">
                <a:effectLst/>
                <a:latin typeface="Avenir Book" charset="0"/>
                <a:ea typeface="Avenir Book" charset="0"/>
                <a:cs typeface="Avenir Book" charset="0"/>
              </a:rPr>
              <a:t>A lehetséges okok:</a:t>
            </a:r>
            <a:endParaRPr lang="en-GB" altLang="en-US" sz="4000" dirty="0">
              <a:effectLst/>
              <a:latin typeface="Avenir Book" charset="0"/>
              <a:ea typeface="Avenir Book" charset="0"/>
              <a:cs typeface="Avenir Book" charset="0"/>
            </a:endParaRPr>
          </a:p>
        </p:txBody>
      </p:sp>
      <p:sp>
        <p:nvSpPr>
          <p:cNvPr id="135171" name="Rectangle 1027"/>
          <p:cNvSpPr>
            <a:spLocks noGrp="1" noChangeArrowheads="1"/>
          </p:cNvSpPr>
          <p:nvPr>
            <p:ph type="body" idx="1"/>
          </p:nvPr>
        </p:nvSpPr>
        <p:spPr>
          <a:xfrm>
            <a:off x="595313" y="2564904"/>
            <a:ext cx="8310215" cy="3657600"/>
          </a:xfrm>
          <a:effectLst>
            <a:outerShdw blurRad="63500" dist="35921" dir="2700000" algn="ctr" rotWithShape="0">
              <a:srgbClr val="F7D47D">
                <a:alpha val="74997"/>
              </a:srgbClr>
            </a:outerShdw>
          </a:effectLst>
        </p:spPr>
        <p:txBody>
          <a:bodyPr/>
          <a:lstStyle/>
          <a:p>
            <a:pPr eaLnBrk="1" hangingPunct="1">
              <a:buFont typeface="Arial" panose="020B0604020202020204" pitchFamily="34" charset="0"/>
              <a:buChar char="•"/>
              <a:defRPr/>
            </a:pPr>
            <a:r>
              <a:rPr lang="hu-HU" sz="2800" dirty="0" smtClean="0">
                <a:latin typeface="Calibri" charset="0"/>
                <a:ea typeface="Calibri" charset="0"/>
                <a:cs typeface="Calibri" charset="0"/>
              </a:rPr>
              <a:t>stressz</a:t>
            </a:r>
          </a:p>
          <a:p>
            <a:pPr eaLnBrk="1" hangingPunct="1">
              <a:buFont typeface="Arial" panose="020B0604020202020204" pitchFamily="34" charset="0"/>
              <a:buChar char="•"/>
              <a:defRPr/>
            </a:pPr>
            <a:r>
              <a:rPr lang="hu-HU" sz="2800" dirty="0" smtClean="0">
                <a:latin typeface="Calibri" charset="0"/>
                <a:ea typeface="Calibri" charset="0"/>
                <a:cs typeface="Calibri" charset="0"/>
              </a:rPr>
              <a:t>harag </a:t>
            </a:r>
          </a:p>
          <a:p>
            <a:pPr eaLnBrk="1" hangingPunct="1">
              <a:buFont typeface="Arial" panose="020B0604020202020204" pitchFamily="34" charset="0"/>
              <a:buChar char="•"/>
              <a:defRPr/>
            </a:pPr>
            <a:r>
              <a:rPr lang="hu-HU" sz="2800" dirty="0" smtClean="0">
                <a:latin typeface="Calibri" charset="0"/>
                <a:ea typeface="Calibri" charset="0"/>
                <a:cs typeface="Calibri" charset="0"/>
              </a:rPr>
              <a:t>gyenge szülői képességek </a:t>
            </a:r>
          </a:p>
          <a:p>
            <a:pPr eaLnBrk="1" hangingPunct="1">
              <a:buFont typeface="Arial" panose="020B0604020202020204" pitchFamily="34" charset="0"/>
              <a:buChar char="•"/>
              <a:defRPr/>
            </a:pPr>
            <a:r>
              <a:rPr lang="hu-HU" sz="2800" dirty="0" smtClean="0">
                <a:latin typeface="Calibri" charset="0"/>
                <a:ea typeface="Calibri" charset="0"/>
                <a:cs typeface="Calibri" charset="0"/>
              </a:rPr>
              <a:t>elszigeteltség </a:t>
            </a:r>
          </a:p>
          <a:p>
            <a:pPr eaLnBrk="1" hangingPunct="1">
              <a:buFont typeface="Arial" panose="020B0604020202020204" pitchFamily="34" charset="0"/>
              <a:buChar char="•"/>
              <a:defRPr/>
            </a:pPr>
            <a:r>
              <a:rPr lang="hu-HU" sz="2800" dirty="0" smtClean="0">
                <a:latin typeface="Calibri" charset="0"/>
                <a:ea typeface="Calibri" charset="0"/>
                <a:cs typeface="Calibri" charset="0"/>
              </a:rPr>
              <a:t>nem megfelelő elvárások a gyermekkel szemben </a:t>
            </a:r>
          </a:p>
          <a:p>
            <a:pPr eaLnBrk="1" hangingPunct="1">
              <a:buFont typeface="Arial" panose="020B0604020202020204" pitchFamily="34" charset="0"/>
              <a:buChar char="•"/>
              <a:defRPr/>
            </a:pPr>
            <a:r>
              <a:rPr lang="hu-HU" sz="2800" dirty="0" smtClean="0">
                <a:latin typeface="Calibri" charset="0"/>
                <a:ea typeface="Calibri" charset="0"/>
                <a:cs typeface="Calibri" charset="0"/>
              </a:rPr>
              <a:t>az egyik  házastárs irányítást és hatalmat akar gyakorolni a családban</a:t>
            </a:r>
          </a:p>
          <a:p>
            <a:pPr eaLnBrk="1" hangingPunct="1">
              <a:buFont typeface="Arial" panose="020B0604020202020204" pitchFamily="34" charset="0"/>
              <a:buChar char="•"/>
              <a:defRPr/>
            </a:pPr>
            <a:endParaRPr lang="en-GB" sz="2800" dirty="0" smtClean="0">
              <a:latin typeface="Calibri" charset="0"/>
              <a:ea typeface="Calibri" charset="0"/>
              <a:cs typeface="Calibri"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animEffect transition="in" filter="barn(inVertical)">
                                      <p:cBhvr>
                                        <p:cTn id="7" dur="500"/>
                                        <p:tgtEl>
                                          <p:spTgt spid="1351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5171">
                                            <p:txEl>
                                              <p:pRg st="1" end="1"/>
                                            </p:txEl>
                                          </p:spTgt>
                                        </p:tgtEl>
                                        <p:attrNameLst>
                                          <p:attrName>style.visibility</p:attrName>
                                        </p:attrNameLst>
                                      </p:cBhvr>
                                      <p:to>
                                        <p:strVal val="visible"/>
                                      </p:to>
                                    </p:set>
                                    <p:animEffect transition="in" filter="barn(inVertical)">
                                      <p:cBhvr>
                                        <p:cTn id="12" dur="500"/>
                                        <p:tgtEl>
                                          <p:spTgt spid="1351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35171">
                                            <p:txEl>
                                              <p:pRg st="2" end="2"/>
                                            </p:txEl>
                                          </p:spTgt>
                                        </p:tgtEl>
                                        <p:attrNameLst>
                                          <p:attrName>style.visibility</p:attrName>
                                        </p:attrNameLst>
                                      </p:cBhvr>
                                      <p:to>
                                        <p:strVal val="visible"/>
                                      </p:to>
                                    </p:set>
                                    <p:animEffect transition="in" filter="barn(inVertical)">
                                      <p:cBhvr>
                                        <p:cTn id="17" dur="500"/>
                                        <p:tgtEl>
                                          <p:spTgt spid="1351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5171">
                                            <p:txEl>
                                              <p:pRg st="3" end="3"/>
                                            </p:txEl>
                                          </p:spTgt>
                                        </p:tgtEl>
                                        <p:attrNameLst>
                                          <p:attrName>style.visibility</p:attrName>
                                        </p:attrNameLst>
                                      </p:cBhvr>
                                      <p:to>
                                        <p:strVal val="visible"/>
                                      </p:to>
                                    </p:set>
                                    <p:animEffect transition="in" filter="barn(inVertical)">
                                      <p:cBhvr>
                                        <p:cTn id="22" dur="500"/>
                                        <p:tgtEl>
                                          <p:spTgt spid="13517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5171">
                                            <p:txEl>
                                              <p:pRg st="4" end="4"/>
                                            </p:txEl>
                                          </p:spTgt>
                                        </p:tgtEl>
                                        <p:attrNameLst>
                                          <p:attrName>style.visibility</p:attrName>
                                        </p:attrNameLst>
                                      </p:cBhvr>
                                      <p:to>
                                        <p:strVal val="visible"/>
                                      </p:to>
                                    </p:set>
                                    <p:animEffect transition="in" filter="barn(inVertical)">
                                      <p:cBhvr>
                                        <p:cTn id="27" dur="500"/>
                                        <p:tgtEl>
                                          <p:spTgt spid="13517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5171">
                                            <p:txEl>
                                              <p:pRg st="5" end="5"/>
                                            </p:txEl>
                                          </p:spTgt>
                                        </p:tgtEl>
                                        <p:attrNameLst>
                                          <p:attrName>style.visibility</p:attrName>
                                        </p:attrNameLst>
                                      </p:cBhvr>
                                      <p:to>
                                        <p:strVal val="visible"/>
                                      </p:to>
                                    </p:set>
                                    <p:animEffect transition="in" filter="barn(inVertical)">
                                      <p:cBhvr>
                                        <p:cTn id="32" dur="500"/>
                                        <p:tgtEl>
                                          <p:spTgt spid="135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6194" name="Rectangle 1026"/>
          <p:cNvSpPr>
            <a:spLocks noGrp="1" noChangeArrowheads="1"/>
          </p:cNvSpPr>
          <p:nvPr>
            <p:ph type="title"/>
          </p:nvPr>
        </p:nvSpPr>
        <p:spPr>
          <a:xfrm>
            <a:off x="574104" y="685056"/>
            <a:ext cx="8534400" cy="1447800"/>
          </a:xfrm>
        </p:spPr>
        <p:txBody>
          <a:bodyPr/>
          <a:lstStyle/>
          <a:p>
            <a:pPr algn="r" eaLnBrk="1" hangingPunct="1">
              <a:defRPr/>
            </a:pPr>
            <a:r>
              <a:rPr lang="en-GB" altLang="en-US" sz="4000" dirty="0" smtClean="0">
                <a:effectLst/>
                <a:latin typeface="Avenir Book" charset="0"/>
                <a:ea typeface="Avenir Book" charset="0"/>
                <a:cs typeface="Avenir Book" charset="0"/>
              </a:rPr>
              <a:t>BIBLIA</a:t>
            </a:r>
            <a:r>
              <a:rPr lang="hu-HU" altLang="en-US" sz="4000" dirty="0" smtClean="0">
                <a:effectLst/>
                <a:latin typeface="Avenir Book" charset="0"/>
                <a:ea typeface="Avenir Book" charset="0"/>
                <a:cs typeface="Avenir Book" charset="0"/>
              </a:rPr>
              <a:t>I SZEMSZÖGBŐL</a:t>
            </a:r>
            <a:endParaRPr lang="en-GB" altLang="en-US" sz="4000" dirty="0">
              <a:effectLst/>
              <a:latin typeface="Avenir Book" charset="0"/>
              <a:ea typeface="Avenir Book" charset="0"/>
              <a:cs typeface="Avenir Book" charset="0"/>
            </a:endParaRPr>
          </a:p>
        </p:txBody>
      </p:sp>
      <p:sp>
        <p:nvSpPr>
          <p:cNvPr id="136195" name="Rectangle 1027"/>
          <p:cNvSpPr>
            <a:spLocks noGrp="1" noChangeArrowheads="1"/>
          </p:cNvSpPr>
          <p:nvPr>
            <p:ph type="body" idx="1"/>
          </p:nvPr>
        </p:nvSpPr>
        <p:spPr>
          <a:xfrm>
            <a:off x="3635896" y="2472680"/>
            <a:ext cx="5184576" cy="4268688"/>
          </a:xfrm>
        </p:spPr>
        <p:txBody>
          <a:bodyPr/>
          <a:lstStyle/>
          <a:p>
            <a:pPr algn="ctr" eaLnBrk="1" hangingPunct="1">
              <a:buNone/>
              <a:defRPr/>
            </a:pPr>
            <a:r>
              <a:rPr lang="en-GB" altLang="en-US" dirty="0">
                <a:latin typeface="Calibri" charset="0"/>
                <a:ea typeface="Calibri" charset="0"/>
                <a:cs typeface="Calibri" charset="0"/>
              </a:rPr>
              <a:t>	</a:t>
            </a:r>
            <a:r>
              <a:rPr lang="hu-HU" altLang="en-US" dirty="0" smtClean="0">
                <a:latin typeface="Calibri" charset="0"/>
                <a:ea typeface="Calibri" charset="0"/>
                <a:cs typeface="Calibri" charset="0"/>
              </a:rPr>
              <a:t>„Ne tarts barátságot a haragossal, és a dühösködővel ne menj; hogy el ne tanuld az ő </a:t>
            </a:r>
            <a:r>
              <a:rPr lang="hu-HU" altLang="en-US" dirty="0" err="1" smtClean="0">
                <a:latin typeface="Calibri" charset="0"/>
                <a:ea typeface="Calibri" charset="0"/>
                <a:cs typeface="Calibri" charset="0"/>
              </a:rPr>
              <a:t>útait</a:t>
            </a:r>
            <a:r>
              <a:rPr lang="hu-HU" altLang="en-US" dirty="0" smtClean="0">
                <a:latin typeface="Calibri" charset="0"/>
                <a:ea typeface="Calibri" charset="0"/>
                <a:cs typeface="Calibri" charset="0"/>
              </a:rPr>
              <a:t>, és tőrt ne keress tennen magadnak.” (</a:t>
            </a:r>
            <a:r>
              <a:rPr lang="hu-HU" altLang="en-US" dirty="0" err="1" smtClean="0">
                <a:latin typeface="Calibri" charset="0"/>
                <a:ea typeface="Calibri" charset="0"/>
                <a:cs typeface="Calibri" charset="0"/>
              </a:rPr>
              <a:t>Péld</a:t>
            </a:r>
            <a:r>
              <a:rPr lang="hu-HU" altLang="en-US" dirty="0" smtClean="0">
                <a:latin typeface="Calibri" charset="0"/>
                <a:ea typeface="Calibri" charset="0"/>
                <a:cs typeface="Calibri" charset="0"/>
              </a:rPr>
              <a:t> 22:24-25</a:t>
            </a:r>
            <a:r>
              <a:rPr lang="en-GB" altLang="en-US" dirty="0" smtClean="0">
                <a:latin typeface="Calibri" charset="0"/>
                <a:ea typeface="Calibri" charset="0"/>
                <a:cs typeface="Calibri" charset="0"/>
              </a:rPr>
              <a:t>) </a:t>
            </a:r>
            <a:endParaRPr lang="en-GB" altLang="en-US" sz="2800" dirty="0">
              <a:latin typeface="Calibri" charset="0"/>
              <a:ea typeface="Calibri" charset="0"/>
              <a:cs typeface="Calibri" charset="0"/>
            </a:endParaRP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6194"/>
                                        </p:tgtEl>
                                        <p:attrNameLst>
                                          <p:attrName>style.visibility</p:attrName>
                                        </p:attrNameLst>
                                      </p:cBhvr>
                                      <p:to>
                                        <p:strVal val="visible"/>
                                      </p:to>
                                    </p:set>
                                    <p:animEffect transition="in" filter="dissolve">
                                      <p:cBhvr>
                                        <p:cTn id="7" dur="500"/>
                                        <p:tgtEl>
                                          <p:spTgt spid="136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6195">
                                            <p:txEl>
                                              <p:pRg st="0" end="0"/>
                                            </p:txEl>
                                          </p:spTgt>
                                        </p:tgtEl>
                                        <p:attrNameLst>
                                          <p:attrName>style.visibility</p:attrName>
                                        </p:attrNameLst>
                                      </p:cBhvr>
                                      <p:to>
                                        <p:strVal val="visible"/>
                                      </p:to>
                                    </p:set>
                                    <p:animEffect transition="in" filter="dissolve">
                                      <p:cBhvr>
                                        <p:cTn id="12" dur="500"/>
                                        <p:tgtEl>
                                          <p:spTgt spid="1361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autoUpdateAnimBg="0"/>
      <p:bldP spid="13619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465178" y="548680"/>
            <a:ext cx="6324600" cy="1143000"/>
          </a:xfrm>
        </p:spPr>
        <p:txBody>
          <a:bodyPr/>
          <a:lstStyle/>
          <a:p>
            <a:pPr algn="r" eaLnBrk="1" hangingPunct="1">
              <a:defRPr/>
            </a:pPr>
            <a:r>
              <a:rPr lang="hu-HU" altLang="en-US" sz="4000" dirty="0" smtClean="0">
                <a:effectLst/>
                <a:latin typeface="Avenir Book" charset="0"/>
                <a:ea typeface="Avenir Book" charset="0"/>
                <a:cs typeface="Avenir Book" charset="0"/>
              </a:rPr>
              <a:t>MI A HARAG</a:t>
            </a:r>
            <a:r>
              <a:rPr lang="en-GB" altLang="en-US" sz="4000" dirty="0" smtClean="0">
                <a:effectLst/>
                <a:latin typeface="Avenir Book" charset="0"/>
                <a:ea typeface="Avenir Book" charset="0"/>
                <a:cs typeface="Avenir Book" charset="0"/>
              </a:rPr>
              <a:t>?</a:t>
            </a:r>
            <a:endParaRPr lang="en-GB" altLang="en-US" sz="4000" dirty="0">
              <a:effectLst/>
              <a:latin typeface="Avenir Book" charset="0"/>
              <a:ea typeface="Avenir Book" charset="0"/>
              <a:cs typeface="Avenir Book" charset="0"/>
            </a:endParaRPr>
          </a:p>
        </p:txBody>
      </p:sp>
      <p:sp>
        <p:nvSpPr>
          <p:cNvPr id="12291" name="Rectangle 3"/>
          <p:cNvSpPr>
            <a:spLocks noGrp="1" noChangeArrowheads="1"/>
          </p:cNvSpPr>
          <p:nvPr>
            <p:ph type="body" idx="1"/>
          </p:nvPr>
        </p:nvSpPr>
        <p:spPr>
          <a:xfrm>
            <a:off x="323528" y="2492896"/>
            <a:ext cx="8459759" cy="3857600"/>
          </a:xfrm>
        </p:spPr>
        <p:txBody>
          <a:bodyPr/>
          <a:lstStyle/>
          <a:p>
            <a:pPr eaLnBrk="1" hangingPunct="1">
              <a:buSzPct val="130000"/>
              <a:buFont typeface="Arial" panose="020B0604020202020204" pitchFamily="34" charset="0"/>
              <a:buChar char="•"/>
              <a:defRPr/>
            </a:pPr>
            <a:r>
              <a:rPr lang="hu-HU"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A </a:t>
            </a: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harag fontos része Istentől kapott érzelmeink </a:t>
            </a:r>
            <a:r>
              <a:rPr lang="hu-HU"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összességének.</a:t>
            </a:r>
          </a:p>
          <a:p>
            <a:pPr eaLnBrk="1" hangingPunct="1">
              <a:buSzPct val="130000"/>
              <a:buFont typeface="Arial" panose="020B0604020202020204" pitchFamily="34" charset="0"/>
              <a:buChar char="•"/>
              <a:defRPr/>
            </a:pPr>
            <a:r>
              <a:rPr lang="hu-HU" dirty="0" smtClean="0">
                <a:latin typeface="Calibri" charset="0"/>
                <a:ea typeface="Calibri" charset="0"/>
                <a:cs typeface="Calibri" charset="0"/>
              </a:rPr>
              <a:t>A bűn egész érzelmi világunkat megváltoztatta.</a:t>
            </a:r>
            <a:r>
              <a:rPr lang="en-US" dirty="0" smtClean="0">
                <a:latin typeface="Calibri" charset="0"/>
                <a:ea typeface="Calibri" charset="0"/>
                <a:cs typeface="Calibri" charset="0"/>
              </a:rPr>
              <a:t> </a:t>
            </a:r>
            <a:endParaRPr lang="en-GB" altLang="en-US" dirty="0" smtClean="0">
              <a:latin typeface="Calibri" charset="0"/>
              <a:ea typeface="Calibri" charset="0"/>
              <a:cs typeface="Calibri" charset="0"/>
            </a:endParaRPr>
          </a:p>
          <a:p>
            <a:pPr eaLnBrk="1" hangingPunct="1">
              <a:buSzPct val="130000"/>
              <a:buFont typeface="Arial" panose="020B0604020202020204" pitchFamily="34" charset="0"/>
              <a:buChar char="•"/>
              <a:defRPr/>
            </a:pPr>
            <a:r>
              <a:rPr lang="hu-HU"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Az </a:t>
            </a: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evangélium </a:t>
            </a:r>
            <a:r>
              <a:rPr lang="hu-HU"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célja </a:t>
            </a:r>
            <a:r>
              <a:rPr lang="hu-HU" dirty="0">
                <a:solidFill>
                  <a:srgbClr val="000000"/>
                </a:solidFill>
                <a:latin typeface="Calibri" panose="020F0502020204030204" pitchFamily="34" charset="0"/>
                <a:ea typeface="Times New Roman" panose="02020603050405020304" pitchFamily="18" charset="0"/>
                <a:cs typeface="Arial" panose="020B0604020202020204" pitchFamily="34" charset="0"/>
              </a:rPr>
              <a:t>a helyreállítás, az érzelmek gyógyítása, hogy az igazságtalanság és gonoszság elleni harag Isten szándékait teljesítse be.</a:t>
            </a:r>
            <a:endParaRPr lang="en-GB" altLang="en-US" dirty="0" smtClean="0">
              <a:latin typeface="Calibri" charset="0"/>
              <a:ea typeface="Calibri" charset="0"/>
              <a:cs typeface="Calibri" charset="0"/>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wipe(up)">
                                      <p:cBhvr>
                                        <p:cTn id="7" dur="500"/>
                                        <p:tgtEl>
                                          <p:spTgt spid="1229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wipe(up)">
                                      <p:cBhvr>
                                        <p:cTn id="12" dur="500"/>
                                        <p:tgtEl>
                                          <p:spTgt spid="1229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Effect transition="in" filter="wipe(up)">
                                      <p:cBhvr>
                                        <p:cTn id="17" dur="500"/>
                                        <p:tgtEl>
                                          <p:spTgt spid="122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utoUpdateAnimBg="0"/>
      <p:bldP spid="12291"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62820" name="Rectangle 4"/>
          <p:cNvSpPr>
            <a:spLocks noGrp="1" noChangeArrowheads="1"/>
          </p:cNvSpPr>
          <p:nvPr>
            <p:ph type="title"/>
          </p:nvPr>
        </p:nvSpPr>
        <p:spPr>
          <a:xfrm>
            <a:off x="1564704" y="548680"/>
            <a:ext cx="7543800" cy="1752600"/>
          </a:xfrm>
        </p:spPr>
        <p:txBody>
          <a:bodyPr/>
          <a:lstStyle/>
          <a:p>
            <a:pPr algn="r" eaLnBrk="1" hangingPunct="1">
              <a:defRPr/>
            </a:pPr>
            <a:r>
              <a:rPr lang="en-GB" altLang="en-US" sz="4000" dirty="0" smtClean="0">
                <a:effectLst/>
                <a:latin typeface="Avenir Book" charset="0"/>
                <a:ea typeface="Avenir Book" charset="0"/>
                <a:cs typeface="Avenir Book" charset="0"/>
              </a:rPr>
              <a:t>P</a:t>
            </a:r>
            <a:r>
              <a:rPr lang="hu-HU" altLang="en-US" sz="4000" dirty="0" smtClean="0">
                <a:effectLst/>
                <a:latin typeface="Avenir Book" charset="0"/>
                <a:ea typeface="Avenir Book" charset="0"/>
                <a:cs typeface="Avenir Book" charset="0"/>
              </a:rPr>
              <a:t>ÁL APOSTOL INTÉSE  </a:t>
            </a:r>
            <a:endParaRPr lang="en-GB" altLang="en-US" sz="4000" dirty="0">
              <a:effectLst/>
              <a:latin typeface="Avenir Book" charset="0"/>
              <a:ea typeface="Avenir Book" charset="0"/>
              <a:cs typeface="Avenir Book" charset="0"/>
            </a:endParaRPr>
          </a:p>
        </p:txBody>
      </p:sp>
      <p:sp>
        <p:nvSpPr>
          <p:cNvPr id="162821" name="Rectangle 5"/>
          <p:cNvSpPr>
            <a:spLocks noGrp="1" noChangeArrowheads="1"/>
          </p:cNvSpPr>
          <p:nvPr>
            <p:ph type="body" idx="1"/>
          </p:nvPr>
        </p:nvSpPr>
        <p:spPr>
          <a:xfrm>
            <a:off x="3275856" y="1844824"/>
            <a:ext cx="5760640" cy="5013176"/>
          </a:xfrm>
        </p:spPr>
        <p:txBody>
          <a:bodyPr/>
          <a:lstStyle/>
          <a:p>
            <a:pPr algn="ctr" eaLnBrk="1" hangingPunct="1">
              <a:buNone/>
              <a:defRPr/>
            </a:pPr>
            <a:r>
              <a:rPr lang="hu-HU" altLang="en-US" dirty="0" smtClean="0">
                <a:latin typeface="Calibri" charset="0"/>
                <a:ea typeface="Calibri" charset="0"/>
                <a:cs typeface="Calibri" charset="0"/>
              </a:rPr>
              <a:t>„Minden mérgesség és fölgerjedés és harag és lárma és káromkodás kivettessék közületek minden gonoszsággal együtt; Legyetek pedig egymáshoz jóságosak, irgalmasok, megengedvén egymásnak, miképpen az Isten is a Krisztusban megengedett néktek.” (</a:t>
            </a:r>
            <a:r>
              <a:rPr lang="hu-HU" altLang="en-US" dirty="0" err="1" smtClean="0">
                <a:latin typeface="Calibri" charset="0"/>
                <a:ea typeface="Calibri" charset="0"/>
                <a:cs typeface="Calibri" charset="0"/>
              </a:rPr>
              <a:t>Ef</a:t>
            </a:r>
            <a:r>
              <a:rPr lang="hu-HU" altLang="en-US" dirty="0" smtClean="0">
                <a:latin typeface="Calibri" charset="0"/>
                <a:ea typeface="Calibri" charset="0"/>
                <a:cs typeface="Calibri" charset="0"/>
              </a:rPr>
              <a:t> 4:31-32) </a:t>
            </a:r>
            <a:endParaRPr lang="hu-HU" altLang="en-US" dirty="0">
              <a:latin typeface="Calibri" charset="0"/>
              <a:ea typeface="Calibri" charset="0"/>
              <a:cs typeface="Calibri"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62820"/>
                                        </p:tgtEl>
                                        <p:attrNameLst>
                                          <p:attrName>style.visibility</p:attrName>
                                        </p:attrNameLst>
                                      </p:cBhvr>
                                      <p:to>
                                        <p:strVal val="visible"/>
                                      </p:to>
                                    </p:set>
                                    <p:animEffect transition="in" filter="wipe(up)">
                                      <p:cBhvr>
                                        <p:cTn id="7" dur="500"/>
                                        <p:tgtEl>
                                          <p:spTgt spid="1628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62821">
                                            <p:txEl>
                                              <p:pRg st="0" end="0"/>
                                            </p:txEl>
                                          </p:spTgt>
                                        </p:tgtEl>
                                        <p:attrNameLst>
                                          <p:attrName>style.visibility</p:attrName>
                                        </p:attrNameLst>
                                      </p:cBhvr>
                                      <p:to>
                                        <p:strVal val="visible"/>
                                      </p:to>
                                    </p:set>
                                    <p:animEffect transition="in" filter="wipe(up)">
                                      <p:cBhvr>
                                        <p:cTn id="12" dur="500"/>
                                        <p:tgtEl>
                                          <p:spTgt spid="16282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20" grpId="0" autoUpdateAnimBg="0"/>
      <p:bldP spid="162821"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0899" name="Rectangle 1027"/>
          <p:cNvSpPr>
            <a:spLocks noGrp="1" noChangeArrowheads="1"/>
          </p:cNvSpPr>
          <p:nvPr>
            <p:ph type="body" idx="1"/>
          </p:nvPr>
        </p:nvSpPr>
        <p:spPr>
          <a:xfrm>
            <a:off x="251520" y="1772816"/>
            <a:ext cx="6984776" cy="5085184"/>
          </a:xfrm>
        </p:spPr>
        <p:txBody>
          <a:bodyPr/>
          <a:lstStyle/>
          <a:p>
            <a:pPr algn="ctr" eaLnBrk="1" hangingPunct="1">
              <a:buClr>
                <a:srgbClr val="17F7F2"/>
              </a:buClr>
              <a:buSzPct val="130000"/>
              <a:buNone/>
              <a:defRPr/>
            </a:pPr>
            <a:r>
              <a:rPr lang="en-US" altLang="en-US" sz="2400" dirty="0">
                <a:latin typeface="Calibri" charset="0"/>
                <a:ea typeface="Calibri" charset="0"/>
                <a:cs typeface="Calibri" charset="0"/>
              </a:rPr>
              <a:t>   </a:t>
            </a:r>
            <a:r>
              <a:rPr lang="hu-HU" altLang="en-US" sz="2400" dirty="0">
                <a:latin typeface="Calibri" charset="0"/>
                <a:ea typeface="Calibri" charset="0"/>
                <a:cs typeface="Calibri" charset="0"/>
              </a:rPr>
              <a:t>	„Igaz, van olyan méltatlankodás, mely Krisztus követőinek esetében is jogos. Ha azt látják, hogy Istent nem tisztelik, szolgálatát megvetik, ha azt látják, hogy az ártatlant elnyomják, akkor jogos felháborodás kavarja fel lelküket. Az ilyen, érzékeny erkölcsiség szülte harag nem bűn. De aki úgy érzi, hogy minden képzelt sértés miatt haragra gerjedhet, neheztelhet, az szívét Sátánnak nyitja meg. A keserűséget, ellenségeskedést ki kell űzni a lélekből, ha összhangban akarunk </a:t>
            </a:r>
            <a:r>
              <a:rPr lang="hu-HU" altLang="en-US" sz="2400" dirty="0" smtClean="0">
                <a:latin typeface="Calibri" charset="0"/>
                <a:ea typeface="Calibri" charset="0"/>
                <a:cs typeface="Calibri" charset="0"/>
              </a:rPr>
              <a:t>maradni</a:t>
            </a:r>
          </a:p>
          <a:p>
            <a:pPr algn="ctr" eaLnBrk="1" hangingPunct="1">
              <a:buClr>
                <a:srgbClr val="17F7F2"/>
              </a:buClr>
              <a:buSzPct val="130000"/>
              <a:buNone/>
              <a:defRPr/>
            </a:pPr>
            <a:r>
              <a:rPr lang="hu-HU" altLang="en-US" sz="2400" dirty="0" smtClean="0">
                <a:latin typeface="Calibri" charset="0"/>
                <a:ea typeface="Calibri" charset="0"/>
                <a:cs typeface="Calibri" charset="0"/>
              </a:rPr>
              <a:t>a </a:t>
            </a:r>
            <a:r>
              <a:rPr lang="hu-HU" altLang="en-US" sz="2400" dirty="0">
                <a:latin typeface="Calibri" charset="0"/>
                <a:ea typeface="Calibri" charset="0"/>
                <a:cs typeface="Calibri" charset="0"/>
              </a:rPr>
              <a:t>mennyel</a:t>
            </a:r>
            <a:r>
              <a:rPr lang="hu-HU" altLang="en-US" sz="2400" dirty="0" smtClean="0">
                <a:latin typeface="Calibri" charset="0"/>
                <a:ea typeface="Calibri" charset="0"/>
                <a:cs typeface="Calibri" charset="0"/>
              </a:rPr>
              <a:t>.”</a:t>
            </a:r>
            <a:endParaRPr lang="hu-HU" altLang="en-US" sz="2400" dirty="0">
              <a:latin typeface="Calibri" charset="0"/>
              <a:ea typeface="Calibri" charset="0"/>
              <a:cs typeface="Calibri" charset="0"/>
            </a:endParaRPr>
          </a:p>
          <a:p>
            <a:pPr algn="ctr" eaLnBrk="1" hangingPunct="1">
              <a:buClr>
                <a:srgbClr val="17F7F2"/>
              </a:buClr>
              <a:buSzPct val="130000"/>
              <a:buNone/>
              <a:defRPr/>
            </a:pPr>
            <a:r>
              <a:rPr lang="hu-HU" altLang="en-US" sz="2000" i="1" dirty="0" smtClean="0">
                <a:latin typeface="Calibri" charset="0"/>
                <a:ea typeface="Calibri" charset="0"/>
                <a:cs typeface="Calibri" charset="0"/>
              </a:rPr>
              <a:t>Jézus élete </a:t>
            </a:r>
            <a:r>
              <a:rPr lang="en-US" altLang="en-US" sz="2000" dirty="0" smtClean="0">
                <a:latin typeface="Calibri" charset="0"/>
                <a:ea typeface="Calibri" charset="0"/>
                <a:cs typeface="Calibri" charset="0"/>
              </a:rPr>
              <a:t>310</a:t>
            </a:r>
            <a:r>
              <a:rPr lang="hu-HU" altLang="en-US" sz="2000" dirty="0" smtClean="0">
                <a:latin typeface="Calibri" charset="0"/>
                <a:ea typeface="Calibri" charset="0"/>
                <a:cs typeface="Calibri" charset="0"/>
              </a:rPr>
              <a:t>. o</a:t>
            </a:r>
            <a:r>
              <a:rPr lang="hu-HU" altLang="en-US" sz="2000" dirty="0" smtClean="0">
                <a:latin typeface="Calibri" charset="0"/>
                <a:ea typeface="Calibri" charset="0"/>
                <a:cs typeface="Calibri" charset="0"/>
              </a:rPr>
              <a:t>.</a:t>
            </a:r>
            <a:endParaRPr lang="en-GB" altLang="en-US" sz="2000" dirty="0">
              <a:latin typeface="Calibri" charset="0"/>
              <a:ea typeface="Calibri" charset="0"/>
              <a:cs typeface="Calibri" charset="0"/>
            </a:endParaRPr>
          </a:p>
        </p:txBody>
      </p:sp>
    </p:spTree>
  </p:cSld>
  <p:clrMapOvr>
    <a:masterClrMapping/>
  </p:clrMapOvr>
  <p:transition spd="slow">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553144" y="701824"/>
            <a:ext cx="8915400" cy="1143000"/>
          </a:xfrm>
        </p:spPr>
        <p:txBody>
          <a:bodyPr/>
          <a:lstStyle/>
          <a:p>
            <a:pPr eaLnBrk="1" hangingPunct="1">
              <a:defRPr/>
            </a:pPr>
            <a:r>
              <a:rPr lang="hu-HU" altLang="en-US" sz="3600" dirty="0" smtClean="0">
                <a:effectLst/>
                <a:latin typeface="Avenir Book" charset="0"/>
                <a:ea typeface="Avenir Book" charset="0"/>
                <a:cs typeface="Avenir Book" charset="0"/>
              </a:rPr>
              <a:t>MILYEN CSALÁDI OTTHONT TERVEZETT SZÁMUNKRA ISTEN</a:t>
            </a:r>
            <a:r>
              <a:rPr lang="en-GB" altLang="en-US" sz="3600" dirty="0" smtClean="0">
                <a:effectLst/>
                <a:latin typeface="Avenir Book" charset="0"/>
                <a:ea typeface="Avenir Book" charset="0"/>
                <a:cs typeface="Avenir Book" charset="0"/>
              </a:rPr>
              <a:t>?</a:t>
            </a:r>
            <a:endParaRPr lang="en-GB" altLang="en-US" sz="3600" dirty="0">
              <a:effectLst/>
              <a:latin typeface="Avenir Book" charset="0"/>
              <a:ea typeface="Avenir Book" charset="0"/>
              <a:cs typeface="Avenir Book" charset="0"/>
            </a:endParaRPr>
          </a:p>
        </p:txBody>
      </p:sp>
      <p:sp>
        <p:nvSpPr>
          <p:cNvPr id="76803" name="Rectangle 3"/>
          <p:cNvSpPr>
            <a:spLocks noGrp="1" noChangeArrowheads="1"/>
          </p:cNvSpPr>
          <p:nvPr>
            <p:ph type="body" idx="1"/>
          </p:nvPr>
        </p:nvSpPr>
        <p:spPr>
          <a:xfrm>
            <a:off x="1763688" y="2132856"/>
            <a:ext cx="5894325" cy="1943472"/>
          </a:xfrm>
        </p:spPr>
        <p:txBody>
          <a:bodyPr/>
          <a:lstStyle/>
          <a:p>
            <a:pPr eaLnBrk="1" hangingPunct="1">
              <a:buFont typeface="Arial" charset="0"/>
              <a:buChar char="•"/>
              <a:defRPr/>
            </a:pPr>
            <a:r>
              <a:rPr lang="hu-HU" sz="2800" dirty="0" smtClean="0">
                <a:latin typeface="Calibri" charset="0"/>
                <a:ea typeface="Calibri" charset="0"/>
                <a:cs typeface="Calibri" charset="0"/>
              </a:rPr>
              <a:t>Egy kis Mennyország a Földön.</a:t>
            </a:r>
            <a:endParaRPr lang="en-GB" sz="2800" dirty="0" smtClean="0">
              <a:latin typeface="Calibri" charset="0"/>
              <a:ea typeface="Calibri" charset="0"/>
              <a:cs typeface="Calibri" charset="0"/>
            </a:endParaRPr>
          </a:p>
          <a:p>
            <a:pPr eaLnBrk="1" hangingPunct="1">
              <a:buFont typeface="Arial" charset="0"/>
              <a:buChar char="•"/>
              <a:defRPr/>
            </a:pPr>
            <a:r>
              <a:rPr lang="hu-HU" sz="2800" dirty="0" smtClean="0">
                <a:latin typeface="Calibri" charset="0"/>
                <a:ea typeface="Calibri" charset="0"/>
                <a:cs typeface="Calibri" charset="0"/>
              </a:rPr>
              <a:t>A szeretet, kedvesség és gondoskodás pillanatai a családtagok között.</a:t>
            </a:r>
            <a:endParaRPr lang="en-GB" sz="2000" dirty="0" smtClean="0">
              <a:latin typeface="Calibri" charset="0"/>
              <a:ea typeface="Calibri" charset="0"/>
              <a:cs typeface="Calibri" charset="0"/>
            </a:endParaRPr>
          </a:p>
        </p:txBody>
      </p:sp>
      <p:pic>
        <p:nvPicPr>
          <p:cNvPr id="2" name="Imagem 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155154" y="3933056"/>
            <a:ext cx="6840760" cy="2599488"/>
          </a:xfrm>
          <a:prstGeom prst="rect">
            <a:avLst/>
          </a:prstGeom>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Effect transition="in" filter="barn(inVertical)">
                                      <p:cBhvr>
                                        <p:cTn id="7" dur="500"/>
                                        <p:tgtEl>
                                          <p:spTgt spid="768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6803">
                                            <p:txEl>
                                              <p:pRg st="1" end="1"/>
                                            </p:txEl>
                                          </p:spTgt>
                                        </p:tgtEl>
                                        <p:attrNameLst>
                                          <p:attrName>style.visibility</p:attrName>
                                        </p:attrNameLst>
                                      </p:cBhvr>
                                      <p:to>
                                        <p:strVal val="visible"/>
                                      </p:to>
                                    </p:set>
                                    <p:animEffect transition="in" filter="barn(inVertical)">
                                      <p:cBhvr>
                                        <p:cTn id="12" dur="500"/>
                                        <p:tgtEl>
                                          <p:spTgt spid="768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899592" y="116632"/>
            <a:ext cx="7879904" cy="1584176"/>
          </a:xfrm>
        </p:spPr>
        <p:txBody>
          <a:bodyPr/>
          <a:lstStyle/>
          <a:p>
            <a:pPr algn="r" eaLnBrk="1" hangingPunct="1">
              <a:defRPr/>
            </a:pPr>
            <a:r>
              <a:rPr lang="hu-HU" altLang="en-US" sz="3600" dirty="0" smtClean="0">
                <a:effectLst/>
                <a:latin typeface="Avenir Book" charset="0"/>
                <a:ea typeface="Avenir Book" charset="0"/>
                <a:cs typeface="Avenir Book" charset="0"/>
              </a:rPr>
              <a:t>A HARAGBÓL ELKÖVETETT ÉRZELMI BÁNTALMAZÁS KÖVETKEZMÉNYEI</a:t>
            </a:r>
            <a:endParaRPr lang="en-GB" altLang="en-US" sz="3600" dirty="0">
              <a:effectLst/>
              <a:latin typeface="Avenir Book" charset="0"/>
              <a:ea typeface="Avenir Book" charset="0"/>
              <a:cs typeface="Avenir Book" charset="0"/>
            </a:endParaRPr>
          </a:p>
        </p:txBody>
      </p:sp>
      <p:sp>
        <p:nvSpPr>
          <p:cNvPr id="82947" name="Rectangle 3"/>
          <p:cNvSpPr>
            <a:spLocks noGrp="1" noChangeArrowheads="1"/>
          </p:cNvSpPr>
          <p:nvPr>
            <p:ph type="body" idx="1"/>
          </p:nvPr>
        </p:nvSpPr>
        <p:spPr>
          <a:xfrm>
            <a:off x="395536" y="2708920"/>
            <a:ext cx="4968552" cy="3888432"/>
          </a:xfrm>
        </p:spPr>
        <p:txBody>
          <a:bodyPr/>
          <a:lstStyle/>
          <a:p>
            <a:pPr eaLnBrk="1" hangingPunct="1">
              <a:buFont typeface="Arial" panose="020B0604020202020204" pitchFamily="34" charset="0"/>
              <a:buChar char="•"/>
              <a:defRPr/>
            </a:pPr>
            <a:r>
              <a:rPr lang="hu-HU" sz="2800" dirty="0" smtClean="0">
                <a:latin typeface="Calibri" charset="0"/>
                <a:ea typeface="Calibri" charset="0"/>
                <a:cs typeface="Calibri" charset="0"/>
              </a:rPr>
              <a:t>Tönkreteszi a bizalmat.</a:t>
            </a:r>
            <a:r>
              <a:rPr lang="en-GB" sz="2800" dirty="0" smtClean="0">
                <a:latin typeface="Calibri" charset="0"/>
                <a:ea typeface="Calibri" charset="0"/>
                <a:cs typeface="Calibri" charset="0"/>
              </a:rPr>
              <a:t> </a:t>
            </a:r>
          </a:p>
          <a:p>
            <a:pPr eaLnBrk="1" hangingPunct="1">
              <a:buFont typeface="Arial" panose="020B0604020202020204" pitchFamily="34" charset="0"/>
              <a:buChar char="•"/>
              <a:defRPr/>
            </a:pPr>
            <a:r>
              <a:rPr lang="hu-HU" sz="2800" dirty="0" smtClean="0">
                <a:latin typeface="Calibri" charset="0"/>
                <a:ea typeface="Calibri" charset="0"/>
                <a:cs typeface="Calibri" charset="0"/>
              </a:rPr>
              <a:t>Lerombolja a gyermek vagy a házastárs önbecsülését. </a:t>
            </a:r>
            <a:endParaRPr lang="en-GB" sz="2800" dirty="0" smtClean="0">
              <a:latin typeface="Calibri" charset="0"/>
              <a:ea typeface="Calibri" charset="0"/>
              <a:cs typeface="Calibri" charset="0"/>
            </a:endParaRPr>
          </a:p>
          <a:p>
            <a:pPr eaLnBrk="1" hangingPunct="1">
              <a:buFont typeface="Arial" panose="020B0604020202020204" pitchFamily="34" charset="0"/>
              <a:buChar char="•"/>
              <a:defRPr/>
            </a:pPr>
            <a:r>
              <a:rPr lang="hu-HU" sz="2800" dirty="0" smtClean="0">
                <a:latin typeface="Calibri" charset="0"/>
                <a:ea typeface="Calibri" charset="0"/>
                <a:cs typeface="Calibri" charset="0"/>
              </a:rPr>
              <a:t>Olyan hosszú távú következményei lehetnek, mint a destruktív viselkedés, drogfüggőség, visszahúzódóvá válás, stb. </a:t>
            </a:r>
            <a:r>
              <a:rPr lang="en-GB" sz="2800" dirty="0" smtClean="0">
                <a:latin typeface="Calibri" charset="0"/>
                <a:ea typeface="Calibri" charset="0"/>
                <a:cs typeface="Calibri" charset="0"/>
              </a:rPr>
              <a:t> </a:t>
            </a:r>
            <a:endParaRPr lang="en-GB" sz="2000" dirty="0" smtClean="0">
              <a:latin typeface="Calibri" charset="0"/>
              <a:ea typeface="Calibri" charset="0"/>
              <a:cs typeface="Calibri" charset="0"/>
            </a:endParaRPr>
          </a:p>
        </p:txBody>
      </p:sp>
      <p:pic>
        <p:nvPicPr>
          <p:cNvPr id="2" name="Imagem 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803971" y="1844824"/>
            <a:ext cx="3340029" cy="5013176"/>
          </a:xfrm>
          <a:prstGeom prst="rect">
            <a:avLst/>
          </a:prstGeom>
        </p:spPr>
      </p:pic>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p:cTn id="7" dur="1000" fill="hold"/>
                                        <p:tgtEl>
                                          <p:spTgt spid="8294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8294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82947">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2947">
                                            <p:txEl>
                                              <p:pRg st="1" end="1"/>
                                            </p:txEl>
                                          </p:spTgt>
                                        </p:tgtEl>
                                        <p:attrNameLst>
                                          <p:attrName>style.visibility</p:attrName>
                                        </p:attrNameLst>
                                      </p:cBhvr>
                                      <p:to>
                                        <p:strVal val="visible"/>
                                      </p:to>
                                    </p:set>
                                    <p:anim calcmode="lin" valueType="num">
                                      <p:cBhvr>
                                        <p:cTn id="14" dur="1000" fill="hold"/>
                                        <p:tgtEl>
                                          <p:spTgt spid="82947">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82947">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82947">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82947">
                                            <p:txEl>
                                              <p:pRg st="2" end="2"/>
                                            </p:txEl>
                                          </p:spTgt>
                                        </p:tgtEl>
                                        <p:attrNameLst>
                                          <p:attrName>style.visibility</p:attrName>
                                        </p:attrNameLst>
                                      </p:cBhvr>
                                      <p:to>
                                        <p:strVal val="visible"/>
                                      </p:to>
                                    </p:set>
                                    <p:anim calcmode="lin" valueType="num">
                                      <p:cBhvr>
                                        <p:cTn id="21" dur="1000" fill="hold"/>
                                        <p:tgtEl>
                                          <p:spTgt spid="82947">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8294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829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971600" y="845840"/>
            <a:ext cx="7988301" cy="1143000"/>
          </a:xfrm>
        </p:spPr>
        <p:txBody>
          <a:bodyPr/>
          <a:lstStyle/>
          <a:p>
            <a:pPr algn="r" eaLnBrk="1" hangingPunct="1">
              <a:defRPr/>
            </a:pPr>
            <a:r>
              <a:rPr lang="en-GB" altLang="en-US" sz="3600" dirty="0" smtClean="0">
                <a:effectLst/>
                <a:latin typeface="Avenir Book" charset="0"/>
                <a:ea typeface="Avenir Book" charset="0"/>
                <a:cs typeface="Avenir Book" charset="0"/>
              </a:rPr>
              <a:t>ELLEN WHITE</a:t>
            </a:r>
            <a:r>
              <a:rPr lang="hu-HU" altLang="en-US" sz="3600" dirty="0" smtClean="0">
                <a:effectLst/>
                <a:latin typeface="Avenir Book" charset="0"/>
                <a:ea typeface="Avenir Book" charset="0"/>
                <a:cs typeface="Avenir Book" charset="0"/>
              </a:rPr>
              <a:t> TANÁCSAI</a:t>
            </a:r>
            <a:endParaRPr lang="en-GB" altLang="en-US" sz="3600" dirty="0">
              <a:effectLst/>
              <a:latin typeface="Avenir Book" charset="0"/>
              <a:ea typeface="Avenir Book" charset="0"/>
              <a:cs typeface="Avenir Book" charset="0"/>
            </a:endParaRPr>
          </a:p>
        </p:txBody>
      </p:sp>
      <p:pic>
        <p:nvPicPr>
          <p:cNvPr id="2" name="Picture 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95537" y="312588"/>
            <a:ext cx="1353566" cy="153223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3971" name="Rectangle 3"/>
          <p:cNvSpPr>
            <a:spLocks noGrp="1" noChangeArrowheads="1"/>
          </p:cNvSpPr>
          <p:nvPr>
            <p:ph type="body" idx="1"/>
          </p:nvPr>
        </p:nvSpPr>
        <p:spPr>
          <a:xfrm>
            <a:off x="251521" y="2279905"/>
            <a:ext cx="8708380" cy="4677487"/>
          </a:xfrm>
        </p:spPr>
        <p:txBody>
          <a:bodyPr/>
          <a:lstStyle/>
          <a:p>
            <a:pPr marL="0" indent="0" algn="ctr" eaLnBrk="1" hangingPunct="1">
              <a:spcBef>
                <a:spcPct val="0"/>
              </a:spcBef>
              <a:buClrTx/>
              <a:buNone/>
              <a:defRPr/>
            </a:pPr>
            <a:r>
              <a:rPr lang="en-US" altLang="en-US" sz="2400" dirty="0">
                <a:latin typeface="Calibri" charset="0"/>
                <a:ea typeface="Calibri" charset="0"/>
                <a:cs typeface="Calibri" charset="0"/>
              </a:rPr>
              <a:t>„A </a:t>
            </a:r>
            <a:r>
              <a:rPr lang="hu-HU" altLang="en-US" sz="2400" dirty="0" smtClean="0">
                <a:latin typeface="Calibri" charset="0"/>
                <a:ea typeface="Calibri" charset="0"/>
                <a:cs typeface="Calibri" charset="0"/>
              </a:rPr>
              <a:t>gonosz beszéd kettős átok, mely sokkal inkább szólójára, mint hallgatójára száll</a:t>
            </a:r>
            <a:r>
              <a:rPr lang="en-US" altLang="en-US" sz="2400" dirty="0" smtClean="0">
                <a:latin typeface="Calibri" charset="0"/>
                <a:ea typeface="Calibri" charset="0"/>
                <a:cs typeface="Calibri" charset="0"/>
              </a:rPr>
              <a:t>.”</a:t>
            </a:r>
            <a:endParaRPr lang="hu-HU" altLang="en-US" sz="2400" dirty="0" smtClean="0">
              <a:latin typeface="Calibri" charset="0"/>
              <a:ea typeface="Calibri" charset="0"/>
              <a:cs typeface="Calibri" charset="0"/>
            </a:endParaRPr>
          </a:p>
          <a:p>
            <a:pPr marL="0" indent="0" algn="ctr" eaLnBrk="1" hangingPunct="1">
              <a:spcBef>
                <a:spcPct val="0"/>
              </a:spcBef>
              <a:buClrTx/>
              <a:buNone/>
              <a:defRPr/>
            </a:pPr>
            <a:r>
              <a:rPr lang="en-US" altLang="en-US" sz="2400" dirty="0" smtClean="0">
                <a:latin typeface="Calibri" charset="0"/>
                <a:ea typeface="Calibri" charset="0"/>
                <a:cs typeface="Calibri" charset="0"/>
              </a:rPr>
              <a:t> </a:t>
            </a:r>
            <a:r>
              <a:rPr lang="en-US" altLang="en-US" sz="2400" i="1" dirty="0">
                <a:latin typeface="Calibri" charset="0"/>
                <a:ea typeface="Calibri" charset="0"/>
                <a:cs typeface="Calibri" charset="0"/>
              </a:rPr>
              <a:t>(BT V. 176.o.) </a:t>
            </a:r>
            <a:endParaRPr lang="hu-HU" altLang="en-US" sz="2400" i="1" dirty="0" smtClean="0">
              <a:latin typeface="Calibri" charset="0"/>
              <a:ea typeface="Calibri" charset="0"/>
              <a:cs typeface="Calibri" charset="0"/>
            </a:endParaRPr>
          </a:p>
          <a:p>
            <a:pPr marL="0" indent="0" algn="ctr" eaLnBrk="1" hangingPunct="1">
              <a:spcBef>
                <a:spcPct val="0"/>
              </a:spcBef>
              <a:buClrTx/>
              <a:buNone/>
              <a:defRPr/>
            </a:pPr>
            <a:endParaRPr lang="en-US" altLang="en-US" sz="2400" i="1" dirty="0">
              <a:latin typeface="Calibri" charset="0"/>
              <a:ea typeface="Calibri" charset="0"/>
              <a:cs typeface="Calibri" charset="0"/>
            </a:endParaRPr>
          </a:p>
          <a:p>
            <a:pPr marL="0" indent="0" algn="ctr" eaLnBrk="1" hangingPunct="1">
              <a:spcBef>
                <a:spcPct val="0"/>
              </a:spcBef>
              <a:buClrTx/>
              <a:buNone/>
              <a:defRPr/>
            </a:pPr>
            <a:r>
              <a:rPr lang="hu-HU" altLang="en-US" sz="2400" dirty="0">
                <a:latin typeface="Calibri" charset="0"/>
                <a:ea typeface="Calibri" charset="0"/>
                <a:cs typeface="Calibri" charset="0"/>
              </a:rPr>
              <a:t>„A durva, haragos szavak nem mennyei eredetűek</a:t>
            </a:r>
            <a:r>
              <a:rPr lang="hu-HU" altLang="en-US" sz="2400" dirty="0" smtClean="0">
                <a:latin typeface="Calibri" charset="0"/>
                <a:ea typeface="Calibri" charset="0"/>
                <a:cs typeface="Calibri" charset="0"/>
              </a:rPr>
              <a:t>.”</a:t>
            </a:r>
          </a:p>
          <a:p>
            <a:pPr marL="0" indent="0" algn="ctr" eaLnBrk="1" hangingPunct="1">
              <a:spcBef>
                <a:spcPct val="0"/>
              </a:spcBef>
              <a:buClrTx/>
              <a:buNone/>
              <a:defRPr/>
            </a:pPr>
            <a:r>
              <a:rPr lang="hu-HU" altLang="en-US" sz="2400" i="1" dirty="0" smtClean="0">
                <a:latin typeface="Calibri" charset="0"/>
                <a:ea typeface="Calibri" charset="0"/>
                <a:cs typeface="Calibri" charset="0"/>
              </a:rPr>
              <a:t>(</a:t>
            </a:r>
            <a:r>
              <a:rPr lang="hu-HU" altLang="en-US" sz="2400" i="1" dirty="0">
                <a:latin typeface="Calibri" charset="0"/>
                <a:ea typeface="Calibri" charset="0"/>
                <a:cs typeface="Calibri" charset="0"/>
              </a:rPr>
              <a:t>Gyermeknevelés 246.o.) </a:t>
            </a:r>
            <a:endParaRPr lang="hu-HU" altLang="en-US" sz="2400" i="1" dirty="0" smtClean="0">
              <a:latin typeface="Calibri" charset="0"/>
              <a:ea typeface="Calibri" charset="0"/>
              <a:cs typeface="Calibri" charset="0"/>
            </a:endParaRPr>
          </a:p>
          <a:p>
            <a:pPr marL="0" indent="0" algn="ctr" eaLnBrk="1" hangingPunct="1">
              <a:spcBef>
                <a:spcPct val="0"/>
              </a:spcBef>
              <a:buClrTx/>
              <a:buNone/>
              <a:defRPr/>
            </a:pPr>
            <a:endParaRPr lang="en-US" altLang="en-US" sz="2400" i="1" dirty="0">
              <a:latin typeface="Calibri" charset="0"/>
              <a:ea typeface="Calibri" charset="0"/>
              <a:cs typeface="Calibri" charset="0"/>
            </a:endParaRPr>
          </a:p>
          <a:p>
            <a:pPr marL="0" indent="0" algn="ctr" eaLnBrk="1" hangingPunct="1">
              <a:spcBef>
                <a:spcPct val="0"/>
              </a:spcBef>
              <a:buClrTx/>
              <a:buNone/>
              <a:defRPr/>
            </a:pPr>
            <a:r>
              <a:rPr lang="hu-HU" altLang="en-US" sz="2400" dirty="0">
                <a:latin typeface="Calibri" charset="0"/>
                <a:ea typeface="Calibri" charset="0"/>
                <a:cs typeface="Calibri" charset="0"/>
              </a:rPr>
              <a:t>Péter apostol 1. levelének 3:1 igeverse arra tanítja a feleségeket, engedelmeskedjenek férjüknek, hogy viselkedésükkel megnyerjék őt Krisztusnak. Azt viszont nem tanítja, hogy eltűrjék a szóbeli, vagy fizikai bántalmazást.</a:t>
            </a:r>
          </a:p>
          <a:p>
            <a:pPr marL="0" indent="0" algn="ctr" eaLnBrk="1" hangingPunct="1">
              <a:spcBef>
                <a:spcPct val="0"/>
              </a:spcBef>
              <a:buClrTx/>
              <a:buNone/>
              <a:defRPr/>
            </a:pPr>
            <a:endParaRPr lang="hu-HU" altLang="en-US" sz="2400" dirty="0">
              <a:latin typeface="Calibri" charset="0"/>
              <a:ea typeface="Calibri" charset="0"/>
              <a:cs typeface="Calibri"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3970"/>
                                        </p:tgtEl>
                                        <p:attrNameLst>
                                          <p:attrName>style.visibility</p:attrName>
                                        </p:attrNameLst>
                                      </p:cBhvr>
                                      <p:to>
                                        <p:strVal val="visible"/>
                                      </p:to>
                                    </p:set>
                                    <p:animEffect transition="in" filter="wipe(up)">
                                      <p:cBhvr>
                                        <p:cTn id="7" dur="500"/>
                                        <p:tgtEl>
                                          <p:spTgt spid="839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251520" y="608856"/>
            <a:ext cx="8678614" cy="1524000"/>
          </a:xfrm>
        </p:spPr>
        <p:txBody>
          <a:bodyPr/>
          <a:lstStyle/>
          <a:p>
            <a:pPr algn="r" eaLnBrk="1" hangingPunct="1">
              <a:defRPr/>
            </a:pPr>
            <a:r>
              <a:rPr lang="hu-HU" altLang="en-US" sz="3600" dirty="0" smtClean="0">
                <a:effectLst/>
                <a:latin typeface="Avenir Book" charset="0"/>
                <a:ea typeface="Avenir Book" charset="0"/>
                <a:cs typeface="Avenir Book" charset="0"/>
              </a:rPr>
              <a:t>MIT TANÁCSOL A BIBLIA</a:t>
            </a:r>
            <a:r>
              <a:rPr lang="en-GB" altLang="en-US" sz="3600" dirty="0" smtClean="0">
                <a:effectLst/>
                <a:latin typeface="Avenir Book" charset="0"/>
                <a:ea typeface="Avenir Book" charset="0"/>
                <a:cs typeface="Avenir Book" charset="0"/>
              </a:rPr>
              <a:t>?</a:t>
            </a:r>
            <a:endParaRPr lang="en-GB" altLang="en-US" sz="3600" dirty="0">
              <a:effectLst/>
              <a:latin typeface="Avenir Book" charset="0"/>
              <a:ea typeface="Avenir Book" charset="0"/>
              <a:cs typeface="Avenir Book" charset="0"/>
            </a:endParaRPr>
          </a:p>
        </p:txBody>
      </p:sp>
      <p:sp>
        <p:nvSpPr>
          <p:cNvPr id="7" name="Rectangle 3"/>
          <p:cNvSpPr txBox="1">
            <a:spLocks noChangeArrowheads="1"/>
          </p:cNvSpPr>
          <p:nvPr/>
        </p:nvSpPr>
        <p:spPr bwMode="auto">
          <a:xfrm>
            <a:off x="4609655" y="2546032"/>
            <a:ext cx="4320479" cy="3835296"/>
          </a:xfrm>
          <a:prstGeom prst="rect">
            <a:avLst/>
          </a:prstGeom>
          <a:noFill/>
          <a:ln>
            <a:noFill/>
          </a:ln>
          <a:effectLst>
            <a:outerShdw blurRad="63500" dist="29783" dir="1514402" algn="ctr" rotWithShape="0">
              <a:srgbClr val="F7D47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DBB7A5"/>
              </a:buClr>
              <a:buFont typeface="Wingdings" charset="2"/>
              <a:buChar char="Ø"/>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rgbClr val="DBB7A5"/>
              </a:buClr>
              <a:buFont typeface="Wingdings" charset="2"/>
              <a:buChar char="Ø"/>
              <a:defRPr sz="2800">
                <a:solidFill>
                  <a:schemeClr val="tx1"/>
                </a:solidFill>
                <a:latin typeface="+mn-lt"/>
                <a:ea typeface="+mn-ea"/>
              </a:defRPr>
            </a:lvl2pPr>
            <a:lvl3pPr marL="1143000" indent="-228600" algn="l" rtl="0" eaLnBrk="0" fontAlgn="base" hangingPunct="0">
              <a:spcBef>
                <a:spcPct val="20000"/>
              </a:spcBef>
              <a:spcAft>
                <a:spcPct val="0"/>
              </a:spcAft>
              <a:buClr>
                <a:srgbClr val="DBB7A5"/>
              </a:buClr>
              <a:buFont typeface="Wingdings" charset="2"/>
              <a:buChar char="Ø"/>
              <a:defRPr sz="2400">
                <a:solidFill>
                  <a:schemeClr val="tx1"/>
                </a:solidFill>
                <a:latin typeface="+mn-lt"/>
                <a:ea typeface="+mn-ea"/>
              </a:defRPr>
            </a:lvl3pPr>
            <a:lvl4pPr marL="16002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4pPr>
            <a:lvl5pPr marL="20574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5pPr>
            <a:lvl6pPr marL="25146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6pPr>
            <a:lvl7pPr marL="29718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7pPr>
            <a:lvl8pPr marL="34290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8pPr>
            <a:lvl9pPr marL="38862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9pPr>
          </a:lstStyle>
          <a:p>
            <a:pPr eaLnBrk="1" hangingPunct="1">
              <a:buFont typeface="Arial" panose="020B0604020202020204" pitchFamily="34" charset="0"/>
              <a:buChar char="•"/>
              <a:defRPr/>
            </a:pPr>
            <a:r>
              <a:rPr lang="hu-HU" sz="2800" kern="0" dirty="0" smtClean="0">
                <a:latin typeface="Calibri" charset="0"/>
                <a:ea typeface="Calibri" charset="0"/>
                <a:cs typeface="Calibri" charset="0"/>
              </a:rPr>
              <a:t>Szeressük egymást!</a:t>
            </a:r>
            <a:r>
              <a:rPr lang="en-US" sz="2800" kern="0" dirty="0" smtClean="0">
                <a:latin typeface="Calibri" charset="0"/>
                <a:ea typeface="Calibri" charset="0"/>
                <a:cs typeface="Calibri" charset="0"/>
              </a:rPr>
              <a:t> (J</a:t>
            </a:r>
            <a:r>
              <a:rPr lang="hu-HU" sz="2800" kern="0" dirty="0" smtClean="0">
                <a:latin typeface="Calibri" charset="0"/>
                <a:ea typeface="Calibri" charset="0"/>
                <a:cs typeface="Calibri" charset="0"/>
              </a:rPr>
              <a:t>n</a:t>
            </a:r>
            <a:r>
              <a:rPr lang="en-US" sz="2800" kern="0" dirty="0" smtClean="0">
                <a:latin typeface="Calibri" charset="0"/>
                <a:ea typeface="Calibri" charset="0"/>
                <a:cs typeface="Calibri" charset="0"/>
              </a:rPr>
              <a:t> </a:t>
            </a:r>
            <a:r>
              <a:rPr lang="en-US" sz="2800" kern="0" dirty="0">
                <a:latin typeface="Calibri" charset="0"/>
                <a:ea typeface="Calibri" charset="0"/>
                <a:cs typeface="Calibri" charset="0"/>
              </a:rPr>
              <a:t>15:12)</a:t>
            </a:r>
          </a:p>
          <a:p>
            <a:pPr lvl="0">
              <a:spcAft>
                <a:spcPts val="0"/>
              </a:spcAft>
              <a:buFont typeface="Arial" panose="020B0604020202020204" pitchFamily="34" charset="0"/>
              <a:buChar char="•"/>
              <a:tabLst>
                <a:tab pos="457200" algn="l"/>
              </a:tabLst>
            </a:pP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Szeretettel szolgáljunk egymásnak! (</a:t>
            </a:r>
            <a:r>
              <a:rPr lang="hu-HU" sz="2800" dirty="0" err="1">
                <a:solidFill>
                  <a:srgbClr val="000000"/>
                </a:solidFill>
                <a:latin typeface="Calibri" panose="020F0502020204030204" pitchFamily="34" charset="0"/>
                <a:ea typeface="Times New Roman" panose="02020603050405020304" pitchFamily="18" charset="0"/>
                <a:cs typeface="Arial" panose="020B0604020202020204" pitchFamily="34" charset="0"/>
              </a:rPr>
              <a:t>Gal</a:t>
            </a: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 5:13)</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Arial" panose="020B0604020202020204" pitchFamily="34" charset="0"/>
              <a:buChar char="•"/>
              <a:tabLst>
                <a:tab pos="457200" algn="l"/>
              </a:tabLst>
            </a:pP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Adjuk meg egymásnak a tiszteletet! (Róm 12:10)</a:t>
            </a:r>
            <a:endParaRPr lang="hu-H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2" name="Imagem 1"/>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0" y="1867778"/>
            <a:ext cx="4355976" cy="5001532"/>
          </a:xfrm>
          <a:prstGeom prst="rect">
            <a:avLst/>
          </a:prstGeom>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1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285874" y="608856"/>
            <a:ext cx="8678614" cy="1524000"/>
          </a:xfrm>
        </p:spPr>
        <p:txBody>
          <a:bodyPr/>
          <a:lstStyle/>
          <a:p>
            <a:pPr algn="r" eaLnBrk="1" hangingPunct="1">
              <a:defRPr/>
            </a:pPr>
            <a:r>
              <a:rPr lang="hu-HU" altLang="en-US" sz="3600" dirty="0">
                <a:effectLst/>
                <a:latin typeface="Avenir Book" charset="0"/>
                <a:ea typeface="Avenir Book" charset="0"/>
                <a:cs typeface="Avenir Book" charset="0"/>
              </a:rPr>
              <a:t>MIT TANÁCSOL A BIBLIA</a:t>
            </a:r>
            <a:r>
              <a:rPr lang="en-GB" altLang="en-US" sz="3600" dirty="0">
                <a:effectLst/>
                <a:latin typeface="Avenir Book" charset="0"/>
                <a:ea typeface="Avenir Book" charset="0"/>
                <a:cs typeface="Avenir Book" charset="0"/>
              </a:rPr>
              <a:t>?</a:t>
            </a:r>
          </a:p>
        </p:txBody>
      </p:sp>
      <p:sp>
        <p:nvSpPr>
          <p:cNvPr id="10" name="Rectangle 3"/>
          <p:cNvSpPr txBox="1">
            <a:spLocks noChangeArrowheads="1"/>
          </p:cNvSpPr>
          <p:nvPr/>
        </p:nvSpPr>
        <p:spPr bwMode="auto">
          <a:xfrm>
            <a:off x="539553" y="2185992"/>
            <a:ext cx="7416823" cy="2323128"/>
          </a:xfrm>
          <a:prstGeom prst="rect">
            <a:avLst/>
          </a:prstGeom>
          <a:noFill/>
          <a:ln>
            <a:noFill/>
          </a:ln>
          <a:effectLst>
            <a:outerShdw blurRad="63500" dist="29783" dir="1514402" algn="ctr" rotWithShape="0">
              <a:srgbClr val="F7D47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DBB7A5"/>
              </a:buClr>
              <a:buFont typeface="Wingdings" charset="2"/>
              <a:buChar char="Ø"/>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rgbClr val="DBB7A5"/>
              </a:buClr>
              <a:buFont typeface="Wingdings" charset="2"/>
              <a:buChar char="Ø"/>
              <a:defRPr sz="2800">
                <a:solidFill>
                  <a:schemeClr val="tx1"/>
                </a:solidFill>
                <a:latin typeface="+mn-lt"/>
                <a:ea typeface="+mn-ea"/>
              </a:defRPr>
            </a:lvl2pPr>
            <a:lvl3pPr marL="1143000" indent="-228600" algn="l" rtl="0" eaLnBrk="0" fontAlgn="base" hangingPunct="0">
              <a:spcBef>
                <a:spcPct val="20000"/>
              </a:spcBef>
              <a:spcAft>
                <a:spcPct val="0"/>
              </a:spcAft>
              <a:buClr>
                <a:srgbClr val="DBB7A5"/>
              </a:buClr>
              <a:buFont typeface="Wingdings" charset="2"/>
              <a:buChar char="Ø"/>
              <a:defRPr sz="2400">
                <a:solidFill>
                  <a:schemeClr val="tx1"/>
                </a:solidFill>
                <a:latin typeface="+mn-lt"/>
                <a:ea typeface="+mn-ea"/>
              </a:defRPr>
            </a:lvl3pPr>
            <a:lvl4pPr marL="16002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4pPr>
            <a:lvl5pPr marL="20574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5pPr>
            <a:lvl6pPr marL="25146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6pPr>
            <a:lvl7pPr marL="29718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7pPr>
            <a:lvl8pPr marL="34290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8pPr>
            <a:lvl9pPr marL="38862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9pPr>
          </a:lstStyle>
          <a:p>
            <a:pPr lvl="0">
              <a:spcAft>
                <a:spcPts val="0"/>
              </a:spcAft>
              <a:buFont typeface="Symbol" panose="05050102010706020507" pitchFamily="18" charset="2"/>
              <a:buChar char=""/>
              <a:tabLst>
                <a:tab pos="457200" algn="l"/>
              </a:tabLst>
            </a:pP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Bocsássunk meg egymásnak! (</a:t>
            </a:r>
            <a:r>
              <a:rPr lang="hu-HU" sz="2800" dirty="0" err="1">
                <a:solidFill>
                  <a:srgbClr val="000000"/>
                </a:solidFill>
                <a:latin typeface="Calibri" panose="020F0502020204030204" pitchFamily="34" charset="0"/>
                <a:ea typeface="Times New Roman" panose="02020603050405020304" pitchFamily="18" charset="0"/>
                <a:cs typeface="Arial" panose="020B0604020202020204" pitchFamily="34" charset="0"/>
              </a:rPr>
              <a:t>Kol</a:t>
            </a: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 3:13)</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tabLst>
                <a:tab pos="457200" algn="l"/>
              </a:tabLst>
            </a:pP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Vigasztaljuk és építsük egymást! (1Thessz 5:11)</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tabLst>
                <a:tab pos="457200" algn="l"/>
              </a:tabLst>
            </a:pP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Támogassuk az elnyomottakat és álljunk ki az igazságért (</a:t>
            </a:r>
            <a:r>
              <a:rPr lang="hu-HU" sz="2800" dirty="0" err="1">
                <a:solidFill>
                  <a:srgbClr val="000000"/>
                </a:solidFill>
                <a:latin typeface="Calibri" panose="020F0502020204030204" pitchFamily="34" charset="0"/>
                <a:ea typeface="Times New Roman" panose="02020603050405020304" pitchFamily="18" charset="0"/>
                <a:cs typeface="Arial" panose="020B0604020202020204" pitchFamily="34" charset="0"/>
              </a:rPr>
              <a:t>Ézsa</a:t>
            </a: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 58:9-12)</a:t>
            </a:r>
            <a:endParaRPr lang="hu-H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4" name="Imagem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932040" y="4149080"/>
            <a:ext cx="3779912" cy="2519941"/>
          </a:xfrm>
          <a:prstGeom prst="rect">
            <a:avLst/>
          </a:prstGeom>
          <a:ln w="76200">
            <a:solidFill>
              <a:srgbClr val="FFFFFF"/>
            </a:solidFill>
          </a:ln>
          <a:effectLst>
            <a:outerShdw blurRad="50800" dist="38100" dir="2700000" algn="tl" rotWithShape="0">
              <a:prstClr val="black">
                <a:alpha val="40000"/>
              </a:prstClr>
            </a:outerShdw>
          </a:effectLst>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1000" fill="hold"/>
                                        <p:tgtEl>
                                          <p:spTgt spid="10">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 calcmode="lin" valueType="num">
                                      <p:cBhvr>
                                        <p:cTn id="14" dur="1000" fill="hold"/>
                                        <p:tgtEl>
                                          <p:spTgt spid="10">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10">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619672" y="629816"/>
            <a:ext cx="7306270" cy="1143000"/>
          </a:xfrm>
        </p:spPr>
        <p:txBody>
          <a:bodyPr/>
          <a:lstStyle/>
          <a:p>
            <a:pPr algn="r" eaLnBrk="1" hangingPunct="1">
              <a:defRPr/>
            </a:pPr>
            <a:r>
              <a:rPr lang="hu-HU" altLang="en-US" sz="3600" dirty="0" smtClean="0">
                <a:effectLst/>
                <a:latin typeface="Avenir Book" charset="0"/>
                <a:ea typeface="Avenir Book" charset="0"/>
                <a:cs typeface="Avenir Book" charset="0"/>
              </a:rPr>
              <a:t>MI AZ EGYHÁZ MEGFELELŐ HOZZÁÁLLÁSA?</a:t>
            </a:r>
            <a:endParaRPr lang="en-GB" altLang="en-US" sz="3600" dirty="0">
              <a:effectLst/>
              <a:latin typeface="Avenir Book" charset="0"/>
              <a:ea typeface="Avenir Book" charset="0"/>
              <a:cs typeface="Avenir Book" charset="0"/>
            </a:endParaRPr>
          </a:p>
        </p:txBody>
      </p:sp>
      <p:sp>
        <p:nvSpPr>
          <p:cNvPr id="17411" name="Rectangle 3"/>
          <p:cNvSpPr>
            <a:spLocks noGrp="1" noChangeArrowheads="1"/>
          </p:cNvSpPr>
          <p:nvPr>
            <p:ph type="body" idx="1"/>
          </p:nvPr>
        </p:nvSpPr>
        <p:spPr>
          <a:xfrm>
            <a:off x="491134" y="2564904"/>
            <a:ext cx="8418834" cy="2952328"/>
          </a:xfrm>
        </p:spPr>
        <p:txBody>
          <a:bodyPr/>
          <a:lstStyle/>
          <a:p>
            <a:pPr lvl="0">
              <a:spcAft>
                <a:spcPts val="0"/>
              </a:spcAft>
              <a:buFont typeface="Symbol" panose="05050102010706020507" pitchFamily="18" charset="2"/>
              <a:buChar char=""/>
              <a:tabLst>
                <a:tab pos="457200" algn="l"/>
              </a:tabLst>
            </a:pP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Szólaljunk fel a gyermekekkel, a nőkkel és az idősekkel szemben elkövetett erőszak ellen!</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tabLst>
                <a:tab pos="457200" algn="l"/>
              </a:tabLst>
            </a:pP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Tartsunk igehirdetést az egészséges kapcsolatokról!</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tabLst>
                <a:tab pos="457200" algn="l"/>
              </a:tabLst>
            </a:pP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 Szervezzünk képzést a szülőknek és a családoknak az egészséges kapcsolatteremtés módjáról!</a:t>
            </a:r>
            <a:endParaRPr lang="hu-H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up)">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wipe(up)">
                                      <p:cBhvr>
                                        <p:cTn id="12" dur="5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wipe(up)">
                                      <p:cBhvr>
                                        <p:cTn id="17" dur="500"/>
                                        <p:tgtEl>
                                          <p:spTgt spid="17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60512" y="980728"/>
            <a:ext cx="9525000" cy="1143000"/>
          </a:xfrm>
        </p:spPr>
        <p:txBody>
          <a:bodyPr/>
          <a:lstStyle/>
          <a:p>
            <a:pPr algn="r" eaLnBrk="1" hangingPunct="1">
              <a:defRPr/>
            </a:pPr>
            <a:r>
              <a:rPr lang="en-GB" altLang="en-US" sz="3600" dirty="0" smtClean="0">
                <a:effectLst/>
                <a:latin typeface="Avenir Book" charset="0"/>
                <a:ea typeface="Avenir Book" charset="0"/>
                <a:cs typeface="Avenir Book" charset="0"/>
              </a:rPr>
              <a:t>A</a:t>
            </a:r>
            <a:r>
              <a:rPr lang="hu-HU" altLang="en-US" sz="3600" dirty="0" smtClean="0">
                <a:effectLst/>
                <a:latin typeface="Avenir Book" charset="0"/>
                <a:ea typeface="Avenir Book" charset="0"/>
                <a:cs typeface="Avenir Book" charset="0"/>
              </a:rPr>
              <a:t>Z EGYHÁZ MEGFELELŐ REAGÁLÁSA </a:t>
            </a:r>
            <a:endParaRPr lang="en-GB" altLang="en-US" sz="3600" dirty="0">
              <a:effectLst/>
              <a:latin typeface="Avenir Book" charset="0"/>
              <a:ea typeface="Avenir Book" charset="0"/>
              <a:cs typeface="Avenir Book" charset="0"/>
            </a:endParaRPr>
          </a:p>
        </p:txBody>
      </p:sp>
      <p:sp>
        <p:nvSpPr>
          <p:cNvPr id="21507" name="Rectangle 3"/>
          <p:cNvSpPr>
            <a:spLocks noGrp="1" noChangeArrowheads="1"/>
          </p:cNvSpPr>
          <p:nvPr>
            <p:ph type="body" idx="1"/>
          </p:nvPr>
        </p:nvSpPr>
        <p:spPr>
          <a:xfrm>
            <a:off x="683568" y="2492896"/>
            <a:ext cx="7848550" cy="3888432"/>
          </a:xfrm>
        </p:spPr>
        <p:txBody>
          <a:bodyPr/>
          <a:lstStyle/>
          <a:p>
            <a:pPr lvl="0">
              <a:spcAft>
                <a:spcPts val="0"/>
              </a:spcAft>
              <a:buFont typeface="Symbol" panose="05050102010706020507" pitchFamily="18" charset="2"/>
              <a:buChar char=""/>
              <a:tabLst>
                <a:tab pos="457200" algn="l"/>
              </a:tabLst>
            </a:pP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Tanítsuk a férjeket az </a:t>
            </a:r>
            <a:r>
              <a:rPr lang="hu-HU" sz="2800" dirty="0" err="1">
                <a:solidFill>
                  <a:srgbClr val="000000"/>
                </a:solidFill>
                <a:latin typeface="Calibri" panose="020F0502020204030204" pitchFamily="34" charset="0"/>
                <a:ea typeface="Times New Roman" panose="02020603050405020304" pitchFamily="18" charset="0"/>
                <a:cs typeface="Arial" panose="020B0604020202020204" pitchFamily="34" charset="0"/>
              </a:rPr>
              <a:t>Efézusi</a:t>
            </a:r>
            <a:r>
              <a:rPr lang="hu-HU"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 levél 5: 22-29 igeversek kiegyensúlyozott tanításai alapján, hogy jobban megértsék a házasságban betöltendő bibliai szerepüket!</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tabLst>
                <a:tab pos="457200" algn="l"/>
              </a:tabLst>
            </a:pPr>
            <a:r>
              <a:rPr lang="hu-HU" sz="28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Szervezzünk tanácsadó csoportot a házaspároknak, ahol bemutathatjuk a szerető párkapcsolati mintát! </a:t>
            </a:r>
            <a:endParaRPr lang="hu-H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wipe(up)">
                                      <p:cBhvr>
                                        <p:cTn id="12"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323528" y="2564904"/>
            <a:ext cx="5256584" cy="3888432"/>
          </a:xfrm>
        </p:spPr>
        <p:txBody>
          <a:bodyPr/>
          <a:lstStyle/>
          <a:p>
            <a:pPr lvl="0">
              <a:spcAft>
                <a:spcPts val="0"/>
              </a:spcAft>
              <a:buFont typeface="Symbol" panose="05050102010706020507" pitchFamily="18" charset="2"/>
              <a:buChar char=""/>
              <a:tabLst>
                <a:tab pos="457200" algn="l"/>
              </a:tabLst>
            </a:pPr>
            <a:r>
              <a:rPr lang="hu-HU" sz="2400" dirty="0">
                <a:solidFill>
                  <a:srgbClr val="000000"/>
                </a:solidFill>
                <a:latin typeface="Calibri" panose="020F0502020204030204" pitchFamily="34" charset="0"/>
                <a:ea typeface="Times New Roman" panose="02020603050405020304" pitchFamily="18" charset="0"/>
                <a:cs typeface="Arial" panose="020B0604020202020204" pitchFamily="34" charset="0"/>
              </a:rPr>
              <a:t>Oktassuk a szülőket, hogyan kontrollálják szavaikat és haragjukat gyermekeik fegyelmezése közben! </a:t>
            </a:r>
            <a:endParaRPr lang="hu-HU" sz="24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tabLst>
                <a:tab pos="457200" algn="l"/>
              </a:tabLst>
            </a:pPr>
            <a:r>
              <a:rPr lang="hu-HU" sz="2400" dirty="0">
                <a:solidFill>
                  <a:srgbClr val="000000"/>
                </a:solidFill>
                <a:latin typeface="Calibri" panose="020F0502020204030204" pitchFamily="34" charset="0"/>
                <a:ea typeface="Times New Roman" panose="02020603050405020304" pitchFamily="18" charset="0"/>
                <a:cs typeface="Arial" panose="020B0604020202020204" pitchFamily="34" charset="0"/>
              </a:rPr>
              <a:t>Fejezzük ki együttérzésünket az érzelmi visszaélések áldozatainak, és támogassuk a gyülekezet együttérző lelkületének kialakulását!</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tabLst>
                <a:tab pos="457200" algn="l"/>
              </a:tabLst>
            </a:pPr>
            <a:r>
              <a:rPr lang="hu-HU" sz="2400" dirty="0">
                <a:solidFill>
                  <a:srgbClr val="000000"/>
                </a:solidFill>
                <a:latin typeface="Calibri" panose="020F0502020204030204" pitchFamily="34" charset="0"/>
                <a:ea typeface="Times New Roman" panose="02020603050405020304" pitchFamily="18" charset="0"/>
                <a:cs typeface="Arial" panose="020B0604020202020204" pitchFamily="34" charset="0"/>
              </a:rPr>
              <a:t>Hallgassuk meg az áldozatok történetét, hogy megértsük a helyzetet!</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eaLnBrk="1" hangingPunct="1">
              <a:buSzPct val="140000"/>
              <a:buFont typeface="Arial" panose="020B0604020202020204" pitchFamily="34" charset="0"/>
              <a:buChar char="•"/>
              <a:defRPr/>
            </a:pPr>
            <a:endParaRPr lang="en-US" sz="2400" dirty="0">
              <a:latin typeface="Calibri" charset="0"/>
              <a:ea typeface="Calibri" charset="0"/>
              <a:cs typeface="Calibri" charset="0"/>
            </a:endParaRPr>
          </a:p>
          <a:p>
            <a:pPr eaLnBrk="1" hangingPunct="1">
              <a:buSzPct val="140000"/>
              <a:buFont typeface="Arial" panose="020B0604020202020204" pitchFamily="34" charset="0"/>
              <a:buChar char="•"/>
              <a:defRPr/>
            </a:pPr>
            <a:endParaRPr lang="en-GB" sz="2400" dirty="0" smtClean="0">
              <a:latin typeface="Calibri" charset="0"/>
              <a:ea typeface="Calibri" charset="0"/>
              <a:cs typeface="Calibri" charset="0"/>
            </a:endParaRPr>
          </a:p>
        </p:txBody>
      </p:sp>
      <p:sp>
        <p:nvSpPr>
          <p:cNvPr id="9" name="Rectangle 2"/>
          <p:cNvSpPr txBox="1">
            <a:spLocks noChangeArrowheads="1"/>
          </p:cNvSpPr>
          <p:nvPr/>
        </p:nvSpPr>
        <p:spPr bwMode="auto">
          <a:xfrm>
            <a:off x="-540568" y="332656"/>
            <a:ext cx="9525000" cy="1143000"/>
          </a:xfrm>
          <a:prstGeom prst="rect">
            <a:avLst/>
          </a:prstGeom>
          <a:noFill/>
          <a:ln>
            <a:noFill/>
          </a:ln>
          <a:effectLst>
            <a:outerShdw blurRad="63500" dist="46662" dir="2115817" algn="ctr" rotWithShape="0">
              <a:schemeClr val="tx1">
                <a:alpha val="74997"/>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mj-lt"/>
                <a:ea typeface="+mj-ea"/>
                <a:cs typeface="ＭＳ Ｐゴシック" charset="0"/>
              </a:defRPr>
            </a:lvl1pPr>
            <a:lvl2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5pPr>
            <a:lvl6pPr marL="4572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6pPr>
            <a:lvl7pPr marL="9144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7pPr>
            <a:lvl8pPr marL="13716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8pPr>
            <a:lvl9pPr marL="18288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9pPr>
          </a:lstStyle>
          <a:p>
            <a:pPr algn="r" eaLnBrk="1" hangingPunct="1">
              <a:defRPr/>
            </a:pPr>
            <a:r>
              <a:rPr lang="en-GB" altLang="en-US" sz="3600" dirty="0">
                <a:effectLst/>
                <a:latin typeface="Avenir Book" charset="0"/>
                <a:ea typeface="Avenir Book" charset="0"/>
                <a:cs typeface="Avenir Book" charset="0"/>
              </a:rPr>
              <a:t>A</a:t>
            </a:r>
            <a:r>
              <a:rPr lang="hu-HU" altLang="en-US" sz="3600" dirty="0">
                <a:effectLst/>
                <a:latin typeface="Avenir Book" charset="0"/>
                <a:ea typeface="Avenir Book" charset="0"/>
                <a:cs typeface="Avenir Book" charset="0"/>
              </a:rPr>
              <a:t>Z EGYHÁZ MEGFELELŐ REAGÁLÁSA </a:t>
            </a:r>
            <a:endParaRPr lang="en-GB" altLang="en-US" sz="3600" kern="0" dirty="0">
              <a:effectLst/>
              <a:latin typeface="Avenir Book" charset="0"/>
              <a:ea typeface="Avenir Book" charset="0"/>
              <a:cs typeface="Avenir Book" charset="0"/>
            </a:endParaRPr>
          </a:p>
        </p:txBody>
      </p:sp>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754352" y="1772816"/>
            <a:ext cx="3389648" cy="5085184"/>
          </a:xfrm>
          <a:prstGeom prst="rect">
            <a:avLst/>
          </a:prstGeom>
          <a:ln>
            <a:noFill/>
          </a:ln>
          <a:effectLst>
            <a:softEdge rad="112500"/>
          </a:effectLst>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500"/>
                                        <p:tgtEl>
                                          <p:spTgt spid="215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12576" y="629816"/>
            <a:ext cx="9525001" cy="1143000"/>
          </a:xfrm>
        </p:spPr>
        <p:txBody>
          <a:bodyPr/>
          <a:lstStyle/>
          <a:p>
            <a:pPr algn="r" eaLnBrk="1" hangingPunct="1">
              <a:defRPr/>
            </a:pPr>
            <a:r>
              <a:rPr lang="hu-HU" altLang="en-US" sz="4000" dirty="0" smtClean="0">
                <a:effectLst/>
                <a:latin typeface="Avenir Book" charset="0"/>
                <a:ea typeface="Avenir Book" charset="0"/>
                <a:cs typeface="Avenir Book" charset="0"/>
              </a:rPr>
              <a:t>AMIT MÉG AZ EGYHÁZ TEHET </a:t>
            </a:r>
            <a:endParaRPr lang="en-GB" altLang="en-US" sz="4000" dirty="0">
              <a:effectLst/>
              <a:latin typeface="Avenir Book" charset="0"/>
              <a:ea typeface="Avenir Book" charset="0"/>
              <a:cs typeface="Avenir Book" charset="0"/>
            </a:endParaRPr>
          </a:p>
        </p:txBody>
      </p:sp>
      <p:sp>
        <p:nvSpPr>
          <p:cNvPr id="21507" name="Rectangle 3"/>
          <p:cNvSpPr>
            <a:spLocks noGrp="1" noChangeArrowheads="1"/>
          </p:cNvSpPr>
          <p:nvPr>
            <p:ph type="body" idx="1"/>
          </p:nvPr>
        </p:nvSpPr>
        <p:spPr>
          <a:xfrm>
            <a:off x="251520" y="2132857"/>
            <a:ext cx="4824536" cy="5184576"/>
          </a:xfrm>
        </p:spPr>
        <p:txBody>
          <a:bodyPr/>
          <a:lstStyle/>
          <a:p>
            <a:pPr lvl="0">
              <a:spcAft>
                <a:spcPts val="0"/>
              </a:spcAft>
              <a:buFont typeface="Symbol" panose="05050102010706020507" pitchFamily="18" charset="2"/>
              <a:buChar char=""/>
              <a:tabLst>
                <a:tab pos="457200" algn="l"/>
              </a:tabLst>
            </a:pPr>
            <a:r>
              <a:rPr lang="hu-HU" sz="2400" dirty="0">
                <a:solidFill>
                  <a:srgbClr val="000000"/>
                </a:solidFill>
                <a:latin typeface="Calibri" panose="020F0502020204030204" pitchFamily="34" charset="0"/>
                <a:ea typeface="Times New Roman" panose="02020603050405020304" pitchFamily="18" charset="0"/>
                <a:cs typeface="Arial" panose="020B0604020202020204" pitchFamily="34" charset="0"/>
              </a:rPr>
              <a:t>Küldjük az áldozatot és az elkövetőt olyan tapasztalt szakmai tanácsadóhoz, akinek nagy gyakorlata van a bántalmazási ügyekből való gyógyulás segítésében.</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tabLst>
                <a:tab pos="457200" algn="l"/>
              </a:tabLst>
            </a:pPr>
            <a:r>
              <a:rPr lang="hu-HU" sz="2400" dirty="0">
                <a:solidFill>
                  <a:srgbClr val="000000"/>
                </a:solidFill>
                <a:latin typeface="Calibri" panose="020F0502020204030204" pitchFamily="34" charset="0"/>
                <a:ea typeface="Times New Roman" panose="02020603050405020304" pitchFamily="18" charset="0"/>
                <a:cs typeface="Arial" panose="020B0604020202020204" pitchFamily="34" charset="0"/>
              </a:rPr>
              <a:t>Vonjuk be az áldozatot támogató csoportok, imacsoportok életébe!</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buFont typeface="Symbol" panose="05050102010706020507" pitchFamily="18" charset="2"/>
              <a:buChar char=""/>
              <a:tabLst>
                <a:tab pos="457200" algn="l"/>
              </a:tabLst>
            </a:pPr>
            <a:r>
              <a:rPr lang="hu-HU" sz="2400" dirty="0">
                <a:solidFill>
                  <a:srgbClr val="000000"/>
                </a:solidFill>
                <a:latin typeface="Calibri" panose="020F0502020204030204" pitchFamily="34" charset="0"/>
                <a:ea typeface="Times New Roman" panose="02020603050405020304" pitchFamily="18" charset="0"/>
                <a:cs typeface="Arial" panose="020B0604020202020204" pitchFamily="34" charset="0"/>
              </a:rPr>
              <a:t>Gondoskodjunk biztonságos helyről az áldozatok (nők és gyermekek) számára a krízishelyzetben!</a:t>
            </a:r>
            <a:endParaRPr lang="hu-HU" sz="2800" dirty="0">
              <a:latin typeface="Calibri" panose="020F0502020204030204" pitchFamily="34" charset="0"/>
              <a:ea typeface="Times New Roman" panose="02020603050405020304" pitchFamily="18" charset="0"/>
              <a:cs typeface="Times New Roman" panose="02020603050405020304" pitchFamily="18" charset="0"/>
            </a:endParaRPr>
          </a:p>
          <a:p>
            <a:pPr eaLnBrk="1" hangingPunct="1">
              <a:buSzPct val="140000"/>
              <a:buFont typeface="Arial" panose="020B0604020202020204" pitchFamily="34" charset="0"/>
              <a:buChar char="•"/>
              <a:defRPr/>
            </a:pPr>
            <a:endParaRPr lang="en-US" sz="2400" dirty="0">
              <a:latin typeface="Calibri" charset="0"/>
              <a:ea typeface="Calibri" charset="0"/>
              <a:cs typeface="Calibri" charset="0"/>
            </a:endParaRPr>
          </a:p>
        </p:txBody>
      </p:sp>
      <p:pic>
        <p:nvPicPr>
          <p:cNvPr id="2" name="Picture 1"/>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5794628" y="1844824"/>
            <a:ext cx="3313876" cy="5013176"/>
          </a:xfrm>
          <a:prstGeom prst="rect">
            <a:avLst/>
          </a:prstGeom>
          <a:ln>
            <a:noFill/>
          </a:ln>
          <a:effectLst>
            <a:softEdge rad="112500"/>
          </a:effectLst>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wipe(up)">
                                      <p:cBhvr>
                                        <p:cTn id="12" dur="500"/>
                                        <p:tgtEl>
                                          <p:spTgt spid="215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wipe(up)">
                                      <p:cBhvr>
                                        <p:cTn id="17"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80528" y="0"/>
            <a:ext cx="9145016" cy="1772816"/>
          </a:xfrm>
        </p:spPr>
        <p:txBody>
          <a:bodyPr/>
          <a:lstStyle/>
          <a:p>
            <a:pPr algn="r" eaLnBrk="1" hangingPunct="1">
              <a:defRPr/>
            </a:pPr>
            <a:r>
              <a:rPr lang="en-GB" altLang="en-US" sz="3200" dirty="0" smtClean="0">
                <a:effectLst>
                  <a:outerShdw blurRad="38100" dist="38100" dir="2700000" algn="tl">
                    <a:srgbClr val="000000">
                      <a:alpha val="43137"/>
                    </a:srgbClr>
                  </a:outerShdw>
                </a:effectLst>
                <a:latin typeface="Avenir Book" charset="0"/>
                <a:ea typeface="Avenir Book" charset="0"/>
                <a:cs typeface="Avenir Book" charset="0"/>
              </a:rPr>
              <a:t>C</a:t>
            </a:r>
            <a:r>
              <a:rPr lang="hu-HU" altLang="en-US" sz="3200" dirty="0" smtClean="0">
                <a:effectLst>
                  <a:outerShdw blurRad="38100" dist="38100" dir="2700000" algn="tl">
                    <a:srgbClr val="000000">
                      <a:alpha val="43137"/>
                    </a:srgbClr>
                  </a:outerShdw>
                </a:effectLst>
                <a:latin typeface="Avenir Book" charset="0"/>
                <a:ea typeface="Avenir Book" charset="0"/>
                <a:cs typeface="Avenir Book" charset="0"/>
              </a:rPr>
              <a:t>SELEKEDJÜNK AZONNAL, HA BÁNTALMAZÁST GYANÍTUNK, VAGY BIZTOSAN TUDOMÁST SZERZÜNK RÓLA!</a:t>
            </a:r>
            <a:endParaRPr lang="en-GB" altLang="en-US" sz="3200" dirty="0">
              <a:effectLst>
                <a:outerShdw blurRad="38100" dist="38100" dir="2700000" algn="tl">
                  <a:srgbClr val="000000">
                    <a:alpha val="43137"/>
                  </a:srgbClr>
                </a:outerShdw>
              </a:effectLst>
              <a:latin typeface="Avenir Book" charset="0"/>
              <a:ea typeface="Avenir Book" charset="0"/>
              <a:cs typeface="Avenir Book" charset="0"/>
            </a:endParaRPr>
          </a:p>
        </p:txBody>
      </p:sp>
      <p:sp>
        <p:nvSpPr>
          <p:cNvPr id="38915" name="Rectangle 3"/>
          <p:cNvSpPr>
            <a:spLocks noGrp="1" noChangeArrowheads="1"/>
          </p:cNvSpPr>
          <p:nvPr>
            <p:ph type="body" idx="1"/>
          </p:nvPr>
        </p:nvSpPr>
        <p:spPr>
          <a:xfrm>
            <a:off x="3851920" y="2348880"/>
            <a:ext cx="4752528" cy="3528392"/>
          </a:xfrm>
        </p:spPr>
        <p:txBody>
          <a:bodyPr/>
          <a:lstStyle/>
          <a:p>
            <a:pPr algn="ctr" eaLnBrk="1" hangingPunct="1">
              <a:lnSpc>
                <a:spcPct val="150000"/>
              </a:lnSpc>
              <a:buNone/>
              <a:defRPr/>
            </a:pPr>
            <a:r>
              <a:rPr lang="en-GB" altLang="en-US" sz="2800" dirty="0" smtClean="0">
                <a:latin typeface="Avenir Book" charset="0"/>
                <a:ea typeface="Avenir Book" charset="0"/>
                <a:cs typeface="Avenir Book" charset="0"/>
              </a:rPr>
              <a:t>	</a:t>
            </a:r>
            <a:r>
              <a:rPr lang="hu-HU" sz="2400" dirty="0" smtClean="0"/>
              <a:t>AMIKOR  ÉRZELMI VISSZAÉLÉS JELEIT TAPASZTALJUK, A LEGJOBB, HA KIVIZSGÁLJUK AZ ÜGYET, HOGY BIZTOSAT TUDJUNK. </a:t>
            </a:r>
            <a:endParaRPr lang="en-GB" altLang="en-US" sz="2400" dirty="0">
              <a:latin typeface="Avenir Book" charset="0"/>
              <a:ea typeface="Avenir Book" charset="0"/>
              <a:cs typeface="Avenir Book"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dissolve">
                                      <p:cBhvr>
                                        <p:cTn id="7" dur="500"/>
                                        <p:tgtEl>
                                          <p:spTgt spid="389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Effect transition="in" filter="strips(downRight)">
                                      <p:cBhvr>
                                        <p:cTn id="12" dur="500"/>
                                        <p:tgtEl>
                                          <p:spTgt spid="389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utoUpdateAnimBg="0"/>
      <p:bldP spid="38915"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59748" name="Rectangle 4"/>
          <p:cNvSpPr>
            <a:spLocks noGrp="1" noChangeArrowheads="1"/>
          </p:cNvSpPr>
          <p:nvPr>
            <p:ph type="title"/>
          </p:nvPr>
        </p:nvSpPr>
        <p:spPr>
          <a:xfrm>
            <a:off x="971601" y="0"/>
            <a:ext cx="7992888" cy="1700808"/>
          </a:xfrm>
        </p:spPr>
        <p:txBody>
          <a:bodyPr/>
          <a:lstStyle/>
          <a:p>
            <a:pPr algn="r" eaLnBrk="1" hangingPunct="1">
              <a:defRPr/>
            </a:pPr>
            <a:r>
              <a:rPr lang="hu-HU" altLang="en-US" sz="4000" dirty="0" smtClean="0">
                <a:effectLst/>
                <a:latin typeface="Avenir Book" charset="0"/>
                <a:ea typeface="Avenir Book" charset="0"/>
                <a:cs typeface="Avenir Book" charset="0"/>
              </a:rPr>
              <a:t>SEGÍTSÉGNYÚJTÁS A LELKI BÁNTALMAZÁS ÁLDOZATAINAK </a:t>
            </a:r>
            <a:endParaRPr lang="en-GB" altLang="en-US" sz="4000" dirty="0">
              <a:effectLst/>
              <a:latin typeface="Avenir Book" charset="0"/>
              <a:ea typeface="Avenir Book" charset="0"/>
              <a:cs typeface="Avenir Book" charset="0"/>
            </a:endParaRPr>
          </a:p>
        </p:txBody>
      </p:sp>
      <p:sp>
        <p:nvSpPr>
          <p:cNvPr id="159749" name="Rectangle 5"/>
          <p:cNvSpPr>
            <a:spLocks noGrp="1" noChangeArrowheads="1"/>
          </p:cNvSpPr>
          <p:nvPr>
            <p:ph type="body" idx="1"/>
          </p:nvPr>
        </p:nvSpPr>
        <p:spPr>
          <a:xfrm>
            <a:off x="1" y="2060848"/>
            <a:ext cx="9252520" cy="4176464"/>
          </a:xfrm>
        </p:spPr>
        <p:txBody>
          <a:bodyPr/>
          <a:lstStyle/>
          <a:p>
            <a:pPr eaLnBrk="1" hangingPunct="1">
              <a:buSzPct val="130000"/>
              <a:buFont typeface="Arial" panose="020B0604020202020204" pitchFamily="34" charset="0"/>
              <a:buChar char="•"/>
              <a:defRPr/>
            </a:pPr>
            <a:r>
              <a:rPr lang="hu-HU" altLang="en-US" sz="2800" dirty="0" smtClean="0">
                <a:latin typeface="Calibri" charset="0"/>
                <a:ea typeface="Calibri" charset="0"/>
                <a:cs typeface="Calibri" charset="0"/>
              </a:rPr>
              <a:t>Javasoljuk a párnak,hogy hivatásos házassági tanácsadótól, vagy párterapeutától kérjenek segítséget. </a:t>
            </a:r>
            <a:endParaRPr lang="en-GB" altLang="en-US" sz="2800" dirty="0" smtClean="0">
              <a:latin typeface="Calibri" charset="0"/>
              <a:ea typeface="Calibri" charset="0"/>
              <a:cs typeface="Calibri" charset="0"/>
            </a:endParaRPr>
          </a:p>
          <a:p>
            <a:pPr eaLnBrk="1" hangingPunct="1">
              <a:buSzPct val="130000"/>
              <a:buFont typeface="Arial" panose="020B0604020202020204" pitchFamily="34" charset="0"/>
              <a:buChar char="•"/>
              <a:defRPr/>
            </a:pPr>
            <a:r>
              <a:rPr lang="en-GB" altLang="en-US" sz="2800" dirty="0" smtClean="0">
                <a:latin typeface="Calibri" charset="0"/>
                <a:ea typeface="Calibri" charset="0"/>
                <a:cs typeface="Calibri" charset="0"/>
              </a:rPr>
              <a:t> </a:t>
            </a:r>
            <a:r>
              <a:rPr lang="hu-HU" altLang="en-US" sz="2800" dirty="0" smtClean="0">
                <a:latin typeface="Calibri" charset="0"/>
                <a:ea typeface="Calibri" charset="0"/>
                <a:cs typeface="Calibri" charset="0"/>
              </a:rPr>
              <a:t>Biztosítsunk lelkészi gondoskodást a házaspár, a szülő, vagy gyermek számára!</a:t>
            </a:r>
            <a:endParaRPr lang="en-GB" altLang="en-US" sz="2800" dirty="0" smtClean="0">
              <a:latin typeface="Calibri" charset="0"/>
              <a:ea typeface="Calibri" charset="0"/>
              <a:cs typeface="Calibri" charset="0"/>
            </a:endParaRPr>
          </a:p>
          <a:p>
            <a:pPr eaLnBrk="1" hangingPunct="1">
              <a:buSzPct val="130000"/>
              <a:buFont typeface="Arial" panose="020B0604020202020204" pitchFamily="34" charset="0"/>
              <a:buChar char="•"/>
              <a:defRPr/>
            </a:pPr>
            <a:r>
              <a:rPr lang="hu-HU" altLang="en-US" sz="2800" dirty="0" smtClean="0">
                <a:latin typeface="Calibri" charset="0"/>
                <a:ea typeface="Calibri" charset="0"/>
                <a:cs typeface="Calibri" charset="0"/>
              </a:rPr>
              <a:t>Javasoljuk az áldozatnak, hogy csatlakozzon egy segítő csoporthoz!</a:t>
            </a:r>
            <a:endParaRPr lang="en-GB" altLang="en-US" sz="2800" dirty="0">
              <a:latin typeface="Calibri" charset="0"/>
              <a:ea typeface="Calibri" charset="0"/>
              <a:cs typeface="Calibri" charset="0"/>
            </a:endParaRPr>
          </a:p>
        </p:txBody>
      </p:sp>
      <p:pic>
        <p:nvPicPr>
          <p:cNvPr id="3" name="Imagem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184303" y="4509120"/>
            <a:ext cx="3803963" cy="2520280"/>
          </a:xfrm>
          <a:prstGeom prst="rect">
            <a:avLst/>
          </a:prstGeom>
          <a:ln w="76200">
            <a:solidFill>
              <a:srgbClr val="FFFFFF"/>
            </a:solidFill>
          </a:ln>
          <a:effectLst>
            <a:outerShdw blurRad="50800" dist="38100" dir="2700000" algn="tl" rotWithShape="0">
              <a:prstClr val="black">
                <a:alpha val="40000"/>
              </a:prstClr>
            </a:outerShdw>
          </a:effec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59748"/>
                                        </p:tgtEl>
                                        <p:attrNameLst>
                                          <p:attrName>style.visibility</p:attrName>
                                        </p:attrNameLst>
                                      </p:cBhvr>
                                      <p:to>
                                        <p:strVal val="visible"/>
                                      </p:to>
                                    </p:set>
                                    <p:animEffect transition="in" filter="wipe(up)">
                                      <p:cBhvr>
                                        <p:cTn id="7" dur="500"/>
                                        <p:tgtEl>
                                          <p:spTgt spid="1597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59749">
                                            <p:txEl>
                                              <p:pRg st="0" end="0"/>
                                            </p:txEl>
                                          </p:spTgt>
                                        </p:tgtEl>
                                        <p:attrNameLst>
                                          <p:attrName>style.visibility</p:attrName>
                                        </p:attrNameLst>
                                      </p:cBhvr>
                                      <p:to>
                                        <p:strVal val="visible"/>
                                      </p:to>
                                    </p:set>
                                    <p:animEffect transition="in" filter="wipe(up)">
                                      <p:cBhvr>
                                        <p:cTn id="12" dur="500"/>
                                        <p:tgtEl>
                                          <p:spTgt spid="15974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59749">
                                            <p:txEl>
                                              <p:pRg st="1" end="1"/>
                                            </p:txEl>
                                          </p:spTgt>
                                        </p:tgtEl>
                                        <p:attrNameLst>
                                          <p:attrName>style.visibility</p:attrName>
                                        </p:attrNameLst>
                                      </p:cBhvr>
                                      <p:to>
                                        <p:strVal val="visible"/>
                                      </p:to>
                                    </p:set>
                                    <p:animEffect transition="in" filter="wipe(up)">
                                      <p:cBhvr>
                                        <p:cTn id="17" dur="500"/>
                                        <p:tgtEl>
                                          <p:spTgt spid="15974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59749">
                                            <p:txEl>
                                              <p:pRg st="2" end="2"/>
                                            </p:txEl>
                                          </p:spTgt>
                                        </p:tgtEl>
                                        <p:attrNameLst>
                                          <p:attrName>style.visibility</p:attrName>
                                        </p:attrNameLst>
                                      </p:cBhvr>
                                      <p:to>
                                        <p:strVal val="visible"/>
                                      </p:to>
                                    </p:set>
                                    <p:animEffect transition="in" filter="wipe(up)">
                                      <p:cBhvr>
                                        <p:cTn id="22" dur="500"/>
                                        <p:tgtEl>
                                          <p:spTgt spid="15974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8" grpId="0" autoUpdateAnimBg="0"/>
      <p:bldP spid="15974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971600" y="2399397"/>
            <a:ext cx="7488832" cy="3108543"/>
          </a:xfrm>
          <a:prstGeom prst="rect">
            <a:avLst/>
          </a:prstGeom>
          <a:noFill/>
        </p:spPr>
        <p:txBody>
          <a:bodyPr wrap="square">
            <a:spAutoFit/>
          </a:bodyPr>
          <a:lstStyle/>
          <a:p>
            <a:pPr algn="ctr" eaLnBrk="1" hangingPunct="1">
              <a:defRPr/>
            </a:pPr>
            <a:r>
              <a:rPr lang="hu-HU" sz="2800" dirty="0" smtClean="0">
                <a:latin typeface="Calibri" charset="0"/>
                <a:ea typeface="Calibri" charset="0"/>
                <a:cs typeface="Calibri" charset="0"/>
              </a:rPr>
              <a:t>„A menny legszebb előképe. - Az otthont azzá kell tennünk, amit ez a szó magában foglal. A földön a menny előképe legyen, az a hely, ahol ápolják az érzelmeket azok tudatos elnyomása helyett. Boldogságunk a szeretet, a rokonszenv és az egymás iránti udvariasságunk ápolásától függ. “ </a:t>
            </a:r>
          </a:p>
          <a:p>
            <a:pPr algn="ctr" eaLnBrk="1" hangingPunct="1">
              <a:defRPr/>
            </a:pPr>
            <a:r>
              <a:rPr lang="hu-HU" sz="2800" i="1" dirty="0" smtClean="0">
                <a:latin typeface="Calibri" charset="0"/>
                <a:ea typeface="Calibri" charset="0"/>
                <a:cs typeface="Calibri" charset="0"/>
              </a:rPr>
              <a:t>(Boldog otthon 156</a:t>
            </a:r>
            <a:r>
              <a:rPr lang="hu-HU" sz="2800" i="1" dirty="0" smtClean="0">
                <a:latin typeface="Calibri" charset="0"/>
                <a:ea typeface="Calibri" charset="0"/>
                <a:cs typeface="Calibri" charset="0"/>
              </a:rPr>
              <a:t>. o</a:t>
            </a:r>
            <a:r>
              <a:rPr lang="hu-HU" sz="2800" i="1" dirty="0" smtClean="0">
                <a:latin typeface="Calibri" charset="0"/>
                <a:ea typeface="Calibri" charset="0"/>
                <a:cs typeface="Calibri" charset="0"/>
              </a:rPr>
              <a:t>.)</a:t>
            </a:r>
            <a:endParaRPr lang="hu-HU" sz="2800" i="1" dirty="0">
              <a:latin typeface="Calibri" charset="0"/>
              <a:ea typeface="Calibri" charset="0"/>
              <a:cs typeface="Calibri" charset="0"/>
            </a:endParaRPr>
          </a:p>
        </p:txBody>
      </p:sp>
    </p:spTree>
  </p:cSld>
  <p:clrMapOvr>
    <a:masterClrMapping/>
  </p:clrMapOvr>
  <p:transition spd="slow">
    <p:checke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935535" y="629816"/>
            <a:ext cx="6028953" cy="1143000"/>
          </a:xfrm>
        </p:spPr>
        <p:txBody>
          <a:bodyPr/>
          <a:lstStyle/>
          <a:p>
            <a:pPr algn="r" eaLnBrk="1" hangingPunct="1">
              <a:defRPr/>
            </a:pPr>
            <a:r>
              <a:rPr lang="en-GB" altLang="en-US" sz="3600" dirty="0" smtClean="0">
                <a:effectLst/>
                <a:latin typeface="Avenir Book" charset="0"/>
                <a:ea typeface="Avenir Book" charset="0"/>
                <a:cs typeface="Avenir Book" charset="0"/>
              </a:rPr>
              <a:t>A</a:t>
            </a:r>
            <a:r>
              <a:rPr lang="hu-HU" altLang="en-US" sz="3600" dirty="0" smtClean="0">
                <a:effectLst/>
                <a:latin typeface="Avenir Book" charset="0"/>
                <a:ea typeface="Avenir Book" charset="0"/>
                <a:cs typeface="Avenir Book" charset="0"/>
              </a:rPr>
              <a:t>Z A</a:t>
            </a:r>
            <a:r>
              <a:rPr lang="en-GB" altLang="en-US" sz="3600" dirty="0" smtClean="0">
                <a:effectLst/>
                <a:latin typeface="Avenir Book" charset="0"/>
                <a:ea typeface="Avenir Book" charset="0"/>
                <a:cs typeface="Avenir Book" charset="0"/>
              </a:rPr>
              <a:t>DVENTIS</a:t>
            </a:r>
            <a:r>
              <a:rPr lang="hu-HU" altLang="en-US" sz="3600" dirty="0" smtClean="0">
                <a:effectLst/>
                <a:latin typeface="Avenir Book" charset="0"/>
                <a:ea typeface="Avenir Book" charset="0"/>
                <a:cs typeface="Avenir Book" charset="0"/>
              </a:rPr>
              <a:t>A EGYHÁZ</a:t>
            </a:r>
            <a:r>
              <a:rPr lang="en-GB" altLang="en-US" sz="3600" dirty="0" smtClean="0">
                <a:effectLst/>
                <a:latin typeface="Avenir Book" charset="0"/>
                <a:ea typeface="Avenir Book" charset="0"/>
                <a:cs typeface="Avenir Book" charset="0"/>
              </a:rPr>
              <a:t> 1996 </a:t>
            </a:r>
            <a:r>
              <a:rPr lang="hu-HU" altLang="en-US" sz="3600" dirty="0" smtClean="0">
                <a:effectLst/>
                <a:latin typeface="Avenir Book" charset="0"/>
                <a:ea typeface="Avenir Book" charset="0"/>
                <a:cs typeface="Avenir Book" charset="0"/>
              </a:rPr>
              <a:t>ÉVI NYILATKOZATA</a:t>
            </a:r>
            <a:endParaRPr lang="en-GB" altLang="en-US" sz="3600" dirty="0">
              <a:effectLst/>
              <a:latin typeface="Avenir Book" charset="0"/>
              <a:ea typeface="Avenir Book" charset="0"/>
              <a:cs typeface="Avenir Book" charset="0"/>
            </a:endParaRPr>
          </a:p>
        </p:txBody>
      </p:sp>
      <p:sp>
        <p:nvSpPr>
          <p:cNvPr id="21507" name="Rectangle 3"/>
          <p:cNvSpPr>
            <a:spLocks noGrp="1" noChangeArrowheads="1"/>
          </p:cNvSpPr>
          <p:nvPr>
            <p:ph type="body" idx="1"/>
          </p:nvPr>
        </p:nvSpPr>
        <p:spPr>
          <a:xfrm>
            <a:off x="0" y="2492896"/>
            <a:ext cx="6156176" cy="4248472"/>
          </a:xfrm>
        </p:spPr>
        <p:txBody>
          <a:bodyPr/>
          <a:lstStyle/>
          <a:p>
            <a:pPr eaLnBrk="1" hangingPunct="1">
              <a:buSzPct val="140000"/>
              <a:buFont typeface="Arial" panose="020B0604020202020204" pitchFamily="34" charset="0"/>
              <a:buChar char="•"/>
              <a:defRPr/>
            </a:pPr>
            <a:r>
              <a:rPr lang="hu-HU" sz="2800" dirty="0" smtClean="0">
                <a:latin typeface="Calibri" charset="0"/>
                <a:ea typeface="Calibri" charset="0"/>
                <a:cs typeface="Calibri" charset="0"/>
              </a:rPr>
              <a:t>A Hetednapi Adventista </a:t>
            </a:r>
            <a:r>
              <a:rPr lang="hu-HU" sz="2800" dirty="0" smtClean="0">
                <a:latin typeface="Calibri" charset="0"/>
                <a:ea typeface="Calibri" charset="0"/>
                <a:cs typeface="Calibri" charset="0"/>
              </a:rPr>
              <a:t>Egyház Generál Konferenciájának </a:t>
            </a:r>
            <a:r>
              <a:rPr lang="hu-HU" sz="2800" dirty="0" smtClean="0">
                <a:latin typeface="Calibri" charset="0"/>
                <a:ea typeface="Calibri" charset="0"/>
                <a:cs typeface="Calibri" charset="0"/>
              </a:rPr>
              <a:t>Éves </a:t>
            </a:r>
            <a:r>
              <a:rPr lang="hu-HU" sz="2800" dirty="0" smtClean="0">
                <a:latin typeface="Calibri" charset="0"/>
                <a:ea typeface="Calibri" charset="0"/>
                <a:cs typeface="Calibri" charset="0"/>
              </a:rPr>
              <a:t>Ülésén </a:t>
            </a:r>
            <a:r>
              <a:rPr lang="hu-HU" sz="2800" dirty="0" smtClean="0">
                <a:latin typeface="Calibri" charset="0"/>
                <a:ea typeface="Calibri" charset="0"/>
                <a:cs typeface="Calibri" charset="0"/>
              </a:rPr>
              <a:t>1996-ban hivatalos nyilatkozatot adott ki a családon belüli erőszakról. </a:t>
            </a:r>
            <a:endParaRPr lang="en-US" sz="2800" dirty="0" smtClean="0">
              <a:latin typeface="Calibri" charset="0"/>
              <a:ea typeface="Calibri" charset="0"/>
              <a:cs typeface="Calibri" charset="0"/>
            </a:endParaRPr>
          </a:p>
          <a:p>
            <a:pPr eaLnBrk="1" hangingPunct="1">
              <a:buSzPct val="140000"/>
              <a:buFont typeface="Arial" panose="020B0604020202020204" pitchFamily="34" charset="0"/>
              <a:buChar char="•"/>
              <a:defRPr/>
            </a:pPr>
            <a:r>
              <a:rPr lang="hu-HU" sz="2800" dirty="0" smtClean="0">
                <a:latin typeface="Calibri" charset="0"/>
                <a:ea typeface="Calibri" charset="0"/>
                <a:cs typeface="Calibri" charset="0"/>
              </a:rPr>
              <a:t>A nyilatkozat kihangsúlyozza erkölcsi felelősségünket a családokban, </a:t>
            </a:r>
            <a:r>
              <a:rPr lang="hu-HU" sz="2800" dirty="0" smtClean="0">
                <a:latin typeface="Calibri" charset="0"/>
                <a:ea typeface="Calibri" charset="0"/>
                <a:cs typeface="Calibri" charset="0"/>
              </a:rPr>
              <a:t>a gyülekezetekben </a:t>
            </a:r>
            <a:r>
              <a:rPr lang="hu-HU" sz="2800" dirty="0" smtClean="0">
                <a:latin typeface="Calibri" charset="0"/>
                <a:ea typeface="Calibri" charset="0"/>
                <a:cs typeface="Calibri" charset="0"/>
              </a:rPr>
              <a:t>és </a:t>
            </a:r>
            <a:r>
              <a:rPr lang="hu-HU" sz="2800" dirty="0" smtClean="0">
                <a:latin typeface="Calibri" charset="0"/>
                <a:ea typeface="Calibri" charset="0"/>
                <a:cs typeface="Calibri" charset="0"/>
              </a:rPr>
              <a:t>az iskolákban </a:t>
            </a:r>
            <a:r>
              <a:rPr lang="hu-HU" sz="2800" dirty="0" smtClean="0">
                <a:latin typeface="Calibri" charset="0"/>
                <a:ea typeface="Calibri" charset="0"/>
                <a:cs typeface="Calibri" charset="0"/>
              </a:rPr>
              <a:t>előforduló bántalmazás megállításában. </a:t>
            </a:r>
            <a:endParaRPr lang="en-US" sz="2800" dirty="0">
              <a:latin typeface="Calibri" charset="0"/>
              <a:ea typeface="Calibri" charset="0"/>
              <a:cs typeface="Calibri" charset="0"/>
            </a:endParaRPr>
          </a:p>
        </p:txBody>
      </p:sp>
      <p:pic>
        <p:nvPicPr>
          <p:cNvPr id="77830" name="Picture 7"/>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6156176" y="3501008"/>
            <a:ext cx="243046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wipe(up)">
                                      <p:cBhvr>
                                        <p:cTn id="12"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39552" y="2492896"/>
            <a:ext cx="8086476" cy="2603054"/>
          </a:xfrm>
        </p:spPr>
        <p:txBody>
          <a:bodyPr/>
          <a:lstStyle/>
          <a:p>
            <a:pPr eaLnBrk="1" hangingPunct="1">
              <a:defRPr/>
            </a:pPr>
            <a:r>
              <a:rPr lang="hu-HU" altLang="en-US" sz="4800" dirty="0" smtClean="0">
                <a:solidFill>
                  <a:schemeClr val="tx1"/>
                </a:solidFill>
                <a:effectLst/>
                <a:latin typeface="Avenir Book" charset="0"/>
                <a:ea typeface="Avenir Book" charset="0"/>
                <a:cs typeface="Avenir Book" charset="0"/>
              </a:rPr>
              <a:t>MI </a:t>
            </a:r>
            <a:r>
              <a:rPr lang="hu-HU" altLang="en-US" sz="4800" dirty="0" smtClean="0">
                <a:solidFill>
                  <a:schemeClr val="tx1"/>
                </a:solidFill>
                <a:effectLst/>
                <a:latin typeface="Avenir Book" charset="0"/>
                <a:ea typeface="Avenir Book" charset="0"/>
                <a:cs typeface="Avenir Book" charset="0"/>
              </a:rPr>
              <a:t>TEHÁT</a:t>
            </a:r>
            <a:br>
              <a:rPr lang="hu-HU" altLang="en-US" sz="4800" dirty="0" smtClean="0">
                <a:solidFill>
                  <a:schemeClr val="tx1"/>
                </a:solidFill>
                <a:effectLst/>
                <a:latin typeface="Avenir Book" charset="0"/>
                <a:ea typeface="Avenir Book" charset="0"/>
                <a:cs typeface="Avenir Book" charset="0"/>
              </a:rPr>
            </a:br>
            <a:r>
              <a:rPr lang="hu-HU" altLang="en-US" sz="4800" dirty="0" smtClean="0">
                <a:solidFill>
                  <a:schemeClr val="tx1"/>
                </a:solidFill>
                <a:effectLst/>
                <a:latin typeface="Avenir Book" charset="0"/>
                <a:ea typeface="Avenir Book" charset="0"/>
                <a:cs typeface="Avenir Book" charset="0"/>
              </a:rPr>
              <a:t>A </a:t>
            </a:r>
            <a:r>
              <a:rPr lang="hu-HU" altLang="en-US" sz="4800" dirty="0" smtClean="0">
                <a:solidFill>
                  <a:schemeClr val="tx1"/>
                </a:solidFill>
                <a:effectLst/>
                <a:latin typeface="Avenir Book" charset="0"/>
                <a:ea typeface="Avenir Book" charset="0"/>
                <a:cs typeface="Avenir Book" charset="0"/>
              </a:rPr>
              <a:t>MI SZEMÉYLES VÁLASZUNK MA?</a:t>
            </a:r>
            <a:endParaRPr lang="en-GB" altLang="en-US" sz="4800" dirty="0">
              <a:solidFill>
                <a:schemeClr val="tx1"/>
              </a:solidFill>
              <a:effectLst/>
              <a:latin typeface="Avenir Book" charset="0"/>
              <a:ea typeface="Avenir Book" charset="0"/>
              <a:cs typeface="Avenir Book"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dissolve">
                                      <p:cBhvr>
                                        <p:cTn id="7" dur="5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51520" y="476672"/>
            <a:ext cx="8204844" cy="1108367"/>
          </a:xfrm>
        </p:spPr>
        <p:txBody>
          <a:bodyPr/>
          <a:lstStyle/>
          <a:p>
            <a:pPr algn="r" eaLnBrk="1" hangingPunct="1">
              <a:defRPr/>
            </a:pPr>
            <a:r>
              <a:rPr lang="en-GB" altLang="en-US" sz="3600" dirty="0" smtClean="0">
                <a:effectLst/>
                <a:latin typeface="Avenir Book" charset="0"/>
                <a:ea typeface="Avenir Book" charset="0"/>
                <a:cs typeface="Avenir Book" charset="0"/>
              </a:rPr>
              <a:t>J</a:t>
            </a:r>
            <a:r>
              <a:rPr lang="hu-HU" altLang="en-US" sz="3600" dirty="0" smtClean="0">
                <a:effectLst/>
                <a:latin typeface="Avenir Book" charset="0"/>
                <a:ea typeface="Avenir Book" charset="0"/>
                <a:cs typeface="Avenir Book" charset="0"/>
              </a:rPr>
              <a:t>ÉZUS VÁLASZA: JÁNOS </a:t>
            </a:r>
            <a:r>
              <a:rPr lang="en-GB" altLang="en-US" sz="3600" dirty="0" smtClean="0">
                <a:effectLst/>
                <a:latin typeface="Avenir Book" charset="0"/>
                <a:ea typeface="Avenir Book" charset="0"/>
                <a:cs typeface="Avenir Book" charset="0"/>
              </a:rPr>
              <a:t>13:35</a:t>
            </a:r>
            <a:endParaRPr lang="en-GB" altLang="en-US" sz="3600" dirty="0">
              <a:effectLst/>
              <a:latin typeface="Avenir Book" charset="0"/>
              <a:ea typeface="Avenir Book" charset="0"/>
              <a:cs typeface="Avenir Book" charset="0"/>
            </a:endParaRPr>
          </a:p>
        </p:txBody>
      </p:sp>
      <p:sp>
        <p:nvSpPr>
          <p:cNvPr id="24579" name="Rectangle 3"/>
          <p:cNvSpPr>
            <a:spLocks noGrp="1" noChangeArrowheads="1"/>
          </p:cNvSpPr>
          <p:nvPr>
            <p:ph type="body" idx="1"/>
          </p:nvPr>
        </p:nvSpPr>
        <p:spPr>
          <a:xfrm>
            <a:off x="3851920" y="2780928"/>
            <a:ext cx="4824536" cy="3240360"/>
          </a:xfrm>
        </p:spPr>
        <p:txBody>
          <a:bodyPr/>
          <a:lstStyle/>
          <a:p>
            <a:pPr marL="0" indent="0" algn="ctr" eaLnBrk="1" hangingPunct="1">
              <a:spcBef>
                <a:spcPct val="0"/>
              </a:spcBef>
              <a:buClrTx/>
              <a:buSzPct val="135000"/>
              <a:buFontTx/>
              <a:buNone/>
              <a:defRPr/>
            </a:pPr>
            <a:r>
              <a:rPr lang="hu-HU" altLang="en-US" sz="3600" dirty="0" smtClean="0">
                <a:latin typeface="Calibri" charset="0"/>
                <a:ea typeface="Calibri" charset="0"/>
                <a:cs typeface="Calibri" charset="0"/>
              </a:rPr>
              <a:t>„Erről ismeri meg mindenki, hogy az én tanítványaim vagytok, ha egymást SZERETNI  fogjátok.” </a:t>
            </a:r>
            <a:endParaRPr lang="hu-HU" altLang="en-US" sz="3600" dirty="0">
              <a:latin typeface="Calibri" charset="0"/>
              <a:ea typeface="Calibri" charset="0"/>
              <a:cs typeface="Calibri" charset="0"/>
            </a:endParaRPr>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wipe(up)">
                                      <p:cBhvr>
                                        <p:cTn id="7" dur="500"/>
                                        <p:tgtEl>
                                          <p:spTgt spid="245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579">
                                            <p:txEl>
                                              <p:pRg st="0" end="0"/>
                                            </p:txEl>
                                          </p:spTgt>
                                        </p:tgtEl>
                                        <p:attrNameLst>
                                          <p:attrName>style.visibility</p:attrName>
                                        </p:attrNameLst>
                                      </p:cBhvr>
                                      <p:to>
                                        <p:strVal val="visible"/>
                                      </p:to>
                                    </p:set>
                                    <p:animEffect transition="in" filter="wipe(up)">
                                      <p:cBhvr>
                                        <p:cTn id="12" dur="500"/>
                                        <p:tgtEl>
                                          <p:spTgt spid="245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utoUpdateAnimBg="0"/>
      <p:bldP spid="24579"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4" name="Imagem 3"/>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flipH="1">
            <a:off x="0" y="1340768"/>
            <a:ext cx="4036808" cy="5517231"/>
          </a:xfrm>
          <a:prstGeom prst="snip2SameRect">
            <a:avLst/>
          </a:prstGeom>
        </p:spPr>
      </p:pic>
      <p:sp>
        <p:nvSpPr>
          <p:cNvPr id="3" name="Retângulo 2"/>
          <p:cNvSpPr/>
          <p:nvPr/>
        </p:nvSpPr>
        <p:spPr>
          <a:xfrm>
            <a:off x="4355976" y="2564904"/>
            <a:ext cx="3744416" cy="4031873"/>
          </a:xfrm>
          <a:prstGeom prst="rect">
            <a:avLst/>
          </a:prstGeom>
        </p:spPr>
        <p:txBody>
          <a:bodyPr wrap="square">
            <a:spAutoFit/>
          </a:bodyPr>
          <a:lstStyle/>
          <a:p>
            <a:pPr algn="ctr"/>
            <a:r>
              <a:rPr lang="hu-HU" sz="3200" dirty="0" smtClean="0">
                <a:latin typeface="Calibri" charset="0"/>
                <a:ea typeface="Calibri" charset="0"/>
                <a:cs typeface="Calibri" charset="0"/>
              </a:rPr>
              <a:t>H</a:t>
            </a:r>
            <a:r>
              <a:rPr lang="hu-HU" sz="32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a </a:t>
            </a:r>
            <a:r>
              <a:rPr lang="hu-HU" sz="3200" dirty="0">
                <a:solidFill>
                  <a:srgbClr val="000000"/>
                </a:solidFill>
                <a:latin typeface="Calibri" panose="020F0502020204030204" pitchFamily="34" charset="0"/>
                <a:ea typeface="Times New Roman" panose="02020603050405020304" pitchFamily="18" charset="0"/>
                <a:cs typeface="Arial" panose="020B0604020202020204" pitchFamily="34" charset="0"/>
              </a:rPr>
              <a:t>a világosság gyermekeiként akarunk élni, akkor </a:t>
            </a:r>
            <a:r>
              <a:rPr lang="hu-HU" sz="3200" b="1" dirty="0">
                <a:solidFill>
                  <a:srgbClr val="000000"/>
                </a:solidFill>
                <a:latin typeface="Calibri" panose="020F0502020204030204" pitchFamily="34" charset="0"/>
                <a:ea typeface="Times New Roman" panose="02020603050405020304" pitchFamily="18" charset="0"/>
                <a:cs typeface="Arial" panose="020B0604020202020204" pitchFamily="34" charset="0"/>
              </a:rPr>
              <a:t>fényt kell </a:t>
            </a:r>
            <a:r>
              <a:rPr lang="hu-HU" sz="32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vinnünk</a:t>
            </a:r>
          </a:p>
          <a:p>
            <a:pPr algn="ctr"/>
            <a:r>
              <a:rPr lang="hu-HU" sz="32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a </a:t>
            </a:r>
            <a:r>
              <a:rPr lang="hu-HU" sz="3200" b="1" dirty="0">
                <a:solidFill>
                  <a:srgbClr val="000000"/>
                </a:solidFill>
                <a:latin typeface="Calibri" panose="020F0502020204030204" pitchFamily="34" charset="0"/>
                <a:ea typeface="Times New Roman" panose="02020603050405020304" pitchFamily="18" charset="0"/>
                <a:cs typeface="Arial" panose="020B0604020202020204" pitchFamily="34" charset="0"/>
              </a:rPr>
              <a:t>sötétségbe</a:t>
            </a:r>
            <a:r>
              <a:rPr lang="hu-HU" sz="3200" dirty="0">
                <a:solidFill>
                  <a:srgbClr val="000000"/>
                </a:solidFill>
                <a:latin typeface="Calibri" panose="020F0502020204030204" pitchFamily="34" charset="0"/>
                <a:ea typeface="Times New Roman" panose="02020603050405020304" pitchFamily="18" charset="0"/>
                <a:cs typeface="Arial" panose="020B0604020202020204" pitchFamily="34" charset="0"/>
              </a:rPr>
              <a:t>, ahol a közelünkben bántalmazás történik. </a:t>
            </a:r>
            <a:endParaRPr lang="hu-HU" sz="3200" dirty="0">
              <a:latin typeface="Calibri" charset="0"/>
              <a:ea typeface="Calibri" charset="0"/>
              <a:cs typeface="Calibri" charset="0"/>
            </a:endParaRPr>
          </a:p>
        </p:txBody>
      </p:sp>
    </p:spTree>
  </p:cSld>
  <p:clrMapOvr>
    <a:masterClrMapping/>
  </p:clrMapOvr>
  <p:transition spd="slow">
    <p:circl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tângulo 1"/>
          <p:cNvSpPr/>
          <p:nvPr/>
        </p:nvSpPr>
        <p:spPr>
          <a:xfrm>
            <a:off x="4716016" y="2204864"/>
            <a:ext cx="3888432" cy="5078313"/>
          </a:xfrm>
          <a:prstGeom prst="rect">
            <a:avLst/>
          </a:prstGeom>
        </p:spPr>
        <p:txBody>
          <a:bodyPr wrap="square">
            <a:spAutoFit/>
          </a:bodyPr>
          <a:lstStyle/>
          <a:p>
            <a:pPr>
              <a:spcAft>
                <a:spcPts val="0"/>
              </a:spcAft>
              <a:tabLst>
                <a:tab pos="457200" algn="l"/>
              </a:tabLst>
            </a:pPr>
            <a:r>
              <a:rPr lang="hu-HU" sz="36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Törődnünk </a:t>
            </a:r>
            <a:r>
              <a:rPr lang="hu-HU" sz="3600" b="1" dirty="0">
                <a:solidFill>
                  <a:srgbClr val="000000"/>
                </a:solidFill>
                <a:latin typeface="Calibri" panose="020F0502020204030204" pitchFamily="34" charset="0"/>
                <a:ea typeface="Times New Roman" panose="02020603050405020304" pitchFamily="18" charset="0"/>
                <a:cs typeface="Arial" panose="020B0604020202020204" pitchFamily="34" charset="0"/>
              </a:rPr>
              <a:t>kell egymással</a:t>
            </a:r>
            <a:r>
              <a:rPr lang="hu-HU" sz="3600" dirty="0">
                <a:solidFill>
                  <a:srgbClr val="000000"/>
                </a:solidFill>
                <a:latin typeface="Calibri" panose="020F0502020204030204" pitchFamily="34" charset="0"/>
                <a:ea typeface="Times New Roman" panose="02020603050405020304" pitchFamily="18" charset="0"/>
                <a:cs typeface="Arial" panose="020B0604020202020204" pitchFamily="34" charset="0"/>
              </a:rPr>
              <a:t>, még akkor is, ha könnyebb lenne csendben maradni és kívülállónak </a:t>
            </a:r>
            <a:r>
              <a:rPr lang="hu-HU" sz="36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maradni!</a:t>
            </a:r>
            <a:endParaRPr lang="hu-HU" sz="4000" dirty="0">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tabLst>
                <a:tab pos="457200" algn="l"/>
              </a:tabLst>
            </a:pPr>
            <a:r>
              <a:rPr lang="hu-HU" sz="3600" dirty="0">
                <a:solidFill>
                  <a:srgbClr val="000000"/>
                </a:solidFill>
                <a:latin typeface="Calibri" panose="020F0502020204030204" pitchFamily="34" charset="0"/>
                <a:ea typeface="Times New Roman" panose="02020603050405020304" pitchFamily="18" charset="0"/>
                <a:cs typeface="Arial" panose="020B0604020202020204" pitchFamily="34" charset="0"/>
              </a:rPr>
              <a:t> </a:t>
            </a:r>
            <a:endParaRPr lang="hu-HU" sz="4000" dirty="0">
              <a:latin typeface="Calibri" panose="020F0502020204030204" pitchFamily="34" charset="0"/>
              <a:ea typeface="Times New Roman" panose="02020603050405020304" pitchFamily="18" charset="0"/>
              <a:cs typeface="Times New Roman" panose="02020603050405020304" pitchFamily="18" charset="0"/>
            </a:endParaRPr>
          </a:p>
          <a:p>
            <a:pPr algn="ctr"/>
            <a:endParaRPr lang="hu-HU" sz="3600" dirty="0">
              <a:latin typeface="Calibri" charset="0"/>
              <a:ea typeface="Calibri" charset="0"/>
              <a:cs typeface="Calibri" charset="0"/>
            </a:endParaRPr>
          </a:p>
        </p:txBody>
      </p:sp>
      <p:pic>
        <p:nvPicPr>
          <p:cNvPr id="4" name="Picture 3"/>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539552" y="1556792"/>
            <a:ext cx="3589146" cy="5063614"/>
          </a:xfrm>
          <a:prstGeom prst="rect">
            <a:avLst/>
          </a:prstGeom>
          <a:ln>
            <a:noFill/>
          </a:ln>
          <a:effectLst>
            <a:softEdge rad="112500"/>
          </a:effectLst>
        </p:spPr>
      </p:pic>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80231" name="Rectangle 7"/>
          <p:cNvSpPr>
            <a:spLocks noChangeArrowheads="1"/>
          </p:cNvSpPr>
          <p:nvPr/>
        </p:nvSpPr>
        <p:spPr bwMode="auto">
          <a:xfrm rot="14147">
            <a:off x="1190949" y="204029"/>
            <a:ext cx="7482571" cy="1442616"/>
          </a:xfrm>
          <a:prstGeom prst="rect">
            <a:avLst/>
          </a:prstGeom>
          <a:noFill/>
          <a:ln>
            <a:noFill/>
          </a:ln>
          <a:effectLst>
            <a:outerShdw blurRad="63500" dist="35921" dir="2700000" algn="ctr" rotWithShape="0">
              <a:schemeClr val="tx1">
                <a:alpha val="74997"/>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eaLnBrk="1" hangingPunct="1">
              <a:defRPr/>
            </a:pPr>
            <a:r>
              <a:rPr lang="hu-HU" sz="3600" dirty="0" smtClean="0">
                <a:solidFill>
                  <a:srgbClr val="F7D47D"/>
                </a:solidFill>
                <a:latin typeface="Avenir Book" charset="0"/>
                <a:ea typeface="Avenir Book" charset="0"/>
                <a:cs typeface="Avenir Book" charset="0"/>
              </a:rPr>
              <a:t>ISMERSZ BÁNTALMAZOTT SZEMÉLYEKET</a:t>
            </a:r>
            <a:r>
              <a:rPr lang="en-GB" sz="3600" dirty="0" smtClean="0">
                <a:solidFill>
                  <a:srgbClr val="F7D47D"/>
                </a:solidFill>
                <a:latin typeface="Avenir Book" charset="0"/>
                <a:ea typeface="Avenir Book" charset="0"/>
                <a:cs typeface="Avenir Book" charset="0"/>
              </a:rPr>
              <a:t>?</a:t>
            </a:r>
            <a:endParaRPr lang="en-GB" sz="3600" dirty="0">
              <a:solidFill>
                <a:srgbClr val="F7D47D"/>
              </a:solidFill>
              <a:latin typeface="Avenir Book" charset="0"/>
              <a:ea typeface="Avenir Book" charset="0"/>
              <a:cs typeface="Avenir Book" charset="0"/>
            </a:endParaRPr>
          </a:p>
        </p:txBody>
      </p:sp>
      <p:sp>
        <p:nvSpPr>
          <p:cNvPr id="180232" name="Text Box 8"/>
          <p:cNvSpPr txBox="1">
            <a:spLocks noChangeArrowheads="1"/>
          </p:cNvSpPr>
          <p:nvPr/>
        </p:nvSpPr>
        <p:spPr bwMode="auto">
          <a:xfrm>
            <a:off x="3995936" y="2276872"/>
            <a:ext cx="4680520" cy="4548938"/>
          </a:xfrm>
          <a:prstGeom prst="rect">
            <a:avLst/>
          </a:prstGeom>
          <a:noFill/>
          <a:ln>
            <a:noFill/>
          </a:ln>
          <a:effectLst>
            <a:outerShdw blurRad="63500" dist="38099" dir="2700000" algn="ctr" rotWithShape="0">
              <a:srgbClr val="F7D47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charset="0"/>
                <a:ea typeface="ＭＳ Ｐゴシック" charset="-128"/>
              </a:defRPr>
            </a:lvl1pPr>
            <a:lvl2pPr marL="742950" indent="-285750" eaLnBrk="0" hangingPunct="0">
              <a:defRPr sz="2400">
                <a:solidFill>
                  <a:schemeClr val="tx1"/>
                </a:solidFill>
                <a:latin typeface="Times New Roman" charset="0"/>
                <a:ea typeface="ＭＳ Ｐゴシック" charset="-128"/>
              </a:defRPr>
            </a:lvl2pPr>
            <a:lvl3pPr marL="1143000" indent="-228600" eaLnBrk="0" hangingPunct="0">
              <a:defRPr sz="2400">
                <a:solidFill>
                  <a:schemeClr val="tx1"/>
                </a:solidFill>
                <a:latin typeface="Times New Roman" charset="0"/>
                <a:ea typeface="ＭＳ Ｐゴシック" charset="-128"/>
              </a:defRPr>
            </a:lvl3pPr>
            <a:lvl4pPr marL="1600200" indent="-228600" eaLnBrk="0" hangingPunct="0">
              <a:defRPr sz="2400">
                <a:solidFill>
                  <a:schemeClr val="tx1"/>
                </a:solidFill>
                <a:latin typeface="Times New Roman" charset="0"/>
                <a:ea typeface="ＭＳ Ｐゴシック" charset="-128"/>
              </a:defRPr>
            </a:lvl4pPr>
            <a:lvl5pPr marL="2057400" indent="-228600" eaLnBrk="0" hangingPunct="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spcBef>
                <a:spcPct val="20000"/>
              </a:spcBef>
              <a:defRPr/>
            </a:pPr>
            <a:r>
              <a:rPr lang="hu-HU" altLang="ja-JP" sz="3200" dirty="0">
                <a:latin typeface="Calibri" charset="0"/>
                <a:ea typeface="Calibri" charset="0"/>
                <a:cs typeface="Calibri" charset="0"/>
              </a:rPr>
              <a:t>„Nyisd meg a te szádat amellett, aki néma, és azoknak dolgában, akik adattak veszedelemre. Nyisd meg a te szádat, ítélj igazságot; forgasd ügyét a szegénynek és a szűkölködőnek!” </a:t>
            </a:r>
            <a:endParaRPr lang="hu-HU" altLang="ja-JP" sz="3200" dirty="0" smtClean="0">
              <a:latin typeface="Calibri" charset="0"/>
              <a:ea typeface="Calibri" charset="0"/>
              <a:cs typeface="Calibri" charset="0"/>
            </a:endParaRPr>
          </a:p>
          <a:p>
            <a:pPr algn="ctr" eaLnBrk="1" hangingPunct="1">
              <a:spcBef>
                <a:spcPct val="20000"/>
              </a:spcBef>
              <a:defRPr/>
            </a:pPr>
            <a:r>
              <a:rPr lang="hu-HU" altLang="ja-JP" sz="2800" i="1" dirty="0" smtClean="0">
                <a:latin typeface="Calibri" charset="0"/>
                <a:ea typeface="Calibri" charset="0"/>
                <a:cs typeface="Calibri" charset="0"/>
              </a:rPr>
              <a:t>(</a:t>
            </a:r>
            <a:r>
              <a:rPr lang="hu-HU" altLang="ja-JP" sz="2800" i="1" dirty="0" err="1">
                <a:latin typeface="Calibri" charset="0"/>
                <a:ea typeface="Calibri" charset="0"/>
                <a:cs typeface="Calibri" charset="0"/>
              </a:rPr>
              <a:t>Péld</a:t>
            </a:r>
            <a:r>
              <a:rPr lang="hu-HU" altLang="ja-JP" sz="2800" i="1" dirty="0">
                <a:latin typeface="Calibri" charset="0"/>
                <a:ea typeface="Calibri" charset="0"/>
                <a:cs typeface="Calibri" charset="0"/>
              </a:rPr>
              <a:t> </a:t>
            </a:r>
            <a:r>
              <a:rPr lang="hu-HU" altLang="ja-JP" sz="2800" i="1" dirty="0" smtClean="0">
                <a:latin typeface="Calibri" charset="0"/>
                <a:ea typeface="Calibri" charset="0"/>
                <a:cs typeface="Calibri" charset="0"/>
              </a:rPr>
              <a:t>31:8-9)</a:t>
            </a:r>
            <a:endParaRPr lang="en-GB" altLang="en-US" sz="3200" dirty="0" smtClean="0">
              <a:latin typeface="Calibri" charset="0"/>
              <a:ea typeface="Calibri" charset="0"/>
              <a:cs typeface="Calibri"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80231"/>
                                        </p:tgtEl>
                                        <p:attrNameLst>
                                          <p:attrName>style.visibility</p:attrName>
                                        </p:attrNameLst>
                                      </p:cBhvr>
                                      <p:to>
                                        <p:strVal val="visible"/>
                                      </p:to>
                                    </p:set>
                                    <p:anim calcmode="lin" valueType="num">
                                      <p:cBhvr>
                                        <p:cTn id="7" dur="500" fill="hold"/>
                                        <p:tgtEl>
                                          <p:spTgt spid="180231"/>
                                        </p:tgtEl>
                                        <p:attrNameLst>
                                          <p:attrName>ppt_w</p:attrName>
                                        </p:attrNameLst>
                                      </p:cBhvr>
                                      <p:tavLst>
                                        <p:tav tm="0">
                                          <p:val>
                                            <p:fltVal val="0"/>
                                          </p:val>
                                        </p:tav>
                                        <p:tav tm="100000">
                                          <p:val>
                                            <p:strVal val="#ppt_w"/>
                                          </p:val>
                                        </p:tav>
                                      </p:tavLst>
                                    </p:anim>
                                    <p:anim calcmode="lin" valueType="num">
                                      <p:cBhvr>
                                        <p:cTn id="8" dur="500" fill="hold"/>
                                        <p:tgtEl>
                                          <p:spTgt spid="180231"/>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180232"/>
                                        </p:tgtEl>
                                        <p:attrNameLst>
                                          <p:attrName>style.visibility</p:attrName>
                                        </p:attrNameLst>
                                      </p:cBhvr>
                                      <p:to>
                                        <p:strVal val="visible"/>
                                      </p:to>
                                    </p:set>
                                    <p:animEffect transition="in" filter="wipe(up)">
                                      <p:cBhvr>
                                        <p:cTn id="13" dur="500"/>
                                        <p:tgtEl>
                                          <p:spTgt spid="180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1" grpId="0" autoUpdateAnimBg="0"/>
      <p:bldP spid="18023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1192088" y="773832"/>
            <a:ext cx="7772400" cy="1143000"/>
          </a:xfrm>
        </p:spPr>
        <p:txBody>
          <a:bodyPr/>
          <a:lstStyle/>
          <a:p>
            <a:pPr algn="r" eaLnBrk="1" hangingPunct="1">
              <a:defRPr/>
            </a:pPr>
            <a:r>
              <a:rPr lang="hu-HU" altLang="en-US" sz="4000" dirty="0" smtClean="0">
                <a:effectLst/>
                <a:latin typeface="Avenir Book" charset="0"/>
                <a:ea typeface="Avenir Book" charset="0"/>
                <a:cs typeface="Avenir Book" charset="0"/>
              </a:rPr>
              <a:t>NÖVEKEDÉSI STATISZTIK</a:t>
            </a:r>
            <a:r>
              <a:rPr lang="en-GB" altLang="en-US" sz="4000" dirty="0" smtClean="0">
                <a:effectLst/>
                <a:latin typeface="Avenir Book" charset="0"/>
                <a:ea typeface="Avenir Book" charset="0"/>
                <a:cs typeface="Avenir Book" charset="0"/>
              </a:rPr>
              <a:t>A</a:t>
            </a:r>
            <a:r>
              <a:rPr lang="hu-HU" altLang="en-US" sz="4000" dirty="0" smtClean="0">
                <a:effectLst/>
                <a:latin typeface="Avenir Book" charset="0"/>
                <a:ea typeface="Avenir Book" charset="0"/>
                <a:cs typeface="Avenir Book" charset="0"/>
              </a:rPr>
              <a:t> </a:t>
            </a:r>
            <a:endParaRPr lang="en-GB" altLang="en-US" sz="4000" dirty="0">
              <a:effectLst/>
              <a:latin typeface="Avenir Book" charset="0"/>
              <a:ea typeface="Avenir Book" charset="0"/>
              <a:cs typeface="Avenir Book" charset="0"/>
            </a:endParaRPr>
          </a:p>
        </p:txBody>
      </p:sp>
      <p:sp>
        <p:nvSpPr>
          <p:cNvPr id="78851" name="Rectangle 3"/>
          <p:cNvSpPr>
            <a:spLocks noGrp="1" noChangeArrowheads="1"/>
          </p:cNvSpPr>
          <p:nvPr>
            <p:ph type="body" idx="1"/>
          </p:nvPr>
        </p:nvSpPr>
        <p:spPr>
          <a:xfrm>
            <a:off x="323528" y="2348880"/>
            <a:ext cx="8561504" cy="4176464"/>
          </a:xfrm>
        </p:spPr>
        <p:txBody>
          <a:bodyPr/>
          <a:lstStyle/>
          <a:p>
            <a:pPr eaLnBrk="1" hangingPunct="1">
              <a:buSzPct val="90000"/>
              <a:buFont typeface="Arial" panose="020B0604020202020204" pitchFamily="34" charset="0"/>
              <a:buChar char="•"/>
              <a:defRPr/>
            </a:pPr>
            <a:r>
              <a:rPr lang="hu-HU" altLang="ja-JP" sz="2800" dirty="0" smtClean="0">
                <a:latin typeface="Calibri" charset="0"/>
                <a:ea typeface="Calibri" charset="0"/>
                <a:cs typeface="Calibri" charset="0"/>
              </a:rPr>
              <a:t>Észak-Amerikában évente 3 millió gyermekbántalmazási ügyben indul eljárás. </a:t>
            </a:r>
            <a:endParaRPr lang="en-GB" altLang="en-US" sz="2800" dirty="0" smtClean="0">
              <a:latin typeface="Calibri" charset="0"/>
              <a:ea typeface="Calibri" charset="0"/>
              <a:cs typeface="Calibri" charset="0"/>
            </a:endParaRPr>
          </a:p>
          <a:p>
            <a:pPr eaLnBrk="1" hangingPunct="1">
              <a:buSzPct val="90000"/>
              <a:buFont typeface="Arial" panose="020B0604020202020204" pitchFamily="34" charset="0"/>
              <a:buChar char="•"/>
              <a:defRPr/>
            </a:pPr>
            <a:r>
              <a:rPr lang="hu-HU" altLang="ja-JP" sz="2800" dirty="0" smtClean="0">
                <a:latin typeface="Calibri" charset="0"/>
                <a:ea typeface="Calibri" charset="0"/>
                <a:cs typeface="Calibri" charset="0"/>
              </a:rPr>
              <a:t>Minden 5. </a:t>
            </a:r>
            <a:r>
              <a:rPr lang="hu-HU" altLang="ja-JP" sz="2800" dirty="0" smtClean="0">
                <a:latin typeface="Calibri" charset="0"/>
                <a:ea typeface="Calibri" charset="0"/>
                <a:cs typeface="Calibri" charset="0"/>
              </a:rPr>
              <a:t>Istentiszteleti </a:t>
            </a:r>
            <a:r>
              <a:rPr lang="hu-HU" altLang="ja-JP" sz="2800" dirty="0" smtClean="0">
                <a:latin typeface="Calibri" charset="0"/>
                <a:ea typeface="Calibri" charset="0"/>
                <a:cs typeface="Calibri" charset="0"/>
              </a:rPr>
              <a:t>helyen jelentettek gyermek-molesztálási esetet. </a:t>
            </a:r>
            <a:endParaRPr lang="en-GB" altLang="ja-JP" sz="2800" dirty="0" smtClean="0">
              <a:latin typeface="Calibri" charset="0"/>
              <a:ea typeface="Calibri" charset="0"/>
              <a:cs typeface="Calibri" charset="0"/>
            </a:endParaRPr>
          </a:p>
          <a:p>
            <a:pPr eaLnBrk="1" hangingPunct="1">
              <a:buSzPct val="90000"/>
              <a:buFont typeface="Arial" panose="020B0604020202020204" pitchFamily="34" charset="0"/>
              <a:buChar char="•"/>
              <a:defRPr/>
            </a:pPr>
            <a:r>
              <a:rPr lang="hu-HU" altLang="en-US" sz="2800" dirty="0" smtClean="0">
                <a:latin typeface="Calibri" charset="0"/>
                <a:ea typeface="Calibri" charset="0"/>
                <a:cs typeface="Calibri" charset="0"/>
              </a:rPr>
              <a:t>Észak-Amerikában minden 10. percben jelentenek gyermekbántalmazási incidenst. </a:t>
            </a:r>
            <a:endParaRPr lang="en-GB" altLang="en-US" sz="2800" dirty="0" smtClean="0">
              <a:latin typeface="Calibri" charset="0"/>
              <a:ea typeface="Calibri" charset="0"/>
              <a:cs typeface="Calibri" charset="0"/>
            </a:endParaRPr>
          </a:p>
          <a:p>
            <a:pPr marL="0" indent="0" algn="r" eaLnBrk="1" hangingPunct="1">
              <a:buSzPct val="90000"/>
              <a:buNone/>
              <a:defRPr/>
            </a:pPr>
            <a:endParaRPr lang="en-GB" altLang="en-US" sz="2000" dirty="0" smtClean="0">
              <a:latin typeface="Calibri" charset="0"/>
              <a:ea typeface="Calibri" charset="0"/>
              <a:cs typeface="Calibri" charset="0"/>
            </a:endParaRPr>
          </a:p>
          <a:p>
            <a:pPr marL="0" indent="0" algn="r" eaLnBrk="1" hangingPunct="1">
              <a:buSzPct val="90000"/>
              <a:buNone/>
              <a:defRPr/>
            </a:pPr>
            <a:r>
              <a:rPr lang="en-GB" altLang="en-US" sz="2000" dirty="0" smtClean="0">
                <a:latin typeface="Calibri" charset="0"/>
                <a:ea typeface="Calibri" charset="0"/>
                <a:cs typeface="Calibri" charset="0"/>
              </a:rPr>
              <a:t>(Adventist Risk Management)</a:t>
            </a:r>
            <a:endParaRPr lang="en-GB" altLang="en-US" sz="2000" dirty="0">
              <a:latin typeface="Calibri" charset="0"/>
              <a:ea typeface="Calibri" charset="0"/>
              <a:cs typeface="Calibri"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Effect transition="in" filter="wipe(up)">
                                      <p:cBhvr>
                                        <p:cTn id="7" dur="500"/>
                                        <p:tgtEl>
                                          <p:spTgt spid="788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8851">
                                            <p:txEl>
                                              <p:pRg st="1" end="1"/>
                                            </p:txEl>
                                          </p:spTgt>
                                        </p:tgtEl>
                                        <p:attrNameLst>
                                          <p:attrName>style.visibility</p:attrName>
                                        </p:attrNameLst>
                                      </p:cBhvr>
                                      <p:to>
                                        <p:strVal val="visible"/>
                                      </p:to>
                                    </p:set>
                                    <p:animEffect transition="in" filter="wipe(up)">
                                      <p:cBhvr>
                                        <p:cTn id="12" dur="500"/>
                                        <p:tgtEl>
                                          <p:spTgt spid="788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8851">
                                            <p:txEl>
                                              <p:pRg st="2" end="2"/>
                                            </p:txEl>
                                          </p:spTgt>
                                        </p:tgtEl>
                                        <p:attrNameLst>
                                          <p:attrName>style.visibility</p:attrName>
                                        </p:attrNameLst>
                                      </p:cBhvr>
                                      <p:to>
                                        <p:strVal val="visible"/>
                                      </p:to>
                                    </p:set>
                                    <p:animEffect transition="in" filter="wipe(up)">
                                      <p:cBhvr>
                                        <p:cTn id="17" dur="500"/>
                                        <p:tgtEl>
                                          <p:spTgt spid="788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78851">
                                            <p:txEl>
                                              <p:pRg st="4" end="4"/>
                                            </p:txEl>
                                          </p:spTgt>
                                        </p:tgtEl>
                                        <p:attrNameLst>
                                          <p:attrName>style.visibility</p:attrName>
                                        </p:attrNameLst>
                                      </p:cBhvr>
                                      <p:to>
                                        <p:strVal val="visible"/>
                                      </p:to>
                                    </p:set>
                                    <p:animEffect transition="in" filter="wipe(up)">
                                      <p:cBhvr>
                                        <p:cTn id="22" dur="500"/>
                                        <p:tgtEl>
                                          <p:spTgt spid="788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3563887" y="0"/>
            <a:ext cx="5436157" cy="1988840"/>
          </a:xfrm>
        </p:spPr>
        <p:txBody>
          <a:bodyPr/>
          <a:lstStyle/>
          <a:p>
            <a:pPr algn="r" eaLnBrk="1" hangingPunct="1">
              <a:defRPr/>
            </a:pPr>
            <a:r>
              <a:rPr lang="hu-HU" sz="3600" dirty="0" smtClean="0">
                <a:effectLst/>
                <a:latin typeface="Avenir Book" charset="0"/>
                <a:ea typeface="Avenir Book" charset="0"/>
                <a:cs typeface="Avenir Book" charset="0"/>
              </a:rPr>
              <a:t>AZ USA </a:t>
            </a:r>
            <a:r>
              <a:rPr lang="en-US" sz="3600" dirty="0" smtClean="0">
                <a:effectLst/>
                <a:latin typeface="Avenir Book" charset="0"/>
                <a:ea typeface="Avenir Book" charset="0"/>
                <a:cs typeface="Avenir Book" charset="0"/>
              </a:rPr>
              <a:t>201</a:t>
            </a:r>
            <a:r>
              <a:rPr lang="hu-HU" sz="3600" dirty="0" smtClean="0">
                <a:effectLst/>
                <a:latin typeface="Avenir Book" charset="0"/>
                <a:ea typeface="Avenir Book" charset="0"/>
                <a:cs typeface="Avenir Book" charset="0"/>
              </a:rPr>
              <a:t>6. </a:t>
            </a:r>
            <a:r>
              <a:rPr lang="hu-HU" sz="3600" dirty="0" smtClean="0">
                <a:effectLst/>
                <a:latin typeface="Avenir Book" charset="0"/>
                <a:ea typeface="Avenir Book" charset="0"/>
                <a:cs typeface="Avenir Book" charset="0"/>
              </a:rPr>
              <a:t>ÉVI BÁNTALMAZÁSI STATISZTIKÁJA</a:t>
            </a:r>
            <a:r>
              <a:rPr lang="en-US" sz="3600" dirty="0" smtClean="0">
                <a:effectLst/>
                <a:latin typeface="Avenir Book" charset="0"/>
                <a:ea typeface="Avenir Book" charset="0"/>
                <a:cs typeface="Avenir Book" charset="0"/>
              </a:rPr>
              <a:t> </a:t>
            </a:r>
            <a:endParaRPr lang="en-GB" altLang="en-US" sz="3600" dirty="0">
              <a:effectLst/>
              <a:latin typeface="Avenir Book" charset="0"/>
              <a:ea typeface="Avenir Book" charset="0"/>
              <a:cs typeface="Avenir Book" charset="0"/>
            </a:endParaRPr>
          </a:p>
        </p:txBody>
      </p:sp>
      <p:sp>
        <p:nvSpPr>
          <p:cNvPr id="133123" name="Rectangle 3"/>
          <p:cNvSpPr>
            <a:spLocks noGrp="1" noChangeArrowheads="1"/>
          </p:cNvSpPr>
          <p:nvPr>
            <p:ph type="body" idx="1"/>
          </p:nvPr>
        </p:nvSpPr>
        <p:spPr>
          <a:xfrm>
            <a:off x="467544" y="1916832"/>
            <a:ext cx="8424936" cy="4110111"/>
          </a:xfrm>
        </p:spPr>
        <p:txBody>
          <a:bodyPr/>
          <a:lstStyle/>
          <a:p>
            <a:pPr>
              <a:buFont typeface="Arial" panose="020B0604020202020204" pitchFamily="34" charset="0"/>
              <a:buChar char="•"/>
              <a:defRPr/>
            </a:pPr>
            <a:r>
              <a:rPr lang="hu-HU" altLang="en-US" sz="2800" dirty="0" smtClean="0">
                <a:latin typeface="Calibri" charset="0"/>
                <a:ea typeface="Calibri" charset="0"/>
                <a:cs typeface="Calibri" charset="0"/>
              </a:rPr>
              <a:t>Tavaly </a:t>
            </a:r>
            <a:r>
              <a:rPr lang="en-US" altLang="en-US" sz="2800" dirty="0" smtClean="0">
                <a:latin typeface="Calibri" charset="0"/>
                <a:ea typeface="Calibri" charset="0"/>
                <a:cs typeface="Calibri" charset="0"/>
              </a:rPr>
              <a:t>702</a:t>
            </a:r>
            <a:r>
              <a:rPr lang="hu-HU" altLang="en-US" sz="2800" dirty="0" smtClean="0">
                <a:latin typeface="Calibri" charset="0"/>
                <a:ea typeface="Calibri" charset="0"/>
                <a:cs typeface="Calibri" charset="0"/>
              </a:rPr>
              <a:t> ezer gyermek vált bántalmazás vagy elhanyagoltság áldozatává. (Ez 1000 gyermekből </a:t>
            </a:r>
            <a:r>
              <a:rPr lang="en-US" altLang="en-US" sz="2800" dirty="0" smtClean="0">
                <a:latin typeface="Calibri" charset="0"/>
                <a:ea typeface="Calibri" charset="0"/>
                <a:cs typeface="Calibri" charset="0"/>
              </a:rPr>
              <a:t>9</a:t>
            </a:r>
            <a:r>
              <a:rPr lang="hu-HU" altLang="en-US" sz="2800" dirty="0" smtClean="0">
                <a:latin typeface="Calibri" charset="0"/>
                <a:ea typeface="Calibri" charset="0"/>
                <a:cs typeface="Calibri" charset="0"/>
              </a:rPr>
              <a:t>,</a:t>
            </a:r>
            <a:r>
              <a:rPr lang="en-US" altLang="en-US" sz="2800" dirty="0" smtClean="0">
                <a:latin typeface="Calibri" charset="0"/>
                <a:ea typeface="Calibri" charset="0"/>
                <a:cs typeface="Calibri" charset="0"/>
              </a:rPr>
              <a:t>2</a:t>
            </a:r>
            <a:r>
              <a:rPr lang="hu-HU" altLang="en-US" sz="2800" dirty="0" err="1" smtClean="0">
                <a:latin typeface="Calibri" charset="0"/>
                <a:ea typeface="Calibri" charset="0"/>
                <a:cs typeface="Calibri" charset="0"/>
              </a:rPr>
              <a:t>-t</a:t>
            </a:r>
            <a:r>
              <a:rPr lang="hu-HU" altLang="en-US" sz="2800" dirty="0" smtClean="0">
                <a:latin typeface="Calibri" charset="0"/>
                <a:ea typeface="Calibri" charset="0"/>
                <a:cs typeface="Calibri" charset="0"/>
              </a:rPr>
              <a:t> jelent az USA-ban) </a:t>
            </a:r>
            <a:endParaRPr lang="en-US" altLang="en-US" sz="2800" dirty="0" smtClean="0">
              <a:latin typeface="Calibri" charset="0"/>
              <a:ea typeface="Calibri" charset="0"/>
              <a:cs typeface="Calibri" charset="0"/>
            </a:endParaRPr>
          </a:p>
          <a:p>
            <a:pPr>
              <a:buFont typeface="Arial" panose="020B0604020202020204" pitchFamily="34" charset="0"/>
              <a:buChar char="•"/>
              <a:defRPr/>
            </a:pPr>
            <a:r>
              <a:rPr lang="en-US" altLang="en-US" sz="2800" dirty="0" smtClean="0">
                <a:latin typeface="Calibri" charset="0"/>
                <a:ea typeface="Calibri" charset="0"/>
                <a:cs typeface="Calibri" charset="0"/>
              </a:rPr>
              <a:t>3</a:t>
            </a:r>
            <a:r>
              <a:rPr lang="hu-HU" altLang="en-US" sz="2800" dirty="0" smtClean="0">
                <a:latin typeface="Calibri" charset="0"/>
                <a:ea typeface="Calibri" charset="0"/>
                <a:cs typeface="Calibri" charset="0"/>
              </a:rPr>
              <a:t>,</a:t>
            </a:r>
            <a:r>
              <a:rPr lang="en-US" altLang="en-US" sz="2800" dirty="0" smtClean="0">
                <a:latin typeface="Calibri" charset="0"/>
                <a:ea typeface="Calibri" charset="0"/>
                <a:cs typeface="Calibri" charset="0"/>
              </a:rPr>
              <a:t>2 </a:t>
            </a:r>
            <a:r>
              <a:rPr lang="hu-HU" altLang="en-US" sz="2800" dirty="0" smtClean="0">
                <a:latin typeface="Calibri" charset="0"/>
                <a:ea typeface="Calibri" charset="0"/>
                <a:cs typeface="Calibri" charset="0"/>
              </a:rPr>
              <a:t>millió gyermekbántalmazási ügyet vizsgáltak ki az elmúlt esztendőben. </a:t>
            </a:r>
            <a:endParaRPr lang="en-US" altLang="en-US" sz="2800" dirty="0" smtClean="0">
              <a:latin typeface="Calibri" charset="0"/>
              <a:ea typeface="Calibri" charset="0"/>
              <a:cs typeface="Calibri" charset="0"/>
            </a:endParaRPr>
          </a:p>
          <a:p>
            <a:pPr>
              <a:buFont typeface="Arial" panose="020B0604020202020204" pitchFamily="34" charset="0"/>
              <a:buChar char="•"/>
              <a:defRPr/>
            </a:pPr>
            <a:r>
              <a:rPr lang="hu-HU" altLang="en-US" sz="2800" dirty="0" smtClean="0">
                <a:latin typeface="Calibri" charset="0"/>
                <a:ea typeface="Calibri" charset="0"/>
                <a:cs typeface="Calibri" charset="0"/>
              </a:rPr>
              <a:t>Naponta több, mint négy gyermek hal bele a bántalmazás következményeibe. </a:t>
            </a:r>
            <a:endParaRPr lang="en-US" altLang="en-US" sz="2800" dirty="0">
              <a:latin typeface="Calibri" charset="0"/>
              <a:ea typeface="Calibri" charset="0"/>
              <a:cs typeface="Calibri" charset="0"/>
            </a:endParaRPr>
          </a:p>
          <a:p>
            <a:pPr>
              <a:buFont typeface="Arial" panose="020B0604020202020204" pitchFamily="34" charset="0"/>
              <a:buChar char="•"/>
              <a:defRPr/>
            </a:pPr>
            <a:r>
              <a:rPr lang="hu-HU" altLang="en-US" sz="2800" dirty="0" smtClean="0">
                <a:latin typeface="Calibri" charset="0"/>
                <a:ea typeface="Calibri" charset="0"/>
                <a:cs typeface="Calibri" charset="0"/>
              </a:rPr>
              <a:t>Az USA-ban tavaly </a:t>
            </a:r>
            <a:r>
              <a:rPr lang="en-US" altLang="en-US" sz="2800" dirty="0" smtClean="0">
                <a:latin typeface="Calibri" charset="0"/>
                <a:ea typeface="Calibri" charset="0"/>
                <a:cs typeface="Calibri" charset="0"/>
              </a:rPr>
              <a:t>1580 </a:t>
            </a:r>
            <a:r>
              <a:rPr lang="hu-HU" altLang="en-US" sz="2800" dirty="0" smtClean="0">
                <a:latin typeface="Calibri" charset="0"/>
                <a:ea typeface="Calibri" charset="0"/>
                <a:cs typeface="Calibri" charset="0"/>
              </a:rPr>
              <a:t>gyermek halt meg bántalmazás vagy elhanyagoltság miatt. </a:t>
            </a:r>
            <a:endParaRPr lang="en-GB" altLang="en-US" sz="2800" dirty="0">
              <a:latin typeface="Calibri" charset="0"/>
              <a:ea typeface="Calibri" charset="0"/>
              <a:cs typeface="Calibri" charset="0"/>
            </a:endParaRPr>
          </a:p>
        </p:txBody>
      </p:sp>
      <p:sp>
        <p:nvSpPr>
          <p:cNvPr id="23558" name="Rectangle 1"/>
          <p:cNvSpPr>
            <a:spLocks noChangeArrowheads="1"/>
          </p:cNvSpPr>
          <p:nvPr/>
        </p:nvSpPr>
        <p:spPr bwMode="auto">
          <a:xfrm>
            <a:off x="466528" y="6030913"/>
            <a:ext cx="831641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DBB7A5"/>
              </a:buClr>
              <a:buFont typeface="Wingdings" charset="2"/>
              <a:buChar char="Ø"/>
              <a:defRPr sz="3200">
                <a:solidFill>
                  <a:schemeClr val="tx1"/>
                </a:solidFill>
                <a:latin typeface="Arial" charset="0"/>
                <a:ea typeface="ＭＳ Ｐゴシック" charset="-128"/>
              </a:defRPr>
            </a:lvl1pPr>
            <a:lvl2pPr marL="742950" indent="-285750">
              <a:spcBef>
                <a:spcPct val="20000"/>
              </a:spcBef>
              <a:buClr>
                <a:srgbClr val="DBB7A5"/>
              </a:buClr>
              <a:buFont typeface="Wingdings" charset="2"/>
              <a:buChar char="Ø"/>
              <a:defRPr sz="2800">
                <a:solidFill>
                  <a:schemeClr val="tx1"/>
                </a:solidFill>
                <a:latin typeface="Arial" charset="0"/>
                <a:ea typeface="ＭＳ Ｐゴシック" charset="-128"/>
              </a:defRPr>
            </a:lvl2pPr>
            <a:lvl3pPr marL="1143000" indent="-228600">
              <a:spcBef>
                <a:spcPct val="20000"/>
              </a:spcBef>
              <a:buClr>
                <a:srgbClr val="DBB7A5"/>
              </a:buClr>
              <a:buFont typeface="Wingdings" charset="2"/>
              <a:buChar char="Ø"/>
              <a:defRPr sz="2400">
                <a:solidFill>
                  <a:schemeClr val="tx1"/>
                </a:solidFill>
                <a:latin typeface="Arial" charset="0"/>
                <a:ea typeface="ＭＳ Ｐゴシック" charset="-128"/>
              </a:defRPr>
            </a:lvl3pPr>
            <a:lvl4pPr marL="1600200" indent="-228600">
              <a:spcBef>
                <a:spcPct val="20000"/>
              </a:spcBef>
              <a:buClr>
                <a:srgbClr val="DBB7A5"/>
              </a:buClr>
              <a:buFont typeface="Wingdings" charset="2"/>
              <a:buChar char="Ø"/>
              <a:defRPr sz="2000">
                <a:solidFill>
                  <a:schemeClr val="tx1"/>
                </a:solidFill>
                <a:latin typeface="Arial" charset="0"/>
                <a:ea typeface="ＭＳ Ｐゴシック" charset="-128"/>
              </a:defRPr>
            </a:lvl4pPr>
            <a:lvl5pPr marL="2057400" indent="-228600">
              <a:spcBef>
                <a:spcPct val="20000"/>
              </a:spcBef>
              <a:buClr>
                <a:srgbClr val="DBB7A5"/>
              </a:buClr>
              <a:buFont typeface="Wingdings" charset="2"/>
              <a:buChar char="Ø"/>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9pPr>
          </a:lstStyle>
          <a:p>
            <a:pPr>
              <a:spcBef>
                <a:spcPct val="0"/>
              </a:spcBef>
              <a:buClrTx/>
              <a:buFontTx/>
              <a:buNone/>
            </a:pPr>
            <a:r>
              <a:rPr lang="en-US" altLang="en-US" sz="1600" dirty="0">
                <a:solidFill>
                  <a:srgbClr val="484848"/>
                </a:solidFill>
                <a:latin typeface="Calibri" charset="0"/>
              </a:rPr>
              <a:t>U.S. Dept. of Health &amp; Human Services, Administration for Children and Families, Administration on Children Youth and Families, Children’s Bureau, </a:t>
            </a:r>
            <a:r>
              <a:rPr lang="en-US" altLang="en-US" sz="1600" dirty="0" err="1">
                <a:solidFill>
                  <a:srgbClr val="484848"/>
                </a:solidFill>
                <a:latin typeface="Calibri" charset="0"/>
              </a:rPr>
              <a:t>Childhelp</a:t>
            </a:r>
            <a:r>
              <a:rPr lang="en-US" altLang="en-US" sz="1600" dirty="0">
                <a:solidFill>
                  <a:srgbClr val="484848"/>
                </a:solidFill>
                <a:latin typeface="Calibri" charset="0"/>
              </a:rPr>
              <a:t> USA, Centers for Disease Control, </a:t>
            </a:r>
            <a:endParaRPr lang="en-US" altLang="en-US" sz="1600" dirty="0">
              <a:latin typeface="Calibri"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Effect transition="in" filter="dissolve">
                                      <p:cBhvr>
                                        <p:cTn id="7" dur="500"/>
                                        <p:tgtEl>
                                          <p:spTgt spid="133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23">
                                            <p:txEl>
                                              <p:pRg st="1" end="1"/>
                                            </p:txEl>
                                          </p:spTgt>
                                        </p:tgtEl>
                                        <p:attrNameLst>
                                          <p:attrName>style.visibility</p:attrName>
                                        </p:attrNameLst>
                                      </p:cBhvr>
                                      <p:to>
                                        <p:strVal val="visible"/>
                                      </p:to>
                                    </p:set>
                                    <p:animEffect transition="in" filter="dissolve">
                                      <p:cBhvr>
                                        <p:cTn id="12" dur="500"/>
                                        <p:tgtEl>
                                          <p:spTgt spid="133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3123">
                                            <p:txEl>
                                              <p:pRg st="2" end="2"/>
                                            </p:txEl>
                                          </p:spTgt>
                                        </p:tgtEl>
                                        <p:attrNameLst>
                                          <p:attrName>style.visibility</p:attrName>
                                        </p:attrNameLst>
                                      </p:cBhvr>
                                      <p:to>
                                        <p:strVal val="visible"/>
                                      </p:to>
                                    </p:set>
                                    <p:animEffect transition="in" filter="dissolve">
                                      <p:cBhvr>
                                        <p:cTn id="17" dur="500"/>
                                        <p:tgtEl>
                                          <p:spTgt spid="1331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3123">
                                            <p:txEl>
                                              <p:pRg st="3" end="3"/>
                                            </p:txEl>
                                          </p:spTgt>
                                        </p:tgtEl>
                                        <p:attrNameLst>
                                          <p:attrName>style.visibility</p:attrName>
                                        </p:attrNameLst>
                                      </p:cBhvr>
                                      <p:to>
                                        <p:strVal val="visible"/>
                                      </p:to>
                                    </p:set>
                                    <p:animEffect transition="in" filter="dissolve">
                                      <p:cBhvr>
                                        <p:cTn id="22" dur="500"/>
                                        <p:tgtEl>
                                          <p:spTgt spid="133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539552" y="188640"/>
            <a:ext cx="8424936" cy="2016224"/>
          </a:xfrm>
        </p:spPr>
        <p:txBody>
          <a:bodyPr/>
          <a:lstStyle/>
          <a:p>
            <a:pPr algn="r" eaLnBrk="1" hangingPunct="1">
              <a:defRPr/>
            </a:pPr>
            <a:r>
              <a:rPr lang="hu-HU" altLang="en-US" sz="4000" dirty="0" smtClean="0">
                <a:effectLst/>
                <a:latin typeface="Avenir Book" charset="0"/>
                <a:ea typeface="Avenir Book" charset="0"/>
                <a:cs typeface="Avenir Book" charset="0"/>
              </a:rPr>
              <a:t>A </a:t>
            </a:r>
            <a:r>
              <a:rPr lang="hu-HU" altLang="en-US" sz="4000" dirty="0" smtClean="0">
                <a:effectLst/>
                <a:latin typeface="Avenir Book" charset="0"/>
                <a:ea typeface="Avenir Book" charset="0"/>
                <a:cs typeface="Avenir Book" charset="0"/>
              </a:rPr>
              <a:t>2015. ÉVI </a:t>
            </a:r>
            <a:r>
              <a:rPr lang="en-GB" altLang="en-US" sz="4000" dirty="0" smtClean="0">
                <a:effectLst/>
                <a:latin typeface="Avenir Book" charset="0"/>
                <a:ea typeface="Avenir Book" charset="0"/>
                <a:cs typeface="Avenir Book" charset="0"/>
              </a:rPr>
              <a:t>MALAWI STATIS</a:t>
            </a:r>
            <a:r>
              <a:rPr lang="hu-HU" altLang="en-US" sz="4000" dirty="0" smtClean="0">
                <a:effectLst/>
                <a:latin typeface="Avenir Book" charset="0"/>
                <a:ea typeface="Avenir Book" charset="0"/>
                <a:cs typeface="Avenir Book" charset="0"/>
              </a:rPr>
              <a:t>ZTIKÁK </a:t>
            </a:r>
            <a:endParaRPr lang="en-GB" altLang="en-US" sz="4000" dirty="0">
              <a:effectLst/>
              <a:latin typeface="Avenir Book" charset="0"/>
              <a:ea typeface="Avenir Book" charset="0"/>
              <a:cs typeface="Avenir Book" charset="0"/>
            </a:endParaRPr>
          </a:p>
        </p:txBody>
      </p:sp>
      <p:sp>
        <p:nvSpPr>
          <p:cNvPr id="133123" name="Rectangle 3"/>
          <p:cNvSpPr>
            <a:spLocks noGrp="1" noChangeArrowheads="1"/>
          </p:cNvSpPr>
          <p:nvPr>
            <p:ph type="body" idx="1"/>
          </p:nvPr>
        </p:nvSpPr>
        <p:spPr>
          <a:xfrm>
            <a:off x="0" y="2132856"/>
            <a:ext cx="6161816" cy="4315544"/>
          </a:xfrm>
        </p:spPr>
        <p:txBody>
          <a:bodyPr/>
          <a:lstStyle/>
          <a:p>
            <a:pPr eaLnBrk="1" hangingPunct="1">
              <a:buFont typeface="Arial" panose="020B0604020202020204" pitchFamily="34" charset="0"/>
              <a:buChar char="•"/>
              <a:defRPr/>
            </a:pPr>
            <a:r>
              <a:rPr lang="hu-HU" sz="2800" dirty="0" smtClean="0">
                <a:latin typeface="Calibri" charset="0"/>
                <a:ea typeface="Calibri" charset="0"/>
                <a:cs typeface="Calibri" charset="0"/>
              </a:rPr>
              <a:t>3 Malawi gyermekből kettőt ér bántalmazás gyermekkorában. </a:t>
            </a:r>
            <a:r>
              <a:rPr lang="en-GB" sz="2800" dirty="0" smtClean="0">
                <a:latin typeface="Calibri" charset="0"/>
                <a:ea typeface="Calibri" charset="0"/>
                <a:cs typeface="Calibri" charset="0"/>
              </a:rPr>
              <a:t> </a:t>
            </a:r>
          </a:p>
          <a:p>
            <a:pPr lvl="0">
              <a:spcAft>
                <a:spcPts val="0"/>
              </a:spcAft>
              <a:buFont typeface="Symbol" panose="05050102010706020507" pitchFamily="18" charset="2"/>
              <a:buChar char=""/>
            </a:pPr>
            <a:r>
              <a:rPr lang="hu-HU" sz="2800" dirty="0">
                <a:latin typeface="Calibri" panose="020F0502020204030204" pitchFamily="34" charset="0"/>
                <a:ea typeface="Times New Roman" panose="02020603050405020304" pitchFamily="18" charset="0"/>
                <a:cs typeface="Calibri" panose="020F0502020204030204" pitchFamily="34" charset="0"/>
              </a:rPr>
              <a:t>Minden ötödik fiatal lány válik szexuális erőszak áldozatává még a 18. születésnapja </a:t>
            </a:r>
            <a:r>
              <a:rPr lang="hu-HU" sz="2800" dirty="0" smtClean="0">
                <a:latin typeface="Calibri" panose="020F0502020204030204" pitchFamily="34" charset="0"/>
                <a:ea typeface="Times New Roman" panose="02020603050405020304" pitchFamily="18" charset="0"/>
                <a:cs typeface="Calibri" panose="020F0502020204030204" pitchFamily="34" charset="0"/>
              </a:rPr>
              <a:t>előtt.</a:t>
            </a:r>
          </a:p>
          <a:p>
            <a:pPr lvl="0">
              <a:spcAft>
                <a:spcPts val="0"/>
              </a:spcAft>
              <a:buFont typeface="Symbol" panose="05050102010706020507" pitchFamily="18" charset="2"/>
              <a:buChar char=""/>
            </a:pPr>
            <a:r>
              <a:rPr lang="hu-HU" sz="2800" dirty="0" smtClean="0">
                <a:latin typeface="Calibri" panose="020F0502020204030204" pitchFamily="34" charset="0"/>
                <a:ea typeface="Times New Roman" panose="02020603050405020304" pitchFamily="18" charset="0"/>
                <a:cs typeface="Calibri" panose="020F0502020204030204" pitchFamily="34" charset="0"/>
              </a:rPr>
              <a:t>H</a:t>
            </a:r>
            <a:r>
              <a:rPr lang="hu-HU" sz="2800" dirty="0" smtClean="0"/>
              <a:t>áromból </a:t>
            </a:r>
            <a:r>
              <a:rPr lang="hu-HU" sz="2800" dirty="0"/>
              <a:t>kettő fiú szenved el fizikai erőszakot 18 éves korára.</a:t>
            </a:r>
          </a:p>
        </p:txBody>
      </p:sp>
      <p:pic>
        <p:nvPicPr>
          <p:cNvPr id="3" name="Imagem 2"/>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6161816" y="1916832"/>
            <a:ext cx="2808312" cy="2571361"/>
          </a:xfrm>
          <a:prstGeom prst="rect">
            <a:avLst/>
          </a:prstGeom>
          <a:ln w="76200">
            <a:solidFill>
              <a:srgbClr val="FFFFFF"/>
            </a:solidFill>
          </a:ln>
          <a:effectLst>
            <a:outerShdw blurRad="50800" dist="38100" dir="2700000" algn="tl" rotWithShape="0">
              <a:prstClr val="black">
                <a:alpha val="40000"/>
              </a:prstClr>
            </a:outerShdw>
          </a:effectLst>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Effect transition="in" filter="dissolve">
                                      <p:cBhvr>
                                        <p:cTn id="7" dur="500"/>
                                        <p:tgtEl>
                                          <p:spTgt spid="133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23">
                                            <p:txEl>
                                              <p:pRg st="1" end="1"/>
                                            </p:txEl>
                                          </p:spTgt>
                                        </p:tgtEl>
                                        <p:attrNameLst>
                                          <p:attrName>style.visibility</p:attrName>
                                        </p:attrNameLst>
                                      </p:cBhvr>
                                      <p:to>
                                        <p:strVal val="visible"/>
                                      </p:to>
                                    </p:set>
                                    <p:animEffect transition="in" filter="dissolve">
                                      <p:cBhvr>
                                        <p:cTn id="12" dur="500"/>
                                        <p:tgtEl>
                                          <p:spTgt spid="1331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3123">
                                            <p:txEl>
                                              <p:pRg st="2" end="2"/>
                                            </p:txEl>
                                          </p:spTgt>
                                        </p:tgtEl>
                                        <p:attrNameLst>
                                          <p:attrName>style.visibility</p:attrName>
                                        </p:attrNameLst>
                                      </p:cBhvr>
                                      <p:to>
                                        <p:strVal val="visible"/>
                                      </p:to>
                                    </p:set>
                                    <p:animEffect transition="in" filter="dissolve">
                                      <p:cBhvr>
                                        <p:cTn id="17" dur="500"/>
                                        <p:tgtEl>
                                          <p:spTgt spid="133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60648"/>
            <a:ext cx="7772400" cy="1143000"/>
          </a:xfrm>
        </p:spPr>
        <p:txBody>
          <a:bodyPr/>
          <a:lstStyle/>
          <a:p>
            <a:pPr algn="r" eaLnBrk="1" hangingPunct="1">
              <a:defRPr/>
            </a:pPr>
            <a:r>
              <a:rPr lang="hu-HU" altLang="en-US" sz="3600" dirty="0" smtClean="0">
                <a:effectLst/>
                <a:latin typeface="Avenir Book" charset="0"/>
                <a:ea typeface="Avenir Book" charset="0"/>
                <a:cs typeface="Avenir Book" charset="0"/>
              </a:rPr>
              <a:t>ÁLMODOZZUNK EGY KICSIT</a:t>
            </a:r>
            <a:r>
              <a:rPr lang="en-GB" altLang="en-US" sz="3600" dirty="0" smtClean="0">
                <a:effectLst/>
                <a:latin typeface="Avenir Book" charset="0"/>
                <a:ea typeface="Avenir Book" charset="0"/>
                <a:cs typeface="Avenir Book" charset="0"/>
              </a:rPr>
              <a:t> . . .</a:t>
            </a:r>
            <a:endParaRPr lang="en-GB" altLang="en-US" sz="3600" dirty="0">
              <a:effectLst/>
              <a:latin typeface="Avenir Book" charset="0"/>
              <a:ea typeface="Avenir Book" charset="0"/>
              <a:cs typeface="Avenir Book" charset="0"/>
            </a:endParaRPr>
          </a:p>
        </p:txBody>
      </p:sp>
      <p:sp>
        <p:nvSpPr>
          <p:cNvPr id="4099" name="Rectangle 3"/>
          <p:cNvSpPr>
            <a:spLocks noGrp="1" noChangeArrowheads="1"/>
          </p:cNvSpPr>
          <p:nvPr>
            <p:ph type="body" idx="1"/>
          </p:nvPr>
        </p:nvSpPr>
        <p:spPr>
          <a:xfrm>
            <a:off x="467544" y="2492896"/>
            <a:ext cx="4104456" cy="3934197"/>
          </a:xfrm>
        </p:spPr>
        <p:txBody>
          <a:bodyPr/>
          <a:lstStyle/>
          <a:p>
            <a:pPr eaLnBrk="1" hangingPunct="1">
              <a:buSzPct val="130000"/>
              <a:buFont typeface="Arial" panose="020B0604020202020204" pitchFamily="34" charset="0"/>
              <a:buChar char="•"/>
              <a:defRPr/>
            </a:pPr>
            <a:r>
              <a:rPr lang="hu-HU" sz="2800" dirty="0" smtClean="0">
                <a:latin typeface="Calibri" charset="0"/>
                <a:ea typeface="Calibri" charset="0"/>
                <a:cs typeface="Calibri" charset="0"/>
              </a:rPr>
              <a:t>Gondoljunk egy-két gyermekre, akiket jól ismerünk! </a:t>
            </a:r>
          </a:p>
          <a:p>
            <a:pPr eaLnBrk="1" hangingPunct="1">
              <a:buSzPct val="130000"/>
              <a:buFont typeface="Arial" panose="020B0604020202020204" pitchFamily="34" charset="0"/>
              <a:buChar char="•"/>
              <a:defRPr/>
            </a:pPr>
            <a:r>
              <a:rPr lang="hu-HU" sz="2800" dirty="0" smtClean="0"/>
              <a:t>Milyen </a:t>
            </a:r>
            <a:r>
              <a:rPr lang="hu-HU" sz="2800" dirty="0"/>
              <a:t>reményeink, álmaink és célkitűzéseink vannak a jövőjükkel kapcsolatban? </a:t>
            </a:r>
          </a:p>
        </p:txBody>
      </p:sp>
      <p:pic>
        <p:nvPicPr>
          <p:cNvPr id="2" name="Imagem 1"/>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4716016" y="1814282"/>
            <a:ext cx="4427984" cy="5071102"/>
          </a:xfrm>
          <a:prstGeom prst="rect">
            <a:avLst/>
          </a:prstGeom>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wipe(up)">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wipe(up)">
                                      <p:cBhvr>
                                        <p:cTn id="12" dur="500"/>
                                        <p:tgtEl>
                                          <p:spTgt spid="4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043608" y="188640"/>
            <a:ext cx="7920880" cy="1800200"/>
          </a:xfrm>
        </p:spPr>
        <p:txBody>
          <a:bodyPr/>
          <a:lstStyle/>
          <a:p>
            <a:pPr algn="r" eaLnBrk="1" hangingPunct="1">
              <a:defRPr/>
            </a:pPr>
            <a:r>
              <a:rPr lang="hu-HU" altLang="en-US" sz="4000" dirty="0" smtClean="0">
                <a:effectLst/>
                <a:latin typeface="Avenir Book" charset="0"/>
                <a:ea typeface="Avenir Book" charset="0"/>
                <a:cs typeface="Avenir Book" charset="0"/>
              </a:rPr>
              <a:t>GONDOLJUK ÁT A KÖVETKEZŐKET:</a:t>
            </a:r>
            <a:endParaRPr lang="en-GB" altLang="en-US" sz="4000" dirty="0">
              <a:effectLst/>
              <a:latin typeface="Avenir Book" charset="0"/>
              <a:ea typeface="Avenir Book" charset="0"/>
              <a:cs typeface="Avenir Book" charset="0"/>
            </a:endParaRPr>
          </a:p>
        </p:txBody>
      </p:sp>
      <p:sp>
        <p:nvSpPr>
          <p:cNvPr id="7171" name="Rectangle 3"/>
          <p:cNvSpPr>
            <a:spLocks noGrp="1" noChangeArrowheads="1"/>
          </p:cNvSpPr>
          <p:nvPr>
            <p:ph type="body" idx="1"/>
          </p:nvPr>
        </p:nvSpPr>
        <p:spPr>
          <a:xfrm>
            <a:off x="204788" y="1974379"/>
            <a:ext cx="8611220" cy="4883621"/>
          </a:xfrm>
        </p:spPr>
        <p:txBody>
          <a:bodyPr/>
          <a:lstStyle/>
          <a:p>
            <a:pPr lvl="0">
              <a:buFont typeface="Arial" panose="020B0604020202020204" pitchFamily="34" charset="0"/>
              <a:buChar char="•"/>
            </a:pPr>
            <a:r>
              <a:rPr lang="hu-HU" sz="2800" dirty="0"/>
              <a:t>Hogyan hatna a gyermekekkel kapcsolatos reményeinkre, terveinkre és célkitűzéseinkre, ha erőszak áldozatává válnának? </a:t>
            </a:r>
          </a:p>
          <a:p>
            <a:pPr lvl="0">
              <a:buFont typeface="Arial" panose="020B0604020202020204" pitchFamily="34" charset="0"/>
              <a:buChar char="•"/>
            </a:pPr>
            <a:r>
              <a:rPr lang="hu-HU" sz="2800" dirty="0"/>
              <a:t>Hogyan érintené ez a családot?</a:t>
            </a:r>
          </a:p>
          <a:p>
            <a:pPr eaLnBrk="1" hangingPunct="1">
              <a:lnSpc>
                <a:spcPct val="90000"/>
              </a:lnSpc>
              <a:buFont typeface="Arial" panose="020B0604020202020204" pitchFamily="34" charset="0"/>
              <a:buChar char="•"/>
              <a:defRPr/>
            </a:pPr>
            <a:endParaRPr lang="en-GB" sz="1400" dirty="0" smtClean="0">
              <a:latin typeface="Calibri" charset="0"/>
              <a:ea typeface="Calibri" charset="0"/>
              <a:cs typeface="Calibri" charset="0"/>
            </a:endParaRPr>
          </a:p>
          <a:p>
            <a:pPr eaLnBrk="1" hangingPunct="1">
              <a:lnSpc>
                <a:spcPct val="90000"/>
              </a:lnSpc>
              <a:buFont typeface="Arial" panose="020B0604020202020204" pitchFamily="34" charset="0"/>
              <a:buChar char="•"/>
              <a:defRPr/>
            </a:pPr>
            <a:r>
              <a:rPr lang="hu-HU" sz="2800" dirty="0"/>
              <a:t>Hogyan érintené a gyülekezetet? </a:t>
            </a:r>
            <a:endParaRPr lang="hu-HU" sz="2800" dirty="0" smtClean="0"/>
          </a:p>
          <a:p>
            <a:pPr lvl="1">
              <a:buFont typeface="Wingdings" panose="05000000000000000000" pitchFamily="2" charset="2"/>
              <a:buChar char="v"/>
            </a:pPr>
            <a:r>
              <a:rPr lang="en-GB" sz="2000" dirty="0" smtClean="0">
                <a:latin typeface="Calibri" charset="0"/>
                <a:ea typeface="Calibri" charset="0"/>
                <a:cs typeface="Calibri" charset="0"/>
              </a:rPr>
              <a:t> </a:t>
            </a:r>
            <a:r>
              <a:rPr lang="hu-HU" sz="2000" dirty="0"/>
              <a:t>A többi gyermeket és a fiatalokat? </a:t>
            </a:r>
            <a:endParaRPr lang="hu-HU" sz="2000" dirty="0" smtClean="0"/>
          </a:p>
          <a:p>
            <a:pPr lvl="1">
              <a:buFont typeface="Wingdings" panose="05000000000000000000" pitchFamily="2" charset="2"/>
              <a:buChar char="v"/>
            </a:pPr>
            <a:r>
              <a:rPr lang="hu-HU" sz="2000" dirty="0" smtClean="0"/>
              <a:t>A </a:t>
            </a:r>
            <a:r>
              <a:rPr lang="hu-HU" sz="2000" dirty="0"/>
              <a:t>felnőtteket és az egyházi vezetőket?</a:t>
            </a:r>
          </a:p>
          <a:p>
            <a:pPr lvl="0">
              <a:buFont typeface="Arial" panose="020B0604020202020204" pitchFamily="34" charset="0"/>
              <a:buChar char="•"/>
            </a:pPr>
            <a:r>
              <a:rPr lang="hu-HU" sz="2800" dirty="0"/>
              <a:t>Milyen hatással lenne az egész közösségre?</a:t>
            </a: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animEffect transition="in" filter="wipe(up)">
                                      <p:cBhvr>
                                        <p:cTn id="7" dur="500"/>
                                        <p:tgtEl>
                                          <p:spTgt spid="7171">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171">
                                            <p:txEl>
                                              <p:pRg st="4" end="4"/>
                                            </p:txEl>
                                          </p:spTgt>
                                        </p:tgtEl>
                                        <p:attrNameLst>
                                          <p:attrName>style.visibility</p:attrName>
                                        </p:attrNameLst>
                                      </p:cBhvr>
                                      <p:to>
                                        <p:strVal val="visible"/>
                                      </p:to>
                                    </p:set>
                                    <p:animEffect transition="in" filter="wipe(up)">
                                      <p:cBhvr>
                                        <p:cTn id="12" dur="500"/>
                                        <p:tgtEl>
                                          <p:spTgt spid="7171">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171">
                                            <p:txEl>
                                              <p:pRg st="5" end="5"/>
                                            </p:txEl>
                                          </p:spTgt>
                                        </p:tgtEl>
                                        <p:attrNameLst>
                                          <p:attrName>style.visibility</p:attrName>
                                        </p:attrNameLst>
                                      </p:cBhvr>
                                      <p:to>
                                        <p:strVal val="visible"/>
                                      </p:to>
                                    </p:set>
                                    <p:animEffect transition="in" filter="wipe(up)">
                                      <p:cBhvr>
                                        <p:cTn id="17" dur="500"/>
                                        <p:tgtEl>
                                          <p:spTgt spid="7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936288" y="1"/>
            <a:ext cx="8055312" cy="2060848"/>
          </a:xfrm>
        </p:spPr>
        <p:txBody>
          <a:bodyPr/>
          <a:lstStyle/>
          <a:p>
            <a:pPr algn="r" eaLnBrk="1" hangingPunct="1">
              <a:defRPr/>
            </a:pPr>
            <a:r>
              <a:rPr lang="hu-HU" altLang="en-US" sz="3600" dirty="0" smtClean="0">
                <a:effectLst/>
                <a:latin typeface="Avenir Book" charset="0"/>
                <a:ea typeface="Avenir Book" charset="0"/>
                <a:cs typeface="Avenir Book" charset="0"/>
              </a:rPr>
              <a:t>A GYERMEKEK ELLENI </a:t>
            </a:r>
            <a:br>
              <a:rPr lang="hu-HU" altLang="en-US" sz="3600" dirty="0" smtClean="0">
                <a:effectLst/>
                <a:latin typeface="Avenir Book" charset="0"/>
                <a:ea typeface="Avenir Book" charset="0"/>
                <a:cs typeface="Avenir Book" charset="0"/>
              </a:rPr>
            </a:br>
            <a:r>
              <a:rPr lang="hu-HU" altLang="en-US" sz="3600" dirty="0" smtClean="0">
                <a:effectLst/>
                <a:latin typeface="Avenir Book" charset="0"/>
                <a:ea typeface="Avenir Book" charset="0"/>
                <a:cs typeface="Avenir Book" charset="0"/>
              </a:rPr>
              <a:t>ERŐSZAK KÁROS HATÁSAI  </a:t>
            </a:r>
            <a:endParaRPr lang="en-GB" altLang="en-US" sz="3600" dirty="0">
              <a:solidFill>
                <a:srgbClr val="00F2EC"/>
              </a:solidFill>
              <a:effectLst/>
              <a:latin typeface="Avenir Book" charset="0"/>
              <a:ea typeface="Avenir Book" charset="0"/>
              <a:cs typeface="Avenir Book" charset="0"/>
            </a:endParaRPr>
          </a:p>
        </p:txBody>
      </p:sp>
      <p:sp>
        <p:nvSpPr>
          <p:cNvPr id="132099" name="Rectangle 3"/>
          <p:cNvSpPr>
            <a:spLocks noGrp="1" noChangeArrowheads="1"/>
          </p:cNvSpPr>
          <p:nvPr>
            <p:ph type="body" idx="1"/>
          </p:nvPr>
        </p:nvSpPr>
        <p:spPr>
          <a:xfrm>
            <a:off x="851953" y="2325836"/>
            <a:ext cx="7824503" cy="4127500"/>
          </a:xfrm>
        </p:spPr>
        <p:txBody>
          <a:bodyPr/>
          <a:lstStyle/>
          <a:p>
            <a:pPr eaLnBrk="1" hangingPunct="1">
              <a:lnSpc>
                <a:spcPct val="150000"/>
              </a:lnSpc>
              <a:buSzPct val="130000"/>
              <a:buFont typeface="Arial" panose="020B0604020202020204" pitchFamily="34" charset="0"/>
              <a:buChar char="•"/>
              <a:defRPr/>
            </a:pPr>
            <a:r>
              <a:rPr lang="hu-HU" sz="2800" dirty="0" smtClean="0">
                <a:latin typeface="Calibri" charset="0"/>
                <a:ea typeface="Calibri" charset="0"/>
                <a:cs typeface="Calibri" charset="0"/>
              </a:rPr>
              <a:t>mentális zavarok, lelki betegségek </a:t>
            </a:r>
            <a:endParaRPr lang="en-GB" sz="2800" dirty="0" smtClean="0">
              <a:latin typeface="Calibri" charset="0"/>
              <a:ea typeface="Calibri" charset="0"/>
              <a:cs typeface="Calibri" charset="0"/>
            </a:endParaRPr>
          </a:p>
          <a:p>
            <a:pPr eaLnBrk="1" hangingPunct="1">
              <a:lnSpc>
                <a:spcPct val="150000"/>
              </a:lnSpc>
              <a:buSzPct val="130000"/>
              <a:buFont typeface="Arial" panose="020B0604020202020204" pitchFamily="34" charset="0"/>
              <a:buChar char="•"/>
              <a:defRPr/>
            </a:pPr>
            <a:r>
              <a:rPr lang="hu-HU" sz="2800" dirty="0" smtClean="0">
                <a:latin typeface="Calibri" charset="0"/>
                <a:ea typeface="Calibri" charset="0"/>
                <a:cs typeface="Calibri" charset="0"/>
              </a:rPr>
              <a:t>dohányzás és alkoholizmus</a:t>
            </a:r>
            <a:endParaRPr lang="en-GB" sz="2800" dirty="0" smtClean="0">
              <a:latin typeface="Calibri" charset="0"/>
              <a:ea typeface="Calibri" charset="0"/>
              <a:cs typeface="Calibri" charset="0"/>
            </a:endParaRPr>
          </a:p>
          <a:p>
            <a:pPr eaLnBrk="1" hangingPunct="1">
              <a:lnSpc>
                <a:spcPct val="150000"/>
              </a:lnSpc>
              <a:buSzPct val="130000"/>
              <a:buFont typeface="Arial" panose="020B0604020202020204" pitchFamily="34" charset="0"/>
              <a:buChar char="•"/>
              <a:defRPr/>
            </a:pPr>
            <a:r>
              <a:rPr lang="hu-HU" sz="2800" dirty="0" smtClean="0">
                <a:latin typeface="Calibri" charset="0"/>
                <a:ea typeface="Calibri" charset="0"/>
                <a:cs typeface="Calibri" charset="0"/>
              </a:rPr>
              <a:t>szexuális úton terjedő betegségek</a:t>
            </a:r>
            <a:endParaRPr lang="en-GB" sz="2800" dirty="0" smtClean="0">
              <a:latin typeface="Calibri" charset="0"/>
              <a:ea typeface="Calibri" charset="0"/>
              <a:cs typeface="Calibri" charset="0"/>
            </a:endParaRPr>
          </a:p>
          <a:p>
            <a:pPr eaLnBrk="1" hangingPunct="1">
              <a:lnSpc>
                <a:spcPct val="150000"/>
              </a:lnSpc>
              <a:buSzPct val="130000"/>
              <a:buFont typeface="Arial" panose="020B0604020202020204" pitchFamily="34" charset="0"/>
              <a:buChar char="•"/>
              <a:defRPr/>
            </a:pPr>
            <a:r>
              <a:rPr lang="hu-HU" sz="2800" dirty="0" smtClean="0">
                <a:latin typeface="Calibri" charset="0"/>
                <a:ea typeface="Calibri" charset="0"/>
                <a:cs typeface="Calibri" charset="0"/>
              </a:rPr>
              <a:t>önpusztító életmód </a:t>
            </a:r>
            <a:endParaRPr lang="en-GB" sz="2800" dirty="0" smtClean="0">
              <a:latin typeface="Calibri" charset="0"/>
              <a:ea typeface="Calibri" charset="0"/>
              <a:cs typeface="Calibri" charset="0"/>
            </a:endParaRPr>
          </a:p>
        </p:txBody>
      </p:sp>
      <p:sp>
        <p:nvSpPr>
          <p:cNvPr id="132101" name="Rectangle 5"/>
          <p:cNvSpPr>
            <a:spLocks noChangeArrowheads="1"/>
          </p:cNvSpPr>
          <p:nvPr/>
        </p:nvSpPr>
        <p:spPr bwMode="auto">
          <a:xfrm>
            <a:off x="2590800" y="152400"/>
            <a:ext cx="6400800" cy="2362200"/>
          </a:xfrm>
          <a:prstGeom prst="rect">
            <a:avLst/>
          </a:prstGeom>
          <a:noFill/>
          <a:ln>
            <a:noFill/>
          </a:ln>
          <a:effectLst/>
          <a:extLst>
            <a:ext uri="{909E8E84-426E-40dd-AFC4-6F175D3DCCD1}"/>
            <a:ext uri="{91240B29-F687-4f45-9708-019B960494DF}"/>
            <a:ext uri="{AF507438-7753-43e0-B8FC-AC1667EBCBE1}"/>
          </a:extLst>
        </p:spPr>
        <p:txBody>
          <a:bodyPr anchor="ctr"/>
          <a:lstStyle/>
          <a:p>
            <a:pPr eaLnBrk="1" hangingPunct="1">
              <a:defRPr/>
            </a:pPr>
            <a:endParaRPr lang="en-US" sz="4400">
              <a:solidFill>
                <a:srgbClr val="00F2EC"/>
              </a:solidFill>
              <a:effectLst>
                <a:outerShdw blurRad="38100" dist="38100" dir="2700000" algn="tl">
                  <a:srgbClr val="000000"/>
                </a:outerShdw>
              </a:effectLst>
              <a:latin typeface="Comic Sans MS" charset="0"/>
              <a:ea typeface="ＭＳ Ｐゴシック" charset="0"/>
            </a:endParaRPr>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animEffect transition="in" filter="dissolve">
                                      <p:cBhvr>
                                        <p:cTn id="7" dur="500"/>
                                        <p:tgtEl>
                                          <p:spTgt spid="1320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2099">
                                            <p:txEl>
                                              <p:pRg st="1" end="1"/>
                                            </p:txEl>
                                          </p:spTgt>
                                        </p:tgtEl>
                                        <p:attrNameLst>
                                          <p:attrName>style.visibility</p:attrName>
                                        </p:attrNameLst>
                                      </p:cBhvr>
                                      <p:to>
                                        <p:strVal val="visible"/>
                                      </p:to>
                                    </p:set>
                                    <p:animEffect transition="in" filter="dissolve">
                                      <p:cBhvr>
                                        <p:cTn id="12" dur="500"/>
                                        <p:tgtEl>
                                          <p:spTgt spid="1320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2099">
                                            <p:txEl>
                                              <p:pRg st="2" end="2"/>
                                            </p:txEl>
                                          </p:spTgt>
                                        </p:tgtEl>
                                        <p:attrNameLst>
                                          <p:attrName>style.visibility</p:attrName>
                                        </p:attrNameLst>
                                      </p:cBhvr>
                                      <p:to>
                                        <p:strVal val="visible"/>
                                      </p:to>
                                    </p:set>
                                    <p:animEffect transition="in" filter="dissolve">
                                      <p:cBhvr>
                                        <p:cTn id="17" dur="500"/>
                                        <p:tgtEl>
                                          <p:spTgt spid="1320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2099">
                                            <p:txEl>
                                              <p:pRg st="3" end="3"/>
                                            </p:txEl>
                                          </p:spTgt>
                                        </p:tgtEl>
                                        <p:attrNameLst>
                                          <p:attrName>style.visibility</p:attrName>
                                        </p:attrNameLst>
                                      </p:cBhvr>
                                      <p:to>
                                        <p:strVal val="visible"/>
                                      </p:to>
                                    </p:set>
                                    <p:animEffect transition="in" filter="dissolve">
                                      <p:cBhvr>
                                        <p:cTn id="22" dur="500"/>
                                        <p:tgtEl>
                                          <p:spTgt spid="1320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build="p" autoUpdateAnimBg="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6007</TotalTime>
  <Words>2540</Words>
  <Application>Microsoft Office PowerPoint</Application>
  <PresentationFormat>Diavetítés a képernyőre (4:3 oldalarány)</PresentationFormat>
  <Paragraphs>345</Paragraphs>
  <Slides>35</Slides>
  <Notes>35</Notes>
  <HiddenSlides>0</HiddenSlides>
  <MMClips>0</MMClips>
  <ScaleCrop>false</ScaleCrop>
  <HeadingPairs>
    <vt:vector size="6" baseType="variant">
      <vt:variant>
        <vt:lpstr>Használt betűtípusok</vt:lpstr>
      </vt:variant>
      <vt:variant>
        <vt:i4>9</vt:i4>
      </vt:variant>
      <vt:variant>
        <vt:lpstr>Téma</vt:lpstr>
      </vt:variant>
      <vt:variant>
        <vt:i4>1</vt:i4>
      </vt:variant>
      <vt:variant>
        <vt:lpstr>Diacímek</vt:lpstr>
      </vt:variant>
      <vt:variant>
        <vt:i4>35</vt:i4>
      </vt:variant>
    </vt:vector>
  </HeadingPairs>
  <TitlesOfParts>
    <vt:vector size="45" baseType="lpstr">
      <vt:lpstr>ＭＳ Ｐゴシック</vt:lpstr>
      <vt:lpstr>Arial</vt:lpstr>
      <vt:lpstr>Avenir Book</vt:lpstr>
      <vt:lpstr>Avenir Next</vt:lpstr>
      <vt:lpstr>Calibri</vt:lpstr>
      <vt:lpstr>Comic Sans MS</vt:lpstr>
      <vt:lpstr>Symbol</vt:lpstr>
      <vt:lpstr>Times New Roman</vt:lpstr>
      <vt:lpstr>Wingdings</vt:lpstr>
      <vt:lpstr>Default Design</vt:lpstr>
      <vt:lpstr>PowerPoint bemutató</vt:lpstr>
      <vt:lpstr>MILYEN CSALÁDI OTTHONT TERVEZETT SZÁMUNKRA ISTEN?</vt:lpstr>
      <vt:lpstr>PowerPoint bemutató</vt:lpstr>
      <vt:lpstr>NÖVEKEDÉSI STATISZTIKA </vt:lpstr>
      <vt:lpstr>AZ USA 2016. ÉVI BÁNTALMAZÁSI STATISZTIKÁJA </vt:lpstr>
      <vt:lpstr>A 2015. ÉVI MALAWI STATISZTIKÁK </vt:lpstr>
      <vt:lpstr>ÁLMODOZZUNK EGY KICSIT . . .</vt:lpstr>
      <vt:lpstr>GONDOLJUK ÁT A KÖVETKEZŐKET:</vt:lpstr>
      <vt:lpstr>A GYERMEKEK ELLENI  ERŐSZAK KÁROS HATÁSAI  </vt:lpstr>
      <vt:lpstr>MI AZ ÉRZELMI ERŐSZAK? </vt:lpstr>
      <vt:lpstr>MI TARTOZIK A LELKI BÁNTALMAZÁS KÖRÉBE?</vt:lpstr>
      <vt:lpstr>PowerPoint bemutató</vt:lpstr>
      <vt:lpstr>AZ ÉRZELMI VISSZAÉLÉSEK LEHETSÉGES JELEI</vt:lpstr>
      <vt:lpstr>AZ ELHANYAGOLTSÁG LEHETSÉGES JELEI</vt:lpstr>
      <vt:lpstr>MIÉRT FORDUL ELŐ MINDEZ? A lehetséges okok:</vt:lpstr>
      <vt:lpstr>BIBLIAI SZEMSZÖGBŐL</vt:lpstr>
      <vt:lpstr>MI A HARAG?</vt:lpstr>
      <vt:lpstr>PÁL APOSTOL INTÉSE  </vt:lpstr>
      <vt:lpstr>PowerPoint bemutató</vt:lpstr>
      <vt:lpstr>A HARAGBÓL ELKÖVETETT ÉRZELMI BÁNTALMAZÁS KÖVETKEZMÉNYEI</vt:lpstr>
      <vt:lpstr>ELLEN WHITE TANÁCSAI</vt:lpstr>
      <vt:lpstr>MIT TANÁCSOL A BIBLIA?</vt:lpstr>
      <vt:lpstr>MIT TANÁCSOL A BIBLIA?</vt:lpstr>
      <vt:lpstr>MI AZ EGYHÁZ MEGFELELŐ HOZZÁÁLLÁSA?</vt:lpstr>
      <vt:lpstr>AZ EGYHÁZ MEGFELELŐ REAGÁLÁSA </vt:lpstr>
      <vt:lpstr>PowerPoint bemutató</vt:lpstr>
      <vt:lpstr>AMIT MÉG AZ EGYHÁZ TEHET </vt:lpstr>
      <vt:lpstr>CSELEKEDJÜNK AZONNAL, HA BÁNTALMAZÁST GYANÍTUNK, VAGY BIZTOSAN TUDOMÁST SZERZÜNK RÓLA!</vt:lpstr>
      <vt:lpstr>SEGÍTSÉGNYÚJTÁS A LELKI BÁNTALMAZÁS ÁLDOZATAINAK </vt:lpstr>
      <vt:lpstr>AZ ADVENTISA EGYHÁZ 1996 ÉVI NYILATKOZATA</vt:lpstr>
      <vt:lpstr>MI TEHÁT A MI SZEMÉYLES VÁLASZUNK MA?</vt:lpstr>
      <vt:lpstr>JÉZUS VÁLASZA: JÁNOS 13:35</vt:lpstr>
      <vt:lpstr>PowerPoint bemutató</vt:lpstr>
      <vt:lpstr>PowerPoint bemutató</vt:lpstr>
      <vt:lpstr>PowerPoint bemutató</vt:lpstr>
    </vt:vector>
  </TitlesOfParts>
  <Company>TED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Love Protects</dc:title>
  <dc:creator>TRANS-EUROPEAN DIVISION (AMW)</dc:creator>
  <cp:lastModifiedBy>Dr. Tokics Imréné</cp:lastModifiedBy>
  <cp:revision>241</cp:revision>
  <dcterms:created xsi:type="dcterms:W3CDTF">2002-07-01T15:11:32Z</dcterms:created>
  <dcterms:modified xsi:type="dcterms:W3CDTF">2017-11-09T10:06:05Z</dcterms:modified>
</cp:coreProperties>
</file>