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86" r:id="rId6"/>
    <p:sldId id="261" r:id="rId7"/>
    <p:sldId id="289" r:id="rId8"/>
    <p:sldId id="267" r:id="rId9"/>
    <p:sldId id="264" r:id="rId10"/>
    <p:sldId id="263" r:id="rId11"/>
    <p:sldId id="265" r:id="rId12"/>
    <p:sldId id="258" r:id="rId13"/>
    <p:sldId id="271" r:id="rId14"/>
    <p:sldId id="270" r:id="rId15"/>
    <p:sldId id="266" r:id="rId16"/>
    <p:sldId id="274" r:id="rId17"/>
    <p:sldId id="287" r:id="rId18"/>
    <p:sldId id="272" r:id="rId19"/>
    <p:sldId id="269" r:id="rId20"/>
    <p:sldId id="277" r:id="rId21"/>
    <p:sldId id="280" r:id="rId22"/>
    <p:sldId id="281" r:id="rId23"/>
    <p:sldId id="273" r:id="rId24"/>
    <p:sldId id="278" r:id="rId25"/>
    <p:sldId id="275" r:id="rId26"/>
    <p:sldId id="279" r:id="rId27"/>
    <p:sldId id="283" r:id="rId28"/>
    <p:sldId id="282" r:id="rId29"/>
    <p:sldId id="285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46A"/>
    <a:srgbClr val="5E6373"/>
    <a:srgbClr val="A8B1A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1455" y="1173019"/>
            <a:ext cx="5070763" cy="809462"/>
          </a:xfrm>
        </p:spPr>
        <p:txBody>
          <a:bodyPr>
            <a:noAutofit/>
          </a:bodyPr>
          <a:lstStyle/>
          <a:p>
            <a:pPr algn="r"/>
            <a:r>
              <a:rPr lang="hu-HU" sz="5500" dirty="0">
                <a:solidFill>
                  <a:srgbClr val="5E6373"/>
                </a:solidFill>
                <a:latin typeface="Futura LT Book" panose="02000504030000020003" pitchFamily="2" charset="0"/>
              </a:rPr>
              <a:t>SZEMEFÉNYE</a:t>
            </a:r>
            <a:endParaRPr lang="pt-BR" sz="5500" dirty="0">
              <a:solidFill>
                <a:srgbClr val="5E6373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6726" y="464498"/>
            <a:ext cx="5255492" cy="708521"/>
          </a:xfrm>
        </p:spPr>
        <p:txBody>
          <a:bodyPr>
            <a:noAutofit/>
          </a:bodyPr>
          <a:lstStyle/>
          <a:p>
            <a:pPr algn="r"/>
            <a:r>
              <a:rPr lang="hu-HU" sz="5500" b="1" dirty="0">
                <a:solidFill>
                  <a:srgbClr val="A1646A"/>
                </a:solidFill>
                <a:latin typeface="Futura Md BT" panose="020B0602020204020303" pitchFamily="34" charset="0"/>
              </a:rPr>
              <a:t>ISTEN</a:t>
            </a:r>
            <a:endParaRPr lang="pt-BR" sz="5500" b="1" dirty="0">
              <a:solidFill>
                <a:srgbClr val="A1646A"/>
              </a:solidFill>
              <a:latin typeface="Futura Md BT" panose="020B06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3031435" y="6350062"/>
            <a:ext cx="6980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pc="300" dirty="0">
                <a:latin typeface="Futura LT Book" panose="02000504030000020003" pitchFamily="2" charset="0"/>
              </a:rPr>
              <a:t>NŐK SZOLGÁLATA – NŐK KIEMELT NAPJA 2024</a:t>
            </a:r>
            <a:endParaRPr lang="pt-BR" spc="300" dirty="0">
              <a:latin typeface="Futura LT Book" panose="0200050403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B6C4F-9055-A532-92C8-ECC741B8A4B9}"/>
              </a:ext>
            </a:extLst>
          </p:cNvPr>
          <p:cNvSpPr txBox="1"/>
          <p:nvPr/>
        </p:nvSpPr>
        <p:spPr>
          <a:xfrm>
            <a:off x="6521826" y="1982481"/>
            <a:ext cx="3218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Írta:</a:t>
            </a:r>
            <a:r>
              <a:rPr lang="en-US" dirty="0"/>
              <a:t>Edith-Ruiz-Espinoza</a:t>
            </a:r>
          </a:p>
          <a:p>
            <a:pPr algn="ctr"/>
            <a:r>
              <a:rPr lang="en-US" dirty="0"/>
              <a:t>Inter-Ameri</a:t>
            </a:r>
            <a:r>
              <a:rPr lang="hu-HU" dirty="0" err="1"/>
              <a:t>kai</a:t>
            </a:r>
            <a:r>
              <a:rPr lang="hu-HU" dirty="0"/>
              <a:t> Divízió</a:t>
            </a:r>
            <a:endParaRPr lang="en-US" dirty="0"/>
          </a:p>
          <a:p>
            <a:pPr algn="ctr"/>
            <a:r>
              <a:rPr lang="hu-HU" dirty="0"/>
              <a:t>Nők Szolgálata igazgatója</a:t>
            </a:r>
          </a:p>
          <a:p>
            <a:pPr algn="ctr"/>
            <a:endParaRPr lang="hu-HU" dirty="0"/>
          </a:p>
          <a:p>
            <a:pPr algn="ctr"/>
            <a:r>
              <a:rPr lang="hu-HU" sz="1200" dirty="0"/>
              <a:t>Fordította: Tokics Ildikó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421255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</a:t>
            </a:r>
            <a:r>
              <a:rPr lang="hu-HU" sz="4000" dirty="0">
                <a:latin typeface="Futura LT Book" panose="02000504030000020003" pitchFamily="2" charset="0"/>
              </a:rPr>
              <a:t>ISTEN ÁTADJA NEKED </a:t>
            </a:r>
            <a:br>
              <a:rPr lang="hu-HU" sz="4000" dirty="0">
                <a:latin typeface="Futura LT Book" panose="02000504030000020003" pitchFamily="2" charset="0"/>
              </a:rPr>
            </a:br>
            <a:r>
              <a:rPr lang="hu-HU" sz="4000" dirty="0">
                <a:latin typeface="Futura LT Book" panose="02000504030000020003" pitchFamily="2" charset="0"/>
              </a:rPr>
              <a:t>    AZ Ő DNS-ét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hu-HU" dirty="0"/>
              <a:t>Az értékünk abban a rejlik, hogy a Teremtő alkotott bennünket saját DNS-ével – mert az ő képmására teremtett minket. </a:t>
            </a:r>
            <a:endParaRPr lang="en-US" dirty="0"/>
          </a:p>
          <a:p>
            <a:r>
              <a:rPr lang="hu-HU" dirty="0"/>
              <a:t>Isten DNS-e tesz értékessé bennünket, mert ő a Királyok Királya és az Urak Ura, ami azt jelenti, hogy mi az ő lányai és királyi hercegnői vagyunk.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„Mivel kedves vagy az én szemeimben, </a:t>
            </a:r>
            <a:r>
              <a:rPr lang="hu-HU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becses</a:t>
            </a:r>
            <a:endParaRPr lang="en-US" b="1" kern="100" dirty="0">
              <a:solidFill>
                <a:srgbClr val="A16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Vagy és én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hu-HU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szeretlek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…” (</a:t>
            </a:r>
            <a:r>
              <a:rPr lang="hu-HU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Ézsaiás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43:4).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19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8321866" cy="1283465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</a:t>
            </a:r>
            <a:r>
              <a:rPr lang="hu-HU" sz="4000" dirty="0">
                <a:latin typeface="Futura LT Book" panose="02000504030000020003" pitchFamily="2" charset="0"/>
              </a:rPr>
              <a:t>ISTEN ÁTADJA NEKED </a:t>
            </a:r>
            <a:br>
              <a:rPr lang="hu-HU" sz="4000" dirty="0">
                <a:latin typeface="Futura LT Book" panose="02000504030000020003" pitchFamily="2" charset="0"/>
              </a:rPr>
            </a:br>
            <a:r>
              <a:rPr lang="hu-HU" sz="4000" dirty="0">
                <a:latin typeface="Futura LT Book" panose="02000504030000020003" pitchFamily="2" charset="0"/>
              </a:rPr>
              <a:t>    AZ Ő DNS-ét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„Most azért, ha engedelmesen hallgattok </a:t>
            </a:r>
            <a:r>
              <a:rPr lang="hu-HU" kern="1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szavamra</a:t>
            </a: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, és megtartjátok szövetségemet, akkor, bár enyém az egész föld, valamennyi nép közül </a:t>
            </a:r>
            <a:r>
              <a:rPr lang="hu-HU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ti lesztek </a:t>
            </a: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az én tulajdonom.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hu-HU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2Mózes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19:5).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Amikor megérted ezt a fogalmat, hogy Isten gyermeke vagy – az Ő </a:t>
            </a:r>
            <a:r>
              <a:rPr lang="hu-HU" b="1" dirty="0">
                <a:solidFill>
                  <a:srgbClr val="A1646A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szeme fénye</a:t>
            </a:r>
            <a:r>
              <a:rPr lang="hu-HU" dirty="0">
                <a:solidFill>
                  <a:srgbClr val="0D0D0D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, a különleges kincse – akkor találod meg az igazi önértékelésedet.</a:t>
            </a:r>
            <a:endParaRPr lang="pt-BR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004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</a:t>
            </a:r>
            <a:r>
              <a:rPr lang="hu-HU" sz="4000" dirty="0">
                <a:latin typeface="Futura LT Book" panose="02000504030000020003" pitchFamily="2" charset="0"/>
              </a:rPr>
              <a:t>ISTEN ÁTADJA NEKED </a:t>
            </a:r>
            <a:br>
              <a:rPr lang="hu-HU" sz="4000" dirty="0">
                <a:latin typeface="Futura LT Book" panose="02000504030000020003" pitchFamily="2" charset="0"/>
              </a:rPr>
            </a:br>
            <a:r>
              <a:rPr lang="hu-HU" sz="4000" dirty="0">
                <a:latin typeface="Futura LT Book" panose="02000504030000020003" pitchFamily="2" charset="0"/>
              </a:rPr>
              <a:t>    AZ Ő DNS-ét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5E6373"/>
                </a:solidFill>
              </a:rPr>
              <a:t>MEGBESZÉLÉSRE:</a:t>
            </a:r>
            <a:endParaRPr lang="en-US" dirty="0">
              <a:solidFill>
                <a:srgbClr val="5E6373"/>
              </a:solidFill>
            </a:endParaRPr>
          </a:p>
          <a:p>
            <a:r>
              <a:rPr lang="hu-HU" dirty="0"/>
              <a:t>Hogyan értékeled magad?</a:t>
            </a:r>
            <a:endParaRPr lang="en-US" dirty="0"/>
          </a:p>
          <a:p>
            <a:r>
              <a:rPr lang="hu-HU" dirty="0"/>
              <a:t>Hogyan kapcsolódik valódi értéked ahhoz, ahogy magadat értékeled?</a:t>
            </a:r>
            <a:endParaRPr lang="en-US" dirty="0"/>
          </a:p>
          <a:p>
            <a:r>
              <a:rPr lang="hu-HU" dirty="0"/>
              <a:t>Amikor megérted, hogy az igazi önértékelésed abban rejlik, hogy Isten hogyan lát téged – mint az ő lányát, a királyi hercegnőjét -, hogyan hat ez az önmagadról alkotott képre?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596307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</a:t>
            </a:r>
            <a:r>
              <a:rPr lang="hu-HU" sz="4000" dirty="0">
                <a:latin typeface="Futura LT Book" panose="02000504030000020003" pitchFamily="2" charset="0"/>
              </a:rPr>
              <a:t>ISTEN A VÉDELMEZŐD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en-US" dirty="0"/>
              <a:t>No fear exists under the shadow of the Almighty, only safety and security.</a:t>
            </a:r>
          </a:p>
          <a:p>
            <a:pPr lvl="2" indent="0">
              <a:spcBef>
                <a:spcPts val="0"/>
              </a:spcBef>
              <a:buNone/>
            </a:pPr>
            <a:endParaRPr lang="en-US" sz="24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2" indent="0">
              <a:spcBef>
                <a:spcPts val="0"/>
              </a:spcBef>
              <a:buNone/>
            </a:pPr>
            <a:r>
              <a:rPr lang="hu-HU" sz="2400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„</a:t>
            </a:r>
            <a:r>
              <a:rPr lang="hu-HU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Aki a Felségesnek rejtekében lakozik,</a:t>
            </a:r>
          </a:p>
          <a:p>
            <a:pPr lvl="2" indent="0">
              <a:spcBef>
                <a:spcPts val="0"/>
              </a:spcBef>
              <a:buNone/>
            </a:pPr>
            <a:r>
              <a:rPr lang="hu-HU" sz="2400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</a:t>
            </a:r>
            <a:r>
              <a:rPr lang="hu-HU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Mindenhatónak </a:t>
            </a:r>
            <a:r>
              <a:rPr lang="hu-HU" sz="2400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árnyékában </a:t>
            </a:r>
            <a:r>
              <a:rPr lang="hu-HU" sz="2400" b="1" kern="100" dirty="0" err="1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nyugoszik</a:t>
            </a:r>
            <a:r>
              <a:rPr lang="hu-HU" sz="2400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hu-HU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az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”</a:t>
            </a:r>
            <a:r>
              <a:rPr lang="en-US" sz="2400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sz="2400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Zsoltárok</a:t>
            </a: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91:1).</a:t>
            </a:r>
          </a:p>
          <a:p>
            <a:pPr lvl="2" indent="0">
              <a:spcBef>
                <a:spcPts val="0"/>
              </a:spcBef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/>
              <a:t>Gyakorold, hogy az Úr erejében helyezed bizalmadat, aki szeret téged – még akkor is, ha makacs vagy</a:t>
            </a:r>
            <a:r>
              <a:rPr lang="en-US" dirty="0"/>
              <a:t>. . . </a:t>
            </a:r>
            <a:r>
              <a:rPr lang="hu-HU" dirty="0"/>
              <a:t>Vagy a legrosszabb körülmények között vagy éppen.</a:t>
            </a:r>
            <a:endParaRPr lang="en-US" dirty="0"/>
          </a:p>
          <a:p>
            <a:pPr marL="914400" lvl="2" indent="0">
              <a:buNone/>
            </a:pPr>
            <a:endParaRPr lang="en-US" sz="2400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hu-HU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„Az Úr az én erőm és </a:t>
            </a:r>
            <a:r>
              <a:rPr lang="hu-HU" sz="2400" b="1" kern="100" dirty="0" err="1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paizsom</a:t>
            </a:r>
            <a:r>
              <a:rPr lang="en-US" sz="2400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. .” (</a:t>
            </a:r>
            <a:r>
              <a:rPr lang="hu-HU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Zsoltárok </a:t>
            </a: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28:7</a:t>
            </a: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526732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</a:t>
            </a:r>
            <a:r>
              <a:rPr lang="hu-HU" sz="4000" dirty="0">
                <a:latin typeface="Futura LT Book" panose="02000504030000020003" pitchFamily="2" charset="0"/>
              </a:rPr>
              <a:t>ISTEN A VÉDELMEZŐD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hu-HU" dirty="0"/>
              <a:t>Isten védelme nem jelenti azt, hogy életünkben nem lesznek problémák. De azt jelenti, hogy ott lesz velünk még a nehéz időkben is.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„ Mikor vízen </a:t>
            </a:r>
            <a:r>
              <a:rPr lang="hu-HU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mégy át, </a:t>
            </a: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én veled vagyok,</a:t>
            </a: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És ha folyókon, azok el nem </a:t>
            </a:r>
            <a:r>
              <a:rPr lang="hu-HU" kern="1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borítnak</a:t>
            </a: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,</a:t>
            </a: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Ha tűzben jársz, nem égsz meg,</a:t>
            </a: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És a láng meg nem perzsel téged.</a:t>
            </a: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(Ézsaiás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43:2).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48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</a:t>
            </a:r>
            <a:r>
              <a:rPr lang="hu-HU" sz="4000" dirty="0">
                <a:latin typeface="Futura LT Book" panose="02000504030000020003" pitchFamily="2" charset="0"/>
              </a:rPr>
              <a:t>ISTEN A VÉDELMEZŐD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rgbClr val="5E6373"/>
                </a:solidFill>
              </a:rPr>
              <a:t>MEGBESZÉLÉSRE:</a:t>
            </a:r>
            <a:endParaRPr lang="en-US" dirty="0">
              <a:solidFill>
                <a:srgbClr val="5E6373"/>
              </a:solidFill>
            </a:endParaRPr>
          </a:p>
          <a:p>
            <a:r>
              <a:rPr lang="hu-HU" dirty="0"/>
              <a:t>Hogyan éled meg ezt az ígéretet?</a:t>
            </a:r>
            <a:endParaRPr lang="en-US" kern="0" dirty="0">
              <a:solidFill>
                <a:srgbClr val="0E101A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kern="0" dirty="0">
              <a:solidFill>
                <a:srgbClr val="0E101A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hu-HU" b="1" kern="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„Erős torony</a:t>
            </a:r>
            <a:r>
              <a:rPr lang="hu-HU" b="1" kern="0" dirty="0">
                <a:solidFill>
                  <a:srgbClr val="A1646A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kern="0" dirty="0">
                <a:solidFill>
                  <a:srgbClr val="0E101A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b="1" kern="0" dirty="0">
                <a:solidFill>
                  <a:srgbClr val="0E101A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Úrnak</a:t>
            </a:r>
            <a:r>
              <a:rPr lang="en-U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neve, ahhoz folyamodik az igaz </a:t>
            </a:r>
          </a:p>
          <a:p>
            <a:pPr marL="457200" lvl="1" indent="0">
              <a:buNone/>
            </a:pPr>
            <a:r>
              <a:rPr lang="hu-HU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b="1" kern="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bátorságos </a:t>
            </a:r>
            <a:r>
              <a:rPr lang="hu-HU" kern="0" dirty="0" err="1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lészen</a:t>
            </a:r>
            <a:r>
              <a:rPr lang="hu-HU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(Proverbs 18:10).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hu-HU" dirty="0"/>
              <a:t>Hogyan lehet az Úr neve menedéktorony számodra?</a:t>
            </a:r>
            <a:endParaRPr lang="en-US" dirty="0"/>
          </a:p>
          <a:p>
            <a:r>
              <a:rPr lang="hu-HU" dirty="0"/>
              <a:t>Készíts listát a szimbólumokról és metaforákról, amelyeket a Biblia írói használtak Isten erejének és védelmének leírására!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7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695697" cy="1432552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</a:t>
            </a:r>
            <a:r>
              <a:rPr lang="hu-HU" sz="4000" dirty="0">
                <a:latin typeface="Futura LT Book" panose="02000504030000020003" pitchFamily="2" charset="0"/>
              </a:rPr>
              <a:t>ISTEN A MEGMENTŐD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Dávid imájából: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„Őrizz engem, mint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hu-HU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szemed fényét</a:t>
            </a:r>
            <a:endParaRPr lang="en-US" kern="100" dirty="0">
              <a:solidFill>
                <a:srgbClr val="A1646A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Rejts el szárnyaid árnyékába a bűnösök elől,</a:t>
            </a: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Akik erőszakoskodnak velem,</a:t>
            </a: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Halálos ellenségeim elől, akik </a:t>
            </a:r>
            <a:r>
              <a:rPr lang="hu-HU" kern="100" dirty="0" err="1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körülfognak</a:t>
            </a: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”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Zsoltárok </a:t>
            </a: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17:8-9).</a:t>
            </a: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9777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725515" cy="1432552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</a:t>
            </a:r>
            <a:r>
              <a:rPr lang="hu-HU" sz="4000" dirty="0">
                <a:latin typeface="Futura LT Book" panose="02000504030000020003" pitchFamily="2" charset="0"/>
              </a:rPr>
              <a:t>ISTEN A MEGMENTŐD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hu-HU" dirty="0"/>
              <a:t>Az ellenség, aki téged támad, Isten szeme fényével kerül szembe, és Isten mindig közbelép. Isten megment a bajaidtól és terheidtől, mert Ő a te erős Megmentőd.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„Sok baj éri az igazat,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De valamennyiből </a:t>
            </a:r>
            <a:r>
              <a:rPr lang="hu-HU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kimenti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az ÚR”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hu-HU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Zsoltárok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34:</a:t>
            </a:r>
            <a:r>
              <a:rPr lang="hu-HU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„De az Úr velem van, mint egy erős vitéz.</a:t>
            </a: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Ezért elbuknak üldözőim, </a:t>
            </a:r>
            <a:r>
              <a:rPr lang="hu-HU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nem bírnak velem.</a:t>
            </a: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Csúfosan felsülnek, </a:t>
            </a:r>
            <a:r>
              <a:rPr lang="hu-HU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kudarcot vallanak,</a:t>
            </a: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Gyalázatuk soha nem megy majd feledésbe.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n-US" kern="1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Jeremi</a:t>
            </a: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ás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20:11).</a:t>
            </a: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95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</a:t>
            </a:r>
            <a:r>
              <a:rPr lang="hu-HU" sz="4000" dirty="0">
                <a:latin typeface="Futura LT Book" panose="02000504030000020003" pitchFamily="2" charset="0"/>
              </a:rPr>
              <a:t>ISTEN A MEGMENTŐD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5E6373"/>
                </a:solidFill>
              </a:rPr>
              <a:t>MEGBESZÉLÉSRE:</a:t>
            </a:r>
            <a:endParaRPr lang="en-US" dirty="0">
              <a:solidFill>
                <a:srgbClr val="5E6373"/>
              </a:solidFill>
            </a:endParaRPr>
          </a:p>
          <a:p>
            <a:r>
              <a:rPr lang="hu-HU" dirty="0"/>
              <a:t>Mi a különbség a</a:t>
            </a:r>
            <a:endParaRPr lang="en-US" dirty="0"/>
          </a:p>
          <a:p>
            <a:pPr lvl="1"/>
            <a:r>
              <a:rPr lang="hu-HU" dirty="0"/>
              <a:t>védelem </a:t>
            </a:r>
          </a:p>
          <a:p>
            <a:pPr lvl="1"/>
            <a:r>
              <a:rPr lang="hu-HU" dirty="0"/>
              <a:t>és a megmentés között?</a:t>
            </a:r>
            <a:endParaRPr lang="en-US" dirty="0"/>
          </a:p>
          <a:p>
            <a:r>
              <a:rPr lang="hu-HU" dirty="0"/>
              <a:t>Mi a különbség a</a:t>
            </a:r>
            <a:endParaRPr lang="en-US" dirty="0"/>
          </a:p>
          <a:p>
            <a:pPr lvl="1"/>
            <a:r>
              <a:rPr lang="hu-HU" dirty="0"/>
              <a:t>Megváltásunk </a:t>
            </a:r>
            <a:endParaRPr lang="en-US" dirty="0"/>
          </a:p>
          <a:p>
            <a:pPr lvl="1"/>
            <a:r>
              <a:rPr lang="hu-HU" dirty="0"/>
              <a:t>és a helyreállításunk között?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6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353915" cy="1392795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</a:t>
            </a:r>
            <a:r>
              <a:rPr lang="hu-HU" sz="4000" dirty="0">
                <a:latin typeface="Futura LT Book" panose="02000504030000020003" pitchFamily="2" charset="0"/>
              </a:rPr>
              <a:t>ISTEN HELYREÁLLÍT    </a:t>
            </a:r>
            <a:br>
              <a:rPr lang="hu-HU" sz="4000" dirty="0">
                <a:latin typeface="Futura LT Book" panose="02000504030000020003" pitchFamily="2" charset="0"/>
              </a:rPr>
            </a:br>
            <a:r>
              <a:rPr lang="hu-HU" sz="4000" dirty="0">
                <a:latin typeface="Futura LT Book" panose="02000504030000020003" pitchFamily="2" charset="0"/>
              </a:rPr>
              <a:t>    TÉGED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hu-HU" dirty="0"/>
              <a:t>Isten helyreállít téged a megbocsátásával, és a te másoknak való megbocsátásod által</a:t>
            </a:r>
            <a:endParaRPr lang="en-US" dirty="0"/>
          </a:p>
          <a:p>
            <a:pPr lvl="1"/>
            <a:r>
              <a:rPr lang="hu-HU" dirty="0"/>
              <a:t>helyreállítja a földi kapcsolatokat,</a:t>
            </a:r>
            <a:endParaRPr lang="en-US" dirty="0"/>
          </a:p>
          <a:p>
            <a:pPr lvl="1"/>
            <a:r>
              <a:rPr lang="hu-HU" dirty="0"/>
              <a:t>meggyógyítja a sebeidet,</a:t>
            </a:r>
            <a:endParaRPr lang="en-US" dirty="0"/>
          </a:p>
          <a:p>
            <a:pPr lvl="1"/>
            <a:r>
              <a:rPr lang="hu-HU" dirty="0"/>
              <a:t>és a bánatodat örömmé változtatja.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sz="26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„</a:t>
            </a: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 minden kegyelem Istene pedig, aki elhívott titeket Krisztusban </a:t>
            </a: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az ő örök dicsőségére, miután rövid ideig szenvedtetek, </a:t>
            </a: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maga fog titeket felkészíteni, </a:t>
            </a:r>
            <a:r>
              <a:rPr lang="hu-HU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megszilárdítani, </a:t>
            </a: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megerősíteni és </a:t>
            </a:r>
            <a:r>
              <a:rPr lang="hu-HU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megalapozni</a:t>
            </a:r>
            <a:r>
              <a:rPr lang="hu-HU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” </a:t>
            </a: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u-HU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Péter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5:10).</a:t>
            </a:r>
          </a:p>
          <a:p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4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" y="1560538"/>
            <a:ext cx="8955156" cy="37369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u-HU" dirty="0">
                <a:latin typeface="Futura Medium" panose="020B0602020204020303" pitchFamily="34" charset="-79"/>
                <a:cs typeface="Futura Medium" panose="020B0602020204020303" pitchFamily="34" charset="-79"/>
              </a:rPr>
              <a:t>Isten törődik veled.</a:t>
            </a:r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AutoNum type="arabicPeriod"/>
            </a:pPr>
            <a:r>
              <a:rPr lang="hu-HU" dirty="0">
                <a:latin typeface="Futura Medium" panose="020B0602020204020303" pitchFamily="34" charset="-79"/>
                <a:cs typeface="Futura Medium" panose="020B0602020204020303" pitchFamily="34" charset="-79"/>
              </a:rPr>
              <a:t>Isten a menedéked.</a:t>
            </a:r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AutoNum type="arabicPeriod"/>
            </a:pPr>
            <a:r>
              <a:rPr lang="hu-HU" dirty="0">
                <a:latin typeface="Futura Medium" panose="020B0602020204020303" pitchFamily="34" charset="-79"/>
                <a:cs typeface="Futura Medium" panose="020B0602020204020303" pitchFamily="34" charset="-79"/>
              </a:rPr>
              <a:t>Isten átadja neked az Ő DNS-ét.</a:t>
            </a:r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AutoNum type="arabicPeriod"/>
            </a:pPr>
            <a:r>
              <a:rPr lang="hu-HU" dirty="0">
                <a:latin typeface="Futura Medium" panose="020B0602020204020303" pitchFamily="34" charset="-79"/>
                <a:cs typeface="Futura Medium" panose="020B0602020204020303" pitchFamily="34" charset="-79"/>
              </a:rPr>
              <a:t>Isten a védelmeződ.</a:t>
            </a:r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AutoNum type="arabicPeriod"/>
            </a:pPr>
            <a:r>
              <a:rPr lang="hu-HU" dirty="0">
                <a:latin typeface="Futura Medium" panose="020B0602020204020303" pitchFamily="34" charset="-79"/>
                <a:cs typeface="Futura Medium" panose="020B0602020204020303" pitchFamily="34" charset="-79"/>
              </a:rPr>
              <a:t>Isten a megmentőd.</a:t>
            </a:r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AutoNum type="arabicPeriod"/>
            </a:pPr>
            <a:r>
              <a:rPr lang="hu-HU" dirty="0">
                <a:latin typeface="Futura Medium" panose="020B0602020204020303" pitchFamily="34" charset="-79"/>
                <a:cs typeface="Futura Medium" panose="020B0602020204020303" pitchFamily="34" charset="-79"/>
              </a:rPr>
              <a:t>Isten helyreállít téged.</a:t>
            </a:r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AutoNum type="arabicPeriod"/>
            </a:pPr>
            <a:r>
              <a:rPr lang="hu-HU" dirty="0">
                <a:latin typeface="Futura Medium" panose="020B0602020204020303" pitchFamily="34" charset="-79"/>
                <a:cs typeface="Futura Medium" panose="020B0602020204020303" pitchFamily="34" charset="-79"/>
              </a:rPr>
              <a:t>Isten </a:t>
            </a:r>
            <a:r>
              <a:rPr lang="hu-HU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előtted</a:t>
            </a:r>
            <a:r>
              <a:rPr lang="hu-HU" dirty="0">
                <a:latin typeface="Futura Medium" panose="020B0602020204020303" pitchFamily="34" charset="-79"/>
                <a:cs typeface="Futura Medium" panose="020B0602020204020303" pitchFamily="34" charset="-79"/>
              </a:rPr>
              <a:t> megy.</a:t>
            </a:r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AutoNum type="arabicPeriod"/>
            </a:pPr>
            <a:endParaRPr lang="pt-B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7253622-8816-204C-8F26-C04E23E4795C}"/>
              </a:ext>
            </a:extLst>
          </p:cNvPr>
          <p:cNvSpPr txBox="1">
            <a:spLocks/>
          </p:cNvSpPr>
          <p:nvPr/>
        </p:nvSpPr>
        <p:spPr>
          <a:xfrm>
            <a:off x="755373" y="678754"/>
            <a:ext cx="9422297" cy="708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5500" dirty="0">
                <a:solidFill>
                  <a:srgbClr val="A1646A"/>
                </a:solidFill>
                <a:latin typeface="Futura Md BT" panose="020B0602020204020303" pitchFamily="34" charset="0"/>
              </a:rPr>
              <a:t>ISTEN SZEMEFÉNYE</a:t>
            </a:r>
            <a:endParaRPr lang="pt-BR" sz="5500" dirty="0">
              <a:solidFill>
                <a:srgbClr val="A1646A"/>
              </a:solidFill>
              <a:latin typeface="Futura Md BT" panose="020B06020202040203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9B6C85-903C-BAB6-3D3E-EC35A3F99AA7}"/>
              </a:ext>
            </a:extLst>
          </p:cNvPr>
          <p:cNvSpPr txBox="1">
            <a:spLocks/>
          </p:cNvSpPr>
          <p:nvPr/>
        </p:nvSpPr>
        <p:spPr>
          <a:xfrm>
            <a:off x="857678" y="1387275"/>
            <a:ext cx="9081452" cy="80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5500" dirty="0">
              <a:solidFill>
                <a:srgbClr val="5E6373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3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88068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</a:t>
            </a:r>
            <a:r>
              <a:rPr lang="hu-HU" sz="4000" dirty="0">
                <a:latin typeface="Futura LT Book" panose="02000504030000020003" pitchFamily="2" charset="0"/>
              </a:rPr>
              <a:t>ISTEN HELYREÁLLÍT    </a:t>
            </a:r>
            <a:br>
              <a:rPr lang="hu-HU" sz="4000" dirty="0">
                <a:latin typeface="Futura LT Book" panose="02000504030000020003" pitchFamily="2" charset="0"/>
              </a:rPr>
            </a:br>
            <a:r>
              <a:rPr lang="hu-HU" sz="4000" dirty="0">
                <a:latin typeface="Futura LT Book" panose="02000504030000020003" pitchFamily="2" charset="0"/>
              </a:rPr>
              <a:t>    TÉGED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dirty="0">
                <a:latin typeface="Avenir Book" panose="02000503020000020003" pitchFamily="2" charset="0"/>
              </a:rPr>
              <a:t>„Az ÚR pedig jóra fordította Jób sorsát, miután Jób imádkozott barátaiért, és kétszeresen visszaadta az ÚR Jóbnak mindazt, amije volt </a:t>
            </a:r>
            <a:r>
              <a:rPr lang="en-US" dirty="0">
                <a:latin typeface="Avenir Book" panose="02000503020000020003" pitchFamily="2" charset="0"/>
              </a:rPr>
              <a:t>(J</a:t>
            </a:r>
            <a:r>
              <a:rPr lang="hu-HU" dirty="0">
                <a:latin typeface="Avenir Book" panose="02000503020000020003" pitchFamily="2" charset="0"/>
              </a:rPr>
              <a:t>ó</a:t>
            </a:r>
            <a:r>
              <a:rPr lang="en-US" dirty="0">
                <a:latin typeface="Avenir Book" panose="02000503020000020003" pitchFamily="2" charset="0"/>
              </a:rPr>
              <a:t>b 42:10).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hu-HU" dirty="0"/>
              <a:t>Nem tudjuk, hogy Isten minden esetben  helyreállítja-e mindazt, amit elvesztettünk az életünkben, de biztosan bízhatunk bölcsességében.</a:t>
            </a:r>
            <a:endParaRPr lang="en-US" dirty="0"/>
          </a:p>
          <a:p>
            <a:r>
              <a:rPr lang="hu-HU" dirty="0"/>
              <a:t>Elsősorban a lelkünk helyreállítása a célja.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„Lelkemet </a:t>
            </a:r>
            <a:r>
              <a:rPr lang="hu-HU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felüdíti</a:t>
            </a:r>
            <a:r>
              <a:rPr lang="hu-HU" b="1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igaz ösvényen vezet az ő nevéért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Zsoltárok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23:3).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93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85CA-A241-E2F9-674E-662FD971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8703365" cy="558061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Ellen White </a:t>
            </a:r>
            <a:r>
              <a:rPr lang="hu-HU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írja</a:t>
            </a:r>
            <a:r>
              <a:rPr lang="en-US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„Ő helyreállítja az akaratos, vágyakkal teli lelket a Sátán hatalmából Istenhez.”</a:t>
            </a:r>
            <a:endParaRPr lang="en-US" sz="24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Review and Herald,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1897, </a:t>
            </a:r>
            <a:r>
              <a:rPr lang="hu-HU" sz="1800" kern="100" dirty="0" err="1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u-HU" sz="1800" kern="1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któ</a:t>
            </a:r>
            <a:r>
              <a:rPr lang="en-CA" sz="1800" kern="1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12, </a:t>
            </a:r>
            <a:r>
              <a:rPr lang="hu-HU" sz="1800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7. paragrafus</a:t>
            </a:r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„Az állapotunk a bűn miatt természetellenes,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és a helyreállításunkat végző erőnek természetfelettinek kell lennie, különben semmilyen értéke nincs”</a:t>
            </a:r>
            <a:endParaRPr lang="en-US" sz="24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Ministry of Healing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428.3</a:t>
            </a:r>
            <a:endParaRPr lang="en-US" sz="18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16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85CA-A241-E2F9-674E-662FD971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7699513" cy="558061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Ellen White </a:t>
            </a:r>
            <a:r>
              <a:rPr lang="hu-HU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írja</a:t>
            </a:r>
            <a:r>
              <a:rPr lang="en-US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„Krisztus a nagy orvos, nemcsak a testnek, hanem a léleknek is. Ő vezeti vissza az embert Istenhez.”</a:t>
            </a:r>
            <a:endParaRPr lang="en-US" sz="24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Medical Ministry, 120.3</a:t>
            </a:r>
            <a:endParaRPr lang="en-US" sz="18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„Lelkileg mind vakok, és az Úr Jézus nagyobb csodát hajt végre, amikor visszaadja a látását azoknak, akiket megvakított a világ csillogása és hamis kincse, mint ha a legrosszabb betegséget gyógyítaná meg.”</a:t>
            </a:r>
            <a:endParaRPr lang="en-US" sz="2400" dirty="0">
              <a:effectLst/>
              <a:latin typeface="Avenir Book" panose="02000503020000020003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Signs of the Times,</a:t>
            </a:r>
            <a:r>
              <a:rPr lang="en-US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1895, </a:t>
            </a:r>
            <a:r>
              <a:rPr lang="hu-HU" sz="1800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március </a:t>
            </a:r>
            <a:r>
              <a:rPr lang="en-US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hu-HU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., 8. paragrafus.</a:t>
            </a: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04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</a:t>
            </a:r>
            <a:r>
              <a:rPr lang="hu-HU" sz="4000" dirty="0">
                <a:latin typeface="Futura LT Book" panose="02000504030000020003" pitchFamily="2" charset="0"/>
              </a:rPr>
              <a:t>ISTEN HELYREÁLLÍT    </a:t>
            </a:r>
            <a:br>
              <a:rPr lang="hu-HU" sz="4000" dirty="0">
                <a:latin typeface="Futura LT Book" panose="02000504030000020003" pitchFamily="2" charset="0"/>
              </a:rPr>
            </a:br>
            <a:r>
              <a:rPr lang="hu-HU" sz="4000" dirty="0">
                <a:latin typeface="Futura LT Book" panose="02000504030000020003" pitchFamily="2" charset="0"/>
              </a:rPr>
              <a:t>    TÉGED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rgbClr val="5E6373"/>
                </a:solidFill>
              </a:rPr>
              <a:t>MEGBESZÉLÉSRE</a:t>
            </a:r>
            <a:r>
              <a:rPr lang="hu-HU" sz="3200" dirty="0">
                <a:solidFill>
                  <a:srgbClr val="5E6373"/>
                </a:solidFill>
              </a:rPr>
              <a:t>:</a:t>
            </a:r>
            <a:endParaRPr lang="en-US" dirty="0">
              <a:solidFill>
                <a:srgbClr val="5E6373"/>
              </a:solidFill>
            </a:endParaRPr>
          </a:p>
          <a:p>
            <a:r>
              <a:rPr lang="hu-HU" dirty="0"/>
              <a:t>Milyen </a:t>
            </a:r>
            <a:r>
              <a:rPr lang="hu-HU" dirty="0" err="1"/>
              <a:t>terheket</a:t>
            </a:r>
            <a:r>
              <a:rPr lang="hu-HU" dirty="0"/>
              <a:t> cipeltél vagy cipelsz most? </a:t>
            </a:r>
            <a:r>
              <a:rPr lang="en-US" dirty="0"/>
              <a:t>Ellen G. White </a:t>
            </a:r>
            <a:r>
              <a:rPr lang="hu-HU" dirty="0"/>
              <a:t>írja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endParaRPr lang="en-US" sz="1800" dirty="0">
              <a:latin typeface="Avenir Book" panose="02000503020000020003" pitchFamily="2" charset="0"/>
            </a:endParaRPr>
          </a:p>
          <a:p>
            <a:pPr marL="457200" lvl="1" indent="0">
              <a:buNone/>
            </a:pPr>
            <a:r>
              <a:rPr lang="hu-HU" dirty="0">
                <a:latin typeface="Avenir Book" panose="02000503020000020003" pitchFamily="2" charset="0"/>
              </a:rPr>
              <a:t>„A betegség, a nyomorúság és a bűn terhét eljött levenni. Küldetése az volt, hogy teljes helyreállítást hozzon az embereknek.”</a:t>
            </a:r>
            <a:endParaRPr lang="en-US" dirty="0">
              <a:latin typeface="Avenir Book" panose="02000503020000020003" pitchFamily="2" charset="0"/>
            </a:endParaRPr>
          </a:p>
          <a:p>
            <a:pPr marL="457200" lvl="1" indent="0" algn="ctr">
              <a:buNone/>
            </a:pPr>
            <a:r>
              <a:rPr lang="en-US" sz="1800" i="1" dirty="0">
                <a:latin typeface="Avenir Book" panose="02000503020000020003" pitchFamily="2" charset="0"/>
              </a:rPr>
              <a:t>A Call to Stand Apart, </a:t>
            </a:r>
            <a:r>
              <a:rPr lang="en-US" sz="1800" dirty="0">
                <a:latin typeface="Avenir Book" panose="02000503020000020003" pitchFamily="2" charset="0"/>
              </a:rPr>
              <a:t>59.1</a:t>
            </a:r>
          </a:p>
          <a:p>
            <a:pPr marL="457200" lvl="1" indent="0" algn="ctr">
              <a:buNone/>
            </a:pPr>
            <a:endParaRPr lang="en-US" sz="1800" dirty="0">
              <a:latin typeface="Avenir Book" panose="02000503020000020003" pitchFamily="2" charset="0"/>
            </a:endParaRPr>
          </a:p>
          <a:p>
            <a:r>
              <a:rPr lang="hu-HU" dirty="0"/>
              <a:t>Milyen módon könnyítette már meg Isten a terheidet?</a:t>
            </a:r>
            <a:endParaRPr lang="en-US" dirty="0"/>
          </a:p>
          <a:p>
            <a:r>
              <a:rPr lang="hu-HU" dirty="0"/>
              <a:t>Vannak </a:t>
            </a:r>
            <a:r>
              <a:rPr lang="hu-HU" dirty="0" err="1"/>
              <a:t>terhek</a:t>
            </a:r>
            <a:r>
              <a:rPr lang="hu-HU" dirty="0"/>
              <a:t>, amelyeket Jézusnak kell átadnod?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24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</a:t>
            </a:r>
            <a:r>
              <a:rPr lang="hu-HU" sz="4000" dirty="0">
                <a:latin typeface="Futura LT Book" panose="02000504030000020003" pitchFamily="2" charset="0"/>
              </a:rPr>
              <a:t>ISTEN HELYREÁLLÍT    </a:t>
            </a:r>
            <a:br>
              <a:rPr lang="hu-HU" sz="4000" dirty="0">
                <a:latin typeface="Futura LT Book" panose="02000504030000020003" pitchFamily="2" charset="0"/>
              </a:rPr>
            </a:br>
            <a:r>
              <a:rPr lang="hu-HU" sz="4000" dirty="0">
                <a:latin typeface="Futura LT Book" panose="02000504030000020003" pitchFamily="2" charset="0"/>
              </a:rPr>
              <a:t>    TÉGED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5E6373"/>
                </a:solidFill>
              </a:rPr>
              <a:t>MEGBESZÉLÉSRE: </a:t>
            </a:r>
          </a:p>
          <a:p>
            <a:pPr marL="0" indent="0">
              <a:buNone/>
            </a:pPr>
            <a:r>
              <a:rPr lang="hu-HU" dirty="0"/>
              <a:t>Néha egy nagy veszteség motiváció lehet arra, hogy teljes mértékben Istenre támaszkodjunk, ami viszont hitet és jellemet is fejleszt. Magyarázzuk meg, miért történik ez?</a:t>
            </a:r>
            <a:endParaRPr lang="en-US" dirty="0"/>
          </a:p>
          <a:p>
            <a:pPr lvl="1"/>
            <a:r>
              <a:rPr lang="hu-HU" dirty="0"/>
              <a:t>Milyen veszteségeket gyászoltál, amelyek segítettek Istenre támaszkodni?</a:t>
            </a:r>
            <a:endParaRPr lang="en-US" dirty="0"/>
          </a:p>
          <a:p>
            <a:pPr lvl="1"/>
            <a:r>
              <a:rPr lang="hu-HU" dirty="0"/>
              <a:t>Milyen szenvedéseken mentél keresztül, amelyek segítettek a hit fejlesztésében?</a:t>
            </a:r>
            <a:endParaRPr lang="en-US" dirty="0"/>
          </a:p>
          <a:p>
            <a:r>
              <a:rPr lang="hu-HU" dirty="0"/>
              <a:t>Milyen módon állított helyre téged </a:t>
            </a:r>
            <a:r>
              <a:rPr lang="hu-HU" dirty="0" err="1"/>
              <a:t>Isten?s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71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03362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</a:t>
            </a:r>
            <a:r>
              <a:rPr lang="hu-HU" sz="4000" dirty="0">
                <a:latin typeface="Futura LT Book" panose="02000504030000020003" pitchFamily="2" charset="0"/>
              </a:rPr>
              <a:t>ISTEN ELŐTTED MEGY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hu-HU" dirty="0"/>
              <a:t>Melyek a mai kihívásaid?</a:t>
            </a:r>
            <a:endParaRPr lang="en-US" dirty="0"/>
          </a:p>
          <a:p>
            <a:pPr lvl="1"/>
            <a:r>
              <a:rPr lang="hu-HU" dirty="0"/>
              <a:t>Félsz egy olyan helyzettől, amelyen nem tudsz uralmat szerezni?</a:t>
            </a:r>
          </a:p>
          <a:p>
            <a:pPr lvl="1"/>
            <a:r>
              <a:rPr lang="hu-HU" dirty="0"/>
              <a:t>Nehéz időszakon mégy keresztül az életedben?</a:t>
            </a:r>
          </a:p>
          <a:p>
            <a:pPr lvl="1"/>
            <a:r>
              <a:rPr lang="hu-HU" dirty="0"/>
              <a:t>Úgy érzed, nem vagy elég értékes?</a:t>
            </a:r>
          </a:p>
          <a:p>
            <a:pPr lvl="1"/>
            <a:r>
              <a:rPr lang="hu-HU" dirty="0"/>
              <a:t>Úgy érzed magad vagy, egyedül és védtelenül?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„Maga az ÚR vonul majd </a:t>
            </a:r>
            <a:r>
              <a:rPr lang="hu-HU" kern="100" dirty="0" err="1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előtted</a:t>
            </a: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, ő maga lesz veled.</a:t>
            </a: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Nem hagy cserben téged, és nem hagy el:</a:t>
            </a: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Ne félj hát, és ne rettegj!”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5Mózes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31:8).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1738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202594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</a:t>
            </a:r>
            <a:r>
              <a:rPr lang="hu-HU" sz="4000" dirty="0">
                <a:latin typeface="Futura LT Book" panose="02000504030000020003" pitchFamily="2" charset="0"/>
              </a:rPr>
              <a:t>ISTEN ELŐTTED MEGY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hu-HU" dirty="0"/>
              <a:t>Bízd az ügyeidet és kihívásaidat Istenre! Ő megy </a:t>
            </a:r>
            <a:r>
              <a:rPr lang="hu-HU" dirty="0" err="1"/>
              <a:t>előtted</a:t>
            </a:r>
            <a:r>
              <a:rPr lang="hu-HU" dirty="0"/>
              <a:t> és harcol a csatáidban.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„Nektek nem is kell majd harcolnotok, csak </a:t>
            </a:r>
            <a:r>
              <a:rPr lang="hu-HU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veszteg állnotok és néznetek, </a:t>
            </a:r>
            <a:r>
              <a:rPr lang="hu-HU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hogyan szabadít meg benneteket az Úr. Ne félj és ne rettegj, Júda és Jeruzsálem! Holnap vonuljatok ellenük, mert veletek lesz az Úr!”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</a:t>
            </a:r>
            <a:r>
              <a:rPr lang="hu-HU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Krónika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20:17).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800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</a:t>
            </a:r>
            <a:r>
              <a:rPr lang="hu-HU" sz="4000" dirty="0">
                <a:latin typeface="Futura LT Book" panose="02000504030000020003" pitchFamily="2" charset="0"/>
              </a:rPr>
              <a:t>ISTEN ELŐTTED MEGY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rgbClr val="5E6373"/>
                </a:solidFill>
              </a:rPr>
              <a:t>MEGBESZÉLÉSRE:</a:t>
            </a:r>
            <a:endParaRPr lang="pt-BR" dirty="0">
              <a:solidFill>
                <a:srgbClr val="5E6373"/>
              </a:solidFill>
            </a:endParaRPr>
          </a:p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Milyen érzés tudni, hogy Isten megy </a:t>
            </a:r>
            <a:r>
              <a:rPr lang="hu-H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előtted</a:t>
            </a:r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és harcol a csatáidban?</a:t>
            </a:r>
          </a:p>
          <a:p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Írd le mennyi vagy védtelen, ha hátba támadnak! Van valaki, akiben megbízol és aki fedez téged?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hu-HU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„De nem kell sietve vonulnotok, futva menekülnötök, mert az Úr jár </a:t>
            </a:r>
            <a:r>
              <a:rPr lang="hu-HU" b="1" dirty="0" err="1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előttetek</a:t>
            </a:r>
            <a:r>
              <a:rPr lang="en-US" b="1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és Izráel Istene lesz </a:t>
            </a:r>
            <a:r>
              <a:rPr lang="hu-HU" b="1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mögöttetek </a:t>
            </a:r>
            <a:r>
              <a:rPr lang="hu-HU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is” </a:t>
            </a: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Ézsaiás</a:t>
            </a: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52:12). </a:t>
            </a:r>
          </a:p>
        </p:txBody>
      </p:sp>
    </p:spTree>
    <p:extLst>
      <p:ext uri="{BB962C8B-B14F-4D97-AF65-F5344CB8AC3E}">
        <p14:creationId xmlns:p14="http://schemas.microsoft.com/office/powerpoint/2010/main" val="1620997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5830454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Futura LT Book" panose="02000504030000020003" pitchFamily="2" charset="0"/>
              </a:rPr>
              <a:t>KÖVETKEZTETÉS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hu-HU" dirty="0"/>
              <a:t>Isten szeme fényének lenni azt jelenti, hogy az Ő figyelmének és védelmének középpontjában vagy. 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„Így szól a Seregeknek Ura: Dicsőség után küldött engem a pogányokhoz, a kik fosztogatnak titeket, mert a ki titeket bánt, az ő </a:t>
            </a:r>
            <a:r>
              <a:rPr lang="hu-HU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szemefényét </a:t>
            </a:r>
            <a:r>
              <a:rPr lang="hu-HU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bántja”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(Z</a:t>
            </a:r>
            <a:r>
              <a:rPr lang="hu-HU" kern="1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akariás</a:t>
            </a:r>
            <a:r>
              <a:rPr lang="hu-HU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2:8).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898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Futura LT Book" panose="02000504030000020003" pitchFamily="2" charset="0"/>
              </a:rPr>
              <a:t>KÖVETKEZTETÉS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5E6373"/>
                </a:solidFill>
              </a:rPr>
              <a:t>MEGBESZÉLÉSRE:</a:t>
            </a:r>
            <a:endParaRPr lang="en-US" dirty="0">
              <a:solidFill>
                <a:srgbClr val="5E6373"/>
              </a:solidFill>
            </a:endParaRPr>
          </a:p>
          <a:p>
            <a:r>
              <a:rPr lang="hu-HU" dirty="0"/>
              <a:t>Mit tanultál meg ma, ami megváltoztatta a képedet </a:t>
            </a:r>
            <a:endParaRPr lang="en-US" dirty="0"/>
          </a:p>
          <a:p>
            <a:pPr lvl="1"/>
            <a:r>
              <a:rPr lang="hu-HU" b="1" dirty="0">
                <a:solidFill>
                  <a:srgbClr val="A1646A"/>
                </a:solidFill>
              </a:rPr>
              <a:t>saját magadról</a:t>
            </a:r>
            <a:r>
              <a:rPr lang="en-US" dirty="0">
                <a:solidFill>
                  <a:srgbClr val="A1646A"/>
                </a:solidFill>
              </a:rPr>
              <a:t>?</a:t>
            </a:r>
          </a:p>
          <a:p>
            <a:pPr lvl="1"/>
            <a:r>
              <a:rPr lang="hu-HU" b="1" dirty="0">
                <a:solidFill>
                  <a:srgbClr val="A1646A"/>
                </a:solidFill>
              </a:rPr>
              <a:t>Istenről</a:t>
            </a:r>
            <a:r>
              <a:rPr lang="en-US" dirty="0">
                <a:solidFill>
                  <a:srgbClr val="A1646A"/>
                </a:solidFill>
              </a:rPr>
              <a:t>?</a:t>
            </a:r>
          </a:p>
          <a:p>
            <a:r>
              <a:rPr lang="hu-HU" dirty="0"/>
              <a:t>Mi az, amit magaddal viszel a „Szeme Fénye” műhelymunkából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513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353916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</a:t>
            </a:r>
            <a:r>
              <a:rPr lang="hu-HU" sz="4000" dirty="0">
                <a:latin typeface="Futura LT Book" panose="02000504030000020003" pitchFamily="2" charset="0"/>
              </a:rPr>
              <a:t>ISTEN TÖRŐDIK VELED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hu-HU" dirty="0"/>
              <a:t>A szem védelme miatt a pupillát gyakran a „szem fényének” is nevezik.</a:t>
            </a:r>
            <a:endParaRPr lang="en-US" dirty="0"/>
          </a:p>
          <a:p>
            <a:r>
              <a:rPr lang="hu-HU" dirty="0"/>
              <a:t>Ahogyan az emberek különösen óvják a szem pupilláját, ugyanígy Isten ezt a metaforát használja annak bemutatására, hogy mennyi törődik velünk, a legértékesebb teremtményeivel.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„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…</a:t>
            </a:r>
            <a:r>
              <a:rPr lang="hu-HU" kern="1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Körülvette</a:t>
            </a: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, gondja volt rá,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óvta, mint </a:t>
            </a:r>
            <a:r>
              <a:rPr lang="hu-HU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 szeme fényét</a:t>
            </a:r>
            <a:r>
              <a:rPr lang="hu-HU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”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hu-HU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5Mózes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32:10).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“…</a:t>
            </a:r>
            <a:r>
              <a:rPr lang="hu-HU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mert a ki titeket bánt, az ő </a:t>
            </a:r>
            <a:r>
              <a:rPr lang="hu-HU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szeme fényét</a:t>
            </a: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bántja” (Zakariás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8).</a:t>
            </a:r>
            <a:endParaRPr lang="en-US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</a:t>
            </a:r>
            <a:r>
              <a:rPr lang="hu-HU" sz="4000" dirty="0">
                <a:latin typeface="Futura LT Book" panose="02000504030000020003" pitchFamily="2" charset="0"/>
              </a:rPr>
              <a:t>ISTEN TÖRŐDIK VELED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rgbClr val="5E6373"/>
                </a:solidFill>
              </a:rPr>
              <a:t>MEGBESZÉLÉSRE:</a:t>
            </a:r>
            <a:endParaRPr lang="pt-BR" dirty="0">
              <a:solidFill>
                <a:srgbClr val="5E6373"/>
              </a:solidFill>
            </a:endParaRPr>
          </a:p>
          <a:p>
            <a:r>
              <a:rPr lang="hu-HU" dirty="0"/>
              <a:t>Nézzétek meg egymást, és írjátok le a jobb oldalatokon lévő személy szemének színét! Legetek pontosak!</a:t>
            </a:r>
            <a:endParaRPr lang="en-US" dirty="0"/>
          </a:p>
          <a:p>
            <a:r>
              <a:rPr lang="hu-HU" dirty="0"/>
              <a:t>Milyen színű a pupillája?</a:t>
            </a:r>
            <a:endParaRPr lang="en-US" dirty="0"/>
          </a:p>
          <a:p>
            <a:r>
              <a:rPr lang="hu-HU" dirty="0"/>
              <a:t>Mire következtethetünk?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0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</a:t>
            </a:r>
            <a:r>
              <a:rPr lang="hu-HU" sz="4000" dirty="0">
                <a:latin typeface="Futura LT Book" panose="02000504030000020003" pitchFamily="2" charset="0"/>
              </a:rPr>
              <a:t>ISTEN TÖRŐDIK VELED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rgbClr val="5E6373"/>
                </a:solidFill>
              </a:rPr>
              <a:t>MEGBESZÉLÉSRE</a:t>
            </a:r>
            <a:endParaRPr lang="en-US" dirty="0">
              <a:solidFill>
                <a:srgbClr val="5E6373"/>
              </a:solidFill>
            </a:endParaRPr>
          </a:p>
          <a:p>
            <a:r>
              <a:rPr lang="hu-HU" dirty="0"/>
              <a:t>Ki gondoskodott rólad gyermekkorodban:</a:t>
            </a:r>
            <a:endParaRPr lang="en-US" dirty="0"/>
          </a:p>
          <a:p>
            <a:pPr lvl="1"/>
            <a:r>
              <a:rPr lang="hu-HU" dirty="0"/>
              <a:t>a szülő, a nagyszülő, a testvér vagy más valaki?</a:t>
            </a:r>
            <a:endParaRPr lang="en-US" dirty="0"/>
          </a:p>
          <a:p>
            <a:r>
              <a:rPr lang="hu-HU" dirty="0"/>
              <a:t>Segített-e az a személy abban, hogy bizalom vagy bizalmatlanság alakuljon ki kettőtök között?</a:t>
            </a:r>
            <a:endParaRPr lang="en-US" dirty="0"/>
          </a:p>
          <a:p>
            <a:r>
              <a:rPr lang="hu-HU" dirty="0"/>
              <a:t>Sikerült fenntartanod a szoros kapcsolatot az illetővel az évek során?</a:t>
            </a:r>
            <a:endParaRPr lang="en-US" dirty="0"/>
          </a:p>
          <a:p>
            <a:r>
              <a:rPr lang="hu-HU" dirty="0"/>
              <a:t>Ezek a kapcsolatok hasonlítanak Isten gondoskodásához irántad és a vele való kapcsolatodhoz?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6363854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2. </a:t>
            </a:r>
            <a:r>
              <a:rPr lang="hu-HU" sz="4000" dirty="0">
                <a:latin typeface="Futura LT Book" panose="02000504030000020003" pitchFamily="2" charset="0"/>
              </a:rPr>
              <a:t>ISTEN A MENEDÉKED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5"/>
            <a:ext cx="9959109" cy="4429501"/>
          </a:xfrm>
        </p:spPr>
        <p:txBody>
          <a:bodyPr>
            <a:normAutofit/>
          </a:bodyPr>
          <a:lstStyle/>
          <a:p>
            <a:r>
              <a:rPr lang="hu-HU" dirty="0"/>
              <a:t>Isten menedéket nyújt a baj idején. A menedék olyan hely, amely védelmet nyújt a veszélyekkel szemben.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„Bízzatok benne mindenkor, ti, népek,</a:t>
            </a: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Öntsétek ki előtte szíveteket,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Isten a mi </a:t>
            </a:r>
            <a:r>
              <a:rPr lang="hu-HU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oltalmunk!”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Zsoltárok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62:8).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hu-HU" dirty="0"/>
              <a:t>Abraham </a:t>
            </a:r>
            <a:r>
              <a:rPr lang="hu-HU" dirty="0" err="1"/>
              <a:t>Maslow</a:t>
            </a:r>
            <a:r>
              <a:rPr lang="hu-HU" dirty="0"/>
              <a:t> szükséglet-hierarchiája azt mutatja, hogy a biztonság és a védelem szükséges az ember túléléséhez.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9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785C91-BA1D-AF8C-5E9A-9AAF7C5B62AD}"/>
              </a:ext>
            </a:extLst>
          </p:cNvPr>
          <p:cNvSpPr txBox="1"/>
          <p:nvPr/>
        </p:nvSpPr>
        <p:spPr>
          <a:xfrm>
            <a:off x="322193" y="868862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Maslow</a:t>
            </a:r>
            <a:r>
              <a:rPr lang="hu-HU" sz="4000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szükséglet-hierarchiája</a:t>
            </a:r>
            <a:endParaRPr lang="en-US" sz="4000" dirty="0">
              <a:solidFill>
                <a:srgbClr val="A1646A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E0517877-1844-444E-9F6F-68859F5A04B0}"/>
              </a:ext>
            </a:extLst>
          </p:cNvPr>
          <p:cNvSpPr/>
          <p:nvPr/>
        </p:nvSpPr>
        <p:spPr>
          <a:xfrm>
            <a:off x="1967948" y="1752236"/>
            <a:ext cx="6480311" cy="4499477"/>
          </a:xfrm>
          <a:prstGeom prst="triangle">
            <a:avLst>
              <a:gd name="adj" fmla="val 49447"/>
            </a:avLst>
          </a:prstGeom>
          <a:solidFill>
            <a:srgbClr val="A164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8D63B8-BFC2-2CB8-7087-93060EDE28FE}"/>
              </a:ext>
            </a:extLst>
          </p:cNvPr>
          <p:cNvCxnSpPr>
            <a:cxnSpLocks/>
          </p:cNvCxnSpPr>
          <p:nvPr/>
        </p:nvCxnSpPr>
        <p:spPr>
          <a:xfrm>
            <a:off x="2494722" y="5526156"/>
            <a:ext cx="54267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24F6FC-8B8E-FD8E-DE3D-9FB00321766C}"/>
              </a:ext>
            </a:extLst>
          </p:cNvPr>
          <p:cNvCxnSpPr>
            <a:cxnSpLocks/>
          </p:cNvCxnSpPr>
          <p:nvPr/>
        </p:nvCxnSpPr>
        <p:spPr>
          <a:xfrm>
            <a:off x="2991678" y="4810539"/>
            <a:ext cx="4398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EECF40-0681-54C6-3BFA-434E72BCC4A2}"/>
              </a:ext>
            </a:extLst>
          </p:cNvPr>
          <p:cNvCxnSpPr>
            <a:cxnSpLocks/>
          </p:cNvCxnSpPr>
          <p:nvPr/>
        </p:nvCxnSpPr>
        <p:spPr>
          <a:xfrm>
            <a:off x="3960742" y="3429000"/>
            <a:ext cx="2449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F75B40-3EEB-2B28-D2FB-4D4B5468657B}"/>
              </a:ext>
            </a:extLst>
          </p:cNvPr>
          <p:cNvCxnSpPr>
            <a:cxnSpLocks/>
          </p:cNvCxnSpPr>
          <p:nvPr/>
        </p:nvCxnSpPr>
        <p:spPr>
          <a:xfrm>
            <a:off x="3478694" y="4143755"/>
            <a:ext cx="34588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37CF91-57C3-A75B-554F-951F6D2B23EE}"/>
              </a:ext>
            </a:extLst>
          </p:cNvPr>
          <p:cNvSpPr txBox="1"/>
          <p:nvPr/>
        </p:nvSpPr>
        <p:spPr>
          <a:xfrm>
            <a:off x="4062615" y="2825090"/>
            <a:ext cx="22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Önmegvalósítás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B9F85A-AED3-A456-56B3-69113E05FCCD}"/>
              </a:ext>
            </a:extLst>
          </p:cNvPr>
          <p:cNvSpPr txBox="1"/>
          <p:nvPr/>
        </p:nvSpPr>
        <p:spPr>
          <a:xfrm>
            <a:off x="3838986" y="3608671"/>
            <a:ext cx="272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Önbecsülés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ADD6D5-238B-347E-D0CA-BD7A813CB81E}"/>
              </a:ext>
            </a:extLst>
          </p:cNvPr>
          <p:cNvSpPr txBox="1"/>
          <p:nvPr/>
        </p:nvSpPr>
        <p:spPr>
          <a:xfrm>
            <a:off x="3180522" y="426727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Szeretet és összetartozás érzése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2D092B-83A4-307B-1B62-9851FEE17EFC}"/>
              </a:ext>
            </a:extLst>
          </p:cNvPr>
          <p:cNvSpPr txBox="1"/>
          <p:nvPr/>
        </p:nvSpPr>
        <p:spPr>
          <a:xfrm>
            <a:off x="2599082" y="5001046"/>
            <a:ext cx="520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Biztonság és védelem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49686-3FB5-3B36-B4B5-1BAF2A7DA9BD}"/>
              </a:ext>
            </a:extLst>
          </p:cNvPr>
          <p:cNvSpPr txBox="1"/>
          <p:nvPr/>
        </p:nvSpPr>
        <p:spPr>
          <a:xfrm>
            <a:off x="2117034" y="5716664"/>
            <a:ext cx="6182139" cy="36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Fizikai szükségletek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353915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2. </a:t>
            </a:r>
            <a:r>
              <a:rPr lang="hu-HU" sz="4000" dirty="0">
                <a:latin typeface="Futura LT Book" panose="02000504030000020003" pitchFamily="2" charset="0"/>
              </a:rPr>
              <a:t>ISTEN A MENEDÉKED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hu-HU" dirty="0"/>
              <a:t>Isten gondoskodása és szeretete a biztos alapunk, a menedékünk a baj idején.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„</a:t>
            </a: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Te vagy az </a:t>
            </a:r>
            <a:r>
              <a:rPr lang="hu-HU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oltalmam</a:t>
            </a:r>
            <a:r>
              <a:rPr lang="en-U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m</a:t>
            </a: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egóvsz a bajtól, </a:t>
            </a:r>
          </a:p>
          <a:p>
            <a:pPr lvl="1" indent="0">
              <a:spcBef>
                <a:spcPts val="0"/>
              </a:spcBef>
              <a:buNone/>
            </a:pPr>
            <a:r>
              <a:rPr lang="hu-HU" kern="100" dirty="0" err="1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körülveszel</a:t>
            </a:r>
            <a:r>
              <a:rPr lang="hu-HU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a szabadulás örömével 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hu-HU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Zsoltárok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32:7).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92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2. </a:t>
            </a:r>
            <a:r>
              <a:rPr lang="hu-HU" sz="4000" dirty="0">
                <a:latin typeface="Futura LT Book" panose="02000504030000020003" pitchFamily="2" charset="0"/>
              </a:rPr>
              <a:t>ISTEN A MENEDÉKED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rgbClr val="5E6373"/>
                </a:solidFill>
              </a:rPr>
              <a:t>MEGBESZÉLÉSRE:</a:t>
            </a:r>
            <a:endParaRPr lang="pt-BR" dirty="0">
              <a:solidFill>
                <a:srgbClr val="5E6373"/>
              </a:solidFill>
            </a:endParaRPr>
          </a:p>
          <a:p>
            <a:r>
              <a:rPr lang="hu-HU" dirty="0"/>
              <a:t>Osszatok meg olyan tapasztalatokat, amikor féltetek vagy veszélyes helyzetben voltatok, de Isten segített vagy megmentett titeket!</a:t>
            </a:r>
            <a:endParaRPr lang="en-US" dirty="0"/>
          </a:p>
          <a:p>
            <a:pPr lvl="1"/>
            <a:r>
              <a:rPr lang="hu-HU" dirty="0"/>
              <a:t>Meséljétek el, milyen érzéseket éltetek át ebben a helyzetben!</a:t>
            </a:r>
            <a:endParaRPr lang="en-US" dirty="0"/>
          </a:p>
          <a:p>
            <a:pPr lvl="1"/>
            <a:r>
              <a:rPr lang="hu-HU" dirty="0"/>
              <a:t>Erősítette ez a tapasztalat az Istenben való hiteteket?</a:t>
            </a:r>
            <a:endParaRPr lang="en-US" dirty="0"/>
          </a:p>
          <a:p>
            <a:r>
              <a:rPr lang="hu-HU" dirty="0"/>
              <a:t>Valaki azt mondta: </a:t>
            </a:r>
            <a:r>
              <a:rPr lang="hu-HU" dirty="0">
                <a:solidFill>
                  <a:srgbClr val="A1646A"/>
                </a:solidFill>
              </a:rPr>
              <a:t>„Ne félj a jövőtől; mert Isten már ott van.”</a:t>
            </a:r>
            <a:endParaRPr lang="en-US" dirty="0">
              <a:solidFill>
                <a:srgbClr val="A1646A"/>
              </a:solidFill>
            </a:endParaRPr>
          </a:p>
          <a:p>
            <a:pPr lvl="1"/>
            <a:r>
              <a:rPr lang="hu-HU" dirty="0"/>
              <a:t>Egyetértesz ezzel?</a:t>
            </a:r>
            <a:endParaRPr lang="en-US" dirty="0"/>
          </a:p>
          <a:p>
            <a:pPr lvl="1"/>
            <a:r>
              <a:rPr lang="hu-HU" dirty="0"/>
              <a:t>Mik a jelenlegi aggodalmaid?</a:t>
            </a:r>
            <a:endParaRPr lang="en-US" dirty="0"/>
          </a:p>
          <a:p>
            <a:pPr lvl="1"/>
            <a:r>
              <a:rPr lang="hu-HU" dirty="0"/>
              <a:t>Tudod alkalmazni ezt a gondolatot a saját helyzetedre?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0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1728</Words>
  <Application>Microsoft Office PowerPoint</Application>
  <PresentationFormat>Szélesvásznú</PresentationFormat>
  <Paragraphs>213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8" baseType="lpstr">
      <vt:lpstr>Arial</vt:lpstr>
      <vt:lpstr>Avenir Book</vt:lpstr>
      <vt:lpstr>Calibri</vt:lpstr>
      <vt:lpstr>Calibri Light</vt:lpstr>
      <vt:lpstr>Futura LT Book</vt:lpstr>
      <vt:lpstr>Futura Md BT</vt:lpstr>
      <vt:lpstr>Futura Medium</vt:lpstr>
      <vt:lpstr>Times New Roman</vt:lpstr>
      <vt:lpstr>Office Theme</vt:lpstr>
      <vt:lpstr>SZEMEFÉNYE</vt:lpstr>
      <vt:lpstr>PowerPoint-bemutató</vt:lpstr>
      <vt:lpstr>1. ISTEN TÖRŐDIK VELED</vt:lpstr>
      <vt:lpstr>1. ISTEN TÖRŐDIK VELED</vt:lpstr>
      <vt:lpstr>1. ISTEN TÖRŐDIK VELED</vt:lpstr>
      <vt:lpstr>2. ISTEN A MENEDÉKED</vt:lpstr>
      <vt:lpstr>PowerPoint-bemutató</vt:lpstr>
      <vt:lpstr>2. ISTEN A MENEDÉKED</vt:lpstr>
      <vt:lpstr>2. ISTEN A MENEDÉKED</vt:lpstr>
      <vt:lpstr>3. ISTEN ÁTADJA NEKED      AZ Ő DNS-ét</vt:lpstr>
      <vt:lpstr>3. ISTEN ÁTADJA NEKED      AZ Ő DNS-ét</vt:lpstr>
      <vt:lpstr>3. ISTEN ÁTADJA NEKED      AZ Ő DNS-ét</vt:lpstr>
      <vt:lpstr>4. ISTEN A VÉDELMEZŐD</vt:lpstr>
      <vt:lpstr>4. ISTEN A VÉDELMEZŐD</vt:lpstr>
      <vt:lpstr>4. ISTEN A VÉDELMEZŐD</vt:lpstr>
      <vt:lpstr>5. ISTEN A MEGMENTŐD</vt:lpstr>
      <vt:lpstr>5. ISTEN A MEGMENTŐD</vt:lpstr>
      <vt:lpstr>5. ISTEN A MEGMENTŐD</vt:lpstr>
      <vt:lpstr>6. ISTEN HELYREÁLLÍT         TÉGED</vt:lpstr>
      <vt:lpstr>6. ISTEN HELYREÁLLÍT         TÉGED</vt:lpstr>
      <vt:lpstr>PowerPoint-bemutató</vt:lpstr>
      <vt:lpstr>PowerPoint-bemutató</vt:lpstr>
      <vt:lpstr>6. ISTEN HELYREÁLLÍT         TÉGED</vt:lpstr>
      <vt:lpstr>6. ISTEN HELYREÁLLÍT         TÉGED</vt:lpstr>
      <vt:lpstr>7. ISTEN ELŐTTED MEGY</vt:lpstr>
      <vt:lpstr>7. ISTEN ELŐTTED MEGY</vt:lpstr>
      <vt:lpstr>7. ISTEN ELŐTTED MEGY</vt:lpstr>
      <vt:lpstr>KÖVETKEZTETÉS</vt:lpstr>
      <vt:lpstr>KÖVETKEZTETÉS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Tokics Imre</cp:lastModifiedBy>
  <cp:revision>87</cp:revision>
  <cp:lastPrinted>2023-11-29T22:27:09Z</cp:lastPrinted>
  <dcterms:created xsi:type="dcterms:W3CDTF">2023-02-14T12:16:54Z</dcterms:created>
  <dcterms:modified xsi:type="dcterms:W3CDTF">2024-05-21T08:18:11Z</dcterms:modified>
</cp:coreProperties>
</file>