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3" r:id="rId6"/>
    <p:sldId id="264" r:id="rId7"/>
    <p:sldId id="270" r:id="rId8"/>
    <p:sldId id="277" r:id="rId9"/>
    <p:sldId id="268" r:id="rId10"/>
    <p:sldId id="261" r:id="rId11"/>
    <p:sldId id="272" r:id="rId12"/>
    <p:sldId id="265" r:id="rId13"/>
    <p:sldId id="273" r:id="rId14"/>
    <p:sldId id="266" r:id="rId15"/>
    <p:sldId id="262" r:id="rId16"/>
    <p:sldId id="276" r:id="rId17"/>
    <p:sldId id="274" r:id="rId18"/>
    <p:sldId id="275" r:id="rId19"/>
    <p:sldId id="278" r:id="rId20"/>
    <p:sldId id="267" r:id="rId21"/>
    <p:sldId id="260" r:id="rId22"/>
    <p:sldId id="271" r:id="rId23"/>
    <p:sldId id="269"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6373"/>
    <a:srgbClr val="A8B1AA"/>
    <a:srgbClr val="A1646A"/>
    <a:srgbClr val="DE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8" autoAdjust="0"/>
    <p:restoredTop sz="94728"/>
  </p:normalViewPr>
  <p:slideViewPr>
    <p:cSldViewPr snapToGrid="0">
      <p:cViewPr varScale="1">
        <p:scale>
          <a:sx n="70" d="100"/>
          <a:sy n="70" d="100"/>
        </p:scale>
        <p:origin x="2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BFF45-5E5B-244E-87EE-D94693AEAF65}"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72CA8-85E2-9743-98BC-C0452C2DCA4E}" type="slidenum">
              <a:rPr lang="en-US" smtClean="0"/>
              <a:t>‹#›</a:t>
            </a:fld>
            <a:endParaRPr lang="en-US"/>
          </a:p>
        </p:txBody>
      </p:sp>
    </p:spTree>
    <p:extLst>
      <p:ext uri="{BB962C8B-B14F-4D97-AF65-F5344CB8AC3E}">
        <p14:creationId xmlns:p14="http://schemas.microsoft.com/office/powerpoint/2010/main" val="128350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 you imagine the shock on the faces of this couple as their son said these words to them? Who would look after them, pay for their medical bills, their food and shelter. And all this was being done in the name of religion! How could he feel that giving this money to God would be a blessing to him?</a:t>
            </a:r>
          </a:p>
          <a:p>
            <a:endParaRPr lang="en-US" dirty="0"/>
          </a:p>
        </p:txBody>
      </p:sp>
      <p:sp>
        <p:nvSpPr>
          <p:cNvPr id="4" name="Slide Number Placeholder 3"/>
          <p:cNvSpPr>
            <a:spLocks noGrp="1"/>
          </p:cNvSpPr>
          <p:nvPr>
            <p:ph type="sldNum" sz="quarter" idx="5"/>
          </p:nvPr>
        </p:nvSpPr>
        <p:spPr/>
        <p:txBody>
          <a:bodyPr/>
          <a:lstStyle/>
          <a:p>
            <a:fld id="{CD172CA8-85E2-9743-98BC-C0452C2DCA4E}" type="slidenum">
              <a:rPr lang="en-US" smtClean="0"/>
              <a:t>2</a:t>
            </a:fld>
            <a:endParaRPr lang="en-US"/>
          </a:p>
        </p:txBody>
      </p:sp>
    </p:spTree>
    <p:extLst>
      <p:ext uri="{BB962C8B-B14F-4D97-AF65-F5344CB8AC3E}">
        <p14:creationId xmlns:p14="http://schemas.microsoft.com/office/powerpoint/2010/main" val="2467829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CEA3F-8141-DAE5-5A20-6B6A21D5C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A5EEB-2078-A863-835E-949AA089F4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A9030-940B-5CA7-8A6E-E0926DB5AD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7DABB1-2AE3-F038-3146-DB9428E4CE7B}"/>
              </a:ext>
            </a:extLst>
          </p:cNvPr>
          <p:cNvSpPr>
            <a:spLocks noGrp="1"/>
          </p:cNvSpPr>
          <p:nvPr>
            <p:ph type="sldNum" sz="quarter" idx="5"/>
          </p:nvPr>
        </p:nvSpPr>
        <p:spPr/>
        <p:txBody>
          <a:bodyPr/>
          <a:lstStyle/>
          <a:p>
            <a:fld id="{CD172CA8-85E2-9743-98BC-C0452C2DCA4E}" type="slidenum">
              <a:rPr lang="en-US" smtClean="0"/>
              <a:t>11</a:t>
            </a:fld>
            <a:endParaRPr lang="en-US"/>
          </a:p>
        </p:txBody>
      </p:sp>
    </p:spTree>
    <p:extLst>
      <p:ext uri="{BB962C8B-B14F-4D97-AF65-F5344CB8AC3E}">
        <p14:creationId xmlns:p14="http://schemas.microsoft.com/office/powerpoint/2010/main" val="568976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BF8B5-08AB-5F55-7CB0-5B7D638FF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E9CC0-50F1-F811-F841-6EBC4D474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1B5303-4AAA-2086-F40E-44F34ED7CA7F}"/>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 Bible gives us many examples of the manner in which God treated the elderly. These persons were advanced in age, yet God honored them. In Job 12:12 it says, “With the ancient is wisdom; and in length of days understanding” (KJV). </a:t>
            </a:r>
          </a:p>
          <a:p>
            <a:r>
              <a:rPr lang="en-US" sz="1200" kern="1200" dirty="0">
                <a:solidFill>
                  <a:schemeClr val="tx1"/>
                </a:solidFill>
                <a:effectLst/>
                <a:latin typeface="+mn-lt"/>
                <a:ea typeface="+mn-ea"/>
                <a:cs typeface="+mn-cs"/>
              </a:rPr>
              <a:t> </a:t>
            </a:r>
          </a:p>
          <a:p>
            <a:endParaRPr lang="en-US" dirty="0"/>
          </a:p>
        </p:txBody>
      </p:sp>
      <p:sp>
        <p:nvSpPr>
          <p:cNvPr id="4" name="Slide Number Placeholder 3">
            <a:extLst>
              <a:ext uri="{FF2B5EF4-FFF2-40B4-BE49-F238E27FC236}">
                <a16:creationId xmlns:a16="http://schemas.microsoft.com/office/drawing/2014/main" id="{0BF09F17-E6DF-BE3C-5FBA-A839FF709E5C}"/>
              </a:ext>
            </a:extLst>
          </p:cNvPr>
          <p:cNvSpPr>
            <a:spLocks noGrp="1"/>
          </p:cNvSpPr>
          <p:nvPr>
            <p:ph type="sldNum" sz="quarter" idx="5"/>
          </p:nvPr>
        </p:nvSpPr>
        <p:spPr/>
        <p:txBody>
          <a:bodyPr/>
          <a:lstStyle/>
          <a:p>
            <a:fld id="{CD172CA8-85E2-9743-98BC-C0452C2DCA4E}" type="slidenum">
              <a:rPr lang="en-US" smtClean="0"/>
              <a:t>12</a:t>
            </a:fld>
            <a:endParaRPr lang="en-US"/>
          </a:p>
        </p:txBody>
      </p:sp>
    </p:spTree>
    <p:extLst>
      <p:ext uri="{BB962C8B-B14F-4D97-AF65-F5344CB8AC3E}">
        <p14:creationId xmlns:p14="http://schemas.microsoft.com/office/powerpoint/2010/main" val="89562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51FFF-9D58-17EB-1E11-7CFD1C6AF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905DEE-2A84-F7D9-1043-87C0E0AF6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92B9B1-10A0-545E-D582-E34CE5EA2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5D708C-4F39-A185-9DE4-AE8EC3470E97}"/>
              </a:ext>
            </a:extLst>
          </p:cNvPr>
          <p:cNvSpPr>
            <a:spLocks noGrp="1"/>
          </p:cNvSpPr>
          <p:nvPr>
            <p:ph type="sldNum" sz="quarter" idx="5"/>
          </p:nvPr>
        </p:nvSpPr>
        <p:spPr/>
        <p:txBody>
          <a:bodyPr/>
          <a:lstStyle/>
          <a:p>
            <a:fld id="{CD172CA8-85E2-9743-98BC-C0452C2DCA4E}" type="slidenum">
              <a:rPr lang="en-US" smtClean="0"/>
              <a:t>13</a:t>
            </a:fld>
            <a:endParaRPr lang="en-US"/>
          </a:p>
        </p:txBody>
      </p:sp>
    </p:spTree>
    <p:extLst>
      <p:ext uri="{BB962C8B-B14F-4D97-AF65-F5344CB8AC3E}">
        <p14:creationId xmlns:p14="http://schemas.microsoft.com/office/powerpoint/2010/main" val="2361070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57405-98C3-4199-CE26-5AD533A3F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4AF89-404D-4852-0F8D-4BFD78404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D5C3F2-36AF-49DC-3FF0-7969B6011E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C45358-E92C-E4D9-F87A-A1EEF2480F60}"/>
              </a:ext>
            </a:extLst>
          </p:cNvPr>
          <p:cNvSpPr>
            <a:spLocks noGrp="1"/>
          </p:cNvSpPr>
          <p:nvPr>
            <p:ph type="sldNum" sz="quarter" idx="5"/>
          </p:nvPr>
        </p:nvSpPr>
        <p:spPr/>
        <p:txBody>
          <a:bodyPr/>
          <a:lstStyle/>
          <a:p>
            <a:fld id="{CD172CA8-85E2-9743-98BC-C0452C2DCA4E}" type="slidenum">
              <a:rPr lang="en-US" smtClean="0"/>
              <a:t>14</a:t>
            </a:fld>
            <a:endParaRPr lang="en-US"/>
          </a:p>
        </p:txBody>
      </p:sp>
    </p:spTree>
    <p:extLst>
      <p:ext uri="{BB962C8B-B14F-4D97-AF65-F5344CB8AC3E}">
        <p14:creationId xmlns:p14="http://schemas.microsoft.com/office/powerpoint/2010/main" val="1045636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0C1F5-4822-9672-790C-7EE013E8E1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8C06C-9FF9-2A80-DA71-CC09C2EE3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641BEA-C809-E067-EFA9-5AE29E694D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Bible says that God does not change; based on this alone, we can answer confidently that it is still God’s intention that we treat the elderly with respect and honor.</a:t>
            </a:r>
          </a:p>
          <a:p>
            <a:endParaRPr lang="en-US" dirty="0"/>
          </a:p>
        </p:txBody>
      </p:sp>
      <p:sp>
        <p:nvSpPr>
          <p:cNvPr id="4" name="Slide Number Placeholder 3">
            <a:extLst>
              <a:ext uri="{FF2B5EF4-FFF2-40B4-BE49-F238E27FC236}">
                <a16:creationId xmlns:a16="http://schemas.microsoft.com/office/drawing/2014/main" id="{84B45DBD-D68E-C362-CE2F-7EA40ABD290A}"/>
              </a:ext>
            </a:extLst>
          </p:cNvPr>
          <p:cNvSpPr>
            <a:spLocks noGrp="1"/>
          </p:cNvSpPr>
          <p:nvPr>
            <p:ph type="sldNum" sz="quarter" idx="5"/>
          </p:nvPr>
        </p:nvSpPr>
        <p:spPr/>
        <p:txBody>
          <a:bodyPr/>
          <a:lstStyle/>
          <a:p>
            <a:fld id="{CD172CA8-85E2-9743-98BC-C0452C2DCA4E}" type="slidenum">
              <a:rPr lang="en-US" smtClean="0"/>
              <a:t>15</a:t>
            </a:fld>
            <a:endParaRPr lang="en-US"/>
          </a:p>
        </p:txBody>
      </p:sp>
    </p:spTree>
    <p:extLst>
      <p:ext uri="{BB962C8B-B14F-4D97-AF65-F5344CB8AC3E}">
        <p14:creationId xmlns:p14="http://schemas.microsoft.com/office/powerpoint/2010/main" val="1711047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36644-8C5D-3E2F-BB32-21DCD704F1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11081-3237-88BD-FE77-13C5AA6654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3AE8A-8566-C8EF-18A2-39E173BF49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63F9F7-24FC-85E1-9374-4143C603C664}"/>
              </a:ext>
            </a:extLst>
          </p:cNvPr>
          <p:cNvSpPr>
            <a:spLocks noGrp="1"/>
          </p:cNvSpPr>
          <p:nvPr>
            <p:ph type="sldNum" sz="quarter" idx="5"/>
          </p:nvPr>
        </p:nvSpPr>
        <p:spPr/>
        <p:txBody>
          <a:bodyPr/>
          <a:lstStyle/>
          <a:p>
            <a:fld id="{CD172CA8-85E2-9743-98BC-C0452C2DCA4E}" type="slidenum">
              <a:rPr lang="en-US" smtClean="0"/>
              <a:t>16</a:t>
            </a:fld>
            <a:endParaRPr lang="en-US"/>
          </a:p>
        </p:txBody>
      </p:sp>
    </p:spTree>
    <p:extLst>
      <p:ext uri="{BB962C8B-B14F-4D97-AF65-F5344CB8AC3E}">
        <p14:creationId xmlns:p14="http://schemas.microsoft.com/office/powerpoint/2010/main" val="2401118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57C8C-8B48-9356-2F10-5C1AF7B53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514CB-3B58-DDA5-B852-863D36AF3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B4EABD-1A23-78CD-CDDE-26D137466901}"/>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If you are not sure, ask them. Let them tell you what they see, hear, and feel. </a:t>
            </a:r>
            <a:endParaRPr lang="en-US" dirty="0"/>
          </a:p>
        </p:txBody>
      </p:sp>
      <p:sp>
        <p:nvSpPr>
          <p:cNvPr id="4" name="Slide Number Placeholder 3">
            <a:extLst>
              <a:ext uri="{FF2B5EF4-FFF2-40B4-BE49-F238E27FC236}">
                <a16:creationId xmlns:a16="http://schemas.microsoft.com/office/drawing/2014/main" id="{DF84DCE2-7BC3-F721-26D3-94BB4B731EF1}"/>
              </a:ext>
            </a:extLst>
          </p:cNvPr>
          <p:cNvSpPr>
            <a:spLocks noGrp="1"/>
          </p:cNvSpPr>
          <p:nvPr>
            <p:ph type="sldNum" sz="quarter" idx="5"/>
          </p:nvPr>
        </p:nvSpPr>
        <p:spPr/>
        <p:txBody>
          <a:bodyPr/>
          <a:lstStyle/>
          <a:p>
            <a:fld id="{CD172CA8-85E2-9743-98BC-C0452C2DCA4E}" type="slidenum">
              <a:rPr lang="en-US" smtClean="0"/>
              <a:t>17</a:t>
            </a:fld>
            <a:endParaRPr lang="en-US"/>
          </a:p>
        </p:txBody>
      </p:sp>
    </p:spTree>
    <p:extLst>
      <p:ext uri="{BB962C8B-B14F-4D97-AF65-F5344CB8AC3E}">
        <p14:creationId xmlns:p14="http://schemas.microsoft.com/office/powerpoint/2010/main" val="2258327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71171-CD98-0A75-8D60-3EEDBD374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91B7C-8893-A37E-6E75-C97790036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B0323-561E-E2BC-BAF1-E92C66C425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D07B51-6C40-67DA-5C1F-6B86479D76C5}"/>
              </a:ext>
            </a:extLst>
          </p:cNvPr>
          <p:cNvSpPr>
            <a:spLocks noGrp="1"/>
          </p:cNvSpPr>
          <p:nvPr>
            <p:ph type="sldNum" sz="quarter" idx="5"/>
          </p:nvPr>
        </p:nvSpPr>
        <p:spPr/>
        <p:txBody>
          <a:bodyPr/>
          <a:lstStyle/>
          <a:p>
            <a:fld id="{CD172CA8-85E2-9743-98BC-C0452C2DCA4E}" type="slidenum">
              <a:rPr lang="en-US" smtClean="0"/>
              <a:t>18</a:t>
            </a:fld>
            <a:endParaRPr lang="en-US"/>
          </a:p>
        </p:txBody>
      </p:sp>
    </p:spTree>
    <p:extLst>
      <p:ext uri="{BB962C8B-B14F-4D97-AF65-F5344CB8AC3E}">
        <p14:creationId xmlns:p14="http://schemas.microsoft.com/office/powerpoint/2010/main" val="944198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4801A-6E0F-D46C-DB3A-0B39DC02CB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82587-3F6B-7976-3C24-958F2D238C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49729F-A7AA-6F97-1304-343AAD77B297}"/>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p:txBody>
      </p:sp>
      <p:sp>
        <p:nvSpPr>
          <p:cNvPr id="4" name="Slide Number Placeholder 3">
            <a:extLst>
              <a:ext uri="{FF2B5EF4-FFF2-40B4-BE49-F238E27FC236}">
                <a16:creationId xmlns:a16="http://schemas.microsoft.com/office/drawing/2014/main" id="{225743FE-95AC-374A-CD6C-2024476F1685}"/>
              </a:ext>
            </a:extLst>
          </p:cNvPr>
          <p:cNvSpPr>
            <a:spLocks noGrp="1"/>
          </p:cNvSpPr>
          <p:nvPr>
            <p:ph type="sldNum" sz="quarter" idx="5"/>
          </p:nvPr>
        </p:nvSpPr>
        <p:spPr/>
        <p:txBody>
          <a:bodyPr/>
          <a:lstStyle/>
          <a:p>
            <a:fld id="{CD172CA8-85E2-9743-98BC-C0452C2DCA4E}" type="slidenum">
              <a:rPr lang="en-US" smtClean="0"/>
              <a:t>19</a:t>
            </a:fld>
            <a:endParaRPr lang="en-US"/>
          </a:p>
        </p:txBody>
      </p:sp>
    </p:spTree>
    <p:extLst>
      <p:ext uri="{BB962C8B-B14F-4D97-AF65-F5344CB8AC3E}">
        <p14:creationId xmlns:p14="http://schemas.microsoft.com/office/powerpoint/2010/main" val="2153482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3E53F-24EB-A9D5-2B27-E58628439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21ED62-0958-32AA-C365-4980BE363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1D60A-6E7D-475A-789F-3D7919772EF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In Bible times, they did not have old-age insurance or pensions or any type of government social security as many countries do now. But we still need to see that our elderly relatives have comfort and joy in their old age. In the United States recently, there was a news story of an old man who lived alone. He died, and he was not even found for a whole year! </a:t>
            </a:r>
            <a:endParaRPr lang="en-US" dirty="0"/>
          </a:p>
        </p:txBody>
      </p:sp>
      <p:sp>
        <p:nvSpPr>
          <p:cNvPr id="4" name="Slide Number Placeholder 3">
            <a:extLst>
              <a:ext uri="{FF2B5EF4-FFF2-40B4-BE49-F238E27FC236}">
                <a16:creationId xmlns:a16="http://schemas.microsoft.com/office/drawing/2014/main" id="{A7398F1E-8C47-DD3A-9368-AF99F1BCF8D4}"/>
              </a:ext>
            </a:extLst>
          </p:cNvPr>
          <p:cNvSpPr>
            <a:spLocks noGrp="1"/>
          </p:cNvSpPr>
          <p:nvPr>
            <p:ph type="sldNum" sz="quarter" idx="5"/>
          </p:nvPr>
        </p:nvSpPr>
        <p:spPr/>
        <p:txBody>
          <a:bodyPr/>
          <a:lstStyle/>
          <a:p>
            <a:fld id="{CD172CA8-85E2-9743-98BC-C0452C2DCA4E}" type="slidenum">
              <a:rPr lang="en-US" smtClean="0"/>
              <a:t>20</a:t>
            </a:fld>
            <a:endParaRPr lang="en-US"/>
          </a:p>
        </p:txBody>
      </p:sp>
    </p:spTree>
    <p:extLst>
      <p:ext uri="{BB962C8B-B14F-4D97-AF65-F5344CB8AC3E}">
        <p14:creationId xmlns:p14="http://schemas.microsoft.com/office/powerpoint/2010/main" val="137162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think of this text, what does it mean to you? “Honor your father and your mother.”</a:t>
            </a:r>
          </a:p>
          <a:p>
            <a:endParaRPr lang="en-US" dirty="0"/>
          </a:p>
        </p:txBody>
      </p:sp>
      <p:sp>
        <p:nvSpPr>
          <p:cNvPr id="4" name="Slide Number Placeholder 3"/>
          <p:cNvSpPr>
            <a:spLocks noGrp="1"/>
          </p:cNvSpPr>
          <p:nvPr>
            <p:ph type="sldNum" sz="quarter" idx="5"/>
          </p:nvPr>
        </p:nvSpPr>
        <p:spPr/>
        <p:txBody>
          <a:bodyPr/>
          <a:lstStyle/>
          <a:p>
            <a:fld id="{CD172CA8-85E2-9743-98BC-C0452C2DCA4E}" type="slidenum">
              <a:rPr lang="en-US" smtClean="0"/>
              <a:t>3</a:t>
            </a:fld>
            <a:endParaRPr lang="en-US"/>
          </a:p>
        </p:txBody>
      </p:sp>
    </p:spTree>
    <p:extLst>
      <p:ext uri="{BB962C8B-B14F-4D97-AF65-F5344CB8AC3E}">
        <p14:creationId xmlns:p14="http://schemas.microsoft.com/office/powerpoint/2010/main" val="1803127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Whether abuse of the elderly is from greed—we think we can get their money—or it is because of anger, retaliation, or just plain-old sin, it hurts everyone. Conversely, treating the elderly well, whether they are parents, others in our care, or church members, we are all blessed. And that is what God wants for us.</a:t>
            </a:r>
            <a:r>
              <a:rPr lang="en-US" dirty="0">
                <a:effectLst/>
              </a:rPr>
              <a:t> </a:t>
            </a:r>
            <a:endParaRPr lang="en-US" dirty="0"/>
          </a:p>
        </p:txBody>
      </p:sp>
      <p:sp>
        <p:nvSpPr>
          <p:cNvPr id="4" name="Slide Number Placeholder 3"/>
          <p:cNvSpPr>
            <a:spLocks noGrp="1"/>
          </p:cNvSpPr>
          <p:nvPr>
            <p:ph type="sldNum" sz="quarter" idx="5"/>
          </p:nvPr>
        </p:nvSpPr>
        <p:spPr/>
        <p:txBody>
          <a:bodyPr/>
          <a:lstStyle/>
          <a:p>
            <a:fld id="{CD172CA8-85E2-9743-98BC-C0452C2DCA4E}" type="slidenum">
              <a:rPr lang="en-US" smtClean="0"/>
              <a:t>21</a:t>
            </a:fld>
            <a:endParaRPr lang="en-US"/>
          </a:p>
        </p:txBody>
      </p:sp>
    </p:spTree>
    <p:extLst>
      <p:ext uri="{BB962C8B-B14F-4D97-AF65-F5344CB8AC3E}">
        <p14:creationId xmlns:p14="http://schemas.microsoft.com/office/powerpoint/2010/main" val="2086398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C2048-3242-1558-EDFF-3C4287B7C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2751E-5DBE-55F9-808B-6B0C1D6E0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FF2F78-A9A6-3B23-B1B4-FFB5BA1A6E6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Even today, He tells us to stop the abuse of the elderly. </a:t>
            </a:r>
            <a:r>
              <a:rPr lang="en-GB" sz="1200" kern="1200" dirty="0">
                <a:solidFill>
                  <a:schemeClr val="tx1"/>
                </a:solidFill>
                <a:effectLst/>
                <a:latin typeface="+mn-lt"/>
                <a:ea typeface="+mn-ea"/>
                <a:cs typeface="+mn-cs"/>
              </a:rPr>
              <a:t>Regard (treat with </a:t>
            </a:r>
            <a:r>
              <a:rPr lang="en-GB" sz="1200" kern="1200" dirty="0" err="1">
                <a:solidFill>
                  <a:schemeClr val="tx1"/>
                </a:solidFill>
                <a:effectLst/>
                <a:latin typeface="+mn-lt"/>
                <a:ea typeface="+mn-ea"/>
                <a:cs typeface="+mn-cs"/>
              </a:rPr>
              <a:t>honor</a:t>
            </a:r>
            <a:r>
              <a:rPr lang="en-GB" sz="1200" kern="1200" dirty="0">
                <a:solidFill>
                  <a:schemeClr val="tx1"/>
                </a:solidFill>
                <a:effectLst/>
                <a:latin typeface="+mn-lt"/>
                <a:ea typeface="+mn-ea"/>
                <a:cs typeface="+mn-cs"/>
              </a:rPr>
              <a:t>, due obedience, and courtesy) your father and mother, that your days may be long in the land the Lord your God gives you (Exodus 20:12, AMPC). Then we can do as it says in Psalm 148:12, 13.</a:t>
            </a:r>
            <a:r>
              <a:rPr lang="en-US" dirty="0">
                <a:effectLst/>
              </a:rPr>
              <a:t> </a:t>
            </a:r>
            <a:endParaRPr lang="en-US" dirty="0"/>
          </a:p>
        </p:txBody>
      </p:sp>
      <p:sp>
        <p:nvSpPr>
          <p:cNvPr id="4" name="Slide Number Placeholder 3">
            <a:extLst>
              <a:ext uri="{FF2B5EF4-FFF2-40B4-BE49-F238E27FC236}">
                <a16:creationId xmlns:a16="http://schemas.microsoft.com/office/drawing/2014/main" id="{ACD5A4FF-8F45-6781-94B3-1423F3C7FF97}"/>
              </a:ext>
            </a:extLst>
          </p:cNvPr>
          <p:cNvSpPr>
            <a:spLocks noGrp="1"/>
          </p:cNvSpPr>
          <p:nvPr>
            <p:ph type="sldNum" sz="quarter" idx="5"/>
          </p:nvPr>
        </p:nvSpPr>
        <p:spPr/>
        <p:txBody>
          <a:bodyPr/>
          <a:lstStyle/>
          <a:p>
            <a:fld id="{CD172CA8-85E2-9743-98BC-C0452C2DCA4E}" type="slidenum">
              <a:rPr lang="en-US" smtClean="0"/>
              <a:t>22</a:t>
            </a:fld>
            <a:endParaRPr lang="en-US"/>
          </a:p>
        </p:txBody>
      </p:sp>
    </p:spTree>
    <p:extLst>
      <p:ext uri="{BB962C8B-B14F-4D97-AF65-F5344CB8AC3E}">
        <p14:creationId xmlns:p14="http://schemas.microsoft.com/office/powerpoint/2010/main" val="376399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1CE1E-0958-27DC-E1F4-BD0501EE2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9219D-4251-B9C0-2BC4-EEDBD2D6D7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83648-7B7E-88F8-ED8C-2258DD0739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last days of earth’s history, the culmination of time, the young and the elderly should work together. as we read in Joel 2:28 and 29, NIV.</a:t>
            </a:r>
          </a:p>
          <a:p>
            <a:endParaRPr lang="en-US" dirty="0"/>
          </a:p>
        </p:txBody>
      </p:sp>
      <p:sp>
        <p:nvSpPr>
          <p:cNvPr id="4" name="Slide Number Placeholder 3">
            <a:extLst>
              <a:ext uri="{FF2B5EF4-FFF2-40B4-BE49-F238E27FC236}">
                <a16:creationId xmlns:a16="http://schemas.microsoft.com/office/drawing/2014/main" id="{739BE04C-C16D-63F4-CEE7-5759E43FC5BD}"/>
              </a:ext>
            </a:extLst>
          </p:cNvPr>
          <p:cNvSpPr>
            <a:spLocks noGrp="1"/>
          </p:cNvSpPr>
          <p:nvPr>
            <p:ph type="sldNum" sz="quarter" idx="5"/>
          </p:nvPr>
        </p:nvSpPr>
        <p:spPr/>
        <p:txBody>
          <a:bodyPr/>
          <a:lstStyle/>
          <a:p>
            <a:fld id="{CD172CA8-85E2-9743-98BC-C0452C2DCA4E}" type="slidenum">
              <a:rPr lang="en-US" smtClean="0"/>
              <a:t>23</a:t>
            </a:fld>
            <a:endParaRPr lang="en-US"/>
          </a:p>
        </p:txBody>
      </p:sp>
    </p:spTree>
    <p:extLst>
      <p:ext uri="{BB962C8B-B14F-4D97-AF65-F5344CB8AC3E}">
        <p14:creationId xmlns:p14="http://schemas.microsoft.com/office/powerpoint/2010/main" val="295499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Over the years on Abuse Prevention Emphasis day we have shared information on child abuse, spousal abuse, caring for those who have been abused, and protecting the abused. On this day, however, we would like to focus on a different type of abuse—one that is a growing problem. And that is the problem of abuse of the elderly.</a:t>
            </a:r>
          </a:p>
          <a:p>
            <a:endParaRPr lang="en-US" dirty="0"/>
          </a:p>
        </p:txBody>
      </p:sp>
      <p:sp>
        <p:nvSpPr>
          <p:cNvPr id="4" name="Slide Number Placeholder 3"/>
          <p:cNvSpPr>
            <a:spLocks noGrp="1"/>
          </p:cNvSpPr>
          <p:nvPr>
            <p:ph type="sldNum" sz="quarter" idx="5"/>
          </p:nvPr>
        </p:nvSpPr>
        <p:spPr/>
        <p:txBody>
          <a:bodyPr/>
          <a:lstStyle/>
          <a:p>
            <a:fld id="{CD172CA8-85E2-9743-98BC-C0452C2DCA4E}" type="slidenum">
              <a:rPr lang="en-US" smtClean="0"/>
              <a:t>4</a:t>
            </a:fld>
            <a:endParaRPr lang="en-US"/>
          </a:p>
        </p:txBody>
      </p:sp>
    </p:spTree>
    <p:extLst>
      <p:ext uri="{BB962C8B-B14F-4D97-AF65-F5344CB8AC3E}">
        <p14:creationId xmlns:p14="http://schemas.microsoft.com/office/powerpoint/2010/main" val="13397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40D4C-FAF3-387D-39AF-16FA34BCD8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E7D4D-DCCF-7F41-FD23-E1D305DFB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26CD0-09F1-38E5-76A2-2347DDBEEC3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 would like for you to keep our opening verse in mind. There is also one more verse we need to read before we discuss this topic some more. Turn with me to Proverbs 23:22. </a:t>
            </a:r>
            <a:endParaRPr lang="en-US" dirty="0"/>
          </a:p>
        </p:txBody>
      </p:sp>
      <p:sp>
        <p:nvSpPr>
          <p:cNvPr id="4" name="Slide Number Placeholder 3">
            <a:extLst>
              <a:ext uri="{FF2B5EF4-FFF2-40B4-BE49-F238E27FC236}">
                <a16:creationId xmlns:a16="http://schemas.microsoft.com/office/drawing/2014/main" id="{6394D7CA-7F4B-F182-F68D-CE75C9980113}"/>
              </a:ext>
            </a:extLst>
          </p:cNvPr>
          <p:cNvSpPr>
            <a:spLocks noGrp="1"/>
          </p:cNvSpPr>
          <p:nvPr>
            <p:ph type="sldNum" sz="quarter" idx="5"/>
          </p:nvPr>
        </p:nvSpPr>
        <p:spPr/>
        <p:txBody>
          <a:bodyPr/>
          <a:lstStyle/>
          <a:p>
            <a:fld id="{CD172CA8-85E2-9743-98BC-C0452C2DCA4E}" type="slidenum">
              <a:rPr lang="en-US" smtClean="0"/>
              <a:t>5</a:t>
            </a:fld>
            <a:endParaRPr lang="en-US"/>
          </a:p>
        </p:txBody>
      </p:sp>
    </p:spTree>
    <p:extLst>
      <p:ext uri="{BB962C8B-B14F-4D97-AF65-F5344CB8AC3E}">
        <p14:creationId xmlns:p14="http://schemas.microsoft.com/office/powerpoint/2010/main" val="2602553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1179E-3B6A-7223-2DC7-C44513DFB0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74AB6-99C4-DE4F-DDC9-EF2AFE813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5EA5C-5A08-5B82-F1E1-4D7F56AF05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Financial abuse is probably the most common form of abuse of the elderly. And just as the young man in Mark’s story abused his parents in the name of religion, today religious people sometimes abuse their parents—sometimes intentionally, sometimes without thought.</a:t>
            </a:r>
          </a:p>
          <a:p>
            <a:endParaRPr lang="en-US" dirty="0"/>
          </a:p>
        </p:txBody>
      </p:sp>
      <p:sp>
        <p:nvSpPr>
          <p:cNvPr id="4" name="Slide Number Placeholder 3">
            <a:extLst>
              <a:ext uri="{FF2B5EF4-FFF2-40B4-BE49-F238E27FC236}">
                <a16:creationId xmlns:a16="http://schemas.microsoft.com/office/drawing/2014/main" id="{D39399E5-E7A9-7843-D972-1DD9200319FB}"/>
              </a:ext>
            </a:extLst>
          </p:cNvPr>
          <p:cNvSpPr>
            <a:spLocks noGrp="1"/>
          </p:cNvSpPr>
          <p:nvPr>
            <p:ph type="sldNum" sz="quarter" idx="5"/>
          </p:nvPr>
        </p:nvSpPr>
        <p:spPr/>
        <p:txBody>
          <a:bodyPr/>
          <a:lstStyle/>
          <a:p>
            <a:fld id="{CD172CA8-85E2-9743-98BC-C0452C2DCA4E}" type="slidenum">
              <a:rPr lang="en-US" smtClean="0"/>
              <a:t>6</a:t>
            </a:fld>
            <a:endParaRPr lang="en-US"/>
          </a:p>
        </p:txBody>
      </p:sp>
    </p:spTree>
    <p:extLst>
      <p:ext uri="{BB962C8B-B14F-4D97-AF65-F5344CB8AC3E}">
        <p14:creationId xmlns:p14="http://schemas.microsoft.com/office/powerpoint/2010/main" val="35378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D0737-0D34-3537-6772-BFEAF48D0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726B-9359-8ECE-D67E-4BAAB2CFA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575ADF-6C5B-6922-2DCF-ECC09ADE83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24BF04-82C7-D00F-DD17-CA9EA17BA100}"/>
              </a:ext>
            </a:extLst>
          </p:cNvPr>
          <p:cNvSpPr>
            <a:spLocks noGrp="1"/>
          </p:cNvSpPr>
          <p:nvPr>
            <p:ph type="sldNum" sz="quarter" idx="5"/>
          </p:nvPr>
        </p:nvSpPr>
        <p:spPr/>
        <p:txBody>
          <a:bodyPr/>
          <a:lstStyle/>
          <a:p>
            <a:fld id="{CD172CA8-85E2-9743-98BC-C0452C2DCA4E}" type="slidenum">
              <a:rPr lang="en-US" smtClean="0"/>
              <a:t>7</a:t>
            </a:fld>
            <a:endParaRPr lang="en-US"/>
          </a:p>
        </p:txBody>
      </p:sp>
    </p:spTree>
    <p:extLst>
      <p:ext uri="{BB962C8B-B14F-4D97-AF65-F5344CB8AC3E}">
        <p14:creationId xmlns:p14="http://schemas.microsoft.com/office/powerpoint/2010/main" val="144776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B9D30-A055-9261-947E-02B987B4C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1F154-FC46-5672-41FB-91ADFB639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F60BC-3A89-3CE2-2C3B-696F75AEFA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86D714-CE2D-3FF1-8CE5-9D870F3CD5AF}"/>
              </a:ext>
            </a:extLst>
          </p:cNvPr>
          <p:cNvSpPr>
            <a:spLocks noGrp="1"/>
          </p:cNvSpPr>
          <p:nvPr>
            <p:ph type="sldNum" sz="quarter" idx="5"/>
          </p:nvPr>
        </p:nvSpPr>
        <p:spPr/>
        <p:txBody>
          <a:bodyPr/>
          <a:lstStyle/>
          <a:p>
            <a:fld id="{CD172CA8-85E2-9743-98BC-C0452C2DCA4E}" type="slidenum">
              <a:rPr lang="en-US" smtClean="0"/>
              <a:t>8</a:t>
            </a:fld>
            <a:endParaRPr lang="en-US"/>
          </a:p>
        </p:txBody>
      </p:sp>
    </p:spTree>
    <p:extLst>
      <p:ext uri="{BB962C8B-B14F-4D97-AF65-F5344CB8AC3E}">
        <p14:creationId xmlns:p14="http://schemas.microsoft.com/office/powerpoint/2010/main" val="4288112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A00EE-74B8-F504-3A74-123FD7695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0068B-6E42-5FF1-5BF8-F2F44FC389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C6C07-2FF5-C747-275F-89B2DB1828E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children deserve to die who curse their parents as in the scriptures Jesus quoted in verse 10 (Exodus 21:17 and Leviticus 20:9), how much more those that starve them, ignore them, or abuse them in any other manner.</a:t>
            </a:r>
          </a:p>
          <a:p>
            <a:endParaRPr lang="en-US" dirty="0"/>
          </a:p>
        </p:txBody>
      </p:sp>
      <p:sp>
        <p:nvSpPr>
          <p:cNvPr id="4" name="Slide Number Placeholder 3">
            <a:extLst>
              <a:ext uri="{FF2B5EF4-FFF2-40B4-BE49-F238E27FC236}">
                <a16:creationId xmlns:a16="http://schemas.microsoft.com/office/drawing/2014/main" id="{4C38543E-B943-66B7-B2F6-2FEA3321DA05}"/>
              </a:ext>
            </a:extLst>
          </p:cNvPr>
          <p:cNvSpPr>
            <a:spLocks noGrp="1"/>
          </p:cNvSpPr>
          <p:nvPr>
            <p:ph type="sldNum" sz="quarter" idx="5"/>
          </p:nvPr>
        </p:nvSpPr>
        <p:spPr/>
        <p:txBody>
          <a:bodyPr/>
          <a:lstStyle/>
          <a:p>
            <a:fld id="{CD172CA8-85E2-9743-98BC-C0452C2DCA4E}" type="slidenum">
              <a:rPr lang="en-US" smtClean="0"/>
              <a:t>9</a:t>
            </a:fld>
            <a:endParaRPr lang="en-US"/>
          </a:p>
        </p:txBody>
      </p:sp>
    </p:spTree>
    <p:extLst>
      <p:ext uri="{BB962C8B-B14F-4D97-AF65-F5344CB8AC3E}">
        <p14:creationId xmlns:p14="http://schemas.microsoft.com/office/powerpoint/2010/main" val="3877743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7939C-5FA8-A882-34F7-D7D079F06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6B8FCB-D87B-8C65-0587-ED31A083A1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8BC0A-7A42-93FF-3247-FB4B56DA9A2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There are some cultures where the elderly are highly regarded, where they are honored and respected. Unfortunately, some of those cultural values are becoming more rare. </a:t>
            </a:r>
            <a:endParaRPr lang="en-US" dirty="0"/>
          </a:p>
        </p:txBody>
      </p:sp>
      <p:sp>
        <p:nvSpPr>
          <p:cNvPr id="4" name="Slide Number Placeholder 3">
            <a:extLst>
              <a:ext uri="{FF2B5EF4-FFF2-40B4-BE49-F238E27FC236}">
                <a16:creationId xmlns:a16="http://schemas.microsoft.com/office/drawing/2014/main" id="{AB188328-33C8-CB0A-A85E-CDF87F3C5805}"/>
              </a:ext>
            </a:extLst>
          </p:cNvPr>
          <p:cNvSpPr>
            <a:spLocks noGrp="1"/>
          </p:cNvSpPr>
          <p:nvPr>
            <p:ph type="sldNum" sz="quarter" idx="5"/>
          </p:nvPr>
        </p:nvSpPr>
        <p:spPr/>
        <p:txBody>
          <a:bodyPr/>
          <a:lstStyle/>
          <a:p>
            <a:fld id="{CD172CA8-85E2-9743-98BC-C0452C2DCA4E}" type="slidenum">
              <a:rPr lang="en-US" smtClean="0"/>
              <a:t>10</a:t>
            </a:fld>
            <a:endParaRPr lang="en-US"/>
          </a:p>
        </p:txBody>
      </p:sp>
    </p:spTree>
    <p:extLst>
      <p:ext uri="{BB962C8B-B14F-4D97-AF65-F5344CB8AC3E}">
        <p14:creationId xmlns:p14="http://schemas.microsoft.com/office/powerpoint/2010/main" val="160136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08/09/2025</a:t>
            </a:fld>
            <a:endParaRPr lang="pt-BR"/>
          </a:p>
        </p:txBody>
      </p:sp>
      <p:sp>
        <p:nvSpPr>
          <p:cNvPr id="5" name="Footer Placeholder 4">
            <a:extLst>
              <a:ext uri="{FF2B5EF4-FFF2-40B4-BE49-F238E27FC236}">
                <a16:creationId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08/09/2025</a:t>
            </a:fld>
            <a:endParaRPr lang="pt-BR"/>
          </a:p>
        </p:txBody>
      </p:sp>
      <p:sp>
        <p:nvSpPr>
          <p:cNvPr id="5" name="Footer Placeholder 4">
            <a:extLst>
              <a:ext uri="{FF2B5EF4-FFF2-40B4-BE49-F238E27FC236}">
                <a16:creationId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08/09/2025</a:t>
            </a:fld>
            <a:endParaRPr lang="pt-BR"/>
          </a:p>
        </p:txBody>
      </p:sp>
      <p:sp>
        <p:nvSpPr>
          <p:cNvPr id="5" name="Footer Placeholder 4">
            <a:extLst>
              <a:ext uri="{FF2B5EF4-FFF2-40B4-BE49-F238E27FC236}">
                <a16:creationId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08/09/2025</a:t>
            </a:fld>
            <a:endParaRPr lang="pt-BR"/>
          </a:p>
        </p:txBody>
      </p:sp>
      <p:sp>
        <p:nvSpPr>
          <p:cNvPr id="5" name="Footer Placeholder 4">
            <a:extLst>
              <a:ext uri="{FF2B5EF4-FFF2-40B4-BE49-F238E27FC236}">
                <a16:creationId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08/09/2025</a:t>
            </a:fld>
            <a:endParaRPr lang="pt-BR"/>
          </a:p>
        </p:txBody>
      </p:sp>
      <p:sp>
        <p:nvSpPr>
          <p:cNvPr id="5" name="Footer Placeholder 4">
            <a:extLst>
              <a:ext uri="{FF2B5EF4-FFF2-40B4-BE49-F238E27FC236}">
                <a16:creationId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08/09/2025</a:t>
            </a:fld>
            <a:endParaRPr lang="pt-BR"/>
          </a:p>
        </p:txBody>
      </p:sp>
      <p:sp>
        <p:nvSpPr>
          <p:cNvPr id="6" name="Footer Placeholder 5">
            <a:extLst>
              <a:ext uri="{FF2B5EF4-FFF2-40B4-BE49-F238E27FC236}">
                <a16:creationId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08/09/2025</a:t>
            </a:fld>
            <a:endParaRPr lang="pt-BR"/>
          </a:p>
        </p:txBody>
      </p:sp>
      <p:sp>
        <p:nvSpPr>
          <p:cNvPr id="8" name="Footer Placeholder 7">
            <a:extLst>
              <a:ext uri="{FF2B5EF4-FFF2-40B4-BE49-F238E27FC236}">
                <a16:creationId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08/09/2025</a:t>
            </a:fld>
            <a:endParaRPr lang="pt-BR"/>
          </a:p>
        </p:txBody>
      </p:sp>
      <p:sp>
        <p:nvSpPr>
          <p:cNvPr id="4" name="Footer Placeholder 3">
            <a:extLst>
              <a:ext uri="{FF2B5EF4-FFF2-40B4-BE49-F238E27FC236}">
                <a16:creationId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08/09/2025</a:t>
            </a:fld>
            <a:endParaRPr lang="pt-BR"/>
          </a:p>
        </p:txBody>
      </p:sp>
      <p:sp>
        <p:nvSpPr>
          <p:cNvPr id="3" name="Footer Placeholder 2">
            <a:extLst>
              <a:ext uri="{FF2B5EF4-FFF2-40B4-BE49-F238E27FC236}">
                <a16:creationId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08/09/2025</a:t>
            </a:fld>
            <a:endParaRPr lang="pt-BR"/>
          </a:p>
        </p:txBody>
      </p:sp>
      <p:sp>
        <p:nvSpPr>
          <p:cNvPr id="6" name="Footer Placeholder 5">
            <a:extLst>
              <a:ext uri="{FF2B5EF4-FFF2-40B4-BE49-F238E27FC236}">
                <a16:creationId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08/09/2025</a:t>
            </a:fld>
            <a:endParaRPr lang="pt-BR"/>
          </a:p>
        </p:txBody>
      </p:sp>
      <p:sp>
        <p:nvSpPr>
          <p:cNvPr id="6" name="Footer Placeholder 5">
            <a:extLst>
              <a:ext uri="{FF2B5EF4-FFF2-40B4-BE49-F238E27FC236}">
                <a16:creationId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08/09/2025</a:t>
            </a:fld>
            <a:endParaRPr lang="pt-BR"/>
          </a:p>
        </p:txBody>
      </p:sp>
      <p:sp>
        <p:nvSpPr>
          <p:cNvPr id="5" name="Footer Placeholder 4">
            <a:extLst>
              <a:ext uri="{FF2B5EF4-FFF2-40B4-BE49-F238E27FC236}">
                <a16:creationId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0F33-BAE4-F09D-A8AA-846F81319FB1}"/>
              </a:ext>
            </a:extLst>
          </p:cNvPr>
          <p:cNvSpPr>
            <a:spLocks noGrp="1"/>
          </p:cNvSpPr>
          <p:nvPr>
            <p:ph type="ctrTitle"/>
          </p:nvPr>
        </p:nvSpPr>
        <p:spPr>
          <a:xfrm>
            <a:off x="2869857" y="1576221"/>
            <a:ext cx="4850000" cy="1303649"/>
          </a:xfrm>
        </p:spPr>
        <p:txBody>
          <a:bodyPr>
            <a:noAutofit/>
          </a:bodyPr>
          <a:lstStyle/>
          <a:p>
            <a:r>
              <a:rPr lang="hu-HU" sz="8800" dirty="0">
                <a:solidFill>
                  <a:schemeClr val="bg1"/>
                </a:solidFill>
                <a:effectLst>
                  <a:outerShdw blurRad="38100" dist="38100" dir="2700000" algn="tl">
                    <a:srgbClr val="000000">
                      <a:alpha val="43137"/>
                    </a:srgbClr>
                  </a:outerShdw>
                </a:effectLst>
                <a:latin typeface="Caecilia LT Light" panose="02000403040000020004" pitchFamily="2" charset="0"/>
              </a:rPr>
              <a:t>TISZTELET</a:t>
            </a:r>
            <a:endParaRPr lang="pt-BR" sz="8800" dirty="0">
              <a:solidFill>
                <a:schemeClr val="bg1"/>
              </a:solidFill>
              <a:effectLst>
                <a:outerShdw blurRad="38100" dist="38100" dir="2700000" algn="tl">
                  <a:srgbClr val="000000">
                    <a:alpha val="43137"/>
                  </a:srgbClr>
                </a:outerShdw>
              </a:effectLst>
              <a:latin typeface="Caecilia LT Light" panose="02000403040000020004" pitchFamily="2" charset="0"/>
            </a:endParaRPr>
          </a:p>
        </p:txBody>
      </p:sp>
      <p:sp>
        <p:nvSpPr>
          <p:cNvPr id="3" name="Subtitle 2">
            <a:extLst>
              <a:ext uri="{FF2B5EF4-FFF2-40B4-BE49-F238E27FC236}">
                <a16:creationId xmlns:a16="http://schemas.microsoft.com/office/drawing/2014/main" id="{6DEC13DD-AC22-48CB-6771-9744EF262B67}"/>
              </a:ext>
            </a:extLst>
          </p:cNvPr>
          <p:cNvSpPr>
            <a:spLocks noGrp="1"/>
          </p:cNvSpPr>
          <p:nvPr>
            <p:ph type="subTitle" idx="1"/>
          </p:nvPr>
        </p:nvSpPr>
        <p:spPr>
          <a:xfrm>
            <a:off x="1557735" y="4954038"/>
            <a:ext cx="7327939" cy="923330"/>
          </a:xfrm>
        </p:spPr>
        <p:txBody>
          <a:bodyPr>
            <a:noAutofit/>
          </a:bodyPr>
          <a:lstStyle/>
          <a:p>
            <a:r>
              <a:rPr lang="hu-HU" sz="3600" dirty="0">
                <a:solidFill>
                  <a:schemeClr val="bg1"/>
                </a:solidFill>
                <a:effectLst>
                  <a:outerShdw blurRad="38100" dist="38100" dir="2700000" algn="tl">
                    <a:srgbClr val="000000">
                      <a:alpha val="43137"/>
                    </a:srgbClr>
                  </a:outerShdw>
                </a:effectLst>
                <a:latin typeface="Caecilia LT Light" panose="02000403040000020004" pitchFamily="2" charset="0"/>
              </a:rPr>
              <a:t>A te édesapád és az édesanyád</a:t>
            </a:r>
            <a:endParaRPr lang="pt-BR" sz="6600" dirty="0">
              <a:solidFill>
                <a:schemeClr val="bg1"/>
              </a:solidFill>
              <a:effectLst>
                <a:outerShdw blurRad="38100" dist="38100" dir="2700000" algn="tl">
                  <a:srgbClr val="000000">
                    <a:alpha val="43137"/>
                  </a:srgbClr>
                </a:outerShdw>
              </a:effectLst>
              <a:latin typeface="Caecilia LT Light" panose="02000403040000020004" pitchFamily="2" charset="0"/>
            </a:endParaRPr>
          </a:p>
        </p:txBody>
      </p:sp>
      <p:sp>
        <p:nvSpPr>
          <p:cNvPr id="4" name="TextBox 3">
            <a:extLst>
              <a:ext uri="{FF2B5EF4-FFF2-40B4-BE49-F238E27FC236}">
                <a16:creationId xmlns:a16="http://schemas.microsoft.com/office/drawing/2014/main" id="{78AF294F-D74E-39C5-9C49-563170F4A20F}"/>
              </a:ext>
            </a:extLst>
          </p:cNvPr>
          <p:cNvSpPr txBox="1"/>
          <p:nvPr/>
        </p:nvSpPr>
        <p:spPr>
          <a:xfrm>
            <a:off x="272717" y="5877368"/>
            <a:ext cx="10186737" cy="830997"/>
          </a:xfrm>
          <a:prstGeom prst="rect">
            <a:avLst/>
          </a:prstGeom>
          <a:noFill/>
        </p:spPr>
        <p:txBody>
          <a:bodyPr wrap="square" rtlCol="0">
            <a:spAutoFit/>
          </a:bodyPr>
          <a:lstStyle/>
          <a:p>
            <a:pPr algn="ctr"/>
            <a:r>
              <a:rPr lang="hu-HU" sz="2400" dirty="0">
                <a:solidFill>
                  <a:schemeClr val="bg1">
                    <a:lumMod val="95000"/>
                  </a:schemeClr>
                </a:solidFill>
              </a:rPr>
              <a:t>Javított változat</a:t>
            </a:r>
            <a:r>
              <a:rPr lang="en-US" sz="2400" dirty="0">
                <a:solidFill>
                  <a:schemeClr val="bg1">
                    <a:lumMod val="95000"/>
                  </a:schemeClr>
                </a:solidFill>
              </a:rPr>
              <a:t>; </a:t>
            </a:r>
            <a:r>
              <a:rPr lang="hu-HU" sz="2400" dirty="0">
                <a:solidFill>
                  <a:schemeClr val="bg1">
                    <a:lumMod val="95000"/>
                  </a:schemeClr>
                </a:solidFill>
              </a:rPr>
              <a:t>eredetit írta: </a:t>
            </a:r>
            <a:r>
              <a:rPr lang="en-US" sz="2400" dirty="0">
                <a:solidFill>
                  <a:schemeClr val="bg1">
                    <a:lumMod val="95000"/>
                  </a:schemeClr>
                </a:solidFill>
              </a:rPr>
              <a:t>Heather-Dawn Small </a:t>
            </a:r>
            <a:r>
              <a:rPr lang="hu-HU" sz="2400" dirty="0">
                <a:solidFill>
                  <a:schemeClr val="bg1">
                    <a:lumMod val="95000"/>
                  </a:schemeClr>
                </a:solidFill>
              </a:rPr>
              <a:t>és</a:t>
            </a:r>
            <a:r>
              <a:rPr lang="en-US" sz="2400" dirty="0">
                <a:solidFill>
                  <a:schemeClr val="bg1">
                    <a:lumMod val="95000"/>
                  </a:schemeClr>
                </a:solidFill>
              </a:rPr>
              <a:t> Raquel </a:t>
            </a:r>
            <a:r>
              <a:rPr lang="en-US" sz="2400" dirty="0" err="1">
                <a:solidFill>
                  <a:schemeClr val="bg1">
                    <a:lumMod val="95000"/>
                  </a:schemeClr>
                </a:solidFill>
              </a:rPr>
              <a:t>Arrais</a:t>
            </a:r>
            <a:r>
              <a:rPr lang="en-US" sz="2400" dirty="0">
                <a:solidFill>
                  <a:schemeClr val="bg1">
                    <a:lumMod val="95000"/>
                  </a:schemeClr>
                </a:solidFill>
              </a:rPr>
              <a:t> </a:t>
            </a:r>
          </a:p>
          <a:p>
            <a:pPr algn="ctr"/>
            <a:r>
              <a:rPr lang="hu-HU" sz="2400" dirty="0">
                <a:solidFill>
                  <a:schemeClr val="bg1">
                    <a:lumMod val="95000"/>
                  </a:schemeClr>
                </a:solidFill>
              </a:rPr>
              <a:t>a</a:t>
            </a:r>
            <a:r>
              <a:rPr lang="en-US" sz="2400" dirty="0">
                <a:solidFill>
                  <a:schemeClr val="bg1">
                    <a:lumMod val="95000"/>
                  </a:schemeClr>
                </a:solidFill>
              </a:rPr>
              <a:t> 2007 </a:t>
            </a:r>
            <a:r>
              <a:rPr lang="hu-HU" sz="2400" dirty="0">
                <a:solidFill>
                  <a:schemeClr val="bg1">
                    <a:lumMod val="95000"/>
                  </a:schemeClr>
                </a:solidFill>
              </a:rPr>
              <a:t>Erőszakmentes Napra (</a:t>
            </a:r>
            <a:r>
              <a:rPr lang="en-US" sz="2400" dirty="0" err="1">
                <a:solidFill>
                  <a:schemeClr val="bg1">
                    <a:lumMod val="95000"/>
                  </a:schemeClr>
                </a:solidFill>
              </a:rPr>
              <a:t>end</a:t>
            </a:r>
            <a:r>
              <a:rPr lang="en-US" sz="2400" dirty="0" err="1">
                <a:solidFill>
                  <a:srgbClr val="C00000"/>
                </a:solidFill>
              </a:rPr>
              <a:t>it</a:t>
            </a:r>
            <a:r>
              <a:rPr lang="en-US" sz="2400" dirty="0" err="1">
                <a:solidFill>
                  <a:schemeClr val="bg1">
                    <a:lumMod val="95000"/>
                  </a:schemeClr>
                </a:solidFill>
              </a:rPr>
              <a:t>now</a:t>
            </a:r>
            <a:r>
              <a:rPr lang="en-US" sz="2400" dirty="0">
                <a:solidFill>
                  <a:schemeClr val="bg1">
                    <a:lumMod val="95000"/>
                  </a:schemeClr>
                </a:solidFill>
              </a:rPr>
              <a:t> Day</a:t>
            </a:r>
            <a:r>
              <a:rPr lang="hu-HU" sz="2400" dirty="0">
                <a:solidFill>
                  <a:schemeClr val="bg1">
                    <a:lumMod val="95000"/>
                  </a:schemeClr>
                </a:solidFill>
              </a:rPr>
              <a:t>)</a:t>
            </a:r>
            <a:r>
              <a:rPr lang="en-US" sz="2400" dirty="0">
                <a:solidFill>
                  <a:schemeClr val="bg1">
                    <a:lumMod val="95000"/>
                  </a:schemeClr>
                </a:solidFill>
              </a:rPr>
              <a:t>. </a:t>
            </a:r>
          </a:p>
        </p:txBody>
      </p:sp>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34E52A44-3B28-EA11-4B19-E90FE44551C2}"/>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63C759C-D902-36B6-44B9-D90BABC2DC7F}"/>
              </a:ext>
            </a:extLst>
          </p:cNvPr>
          <p:cNvSpPr>
            <a:spLocks noGrp="1"/>
          </p:cNvSpPr>
          <p:nvPr>
            <p:ph idx="1"/>
          </p:nvPr>
        </p:nvSpPr>
        <p:spPr>
          <a:xfrm>
            <a:off x="786384" y="2314039"/>
            <a:ext cx="9438270" cy="3766271"/>
          </a:xfrm>
        </p:spPr>
        <p:txBody>
          <a:bodyPr>
            <a:normAutofit/>
          </a:bodyPr>
          <a:lstStyle/>
          <a:p>
            <a:r>
              <a:rPr lang="hu-HU" dirty="0">
                <a:solidFill>
                  <a:schemeClr val="accent1">
                    <a:lumMod val="75000"/>
                  </a:schemeClr>
                </a:solidFill>
              </a:rPr>
              <a:t>Az idősek bántalmazásának alapvető gyökere a tiszteletlenség és a közöny azokkal szemben, akiket ma már idősként tartunk számon.</a:t>
            </a:r>
            <a:endParaRPr lang="en-US" dirty="0">
              <a:solidFill>
                <a:schemeClr val="accent1">
                  <a:lumMod val="75000"/>
                </a:schemeClr>
              </a:solidFill>
            </a:endParaRPr>
          </a:p>
          <a:p>
            <a:r>
              <a:rPr lang="hu-HU" dirty="0">
                <a:solidFill>
                  <a:schemeClr val="accent1">
                    <a:lumMod val="75000"/>
                  </a:schemeClr>
                </a:solidFill>
              </a:rPr>
              <a:t>Vannak helyek, ahol, amikor valaki elér egy bizonyos kort, úgy tekintenek rá, mintha már semmire sem lenne jó.</a:t>
            </a:r>
            <a:endParaRPr lang="en-US" dirty="0">
              <a:solidFill>
                <a:schemeClr val="accent1">
                  <a:lumMod val="75000"/>
                </a:schemeClr>
              </a:solidFill>
            </a:endParaRPr>
          </a:p>
          <a:p>
            <a:r>
              <a:rPr lang="hu-HU" dirty="0">
                <a:solidFill>
                  <a:schemeClr val="accent1">
                    <a:lumMod val="75000"/>
                  </a:schemeClr>
                </a:solidFill>
              </a:rPr>
              <a:t>Azt gondolják: nem tud már semmit hozzátenni az életünkhöz, csak teher, jobb lenne megszabadulni tőle.</a:t>
            </a:r>
            <a:endParaRPr lang="en-US" dirty="0">
              <a:solidFill>
                <a:schemeClr val="accent1">
                  <a:lumMod val="75000"/>
                </a:schemeClr>
              </a:solidFill>
            </a:endParaRPr>
          </a:p>
          <a:p>
            <a:r>
              <a:rPr lang="hu-HU" dirty="0">
                <a:solidFill>
                  <a:schemeClr val="accent1">
                    <a:lumMod val="75000"/>
                  </a:schemeClr>
                </a:solidFill>
              </a:rPr>
              <a:t>Egyszerűen túl sok vele a gond.</a:t>
            </a:r>
            <a:endParaRPr lang="en-US" dirty="0">
              <a:solidFill>
                <a:schemeClr val="accent1">
                  <a:lumMod val="75000"/>
                </a:schemeClr>
              </a:solidFill>
            </a:endParaRPr>
          </a:p>
          <a:p>
            <a:endParaRPr lang="pt-BR" dirty="0"/>
          </a:p>
        </p:txBody>
      </p:sp>
    </p:spTree>
    <p:extLst>
      <p:ext uri="{BB962C8B-B14F-4D97-AF65-F5344CB8AC3E}">
        <p14:creationId xmlns:p14="http://schemas.microsoft.com/office/powerpoint/2010/main" val="997240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231C5781-2A39-9502-755B-72680D007BAF}"/>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6766347-1322-5827-4D08-45AEC6A57608}"/>
              </a:ext>
            </a:extLst>
          </p:cNvPr>
          <p:cNvSpPr>
            <a:spLocks noGrp="1"/>
          </p:cNvSpPr>
          <p:nvPr>
            <p:ph idx="1"/>
          </p:nvPr>
        </p:nvSpPr>
        <p:spPr>
          <a:xfrm>
            <a:off x="914400" y="2586182"/>
            <a:ext cx="9310255" cy="3766271"/>
          </a:xfrm>
        </p:spPr>
        <p:txBody>
          <a:bodyPr/>
          <a:lstStyle/>
          <a:p>
            <a:r>
              <a:rPr lang="hu-HU" dirty="0">
                <a:solidFill>
                  <a:schemeClr val="accent1">
                    <a:lumMod val="75000"/>
                  </a:schemeClr>
                </a:solidFill>
              </a:rPr>
              <a:t>A Tízparancsolat világosan mondja: </a:t>
            </a:r>
            <a:r>
              <a:rPr lang="hu-HU" i="1" dirty="0">
                <a:solidFill>
                  <a:schemeClr val="accent1">
                    <a:lumMod val="75000"/>
                  </a:schemeClr>
                </a:solidFill>
              </a:rPr>
              <a:t>„Tiszteld apádat és anyádat…”</a:t>
            </a:r>
            <a:endParaRPr lang="en-US" i="1" dirty="0">
              <a:solidFill>
                <a:schemeClr val="accent1">
                  <a:lumMod val="75000"/>
                </a:schemeClr>
              </a:solidFill>
            </a:endParaRPr>
          </a:p>
          <a:p>
            <a:r>
              <a:rPr lang="hu-HU" dirty="0">
                <a:solidFill>
                  <a:schemeClr val="accent1">
                    <a:lumMod val="75000"/>
                  </a:schemeClr>
                </a:solidFill>
              </a:rPr>
              <a:t>3Mózes </a:t>
            </a:r>
            <a:r>
              <a:rPr lang="en-US" dirty="0">
                <a:solidFill>
                  <a:schemeClr val="accent1">
                    <a:lumMod val="75000"/>
                  </a:schemeClr>
                </a:solidFill>
              </a:rPr>
              <a:t>19:32 </a:t>
            </a:r>
            <a:r>
              <a:rPr lang="hu-HU" dirty="0">
                <a:solidFill>
                  <a:schemeClr val="accent1">
                    <a:lumMod val="75000"/>
                  </a:schemeClr>
                </a:solidFill>
              </a:rPr>
              <a:t>ezt mondja</a:t>
            </a:r>
            <a:r>
              <a:rPr lang="en-US" dirty="0">
                <a:solidFill>
                  <a:schemeClr val="accent1">
                    <a:lumMod val="75000"/>
                  </a:schemeClr>
                </a:solidFill>
              </a:rPr>
              <a:t>: </a:t>
            </a:r>
            <a:r>
              <a:rPr lang="hu-HU" i="1" dirty="0">
                <a:solidFill>
                  <a:schemeClr val="accent1">
                    <a:lumMod val="75000"/>
                  </a:schemeClr>
                </a:solidFill>
              </a:rPr>
              <a:t>„Az ősz ember előtt kelj fel, tiszteld az öregeket, és félj a te Istenedtől. Én vagyok az ÚR” </a:t>
            </a:r>
            <a:r>
              <a:rPr lang="en-US" dirty="0">
                <a:solidFill>
                  <a:schemeClr val="accent1">
                    <a:lumMod val="75000"/>
                  </a:schemeClr>
                </a:solidFill>
              </a:rPr>
              <a:t>(</a:t>
            </a:r>
            <a:r>
              <a:rPr lang="hu-HU" dirty="0">
                <a:solidFill>
                  <a:schemeClr val="accent1">
                    <a:lumMod val="75000"/>
                  </a:schemeClr>
                </a:solidFill>
              </a:rPr>
              <a:t>Károli</a:t>
            </a:r>
            <a:r>
              <a:rPr lang="en-US" dirty="0">
                <a:solidFill>
                  <a:schemeClr val="accent1">
                    <a:lumMod val="75000"/>
                  </a:schemeClr>
                </a:solidFill>
              </a:rPr>
              <a:t>).  </a:t>
            </a:r>
          </a:p>
          <a:p>
            <a:r>
              <a:rPr lang="hu-HU" dirty="0">
                <a:solidFill>
                  <a:schemeClr val="accent1">
                    <a:lumMod val="75000"/>
                  </a:schemeClr>
                </a:solidFill>
              </a:rPr>
              <a:t>Az idősek tisztelete és megbecsülése azt jelenti, hogy csodálattal fordulunk feléjük, figyelmesek vagyunk, és kellő gondossággal, tisztelettel, engedelmességgel és udvariassággal bánunk velük.</a:t>
            </a:r>
            <a:endParaRPr lang="en-US" dirty="0">
              <a:solidFill>
                <a:schemeClr val="accent1">
                  <a:lumMod val="75000"/>
                </a:schemeClr>
              </a:solidFill>
            </a:endParaRPr>
          </a:p>
          <a:p>
            <a:endParaRPr lang="pt-BR" dirty="0"/>
          </a:p>
        </p:txBody>
      </p:sp>
      <p:sp>
        <p:nvSpPr>
          <p:cNvPr id="2" name="Title 1">
            <a:extLst>
              <a:ext uri="{FF2B5EF4-FFF2-40B4-BE49-F238E27FC236}">
                <a16:creationId xmlns:a16="http://schemas.microsoft.com/office/drawing/2014/main" id="{5C9138C5-DB9A-4130-5CF9-048E47B1DC86}"/>
              </a:ext>
            </a:extLst>
          </p:cNvPr>
          <p:cNvSpPr>
            <a:spLocks noGrp="1"/>
          </p:cNvSpPr>
          <p:nvPr>
            <p:ph type="title"/>
          </p:nvPr>
        </p:nvSpPr>
        <p:spPr>
          <a:xfrm>
            <a:off x="265545" y="217344"/>
            <a:ext cx="9959109" cy="1325563"/>
          </a:xfrm>
        </p:spPr>
        <p:txBody>
          <a:bodyPr>
            <a:normAutofit/>
          </a:bodyPr>
          <a:lstStyle/>
          <a:p>
            <a:pPr algn="ctr"/>
            <a:r>
              <a:rPr lang="hu-HU" sz="3600" b="1" dirty="0">
                <a:solidFill>
                  <a:schemeClr val="bg1">
                    <a:lumMod val="95000"/>
                  </a:schemeClr>
                </a:solidFill>
              </a:rPr>
              <a:t>Mit vár el Isten tőlünk</a:t>
            </a:r>
            <a:r>
              <a:rPr lang="en-US" sz="3600" b="1" dirty="0">
                <a:solidFill>
                  <a:schemeClr val="bg1">
                    <a:lumMod val="95000"/>
                  </a:schemeClr>
                </a:solidFill>
              </a:rPr>
              <a:t>?</a:t>
            </a:r>
            <a:endParaRPr lang="pt-BR" sz="3600" b="1" dirty="0">
              <a:solidFill>
                <a:schemeClr val="bg1">
                  <a:lumMod val="95000"/>
                </a:schemeClr>
              </a:solidFill>
              <a:latin typeface="Futura LT Book" panose="02000504030000020003" pitchFamily="2" charset="0"/>
            </a:endParaRPr>
          </a:p>
        </p:txBody>
      </p:sp>
    </p:spTree>
    <p:extLst>
      <p:ext uri="{BB962C8B-B14F-4D97-AF65-F5344CB8AC3E}">
        <p14:creationId xmlns:p14="http://schemas.microsoft.com/office/powerpoint/2010/main" val="2723939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83EFAD4A-BB89-1B05-802B-E406F326AC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1F67A-5533-4F43-14EE-EC59ECE7405F}"/>
              </a:ext>
            </a:extLst>
          </p:cNvPr>
          <p:cNvSpPr>
            <a:spLocks noGrp="1"/>
          </p:cNvSpPr>
          <p:nvPr>
            <p:ph type="title"/>
          </p:nvPr>
        </p:nvSpPr>
        <p:spPr>
          <a:xfrm>
            <a:off x="361080" y="230992"/>
            <a:ext cx="9959109" cy="1325563"/>
          </a:xfrm>
        </p:spPr>
        <p:txBody>
          <a:bodyPr>
            <a:normAutofit fontScale="90000"/>
          </a:bodyPr>
          <a:lstStyle/>
          <a:p>
            <a:pPr algn="ctr"/>
            <a:br>
              <a:rPr lang="en-US" b="1" dirty="0">
                <a:solidFill>
                  <a:schemeClr val="bg1">
                    <a:lumMod val="95000"/>
                  </a:schemeClr>
                </a:solidFill>
              </a:rPr>
            </a:br>
            <a:r>
              <a:rPr lang="hu-HU" sz="4000" b="1" dirty="0">
                <a:solidFill>
                  <a:schemeClr val="bg1">
                    <a:lumMod val="95000"/>
                  </a:schemeClr>
                </a:solidFill>
              </a:rPr>
              <a:t>Bibliai példák</a:t>
            </a:r>
            <a:br>
              <a:rPr lang="en-US" dirty="0">
                <a:solidFill>
                  <a:schemeClr val="bg1">
                    <a:lumMod val="95000"/>
                  </a:schemeClr>
                </a:solidFill>
              </a:rPr>
            </a:br>
            <a:endParaRPr lang="pt-BR" sz="4000" dirty="0">
              <a:solidFill>
                <a:schemeClr val="bg1">
                  <a:lumMod val="95000"/>
                </a:schemeClr>
              </a:solidFill>
              <a:latin typeface="Futura LT Book" panose="02000504030000020003" pitchFamily="2" charset="0"/>
            </a:endParaRPr>
          </a:p>
        </p:txBody>
      </p:sp>
      <p:sp>
        <p:nvSpPr>
          <p:cNvPr id="3" name="Content Placeholder 2">
            <a:extLst>
              <a:ext uri="{FF2B5EF4-FFF2-40B4-BE49-F238E27FC236}">
                <a16:creationId xmlns:a16="http://schemas.microsoft.com/office/drawing/2014/main" id="{88EFE6D4-CD7F-9878-A31C-12244DD99B07}"/>
              </a:ext>
            </a:extLst>
          </p:cNvPr>
          <p:cNvSpPr>
            <a:spLocks noGrp="1"/>
          </p:cNvSpPr>
          <p:nvPr>
            <p:ph idx="1"/>
          </p:nvPr>
        </p:nvSpPr>
        <p:spPr>
          <a:xfrm>
            <a:off x="265546" y="2019404"/>
            <a:ext cx="9959109" cy="4351338"/>
          </a:xfrm>
        </p:spPr>
        <p:txBody>
          <a:bodyPr>
            <a:normAutofit/>
          </a:bodyPr>
          <a:lstStyle/>
          <a:p>
            <a:endParaRPr lang="en-US" dirty="0"/>
          </a:p>
          <a:p>
            <a:endParaRPr lang="en-US" dirty="0"/>
          </a:p>
          <a:p>
            <a:pPr marL="0" indent="0">
              <a:buNone/>
            </a:pPr>
            <a:endParaRPr lang="en-US" dirty="0"/>
          </a:p>
          <a:p>
            <a:endParaRPr lang="pt-BR" dirty="0"/>
          </a:p>
        </p:txBody>
      </p:sp>
      <p:sp>
        <p:nvSpPr>
          <p:cNvPr id="4" name="TextBox 3">
            <a:extLst>
              <a:ext uri="{FF2B5EF4-FFF2-40B4-BE49-F238E27FC236}">
                <a16:creationId xmlns:a16="http://schemas.microsoft.com/office/drawing/2014/main" id="{0EFF93EE-CEFF-7F62-C269-C0A030755E32}"/>
              </a:ext>
            </a:extLst>
          </p:cNvPr>
          <p:cNvSpPr txBox="1"/>
          <p:nvPr/>
        </p:nvSpPr>
        <p:spPr>
          <a:xfrm>
            <a:off x="542205" y="2597580"/>
            <a:ext cx="9596858" cy="3785652"/>
          </a:xfrm>
          <a:prstGeom prst="rect">
            <a:avLst/>
          </a:prstGeom>
          <a:noFill/>
        </p:spPr>
        <p:txBody>
          <a:bodyPr wrap="square" rtlCol="0">
            <a:spAutoFit/>
          </a:bodyPr>
          <a:lstStyle/>
          <a:p>
            <a:pPr marL="285750" indent="-285750">
              <a:buFont typeface="Arial" panose="020B0604020202020204" pitchFamily="34" charset="0"/>
              <a:buChar char="•"/>
            </a:pPr>
            <a:r>
              <a:rPr lang="hu-HU" sz="2000" b="1" dirty="0">
                <a:solidFill>
                  <a:schemeClr val="accent1">
                    <a:lumMod val="75000"/>
                  </a:schemeClr>
                </a:solidFill>
              </a:rPr>
              <a:t>Á</a:t>
            </a:r>
            <a:r>
              <a:rPr lang="en-US" sz="2000" b="1" dirty="0" err="1">
                <a:solidFill>
                  <a:schemeClr val="accent1">
                    <a:lumMod val="75000"/>
                  </a:schemeClr>
                </a:solidFill>
              </a:rPr>
              <a:t>brah</a:t>
            </a:r>
            <a:r>
              <a:rPr lang="hu-HU" sz="2000" b="1" dirty="0">
                <a:solidFill>
                  <a:schemeClr val="accent1">
                    <a:lumMod val="75000"/>
                  </a:schemeClr>
                </a:solidFill>
              </a:rPr>
              <a:t>á</a:t>
            </a:r>
            <a:r>
              <a:rPr lang="en-US" sz="2000" b="1" dirty="0">
                <a:solidFill>
                  <a:schemeClr val="accent1">
                    <a:lumMod val="75000"/>
                  </a:schemeClr>
                </a:solidFill>
              </a:rPr>
              <a:t>m</a:t>
            </a:r>
            <a:r>
              <a:rPr lang="en-US" sz="2000" dirty="0">
                <a:solidFill>
                  <a:schemeClr val="accent1">
                    <a:lumMod val="75000"/>
                  </a:schemeClr>
                </a:solidFill>
              </a:rPr>
              <a:t>—</a:t>
            </a:r>
            <a:r>
              <a:rPr lang="hu-HU" sz="2000" dirty="0">
                <a:solidFill>
                  <a:schemeClr val="accent1">
                    <a:lumMod val="75000"/>
                  </a:schemeClr>
                </a:solidFill>
              </a:rPr>
              <a:t>Amikor Isten megígérte Ábrahámnak, hogy nagy nemzetté teszi őt, akkor Ábrahám 75 éves volt. Isten választhatott volna egy fiatalabb férfit is – például </a:t>
            </a:r>
            <a:r>
              <a:rPr lang="hu-HU" sz="2000" dirty="0" err="1">
                <a:solidFill>
                  <a:schemeClr val="accent1">
                    <a:lumMod val="75000"/>
                  </a:schemeClr>
                </a:solidFill>
              </a:rPr>
              <a:t>Lótot</a:t>
            </a:r>
            <a:r>
              <a:rPr lang="hu-HU" sz="2000" dirty="0">
                <a:solidFill>
                  <a:schemeClr val="accent1">
                    <a:lumMod val="75000"/>
                  </a:schemeClr>
                </a:solidFill>
              </a:rPr>
              <a:t>, aki jóval fiatalabb és energikusabb volt. De Isten mégis Ábrahámot választotta. Miért?</a:t>
            </a:r>
            <a:endParaRPr lang="en-US" sz="2000"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M</a:t>
            </a:r>
            <a:r>
              <a:rPr lang="hu-HU" sz="2000" b="1" dirty="0" err="1">
                <a:solidFill>
                  <a:schemeClr val="accent1">
                    <a:lumMod val="75000"/>
                  </a:schemeClr>
                </a:solidFill>
              </a:rPr>
              <a:t>óz</a:t>
            </a:r>
            <a:r>
              <a:rPr lang="en-US" sz="2000" b="1" dirty="0">
                <a:solidFill>
                  <a:schemeClr val="accent1">
                    <a:lumMod val="75000"/>
                  </a:schemeClr>
                </a:solidFill>
              </a:rPr>
              <a:t>es</a:t>
            </a:r>
            <a:r>
              <a:rPr lang="en-US" sz="2000" dirty="0">
                <a:solidFill>
                  <a:schemeClr val="accent1">
                    <a:lumMod val="75000"/>
                  </a:schemeClr>
                </a:solidFill>
              </a:rPr>
              <a:t>—</a:t>
            </a:r>
            <a:r>
              <a:rPr lang="hu-HU" sz="2000" dirty="0">
                <a:solidFill>
                  <a:schemeClr val="accent1">
                    <a:lumMod val="75000"/>
                  </a:schemeClr>
                </a:solidFill>
              </a:rPr>
              <a:t>Istennek egy olyan emberre volt szüksége, aki hallgat az Ő szavára, ki mindig Istent helyezi az első helyre, aki erős hitben és bátor a szolgálatban. Ezeket a jellemvonásokat Isten a </a:t>
            </a:r>
            <a:r>
              <a:rPr lang="hu-HU" sz="2000" dirty="0" err="1">
                <a:solidFill>
                  <a:schemeClr val="accent1">
                    <a:lumMod val="75000"/>
                  </a:schemeClr>
                </a:solidFill>
              </a:rPr>
              <a:t>midiáni</a:t>
            </a:r>
            <a:r>
              <a:rPr lang="hu-HU" sz="2000" dirty="0">
                <a:solidFill>
                  <a:schemeClr val="accent1">
                    <a:lumMod val="75000"/>
                  </a:schemeClr>
                </a:solidFill>
              </a:rPr>
              <a:t> pusztában formálta ki Mózesben és akkor hívta el őt Isten </a:t>
            </a:r>
            <a:r>
              <a:rPr lang="en-US" sz="2000" dirty="0">
                <a:solidFill>
                  <a:schemeClr val="accent1">
                    <a:lumMod val="75000"/>
                  </a:schemeClr>
                </a:solidFill>
              </a:rPr>
              <a:t>—</a:t>
            </a:r>
            <a:r>
              <a:rPr lang="hu-HU" sz="2000" dirty="0">
                <a:solidFill>
                  <a:schemeClr val="accent1">
                    <a:lumMod val="75000"/>
                  </a:schemeClr>
                </a:solidFill>
              </a:rPr>
              <a:t>amikor 80 éves volt. </a:t>
            </a:r>
            <a:endParaRPr lang="en-US" sz="2000"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N</a:t>
            </a:r>
            <a:r>
              <a:rPr lang="hu-HU" sz="2000" b="1" dirty="0" err="1">
                <a:solidFill>
                  <a:schemeClr val="accent1">
                    <a:lumMod val="75000"/>
                  </a:schemeClr>
                </a:solidFill>
              </a:rPr>
              <a:t>oé</a:t>
            </a:r>
            <a:r>
              <a:rPr lang="hu-HU" sz="2000" b="1" dirty="0">
                <a:solidFill>
                  <a:schemeClr val="accent1">
                    <a:lumMod val="75000"/>
                  </a:schemeClr>
                </a:solidFill>
              </a:rPr>
              <a:t> </a:t>
            </a:r>
            <a:r>
              <a:rPr lang="en-US" sz="2000" dirty="0">
                <a:solidFill>
                  <a:schemeClr val="accent1">
                    <a:lumMod val="75000"/>
                  </a:schemeClr>
                </a:solidFill>
              </a:rPr>
              <a:t>—</a:t>
            </a:r>
            <a:r>
              <a:rPr lang="hu-HU" sz="2000" dirty="0">
                <a:solidFill>
                  <a:schemeClr val="accent1">
                    <a:lumMod val="75000"/>
                  </a:schemeClr>
                </a:solidFill>
              </a:rPr>
              <a:t> Isten akkor szólította meg Noét, amikor már százéves is elmúlt. A fiai sokkal fiatalabbak voltak, erősek, fiatalok, tettre készek. Isten mégis Noét választotta. Noénak adta a látomást, a kijelentést, az üzenetet a világnak. A fiainak csak az volt a szerepe hogy támogassák és erősítsék az édesapjukat. De Isten üzenete Noéhoz érkezett.</a:t>
            </a:r>
            <a:endParaRPr lang="en-US" sz="2000" dirty="0">
              <a:solidFill>
                <a:schemeClr val="accent1">
                  <a:lumMod val="75000"/>
                </a:schemeClr>
              </a:solidFill>
            </a:endParaRPr>
          </a:p>
          <a:p>
            <a:pPr marL="285750" indent="-285750">
              <a:buFont typeface="Arial" panose="020B0604020202020204" pitchFamily="34" charset="0"/>
              <a:buChar char="•"/>
            </a:pPr>
            <a:r>
              <a:rPr lang="en-US" sz="2000" b="1" dirty="0">
                <a:solidFill>
                  <a:schemeClr val="accent1">
                    <a:lumMod val="75000"/>
                  </a:schemeClr>
                </a:solidFill>
              </a:rPr>
              <a:t>J</a:t>
            </a:r>
            <a:r>
              <a:rPr lang="hu-HU" sz="2000" b="1" dirty="0" err="1">
                <a:solidFill>
                  <a:schemeClr val="accent1">
                    <a:lumMod val="75000"/>
                  </a:schemeClr>
                </a:solidFill>
              </a:rPr>
              <a:t>ános</a:t>
            </a:r>
            <a:r>
              <a:rPr lang="hu-HU" sz="2000" b="1" dirty="0">
                <a:solidFill>
                  <a:schemeClr val="accent1">
                    <a:lumMod val="75000"/>
                  </a:schemeClr>
                </a:solidFill>
              </a:rPr>
              <a:t> </a:t>
            </a:r>
            <a:r>
              <a:rPr lang="en-US" sz="2000" b="1" dirty="0">
                <a:solidFill>
                  <a:schemeClr val="accent1">
                    <a:lumMod val="75000"/>
                  </a:schemeClr>
                </a:solidFill>
              </a:rPr>
              <a:t>—</a:t>
            </a:r>
            <a:r>
              <a:rPr lang="hu-HU" sz="2000" dirty="0">
                <a:solidFill>
                  <a:schemeClr val="accent1">
                    <a:lumMod val="75000"/>
                  </a:schemeClr>
                </a:solidFill>
              </a:rPr>
              <a:t>Jézus szeretett tanítványának különleges elhívása volt idős korában.</a:t>
            </a:r>
            <a:endParaRPr lang="en-US" dirty="0">
              <a:solidFill>
                <a:schemeClr val="accent1">
                  <a:lumMod val="75000"/>
                </a:schemeClr>
              </a:solidFill>
            </a:endParaRPr>
          </a:p>
        </p:txBody>
      </p:sp>
    </p:spTree>
    <p:extLst>
      <p:ext uri="{BB962C8B-B14F-4D97-AF65-F5344CB8AC3E}">
        <p14:creationId xmlns:p14="http://schemas.microsoft.com/office/powerpoint/2010/main" val="3941953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FECA6A2F-1BBF-938C-7AA6-6C563498963F}"/>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2307234-828D-F65B-8BF2-187009CE4C6B}"/>
              </a:ext>
            </a:extLst>
          </p:cNvPr>
          <p:cNvSpPr>
            <a:spLocks noGrp="1"/>
          </p:cNvSpPr>
          <p:nvPr>
            <p:ph idx="1"/>
          </p:nvPr>
        </p:nvSpPr>
        <p:spPr>
          <a:xfrm>
            <a:off x="265546" y="2197290"/>
            <a:ext cx="9959109" cy="4155163"/>
          </a:xfrm>
        </p:spPr>
        <p:txBody>
          <a:bodyPr>
            <a:normAutofit fontScale="92500" lnSpcReduction="10000"/>
          </a:bodyPr>
          <a:lstStyle/>
          <a:p>
            <a:pPr marL="0" indent="0">
              <a:buNone/>
            </a:pPr>
            <a:r>
              <a:rPr lang="hu-HU" dirty="0">
                <a:solidFill>
                  <a:schemeClr val="accent1">
                    <a:lumMod val="75000"/>
                  </a:schemeClr>
                </a:solidFill>
              </a:rPr>
              <a:t>„János története szemléletes példája annak, hogyan tudja Isten felhasználni az idős munkásokat. Amikor Jánost száműzték Pátmosz szigetére, sokan azt hitték, hogy már nem lehető őt többé szolgálatra kérni – öreg, törékeny, bármelyik pillanatban eleshet. De az Úr még mindig alkalmasnak találta őt. Noha távol volt korábbi szolgálati helyeitől, János nem hagyta abba az igazság hirdetését. Még </a:t>
            </a:r>
            <a:r>
              <a:rPr lang="hu-HU" dirty="0" err="1">
                <a:solidFill>
                  <a:schemeClr val="accent1">
                    <a:lumMod val="75000"/>
                  </a:schemeClr>
                </a:solidFill>
              </a:rPr>
              <a:t>Pátmoszon</a:t>
            </a:r>
            <a:r>
              <a:rPr lang="hu-HU" dirty="0">
                <a:solidFill>
                  <a:schemeClr val="accent1">
                    <a:lumMod val="75000"/>
                  </a:schemeClr>
                </a:solidFill>
              </a:rPr>
              <a:t> is barátokat és megtérőket szerzett. Az ő üzenete az örömről szólt – egy feltámadott Megváltóról, aki a Mennyben közbenjár népéért, amíg visszatér, hogy magához vegye őket. S miután János már évtizedek óta szolgálta Urát, akkor kapta a legtöbb mennyei kijelentést, többet, mint életének bármely korábbi szakaszában.” </a:t>
            </a:r>
            <a:r>
              <a:rPr lang="en-US" dirty="0">
                <a:solidFill>
                  <a:schemeClr val="accent1">
                    <a:lumMod val="75000"/>
                  </a:schemeClr>
                </a:solidFill>
              </a:rPr>
              <a:t> —Ellen G. White, </a:t>
            </a:r>
            <a:r>
              <a:rPr lang="en-US" i="1" dirty="0">
                <a:solidFill>
                  <a:schemeClr val="accent1">
                    <a:lumMod val="75000"/>
                  </a:schemeClr>
                </a:solidFill>
              </a:rPr>
              <a:t>Reflecting Christ</a:t>
            </a:r>
            <a:r>
              <a:rPr lang="en-US" dirty="0">
                <a:solidFill>
                  <a:schemeClr val="accent1">
                    <a:lumMod val="75000"/>
                  </a:schemeClr>
                </a:solidFill>
              </a:rPr>
              <a:t>, 280</a:t>
            </a:r>
            <a:r>
              <a:rPr lang="hu-HU" dirty="0">
                <a:solidFill>
                  <a:schemeClr val="accent1">
                    <a:lumMod val="75000"/>
                  </a:schemeClr>
                </a:solidFill>
              </a:rPr>
              <a:t>.</a:t>
            </a:r>
            <a:endParaRPr lang="en-US" dirty="0">
              <a:solidFill>
                <a:schemeClr val="accent1">
                  <a:lumMod val="75000"/>
                </a:schemeClr>
              </a:solidFill>
            </a:endParaRPr>
          </a:p>
          <a:p>
            <a:endParaRPr lang="pt-BR" dirty="0"/>
          </a:p>
        </p:txBody>
      </p:sp>
    </p:spTree>
    <p:extLst>
      <p:ext uri="{BB962C8B-B14F-4D97-AF65-F5344CB8AC3E}">
        <p14:creationId xmlns:p14="http://schemas.microsoft.com/office/powerpoint/2010/main" val="3742251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3BC0249F-1884-7443-E292-CCE7589B06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DC8B3-F363-10A5-7E52-3ADAC0BD6B82}"/>
              </a:ext>
            </a:extLst>
          </p:cNvPr>
          <p:cNvSpPr>
            <a:spLocks noGrp="1"/>
          </p:cNvSpPr>
          <p:nvPr>
            <p:ph type="title"/>
          </p:nvPr>
        </p:nvSpPr>
        <p:spPr>
          <a:xfrm>
            <a:off x="2304657" y="364382"/>
            <a:ext cx="5275719" cy="1325563"/>
          </a:xfrm>
        </p:spPr>
        <p:txBody>
          <a:bodyPr>
            <a:noAutofit/>
          </a:bodyPr>
          <a:lstStyle/>
          <a:p>
            <a:pPr algn="ctr"/>
            <a:br>
              <a:rPr lang="en-US" sz="3200" b="1" dirty="0">
                <a:solidFill>
                  <a:schemeClr val="bg1">
                    <a:lumMod val="95000"/>
                  </a:schemeClr>
                </a:solidFill>
              </a:rPr>
            </a:br>
            <a:r>
              <a:rPr lang="hu-HU" sz="3200" b="1" dirty="0">
                <a:solidFill>
                  <a:schemeClr val="bg1">
                    <a:lumMod val="95000"/>
                  </a:schemeClr>
                </a:solidFill>
              </a:rPr>
              <a:t>Isten gondoskodik az idősekről és tiszteletben tartja őket</a:t>
            </a:r>
            <a:br>
              <a:rPr lang="en-US" sz="3200" dirty="0">
                <a:solidFill>
                  <a:schemeClr val="bg1">
                    <a:lumMod val="95000"/>
                  </a:schemeClr>
                </a:solidFill>
              </a:rPr>
            </a:br>
            <a:r>
              <a:rPr lang="en-US" sz="3200" dirty="0">
                <a:solidFill>
                  <a:schemeClr val="bg1">
                    <a:lumMod val="95000"/>
                  </a:schemeClr>
                </a:solidFill>
              </a:rPr>
              <a:t> </a:t>
            </a:r>
            <a:br>
              <a:rPr lang="en-US" sz="3200" dirty="0">
                <a:solidFill>
                  <a:schemeClr val="bg1">
                    <a:lumMod val="95000"/>
                  </a:schemeClr>
                </a:solidFill>
              </a:rPr>
            </a:br>
            <a:endParaRPr lang="pt-BR" sz="3200" dirty="0">
              <a:solidFill>
                <a:schemeClr val="bg1">
                  <a:lumMod val="95000"/>
                </a:schemeClr>
              </a:solidFill>
              <a:latin typeface="Futura LT Book" panose="02000504030000020003" pitchFamily="2" charset="0"/>
            </a:endParaRPr>
          </a:p>
        </p:txBody>
      </p:sp>
      <p:sp>
        <p:nvSpPr>
          <p:cNvPr id="3" name="Content Placeholder 2">
            <a:extLst>
              <a:ext uri="{FF2B5EF4-FFF2-40B4-BE49-F238E27FC236}">
                <a16:creationId xmlns:a16="http://schemas.microsoft.com/office/drawing/2014/main" id="{B5FEF584-FDC5-0435-3538-552824E046B8}"/>
              </a:ext>
            </a:extLst>
          </p:cNvPr>
          <p:cNvSpPr>
            <a:spLocks noGrp="1"/>
          </p:cNvSpPr>
          <p:nvPr>
            <p:ph idx="1"/>
          </p:nvPr>
        </p:nvSpPr>
        <p:spPr>
          <a:xfrm>
            <a:off x="265546" y="2001116"/>
            <a:ext cx="9959109" cy="4351338"/>
          </a:xfrm>
        </p:spPr>
        <p:txBody>
          <a:bodyPr>
            <a:normAutofit/>
          </a:bodyPr>
          <a:lstStyle/>
          <a:p>
            <a:endParaRPr lang="en-US" dirty="0"/>
          </a:p>
          <a:p>
            <a:endParaRPr lang="en-US" dirty="0"/>
          </a:p>
          <a:p>
            <a:pPr marL="0" indent="0">
              <a:buNone/>
            </a:pPr>
            <a:endParaRPr lang="en-US" dirty="0"/>
          </a:p>
          <a:p>
            <a:endParaRPr lang="pt-BR" dirty="0"/>
          </a:p>
        </p:txBody>
      </p:sp>
      <p:sp>
        <p:nvSpPr>
          <p:cNvPr id="4" name="TextBox 3">
            <a:extLst>
              <a:ext uri="{FF2B5EF4-FFF2-40B4-BE49-F238E27FC236}">
                <a16:creationId xmlns:a16="http://schemas.microsoft.com/office/drawing/2014/main" id="{94327F39-7CAA-60F9-F792-E782593C1C2A}"/>
              </a:ext>
            </a:extLst>
          </p:cNvPr>
          <p:cNvSpPr txBox="1"/>
          <p:nvPr/>
        </p:nvSpPr>
        <p:spPr>
          <a:xfrm>
            <a:off x="859972" y="2623457"/>
            <a:ext cx="8588828" cy="3816429"/>
          </a:xfrm>
          <a:prstGeom prst="rect">
            <a:avLst/>
          </a:prstGeom>
          <a:noFill/>
        </p:spPr>
        <p:txBody>
          <a:bodyPr wrap="square" rtlCol="0">
            <a:spAutoFit/>
          </a:bodyPr>
          <a:lstStyle/>
          <a:p>
            <a:pPr marL="285750" indent="-285750">
              <a:buFont typeface="Wingdings" pitchFamily="2" charset="2"/>
              <a:buChar char="Ø"/>
            </a:pPr>
            <a:r>
              <a:rPr lang="hu-HU" sz="3200" dirty="0">
                <a:solidFill>
                  <a:schemeClr val="accent1">
                    <a:lumMod val="75000"/>
                  </a:schemeClr>
                </a:solidFill>
              </a:rPr>
              <a:t>Bár az idősek elveszítettek valamennyit az erejükből, de az Úr nem teszi őket félre. Különleges kegyelmet és bölcsességet ad nekik.</a:t>
            </a:r>
          </a:p>
          <a:p>
            <a:pPr marL="285750" indent="-285750">
              <a:buFont typeface="Wingdings" pitchFamily="2" charset="2"/>
              <a:buChar char="Ø"/>
            </a:pPr>
            <a:endParaRPr lang="en-US" sz="3200" dirty="0">
              <a:solidFill>
                <a:schemeClr val="accent1">
                  <a:lumMod val="75000"/>
                </a:schemeClr>
              </a:solidFill>
            </a:endParaRPr>
          </a:p>
          <a:p>
            <a:pPr marL="285750" indent="-285750">
              <a:buFont typeface="Wingdings" pitchFamily="2" charset="2"/>
              <a:buChar char="Ø"/>
            </a:pPr>
            <a:r>
              <a:rPr lang="hu-HU" sz="3200" dirty="0">
                <a:solidFill>
                  <a:schemeClr val="accent1">
                    <a:lumMod val="75000"/>
                  </a:schemeClr>
                </a:solidFill>
              </a:rPr>
              <a:t>Gondolj Elizeus történetére </a:t>
            </a:r>
            <a:r>
              <a:rPr lang="en-US" sz="3200" dirty="0">
                <a:solidFill>
                  <a:schemeClr val="accent1">
                    <a:lumMod val="75000"/>
                  </a:schemeClr>
                </a:solidFill>
              </a:rPr>
              <a:t>(2Ki</a:t>
            </a:r>
            <a:r>
              <a:rPr lang="hu-HU" sz="3200" dirty="0" err="1">
                <a:solidFill>
                  <a:schemeClr val="accent1">
                    <a:lumMod val="75000"/>
                  </a:schemeClr>
                </a:solidFill>
              </a:rPr>
              <a:t>rályok</a:t>
            </a:r>
            <a:r>
              <a:rPr lang="en-US" sz="3200" dirty="0">
                <a:solidFill>
                  <a:schemeClr val="accent1">
                    <a:lumMod val="75000"/>
                  </a:schemeClr>
                </a:solidFill>
              </a:rPr>
              <a:t> 2:23–25)</a:t>
            </a:r>
            <a:r>
              <a:rPr lang="hu-HU" sz="3200" dirty="0">
                <a:solidFill>
                  <a:schemeClr val="accent1">
                    <a:lumMod val="75000"/>
                  </a:schemeClr>
                </a:solidFill>
              </a:rPr>
              <a:t>!</a:t>
            </a:r>
            <a:endParaRPr lang="en-US" sz="3200" dirty="0">
              <a:solidFill>
                <a:schemeClr val="accent1">
                  <a:lumMod val="75000"/>
                </a:schemeClr>
              </a:solidFill>
            </a:endParaRPr>
          </a:p>
          <a:p>
            <a:pPr marL="285750" indent="-285750">
              <a:buFont typeface="Wingdings" pitchFamily="2" charset="2"/>
              <a:buChar char="Ø"/>
            </a:pPr>
            <a:endParaRPr lang="en-US" sz="3200" dirty="0">
              <a:solidFill>
                <a:schemeClr val="accent1">
                  <a:lumMod val="75000"/>
                </a:schemeClr>
              </a:solidFill>
            </a:endParaRPr>
          </a:p>
          <a:p>
            <a:r>
              <a:rPr lang="en-US" sz="3200" dirty="0">
                <a:solidFill>
                  <a:schemeClr val="accent1">
                    <a:lumMod val="75000"/>
                  </a:schemeClr>
                </a:solidFill>
              </a:rPr>
              <a:t> </a:t>
            </a:r>
          </a:p>
          <a:p>
            <a:endParaRPr lang="en-US" dirty="0"/>
          </a:p>
        </p:txBody>
      </p:sp>
    </p:spTree>
    <p:extLst>
      <p:ext uri="{BB962C8B-B14F-4D97-AF65-F5344CB8AC3E}">
        <p14:creationId xmlns:p14="http://schemas.microsoft.com/office/powerpoint/2010/main" val="2299719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77FA6E40-E2AA-1DB7-3862-B904B764240A}"/>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9DF8D65-7B5A-9705-0F30-57CD51937410}"/>
              </a:ext>
            </a:extLst>
          </p:cNvPr>
          <p:cNvSpPr>
            <a:spLocks noGrp="1"/>
          </p:cNvSpPr>
          <p:nvPr>
            <p:ph idx="1"/>
          </p:nvPr>
        </p:nvSpPr>
        <p:spPr>
          <a:xfrm>
            <a:off x="265546" y="2586182"/>
            <a:ext cx="9959109" cy="3766271"/>
          </a:xfrm>
        </p:spPr>
        <p:txBody>
          <a:bodyPr/>
          <a:lstStyle/>
          <a:p>
            <a:r>
              <a:rPr lang="hu-HU" dirty="0">
                <a:solidFill>
                  <a:schemeClr val="accent1">
                    <a:lumMod val="75000"/>
                  </a:schemeClr>
                </a:solidFill>
              </a:rPr>
              <a:t>Az Ó- és az Újszövetségben egyaránt számos felszólítás található az elesettek gondozására. Az özvegyekről is gyakran szó esik a Bibliában. </a:t>
            </a:r>
          </a:p>
          <a:p>
            <a:r>
              <a:rPr lang="hu-HU" dirty="0">
                <a:solidFill>
                  <a:schemeClr val="accent1">
                    <a:lumMod val="75000"/>
                  </a:schemeClr>
                </a:solidFill>
              </a:rPr>
              <a:t>Jézus szolgálata során különösen érzékeny volt az özvegyek szükségleteire: feltámasztotta egy özvegy fiát, másokat meggyógyított, és tisztelettel megbecsüléssel fordult az özvegyhez, aki két fillérjét adományba adta.</a:t>
            </a:r>
            <a:endParaRPr lang="en-US" dirty="0">
              <a:solidFill>
                <a:schemeClr val="accent1">
                  <a:lumMod val="75000"/>
                </a:schemeClr>
              </a:solidFill>
            </a:endParaRPr>
          </a:p>
          <a:p>
            <a:pPr marL="0" indent="0">
              <a:buNone/>
            </a:pPr>
            <a:endParaRPr lang="pt-BR" dirty="0"/>
          </a:p>
        </p:txBody>
      </p:sp>
    </p:spTree>
    <p:extLst>
      <p:ext uri="{BB962C8B-B14F-4D97-AF65-F5344CB8AC3E}">
        <p14:creationId xmlns:p14="http://schemas.microsoft.com/office/powerpoint/2010/main" val="164437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D8054F3E-9E63-4D24-FEEF-D3B471BB9BC6}"/>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5507C5A-BBFC-A5A1-973B-54A4D1493B53}"/>
              </a:ext>
            </a:extLst>
          </p:cNvPr>
          <p:cNvSpPr>
            <a:spLocks noGrp="1"/>
          </p:cNvSpPr>
          <p:nvPr>
            <p:ph idx="1"/>
          </p:nvPr>
        </p:nvSpPr>
        <p:spPr>
          <a:xfrm>
            <a:off x="676656" y="2586182"/>
            <a:ext cx="9547999" cy="3766271"/>
          </a:xfrm>
        </p:spPr>
        <p:txBody>
          <a:bodyPr/>
          <a:lstStyle/>
          <a:p>
            <a:pPr marL="0" indent="0">
              <a:buNone/>
            </a:pPr>
            <a:endParaRPr lang="en-US" dirty="0"/>
          </a:p>
          <a:p>
            <a:pPr marL="0" indent="0">
              <a:buNone/>
            </a:pPr>
            <a:r>
              <a:rPr lang="en-US" sz="3200" dirty="0">
                <a:solidFill>
                  <a:schemeClr val="accent1">
                    <a:lumMod val="75000"/>
                  </a:schemeClr>
                </a:solidFill>
              </a:rPr>
              <a:t>Ellen White </a:t>
            </a:r>
            <a:r>
              <a:rPr lang="hu-HU" sz="3200" dirty="0">
                <a:solidFill>
                  <a:schemeClr val="accent1">
                    <a:lumMod val="75000"/>
                  </a:schemeClr>
                </a:solidFill>
              </a:rPr>
              <a:t>az „Isten leányai” c. könyvében azt írja, hogy Isten minden gyermeket felelőssé tesz, ha elhanyagolják szüleik gondozását és számon tartja, ha tiszteletlenek velük szemben </a:t>
            </a:r>
            <a:r>
              <a:rPr lang="en-US" sz="3200" dirty="0">
                <a:solidFill>
                  <a:schemeClr val="accent1">
                    <a:lumMod val="75000"/>
                  </a:schemeClr>
                </a:solidFill>
              </a:rPr>
              <a:t>(199).</a:t>
            </a:r>
          </a:p>
          <a:p>
            <a:pPr marL="0" indent="0">
              <a:buNone/>
            </a:pPr>
            <a:endParaRPr lang="en-US" sz="3200" dirty="0">
              <a:solidFill>
                <a:schemeClr val="accent1">
                  <a:lumMod val="75000"/>
                </a:schemeClr>
              </a:solidFill>
            </a:endParaRPr>
          </a:p>
          <a:p>
            <a:endParaRPr lang="pt-BR" dirty="0"/>
          </a:p>
        </p:txBody>
      </p:sp>
    </p:spTree>
    <p:extLst>
      <p:ext uri="{BB962C8B-B14F-4D97-AF65-F5344CB8AC3E}">
        <p14:creationId xmlns:p14="http://schemas.microsoft.com/office/powerpoint/2010/main" val="89287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086F75F0-AD99-80EE-1EE5-F0D53132B31C}"/>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753D433-2058-5D8C-4794-40880B1E3B53}"/>
              </a:ext>
            </a:extLst>
          </p:cNvPr>
          <p:cNvSpPr>
            <a:spLocks noGrp="1"/>
          </p:cNvSpPr>
          <p:nvPr>
            <p:ph idx="1"/>
          </p:nvPr>
        </p:nvSpPr>
        <p:spPr>
          <a:xfrm>
            <a:off x="396174" y="1959430"/>
            <a:ext cx="9959109" cy="4164424"/>
          </a:xfrm>
        </p:spPr>
        <p:txBody>
          <a:bodyPr>
            <a:normAutofit lnSpcReduction="10000"/>
          </a:bodyPr>
          <a:lstStyle/>
          <a:p>
            <a:pPr>
              <a:buFont typeface="Wingdings" pitchFamily="2" charset="2"/>
              <a:buChar char="Ø"/>
            </a:pPr>
            <a:endParaRPr lang="en-GB" dirty="0"/>
          </a:p>
          <a:p>
            <a:pPr>
              <a:buFont typeface="Wingdings" pitchFamily="2" charset="2"/>
              <a:buChar char="Ø"/>
            </a:pPr>
            <a:r>
              <a:rPr lang="hu-HU" sz="3200" dirty="0">
                <a:solidFill>
                  <a:schemeClr val="accent1">
                    <a:lumMod val="75000"/>
                  </a:schemeClr>
                </a:solidFill>
              </a:rPr>
              <a:t>Felemelted-e már a hangodat rájuk haragból</a:t>
            </a:r>
            <a:r>
              <a:rPr lang="en-GB" sz="3200" dirty="0">
                <a:solidFill>
                  <a:schemeClr val="accent1">
                    <a:lumMod val="75000"/>
                  </a:schemeClr>
                </a:solidFill>
              </a:rPr>
              <a:t>? </a:t>
            </a:r>
          </a:p>
          <a:p>
            <a:pPr>
              <a:buFont typeface="Wingdings" pitchFamily="2" charset="2"/>
              <a:buChar char="Ø"/>
            </a:pPr>
            <a:r>
              <a:rPr lang="hu-HU" sz="3200" dirty="0">
                <a:solidFill>
                  <a:schemeClr val="accent1">
                    <a:lumMod val="75000"/>
                  </a:schemeClr>
                </a:solidFill>
              </a:rPr>
              <a:t>Mondtál-e nekik bántó vagy durva szavakat</a:t>
            </a:r>
            <a:r>
              <a:rPr lang="en-GB" sz="3200" dirty="0">
                <a:solidFill>
                  <a:schemeClr val="accent1">
                    <a:lumMod val="75000"/>
                  </a:schemeClr>
                </a:solidFill>
              </a:rPr>
              <a:t>? </a:t>
            </a:r>
          </a:p>
          <a:p>
            <a:pPr>
              <a:buFont typeface="Wingdings" pitchFamily="2" charset="2"/>
              <a:buChar char="Ø"/>
            </a:pPr>
            <a:r>
              <a:rPr lang="hu-HU" sz="3200" dirty="0">
                <a:solidFill>
                  <a:schemeClr val="accent1">
                    <a:lumMod val="75000"/>
                  </a:schemeClr>
                </a:solidFill>
              </a:rPr>
              <a:t>Ültél-e már buszon úgy, hogy egy idős ember állt melletted</a:t>
            </a:r>
            <a:r>
              <a:rPr lang="en-GB" sz="3200" dirty="0">
                <a:solidFill>
                  <a:schemeClr val="accent1">
                    <a:lumMod val="75000"/>
                  </a:schemeClr>
                </a:solidFill>
              </a:rPr>
              <a:t>? </a:t>
            </a:r>
          </a:p>
          <a:p>
            <a:pPr>
              <a:buFont typeface="Wingdings" pitchFamily="2" charset="2"/>
              <a:buChar char="Ø"/>
            </a:pPr>
            <a:r>
              <a:rPr lang="hu-HU" sz="3200" dirty="0">
                <a:solidFill>
                  <a:schemeClr val="accent1">
                    <a:lumMod val="75000"/>
                  </a:schemeClr>
                </a:solidFill>
              </a:rPr>
              <a:t>Elhanyagoltad-e, hogy tanácsot kérj tőlük</a:t>
            </a:r>
            <a:r>
              <a:rPr lang="en-GB" sz="3200" dirty="0">
                <a:solidFill>
                  <a:schemeClr val="accent1">
                    <a:lumMod val="75000"/>
                  </a:schemeClr>
                </a:solidFill>
              </a:rPr>
              <a:t>?</a:t>
            </a:r>
          </a:p>
          <a:p>
            <a:pPr>
              <a:buFont typeface="Wingdings" pitchFamily="2" charset="2"/>
              <a:buChar char="Ø"/>
            </a:pPr>
            <a:r>
              <a:rPr lang="en-GB" sz="3200" dirty="0">
                <a:solidFill>
                  <a:schemeClr val="accent1">
                    <a:lumMod val="75000"/>
                  </a:schemeClr>
                </a:solidFill>
              </a:rPr>
              <a:t> </a:t>
            </a:r>
            <a:r>
              <a:rPr lang="hu-HU" sz="3200" dirty="0">
                <a:solidFill>
                  <a:schemeClr val="accent1">
                    <a:lumMod val="75000"/>
                  </a:schemeClr>
                </a:solidFill>
              </a:rPr>
              <a:t>Úgy érzed, régimódiak, elavult a gondolkodásuk és nem értik a mai világot</a:t>
            </a:r>
            <a:r>
              <a:rPr lang="en-GB" sz="3200" dirty="0">
                <a:solidFill>
                  <a:schemeClr val="accent1">
                    <a:lumMod val="75000"/>
                  </a:schemeClr>
                </a:solidFill>
              </a:rPr>
              <a:t>?</a:t>
            </a:r>
            <a:r>
              <a:rPr lang="en-US" sz="3200" dirty="0">
                <a:solidFill>
                  <a:schemeClr val="accent1">
                    <a:lumMod val="75000"/>
                  </a:schemeClr>
                </a:solidFill>
              </a:rPr>
              <a:t> </a:t>
            </a:r>
            <a:endParaRPr lang="pt-BR" sz="3200" dirty="0">
              <a:solidFill>
                <a:schemeClr val="accent1">
                  <a:lumMod val="75000"/>
                </a:schemeClr>
              </a:solidFill>
            </a:endParaRPr>
          </a:p>
        </p:txBody>
      </p:sp>
    </p:spTree>
    <p:extLst>
      <p:ext uri="{BB962C8B-B14F-4D97-AF65-F5344CB8AC3E}">
        <p14:creationId xmlns:p14="http://schemas.microsoft.com/office/powerpoint/2010/main" val="2998861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AD30BC2D-1D0F-7948-A2FE-3422BAA28BB3}"/>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60C96B4-1468-2FB2-2CDC-3421AB24F9AC}"/>
              </a:ext>
            </a:extLst>
          </p:cNvPr>
          <p:cNvSpPr>
            <a:spLocks noGrp="1"/>
          </p:cNvSpPr>
          <p:nvPr>
            <p:ph idx="1"/>
          </p:nvPr>
        </p:nvSpPr>
        <p:spPr>
          <a:xfrm>
            <a:off x="265546" y="2586182"/>
            <a:ext cx="9321367" cy="3766271"/>
          </a:xfrm>
        </p:spPr>
        <p:txBody>
          <a:bodyPr/>
          <a:lstStyle/>
          <a:p>
            <a:pPr marL="0" indent="469900">
              <a:buNone/>
            </a:pPr>
            <a:r>
              <a:rPr lang="hu-HU" dirty="0">
                <a:solidFill>
                  <a:schemeClr val="accent1">
                    <a:lumMod val="75000"/>
                  </a:schemeClr>
                </a:solidFill>
              </a:rPr>
              <a:t>„Ne vess el engem időskoromban sem,</a:t>
            </a:r>
            <a:endParaRPr lang="en-US" dirty="0">
              <a:solidFill>
                <a:schemeClr val="accent1">
                  <a:lumMod val="75000"/>
                </a:schemeClr>
              </a:solidFill>
            </a:endParaRPr>
          </a:p>
          <a:p>
            <a:pPr marL="0" indent="927100">
              <a:buNone/>
            </a:pPr>
            <a:r>
              <a:rPr lang="hu-HU" dirty="0">
                <a:solidFill>
                  <a:schemeClr val="accent1">
                    <a:lumMod val="75000"/>
                  </a:schemeClr>
                </a:solidFill>
              </a:rPr>
              <a:t>Mikor elfogy az erőm, ne hagyj el engem!</a:t>
            </a:r>
            <a:r>
              <a:rPr lang="en-US" dirty="0">
                <a:solidFill>
                  <a:schemeClr val="accent1">
                    <a:lumMod val="75000"/>
                  </a:schemeClr>
                </a:solidFill>
              </a:rPr>
              <a:t>. . . </a:t>
            </a:r>
          </a:p>
          <a:p>
            <a:pPr marL="0" indent="469900">
              <a:buNone/>
            </a:pPr>
            <a:r>
              <a:rPr lang="hu-HU" dirty="0">
                <a:solidFill>
                  <a:schemeClr val="accent1">
                    <a:lumMod val="75000"/>
                  </a:schemeClr>
                </a:solidFill>
              </a:rPr>
              <a:t>Vénségemig és ősz koromig se </a:t>
            </a:r>
          </a:p>
          <a:p>
            <a:pPr marL="0" indent="469900">
              <a:buNone/>
            </a:pPr>
            <a:r>
              <a:rPr lang="hu-HU" dirty="0">
                <a:solidFill>
                  <a:schemeClr val="accent1">
                    <a:lumMod val="75000"/>
                  </a:schemeClr>
                </a:solidFill>
              </a:rPr>
              <a:t>	hagyj el engem Istenem,</a:t>
            </a:r>
            <a:endParaRPr lang="en-US" dirty="0">
              <a:solidFill>
                <a:schemeClr val="accent1">
                  <a:lumMod val="75000"/>
                </a:schemeClr>
              </a:solidFill>
            </a:endParaRPr>
          </a:p>
          <a:p>
            <a:pPr marL="0" indent="469900">
              <a:buNone/>
            </a:pPr>
            <a:r>
              <a:rPr lang="hu-HU" dirty="0">
                <a:solidFill>
                  <a:schemeClr val="accent1">
                    <a:lumMod val="75000"/>
                  </a:schemeClr>
                </a:solidFill>
              </a:rPr>
              <a:t>hogy hirdessem hatalmadat e nemzedéknek</a:t>
            </a:r>
            <a:endParaRPr lang="en-US" dirty="0">
              <a:solidFill>
                <a:schemeClr val="accent1">
                  <a:lumMod val="75000"/>
                </a:schemeClr>
              </a:solidFill>
            </a:endParaRPr>
          </a:p>
          <a:p>
            <a:pPr marL="0" indent="927100">
              <a:buNone/>
            </a:pPr>
            <a:r>
              <a:rPr lang="hu-HU" dirty="0">
                <a:solidFill>
                  <a:schemeClr val="accent1">
                    <a:lumMod val="75000"/>
                  </a:schemeClr>
                </a:solidFill>
              </a:rPr>
              <a:t>és nagy tetteidet minden elkövetkezőnek.”</a:t>
            </a:r>
            <a:endParaRPr lang="en-US" dirty="0">
              <a:solidFill>
                <a:schemeClr val="accent1">
                  <a:lumMod val="75000"/>
                </a:schemeClr>
              </a:solidFill>
            </a:endParaRPr>
          </a:p>
          <a:p>
            <a:pPr marL="0" indent="0" algn="r">
              <a:buNone/>
            </a:pPr>
            <a:r>
              <a:rPr lang="en-GB" dirty="0">
                <a:solidFill>
                  <a:schemeClr val="accent1">
                    <a:lumMod val="75000"/>
                  </a:schemeClr>
                </a:solidFill>
              </a:rPr>
              <a:t>—</a:t>
            </a:r>
            <a:r>
              <a:rPr lang="hu-HU" dirty="0">
                <a:solidFill>
                  <a:schemeClr val="accent1">
                    <a:lumMod val="75000"/>
                  </a:schemeClr>
                </a:solidFill>
              </a:rPr>
              <a:t>Zsoltár </a:t>
            </a:r>
            <a:r>
              <a:rPr lang="en-GB" dirty="0">
                <a:solidFill>
                  <a:schemeClr val="accent1">
                    <a:lumMod val="75000"/>
                  </a:schemeClr>
                </a:solidFill>
              </a:rPr>
              <a:t> 71:9, 18</a:t>
            </a:r>
            <a:r>
              <a:rPr lang="hu-HU" dirty="0">
                <a:solidFill>
                  <a:schemeClr val="accent1">
                    <a:lumMod val="75000"/>
                  </a:schemeClr>
                </a:solidFill>
              </a:rPr>
              <a:t> (RÚF, 2014).</a:t>
            </a:r>
            <a:endParaRPr lang="en-US" dirty="0">
              <a:solidFill>
                <a:schemeClr val="accent1">
                  <a:lumMod val="75000"/>
                </a:schemeClr>
              </a:solidFill>
            </a:endParaRPr>
          </a:p>
          <a:p>
            <a:endParaRPr lang="pt-BR" dirty="0"/>
          </a:p>
        </p:txBody>
      </p:sp>
    </p:spTree>
    <p:extLst>
      <p:ext uri="{BB962C8B-B14F-4D97-AF65-F5344CB8AC3E}">
        <p14:creationId xmlns:p14="http://schemas.microsoft.com/office/powerpoint/2010/main" val="3995802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BE95C8A3-C81B-C8A7-794C-C59078E86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68ADA0-CC7C-851F-D736-9B7ABE90B97D}"/>
              </a:ext>
            </a:extLst>
          </p:cNvPr>
          <p:cNvSpPr>
            <a:spLocks noGrp="1"/>
          </p:cNvSpPr>
          <p:nvPr>
            <p:ph type="title"/>
          </p:nvPr>
        </p:nvSpPr>
        <p:spPr>
          <a:xfrm>
            <a:off x="265545" y="217344"/>
            <a:ext cx="9959109" cy="1325563"/>
          </a:xfrm>
        </p:spPr>
        <p:txBody>
          <a:bodyPr>
            <a:normAutofit fontScale="90000"/>
          </a:bodyPr>
          <a:lstStyle/>
          <a:p>
            <a:pPr algn="ctr"/>
            <a:br>
              <a:rPr lang="en-US" sz="3600" b="1" dirty="0">
                <a:solidFill>
                  <a:schemeClr val="bg1">
                    <a:lumMod val="95000"/>
                  </a:schemeClr>
                </a:solidFill>
              </a:rPr>
            </a:br>
            <a:r>
              <a:rPr lang="hu-HU" sz="3600" b="1" dirty="0">
                <a:solidFill>
                  <a:schemeClr val="bg1">
                    <a:lumMod val="95000"/>
                  </a:schemeClr>
                </a:solidFill>
              </a:rPr>
              <a:t>Mit tehetünk, mint Egyház, gyülekezet</a:t>
            </a:r>
            <a:r>
              <a:rPr lang="en-US" sz="3600" b="1" dirty="0">
                <a:solidFill>
                  <a:schemeClr val="bg1">
                    <a:lumMod val="95000"/>
                  </a:schemeClr>
                </a:solidFill>
              </a:rPr>
              <a:t>?</a:t>
            </a:r>
            <a:br>
              <a:rPr lang="en-US" sz="3600" b="1" dirty="0">
                <a:solidFill>
                  <a:schemeClr val="bg1">
                    <a:lumMod val="95000"/>
                  </a:schemeClr>
                </a:solidFill>
              </a:rPr>
            </a:br>
            <a:endParaRPr lang="pt-BR" sz="3600" b="1" dirty="0">
              <a:solidFill>
                <a:schemeClr val="bg1">
                  <a:lumMod val="95000"/>
                </a:schemeClr>
              </a:solidFill>
              <a:latin typeface="Futura LT Book" panose="02000504030000020003" pitchFamily="2" charset="0"/>
            </a:endParaRPr>
          </a:p>
        </p:txBody>
      </p:sp>
      <p:sp>
        <p:nvSpPr>
          <p:cNvPr id="3" name="Content Placeholder 2">
            <a:extLst>
              <a:ext uri="{FF2B5EF4-FFF2-40B4-BE49-F238E27FC236}">
                <a16:creationId xmlns:a16="http://schemas.microsoft.com/office/drawing/2014/main" id="{6811903E-EA7D-01C8-7A5A-BA2DB8E39D51}"/>
              </a:ext>
            </a:extLst>
          </p:cNvPr>
          <p:cNvSpPr>
            <a:spLocks noGrp="1"/>
          </p:cNvSpPr>
          <p:nvPr>
            <p:ph idx="1"/>
          </p:nvPr>
        </p:nvSpPr>
        <p:spPr>
          <a:xfrm>
            <a:off x="265546" y="2001116"/>
            <a:ext cx="9959109" cy="4351338"/>
          </a:xfrm>
        </p:spPr>
        <p:txBody>
          <a:bodyPr>
            <a:normAutofit/>
          </a:bodyPr>
          <a:lstStyle/>
          <a:p>
            <a:endParaRPr lang="en-US" dirty="0"/>
          </a:p>
          <a:p>
            <a:endParaRPr lang="en-US" dirty="0"/>
          </a:p>
          <a:p>
            <a:pPr marL="0" indent="0">
              <a:buNone/>
            </a:pPr>
            <a:endParaRPr lang="en-US" dirty="0"/>
          </a:p>
          <a:p>
            <a:endParaRPr lang="pt-BR" dirty="0"/>
          </a:p>
        </p:txBody>
      </p:sp>
      <p:sp>
        <p:nvSpPr>
          <p:cNvPr id="4" name="TextBox 3">
            <a:extLst>
              <a:ext uri="{FF2B5EF4-FFF2-40B4-BE49-F238E27FC236}">
                <a16:creationId xmlns:a16="http://schemas.microsoft.com/office/drawing/2014/main" id="{3978D045-6CA2-242A-FBB1-FAD52EAF78D4}"/>
              </a:ext>
            </a:extLst>
          </p:cNvPr>
          <p:cNvSpPr txBox="1"/>
          <p:nvPr/>
        </p:nvSpPr>
        <p:spPr>
          <a:xfrm>
            <a:off x="627379" y="1750745"/>
            <a:ext cx="9235439" cy="3693319"/>
          </a:xfrm>
          <a:prstGeom prst="rect">
            <a:avLst/>
          </a:prstGeom>
          <a:noFill/>
        </p:spPr>
        <p:txBody>
          <a:bodyPr wrap="square" rtlCol="0">
            <a:spAutoFit/>
          </a:bodyPr>
          <a:lstStyle/>
          <a:p>
            <a:r>
              <a:rPr lang="hu-HU" sz="2400" b="1" dirty="0">
                <a:solidFill>
                  <a:schemeClr val="accent1">
                    <a:lumMod val="75000"/>
                  </a:schemeClr>
                </a:solidFill>
              </a:rPr>
              <a:t>Meg kell vizsgálnunk:</a:t>
            </a:r>
            <a:endParaRPr lang="en-US" sz="2400" dirty="0">
              <a:solidFill>
                <a:schemeClr val="accent1">
                  <a:lumMod val="75000"/>
                </a:schemeClr>
              </a:solidFill>
            </a:endParaRPr>
          </a:p>
          <a:p>
            <a:pPr marL="457200" indent="-457200">
              <a:buFont typeface="Arial" panose="020B0604020202020204" pitchFamily="34" charset="0"/>
              <a:buChar char="•"/>
            </a:pPr>
            <a:r>
              <a:rPr lang="en-US" sz="2400" dirty="0">
                <a:solidFill>
                  <a:schemeClr val="accent1">
                    <a:lumMod val="75000"/>
                  </a:schemeClr>
                </a:solidFill>
              </a:rPr>
              <a:t> </a:t>
            </a:r>
            <a:r>
              <a:rPr lang="hu-HU" sz="2400" b="1" dirty="0">
                <a:solidFill>
                  <a:schemeClr val="accent1">
                    <a:lumMod val="75000"/>
                  </a:schemeClr>
                </a:solidFill>
              </a:rPr>
              <a:t>egyénileg, családokként</a:t>
            </a:r>
            <a:r>
              <a:rPr lang="en-US" sz="2400" b="1" dirty="0">
                <a:solidFill>
                  <a:schemeClr val="accent1">
                    <a:lumMod val="75000"/>
                  </a:schemeClr>
                </a:solidFill>
              </a:rPr>
              <a:t>:</a:t>
            </a:r>
          </a:p>
          <a:p>
            <a:pPr marL="914400" lvl="1" indent="-457200">
              <a:buFont typeface="Wingdings" pitchFamily="2" charset="2"/>
              <a:buChar char="Ø"/>
            </a:pPr>
            <a:r>
              <a:rPr lang="hu-HU" sz="2400" dirty="0">
                <a:solidFill>
                  <a:schemeClr val="accent1">
                    <a:lumMod val="75000"/>
                  </a:schemeClr>
                </a:solidFill>
              </a:rPr>
              <a:t>Családjainkban gondoskodunk-e arról, hogy idős rokonainkat megfelelően ellássák</a:t>
            </a:r>
            <a:r>
              <a:rPr lang="en-US" sz="2400" dirty="0">
                <a:solidFill>
                  <a:schemeClr val="accent1">
                    <a:lumMod val="75000"/>
                  </a:schemeClr>
                </a:solidFill>
              </a:rPr>
              <a:t>? </a:t>
            </a:r>
          </a:p>
          <a:p>
            <a:pPr marL="457200" indent="-457200">
              <a:buFont typeface="Arial" panose="020B0604020202020204" pitchFamily="34" charset="0"/>
              <a:buChar char="•"/>
            </a:pPr>
            <a:r>
              <a:rPr lang="hu-HU" sz="2400" b="1" dirty="0">
                <a:solidFill>
                  <a:schemeClr val="accent1">
                    <a:lumMod val="75000"/>
                  </a:schemeClr>
                </a:solidFill>
              </a:rPr>
              <a:t>mint Egyház</a:t>
            </a:r>
            <a:r>
              <a:rPr lang="en-US" sz="2400" b="1" dirty="0">
                <a:solidFill>
                  <a:schemeClr val="accent1">
                    <a:lumMod val="75000"/>
                  </a:schemeClr>
                </a:solidFill>
              </a:rPr>
              <a:t>:</a:t>
            </a:r>
          </a:p>
          <a:p>
            <a:pPr marL="914400" lvl="1" indent="-457200">
              <a:buFont typeface="Wingdings" pitchFamily="2" charset="2"/>
              <a:buChar char="Ø"/>
            </a:pPr>
            <a:r>
              <a:rPr lang="hu-HU" sz="2400" dirty="0">
                <a:solidFill>
                  <a:schemeClr val="accent1">
                    <a:lumMod val="75000"/>
                  </a:schemeClr>
                </a:solidFill>
              </a:rPr>
              <a:t>Mit teszünk idős tagjainkért, különösen azokért, akik otthonukhoz kötöttek</a:t>
            </a:r>
            <a:r>
              <a:rPr lang="en-US" sz="2400" dirty="0">
                <a:solidFill>
                  <a:schemeClr val="accent1">
                    <a:lumMod val="75000"/>
                  </a:schemeClr>
                </a:solidFill>
              </a:rPr>
              <a:t>?</a:t>
            </a:r>
          </a:p>
          <a:p>
            <a:pPr marL="914400" lvl="1" indent="-457200">
              <a:buFont typeface="Wingdings" pitchFamily="2" charset="2"/>
              <a:buChar char="Ø"/>
            </a:pPr>
            <a:r>
              <a:rPr lang="hu-HU" sz="2400" dirty="0">
                <a:solidFill>
                  <a:schemeClr val="accent1">
                    <a:lumMod val="75000"/>
                  </a:schemeClr>
                </a:solidFill>
              </a:rPr>
              <a:t>Van, aki elviszi őket, ahová szükséges elmenniük</a:t>
            </a:r>
            <a:r>
              <a:rPr lang="en-US" sz="2400" dirty="0">
                <a:solidFill>
                  <a:schemeClr val="accent1">
                    <a:lumMod val="75000"/>
                  </a:schemeClr>
                </a:solidFill>
              </a:rPr>
              <a:t>? </a:t>
            </a:r>
          </a:p>
          <a:p>
            <a:pPr marL="914400" lvl="1" indent="-457200">
              <a:buFont typeface="Wingdings" pitchFamily="2" charset="2"/>
              <a:buChar char="Ø"/>
            </a:pPr>
            <a:r>
              <a:rPr lang="hu-HU" sz="2400" dirty="0">
                <a:solidFill>
                  <a:schemeClr val="accent1">
                    <a:lumMod val="75000"/>
                  </a:schemeClr>
                </a:solidFill>
              </a:rPr>
              <a:t>Meglátogatjuk-e őket</a:t>
            </a:r>
            <a:r>
              <a:rPr lang="en-US" sz="2400" dirty="0">
                <a:solidFill>
                  <a:schemeClr val="accent1">
                    <a:lumMod val="75000"/>
                  </a:schemeClr>
                </a:solidFill>
              </a:rPr>
              <a:t>? </a:t>
            </a:r>
          </a:p>
          <a:p>
            <a:pPr algn="ctr"/>
            <a:endParaRPr lang="en-US" dirty="0"/>
          </a:p>
        </p:txBody>
      </p:sp>
    </p:spTree>
    <p:extLst>
      <p:ext uri="{BB962C8B-B14F-4D97-AF65-F5344CB8AC3E}">
        <p14:creationId xmlns:p14="http://schemas.microsoft.com/office/powerpoint/2010/main" val="2753762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FA71B7-5885-00B9-0A8C-B148596EB0A0}"/>
              </a:ext>
            </a:extLst>
          </p:cNvPr>
          <p:cNvSpPr>
            <a:spLocks noGrp="1"/>
          </p:cNvSpPr>
          <p:nvPr>
            <p:ph idx="1"/>
          </p:nvPr>
        </p:nvSpPr>
        <p:spPr>
          <a:xfrm>
            <a:off x="265546" y="2001116"/>
            <a:ext cx="9959109" cy="4351338"/>
          </a:xfrm>
        </p:spPr>
        <p:txBody>
          <a:bodyPr>
            <a:normAutofit lnSpcReduction="10000"/>
          </a:bodyPr>
          <a:lstStyle/>
          <a:p>
            <a:r>
              <a:rPr lang="hu-HU" dirty="0">
                <a:solidFill>
                  <a:schemeClr val="accent1">
                    <a:lumMod val="75000"/>
                  </a:schemeClr>
                </a:solidFill>
              </a:rPr>
              <a:t>Egy fiatalember ezt mondta a szüleinek</a:t>
            </a:r>
            <a:r>
              <a:rPr lang="en-US" dirty="0">
                <a:solidFill>
                  <a:schemeClr val="accent1">
                    <a:lumMod val="75000"/>
                  </a:schemeClr>
                </a:solidFill>
              </a:rPr>
              <a:t>:</a:t>
            </a:r>
            <a:endParaRPr lang="hu-HU" dirty="0">
              <a:solidFill>
                <a:schemeClr val="accent1">
                  <a:lumMod val="75000"/>
                </a:schemeClr>
              </a:solidFill>
            </a:endParaRPr>
          </a:p>
          <a:p>
            <a:pPr marL="0" indent="0">
              <a:buNone/>
            </a:pPr>
            <a:r>
              <a:rPr lang="hu-HU" dirty="0">
                <a:solidFill>
                  <a:schemeClr val="accent1">
                    <a:lumMod val="75000"/>
                  </a:schemeClr>
                </a:solidFill>
              </a:rPr>
              <a:t>„Nem fogok gondoskodni rólatok. A pénzt, amit rátok költenék, inkább a gyülekezetnek adom; és mivel ez Istenért történik, nem követek el tiszteletlenséget, és áldott leszek.”</a:t>
            </a:r>
            <a:endParaRPr lang="en-US" dirty="0">
              <a:solidFill>
                <a:schemeClr val="accent1">
                  <a:lumMod val="75000"/>
                </a:schemeClr>
              </a:solidFill>
            </a:endParaRPr>
          </a:p>
          <a:p>
            <a:r>
              <a:rPr lang="hu-HU" dirty="0">
                <a:solidFill>
                  <a:schemeClr val="accent1">
                    <a:lumMod val="75000"/>
                  </a:schemeClr>
                </a:solidFill>
              </a:rPr>
              <a:t>Mit mondott Jézus </a:t>
            </a:r>
            <a:r>
              <a:rPr lang="en-US" dirty="0">
                <a:solidFill>
                  <a:schemeClr val="accent1">
                    <a:lumMod val="75000"/>
                  </a:schemeClr>
                </a:solidFill>
              </a:rPr>
              <a:t>M</a:t>
            </a:r>
            <a:r>
              <a:rPr lang="hu-HU" dirty="0">
                <a:solidFill>
                  <a:schemeClr val="accent1">
                    <a:lumMod val="75000"/>
                  </a:schemeClr>
                </a:solidFill>
              </a:rPr>
              <a:t>á</a:t>
            </a:r>
            <a:r>
              <a:rPr lang="en-US" dirty="0" err="1">
                <a:solidFill>
                  <a:schemeClr val="accent1">
                    <a:lumMod val="75000"/>
                  </a:schemeClr>
                </a:solidFill>
              </a:rPr>
              <a:t>rk</a:t>
            </a:r>
            <a:r>
              <a:rPr lang="en-US" dirty="0">
                <a:solidFill>
                  <a:schemeClr val="accent1">
                    <a:lumMod val="75000"/>
                  </a:schemeClr>
                </a:solidFill>
              </a:rPr>
              <a:t> 7:5</a:t>
            </a:r>
            <a:r>
              <a:rPr lang="hu-HU" dirty="0">
                <a:solidFill>
                  <a:schemeClr val="accent1">
                    <a:lumMod val="75000"/>
                  </a:schemeClr>
                </a:solidFill>
              </a:rPr>
              <a:t>-</a:t>
            </a:r>
            <a:r>
              <a:rPr lang="en-US" dirty="0">
                <a:solidFill>
                  <a:schemeClr val="accent1">
                    <a:lumMod val="75000"/>
                  </a:schemeClr>
                </a:solidFill>
              </a:rPr>
              <a:t>13</a:t>
            </a:r>
            <a:r>
              <a:rPr lang="hu-HU" dirty="0">
                <a:solidFill>
                  <a:schemeClr val="accent1">
                    <a:lumMod val="75000"/>
                  </a:schemeClr>
                </a:solidFill>
              </a:rPr>
              <a:t> versei szerint</a:t>
            </a:r>
            <a:r>
              <a:rPr lang="en-US" dirty="0">
                <a:solidFill>
                  <a:schemeClr val="accent1">
                    <a:lumMod val="75000"/>
                  </a:schemeClr>
                </a:solidFill>
              </a:rPr>
              <a:t>? </a:t>
            </a:r>
          </a:p>
          <a:p>
            <a:r>
              <a:rPr lang="hu-HU" dirty="0">
                <a:solidFill>
                  <a:schemeClr val="accent1">
                    <a:lumMod val="75000"/>
                  </a:schemeClr>
                </a:solidFill>
              </a:rPr>
              <a:t>Jézus leleplezte a farizeusokat, akik önzőek voltak, és nem szerették azokat az embereket, akiket szolgálniuk kellett volna. Elfogadhatatlannak nevezte azt, hogy egy gyermek mentesüljön a szülei iránti felelősség alól azzal az ürüggyel, hogy a pénzt „Istennek adja”. Jézus ezt így nevezte: </a:t>
            </a:r>
            <a:r>
              <a:rPr lang="hu-HU" i="1" dirty="0">
                <a:solidFill>
                  <a:schemeClr val="accent1">
                    <a:lumMod val="75000"/>
                  </a:schemeClr>
                </a:solidFill>
              </a:rPr>
              <a:t>„ajkaikkal tisztelnek engem, de a szívük távol van tőlem.”</a:t>
            </a:r>
            <a:endParaRPr lang="en-US" dirty="0">
              <a:solidFill>
                <a:schemeClr val="accent1">
                  <a:lumMod val="75000"/>
                </a:schemeClr>
              </a:solidFill>
            </a:endParaRPr>
          </a:p>
          <a:p>
            <a:pPr marL="0" indent="0">
              <a:buNone/>
            </a:pPr>
            <a:endParaRPr lang="en-US" dirty="0"/>
          </a:p>
          <a:p>
            <a:endParaRPr lang="pt-BR" dirty="0"/>
          </a:p>
        </p:txBody>
      </p:sp>
    </p:spTree>
    <p:extLst>
      <p:ext uri="{BB962C8B-B14F-4D97-AF65-F5344CB8AC3E}">
        <p14:creationId xmlns:p14="http://schemas.microsoft.com/office/powerpoint/2010/main" val="401858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C32A9C8D-172B-F885-49EF-9D1C18A31B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E4E74-4E65-F920-D0B5-E3E6B8EBBED2}"/>
              </a:ext>
            </a:extLst>
          </p:cNvPr>
          <p:cNvSpPr>
            <a:spLocks noGrp="1"/>
          </p:cNvSpPr>
          <p:nvPr>
            <p:ph type="title"/>
          </p:nvPr>
        </p:nvSpPr>
        <p:spPr>
          <a:xfrm>
            <a:off x="265545" y="217344"/>
            <a:ext cx="9959109" cy="1325563"/>
          </a:xfrm>
        </p:spPr>
        <p:txBody>
          <a:bodyPr>
            <a:normAutofit fontScale="90000"/>
          </a:bodyPr>
          <a:lstStyle/>
          <a:p>
            <a:pPr algn="ctr"/>
            <a:br>
              <a:rPr lang="en-US" sz="3600" b="1" dirty="0">
                <a:solidFill>
                  <a:schemeClr val="bg1">
                    <a:lumMod val="95000"/>
                  </a:schemeClr>
                </a:solidFill>
              </a:rPr>
            </a:br>
            <a:r>
              <a:rPr lang="hu-HU" sz="3600" b="1" dirty="0">
                <a:solidFill>
                  <a:schemeClr val="bg1">
                    <a:lumMod val="95000"/>
                  </a:schemeClr>
                </a:solidFill>
              </a:rPr>
              <a:t>Mit tehetünk, mint Egyház</a:t>
            </a:r>
            <a:r>
              <a:rPr lang="en-US" sz="3600" b="1" dirty="0">
                <a:solidFill>
                  <a:schemeClr val="bg1">
                    <a:lumMod val="95000"/>
                  </a:schemeClr>
                </a:solidFill>
              </a:rPr>
              <a:t>?</a:t>
            </a:r>
            <a:br>
              <a:rPr lang="en-US" sz="3600" b="1" dirty="0">
                <a:solidFill>
                  <a:schemeClr val="bg1">
                    <a:lumMod val="95000"/>
                  </a:schemeClr>
                </a:solidFill>
              </a:rPr>
            </a:br>
            <a:endParaRPr lang="pt-BR" sz="3600" b="1" dirty="0">
              <a:solidFill>
                <a:schemeClr val="bg1">
                  <a:lumMod val="95000"/>
                </a:schemeClr>
              </a:solidFill>
              <a:latin typeface="Futura LT Book" panose="02000504030000020003" pitchFamily="2" charset="0"/>
            </a:endParaRPr>
          </a:p>
        </p:txBody>
      </p:sp>
      <p:sp>
        <p:nvSpPr>
          <p:cNvPr id="3" name="Content Placeholder 2">
            <a:extLst>
              <a:ext uri="{FF2B5EF4-FFF2-40B4-BE49-F238E27FC236}">
                <a16:creationId xmlns:a16="http://schemas.microsoft.com/office/drawing/2014/main" id="{F73E08E3-5226-155C-97DE-852FA8FFF618}"/>
              </a:ext>
            </a:extLst>
          </p:cNvPr>
          <p:cNvSpPr>
            <a:spLocks noGrp="1"/>
          </p:cNvSpPr>
          <p:nvPr>
            <p:ph idx="1"/>
          </p:nvPr>
        </p:nvSpPr>
        <p:spPr>
          <a:xfrm>
            <a:off x="265546" y="2001116"/>
            <a:ext cx="9959109" cy="4351338"/>
          </a:xfrm>
        </p:spPr>
        <p:txBody>
          <a:bodyPr>
            <a:normAutofit/>
          </a:bodyPr>
          <a:lstStyle/>
          <a:p>
            <a:endParaRPr lang="en-US" dirty="0"/>
          </a:p>
          <a:p>
            <a:endParaRPr lang="en-US" dirty="0"/>
          </a:p>
          <a:p>
            <a:pPr marL="0" indent="0">
              <a:buNone/>
            </a:pPr>
            <a:endParaRPr lang="en-US" dirty="0"/>
          </a:p>
          <a:p>
            <a:endParaRPr lang="pt-BR" dirty="0"/>
          </a:p>
        </p:txBody>
      </p:sp>
      <p:sp>
        <p:nvSpPr>
          <p:cNvPr id="4" name="TextBox 3">
            <a:extLst>
              <a:ext uri="{FF2B5EF4-FFF2-40B4-BE49-F238E27FC236}">
                <a16:creationId xmlns:a16="http://schemas.microsoft.com/office/drawing/2014/main" id="{10ED202E-CDD3-70E9-A5A6-8105C8766D27}"/>
              </a:ext>
            </a:extLst>
          </p:cNvPr>
          <p:cNvSpPr txBox="1"/>
          <p:nvPr/>
        </p:nvSpPr>
        <p:spPr>
          <a:xfrm>
            <a:off x="636806" y="2118391"/>
            <a:ext cx="9235439" cy="3323987"/>
          </a:xfrm>
          <a:prstGeom prst="rect">
            <a:avLst/>
          </a:prstGeom>
          <a:noFill/>
        </p:spPr>
        <p:txBody>
          <a:bodyPr wrap="square" rtlCol="0">
            <a:spAutoFit/>
          </a:bodyPr>
          <a:lstStyle/>
          <a:p>
            <a:pPr marL="914400" lvl="1" indent="-457200">
              <a:buFont typeface="Wingdings" pitchFamily="2" charset="2"/>
              <a:buChar char="Ø"/>
            </a:pPr>
            <a:r>
              <a:rPr lang="hu-HU" sz="2400" dirty="0">
                <a:solidFill>
                  <a:schemeClr val="accent1">
                    <a:lumMod val="75000"/>
                  </a:schemeClr>
                </a:solidFill>
              </a:rPr>
              <a:t>Visz-e valaki úrvacsorát nekik, ha nem tudnak eljönni a gyülekezetbe</a:t>
            </a:r>
            <a:r>
              <a:rPr lang="en-US" sz="2400" dirty="0">
                <a:solidFill>
                  <a:schemeClr val="accent1">
                    <a:lumMod val="75000"/>
                  </a:schemeClr>
                </a:solidFill>
              </a:rPr>
              <a:t>?</a:t>
            </a:r>
          </a:p>
          <a:p>
            <a:pPr marL="914400" lvl="1" indent="-457200">
              <a:buFont typeface="Wingdings" pitchFamily="2" charset="2"/>
              <a:buChar char="Ø"/>
            </a:pPr>
            <a:r>
              <a:rPr lang="hu-HU" sz="2400" dirty="0">
                <a:solidFill>
                  <a:schemeClr val="accent1">
                    <a:lumMod val="75000"/>
                  </a:schemeClr>
                </a:solidFill>
              </a:rPr>
              <a:t>Gondoskodik-e valaki arról, hogy megfelelő ellátást kapjanak</a:t>
            </a:r>
            <a:r>
              <a:rPr lang="en-US" sz="2400" dirty="0">
                <a:solidFill>
                  <a:schemeClr val="accent1">
                    <a:lumMod val="75000"/>
                  </a:schemeClr>
                </a:solidFill>
              </a:rPr>
              <a:t>?</a:t>
            </a:r>
          </a:p>
          <a:p>
            <a:pPr marL="914400" lvl="1" indent="-457200">
              <a:buFont typeface="Wingdings" pitchFamily="2" charset="2"/>
              <a:buChar char="Ø"/>
            </a:pPr>
            <a:r>
              <a:rPr lang="hu-HU" sz="2400" dirty="0">
                <a:solidFill>
                  <a:schemeClr val="accent1">
                    <a:lumMod val="75000"/>
                  </a:schemeClr>
                </a:solidFill>
              </a:rPr>
              <a:t>Segítünk-e a házimunkában, a kertészkedésben vagy az otthonukban a meghibásodott dolgok javításában</a:t>
            </a:r>
            <a:r>
              <a:rPr lang="en-US" sz="2400" dirty="0">
                <a:solidFill>
                  <a:schemeClr val="accent1">
                    <a:lumMod val="75000"/>
                  </a:schemeClr>
                </a:solidFill>
              </a:rPr>
              <a:t>?</a:t>
            </a:r>
          </a:p>
          <a:p>
            <a:pPr marL="457200" indent="-457200">
              <a:buFont typeface="Wingdings" pitchFamily="2" charset="2"/>
              <a:buChar char="Ø"/>
            </a:pPr>
            <a:endParaRPr lang="en-US" sz="2400" dirty="0">
              <a:solidFill>
                <a:schemeClr val="accent1">
                  <a:lumMod val="75000"/>
                </a:schemeClr>
              </a:solidFill>
            </a:endParaRPr>
          </a:p>
          <a:p>
            <a:pPr algn="ctr"/>
            <a:r>
              <a:rPr lang="hu-HU" sz="2400" b="1" dirty="0">
                <a:solidFill>
                  <a:schemeClr val="accent1">
                    <a:lumMod val="75000"/>
                  </a:schemeClr>
                </a:solidFill>
              </a:rPr>
              <a:t>Isten felszólít bennünket, hogy tiszteljük szüleinket </a:t>
            </a:r>
          </a:p>
          <a:p>
            <a:pPr algn="ctr"/>
            <a:r>
              <a:rPr lang="hu-HU" sz="2400" b="1" dirty="0">
                <a:solidFill>
                  <a:schemeClr val="accent1">
                    <a:lumMod val="75000"/>
                  </a:schemeClr>
                </a:solidFill>
              </a:rPr>
              <a:t>és becsüljük meg az időseket.</a:t>
            </a:r>
            <a:endParaRPr lang="en-US" sz="2400" b="1" dirty="0">
              <a:solidFill>
                <a:schemeClr val="accent1">
                  <a:lumMod val="75000"/>
                </a:schemeClr>
              </a:solidFill>
            </a:endParaRPr>
          </a:p>
          <a:p>
            <a:pPr algn="ctr"/>
            <a:endParaRPr lang="en-US" dirty="0"/>
          </a:p>
        </p:txBody>
      </p:sp>
    </p:spTree>
    <p:extLst>
      <p:ext uri="{BB962C8B-B14F-4D97-AF65-F5344CB8AC3E}">
        <p14:creationId xmlns:p14="http://schemas.microsoft.com/office/powerpoint/2010/main" val="311378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879A1977-B288-49E3-539B-999D45CD8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9A7EF-29C0-D2C3-1A7D-DE7A9B6F48C4}"/>
              </a:ext>
            </a:extLst>
          </p:cNvPr>
          <p:cNvSpPr>
            <a:spLocks noGrp="1"/>
          </p:cNvSpPr>
          <p:nvPr>
            <p:ph type="title"/>
          </p:nvPr>
        </p:nvSpPr>
        <p:spPr>
          <a:xfrm>
            <a:off x="235672" y="217344"/>
            <a:ext cx="6328414" cy="1224957"/>
          </a:xfrm>
        </p:spPr>
        <p:txBody>
          <a:bodyPr>
            <a:normAutofit fontScale="90000"/>
          </a:bodyPr>
          <a:lstStyle/>
          <a:p>
            <a:pPr algn="ctr"/>
            <a:r>
              <a:rPr lang="en-US" b="1" dirty="0"/>
              <a:t> </a:t>
            </a:r>
            <a:br>
              <a:rPr lang="en-US" dirty="0"/>
            </a:br>
            <a:r>
              <a:rPr lang="en-US" dirty="0"/>
              <a:t> </a:t>
            </a:r>
            <a:r>
              <a:rPr lang="en-US" b="1" dirty="0"/>
              <a:t>  </a:t>
            </a:r>
            <a:br>
              <a:rPr lang="en-US" dirty="0"/>
            </a:br>
            <a:r>
              <a:rPr lang="en-US" dirty="0"/>
              <a:t> </a:t>
            </a:r>
            <a:r>
              <a:rPr lang="en-US" b="1" dirty="0"/>
              <a:t> </a:t>
            </a:r>
            <a:r>
              <a:rPr lang="hu-HU" sz="4000" b="1" dirty="0">
                <a:solidFill>
                  <a:schemeClr val="accent1">
                    <a:lumMod val="75000"/>
                  </a:schemeClr>
                </a:solidFill>
              </a:rPr>
              <a:t>Befejezés</a:t>
            </a:r>
            <a:br>
              <a:rPr lang="en-US" dirty="0"/>
            </a:br>
            <a:br>
              <a:rPr lang="en-US" dirty="0"/>
            </a:br>
            <a:endParaRPr lang="pt-BR" sz="4000" dirty="0">
              <a:latin typeface="Futura LT Book" panose="02000504030000020003" pitchFamily="2" charset="0"/>
            </a:endParaRPr>
          </a:p>
        </p:txBody>
      </p:sp>
      <p:sp>
        <p:nvSpPr>
          <p:cNvPr id="4" name="Content Placeholder 2">
            <a:extLst>
              <a:ext uri="{FF2B5EF4-FFF2-40B4-BE49-F238E27FC236}">
                <a16:creationId xmlns:a16="http://schemas.microsoft.com/office/drawing/2014/main" id="{22AF33DA-9A0F-7F75-B266-31519B290260}"/>
              </a:ext>
            </a:extLst>
          </p:cNvPr>
          <p:cNvSpPr>
            <a:spLocks noGrp="1"/>
          </p:cNvSpPr>
          <p:nvPr>
            <p:ph idx="1"/>
          </p:nvPr>
        </p:nvSpPr>
        <p:spPr>
          <a:xfrm>
            <a:off x="676543" y="1314367"/>
            <a:ext cx="8859343" cy="4934404"/>
          </a:xfrm>
        </p:spPr>
        <p:txBody>
          <a:bodyPr>
            <a:normAutofit fontScale="92500" lnSpcReduction="10000"/>
          </a:bodyPr>
          <a:lstStyle/>
          <a:p>
            <a:pPr marL="0" indent="0">
              <a:buNone/>
            </a:pPr>
            <a:endParaRPr lang="en-US" dirty="0"/>
          </a:p>
          <a:p>
            <a:pPr marL="0" indent="0">
              <a:buNone/>
            </a:pPr>
            <a:r>
              <a:rPr lang="hu-HU" dirty="0">
                <a:solidFill>
                  <a:schemeClr val="accent1">
                    <a:lumMod val="75000"/>
                  </a:schemeClr>
                </a:solidFill>
              </a:rPr>
              <a:t>„Hallgass apádra, ő nemzett téged,</a:t>
            </a:r>
          </a:p>
          <a:p>
            <a:pPr marL="0" indent="0">
              <a:buNone/>
            </a:pPr>
            <a:r>
              <a:rPr lang="hu-HU" dirty="0">
                <a:solidFill>
                  <a:schemeClr val="accent1">
                    <a:lumMod val="75000"/>
                  </a:schemeClr>
                </a:solidFill>
              </a:rPr>
              <a:t>	és ne vesd meg anyádat,</a:t>
            </a:r>
          </a:p>
          <a:p>
            <a:pPr marL="0" indent="0">
              <a:buNone/>
            </a:pPr>
            <a:r>
              <a:rPr lang="hu-HU" dirty="0">
                <a:solidFill>
                  <a:schemeClr val="accent1">
                    <a:lumMod val="75000"/>
                  </a:schemeClr>
                </a:solidFill>
              </a:rPr>
              <a:t>ha megöregszik!</a:t>
            </a:r>
          </a:p>
          <a:p>
            <a:pPr marL="0" indent="0">
              <a:buNone/>
            </a:pPr>
            <a:r>
              <a:rPr lang="hu-HU" dirty="0">
                <a:solidFill>
                  <a:schemeClr val="accent1">
                    <a:lumMod val="75000"/>
                  </a:schemeClr>
                </a:solidFill>
              </a:rPr>
              <a:t>	Vedd meg, és ne add el az igazságot,</a:t>
            </a:r>
          </a:p>
          <a:p>
            <a:pPr marL="0" indent="0">
              <a:buNone/>
            </a:pPr>
            <a:r>
              <a:rPr lang="hu-HU" dirty="0">
                <a:solidFill>
                  <a:schemeClr val="accent1">
                    <a:lumMod val="75000"/>
                  </a:schemeClr>
                </a:solidFill>
              </a:rPr>
              <a:t>a bölcsességet, az intést és az értelmet!</a:t>
            </a:r>
          </a:p>
          <a:p>
            <a:pPr marL="0" indent="0">
              <a:buNone/>
            </a:pPr>
            <a:r>
              <a:rPr lang="hu-HU" dirty="0">
                <a:solidFill>
                  <a:schemeClr val="accent1">
                    <a:lumMod val="75000"/>
                  </a:schemeClr>
                </a:solidFill>
              </a:rPr>
              <a:t>	Vígan örvendezik az igaznak az apja,</a:t>
            </a:r>
          </a:p>
          <a:p>
            <a:pPr marL="0" indent="0">
              <a:buNone/>
            </a:pPr>
            <a:r>
              <a:rPr lang="hu-HU" dirty="0">
                <a:solidFill>
                  <a:schemeClr val="accent1">
                    <a:lumMod val="75000"/>
                  </a:schemeClr>
                </a:solidFill>
              </a:rPr>
              <a:t>és aki bölcset nemzett, örül annak.</a:t>
            </a:r>
          </a:p>
          <a:p>
            <a:pPr marL="0" indent="0">
              <a:buNone/>
            </a:pPr>
            <a:r>
              <a:rPr lang="hu-HU" dirty="0">
                <a:solidFill>
                  <a:schemeClr val="accent1">
                    <a:lumMod val="75000"/>
                  </a:schemeClr>
                </a:solidFill>
              </a:rPr>
              <a:t>	Örüljön apád és anyád,</a:t>
            </a:r>
          </a:p>
          <a:p>
            <a:pPr marL="0" indent="0">
              <a:buNone/>
            </a:pPr>
            <a:r>
              <a:rPr lang="hu-HU" dirty="0">
                <a:solidFill>
                  <a:schemeClr val="accent1">
                    <a:lumMod val="75000"/>
                  </a:schemeClr>
                </a:solidFill>
              </a:rPr>
              <a:t>vigadjon, aki szült téged!” </a:t>
            </a:r>
          </a:p>
          <a:p>
            <a:pPr marL="0" indent="0">
              <a:buNone/>
            </a:pPr>
            <a:r>
              <a:rPr lang="hu-HU" dirty="0">
                <a:solidFill>
                  <a:schemeClr val="accent1">
                    <a:lumMod val="75000"/>
                  </a:schemeClr>
                </a:solidFill>
              </a:rPr>
              <a:t>			</a:t>
            </a:r>
            <a:r>
              <a:rPr lang="en-US" dirty="0">
                <a:solidFill>
                  <a:schemeClr val="accent1">
                    <a:lumMod val="75000"/>
                  </a:schemeClr>
                </a:solidFill>
              </a:rPr>
              <a:t>—</a:t>
            </a:r>
            <a:r>
              <a:rPr lang="hu-HU" dirty="0">
                <a:solidFill>
                  <a:schemeClr val="accent1">
                    <a:lumMod val="75000"/>
                  </a:schemeClr>
                </a:solidFill>
              </a:rPr>
              <a:t> </a:t>
            </a:r>
            <a:r>
              <a:rPr lang="en-US" dirty="0">
                <a:solidFill>
                  <a:schemeClr val="accent1">
                    <a:lumMod val="75000"/>
                  </a:schemeClr>
                </a:solidFill>
              </a:rPr>
              <a:t>P</a:t>
            </a:r>
            <a:r>
              <a:rPr lang="hu-HU" dirty="0" err="1">
                <a:solidFill>
                  <a:schemeClr val="accent1">
                    <a:lumMod val="75000"/>
                  </a:schemeClr>
                </a:solidFill>
              </a:rPr>
              <a:t>élda</a:t>
            </a:r>
            <a:r>
              <a:rPr lang="en-US" dirty="0">
                <a:solidFill>
                  <a:schemeClr val="accent1">
                    <a:lumMod val="75000"/>
                  </a:schemeClr>
                </a:solidFill>
              </a:rPr>
              <a:t> 23:22–25</a:t>
            </a:r>
            <a:r>
              <a:rPr lang="hu-HU" dirty="0">
                <a:solidFill>
                  <a:schemeClr val="accent1">
                    <a:lumMod val="75000"/>
                  </a:schemeClr>
                </a:solidFill>
              </a:rPr>
              <a:t> (RÚF, 2014).</a:t>
            </a:r>
            <a:endParaRPr lang="en-US" dirty="0">
              <a:solidFill>
                <a:schemeClr val="accent1">
                  <a:lumMod val="75000"/>
                </a:schemeClr>
              </a:solidFill>
            </a:endParaRPr>
          </a:p>
          <a:p>
            <a:pPr marL="0" indent="0">
              <a:buNone/>
            </a:pPr>
            <a:endParaRPr lang="pt-BR" dirty="0"/>
          </a:p>
        </p:txBody>
      </p:sp>
    </p:spTree>
    <p:extLst>
      <p:ext uri="{BB962C8B-B14F-4D97-AF65-F5344CB8AC3E}">
        <p14:creationId xmlns:p14="http://schemas.microsoft.com/office/powerpoint/2010/main" val="663866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2A5E973E-C636-429A-6A51-475FFDED7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2E603-426E-0FAF-8180-62F27A0A5F03}"/>
              </a:ext>
            </a:extLst>
          </p:cNvPr>
          <p:cNvSpPr>
            <a:spLocks noGrp="1"/>
          </p:cNvSpPr>
          <p:nvPr>
            <p:ph type="title"/>
          </p:nvPr>
        </p:nvSpPr>
        <p:spPr>
          <a:xfrm>
            <a:off x="1024128" y="481295"/>
            <a:ext cx="2496312" cy="1224957"/>
          </a:xfrm>
        </p:spPr>
        <p:txBody>
          <a:bodyPr>
            <a:normAutofit fontScale="90000"/>
          </a:bodyPr>
          <a:lstStyle/>
          <a:p>
            <a:pPr algn="ctr"/>
            <a:r>
              <a:rPr lang="en-US" b="1" dirty="0"/>
              <a:t> </a:t>
            </a:r>
            <a:br>
              <a:rPr lang="en-US" dirty="0"/>
            </a:br>
            <a:r>
              <a:rPr lang="en-US" dirty="0"/>
              <a:t> </a:t>
            </a:r>
            <a:r>
              <a:rPr lang="en-US" b="1" dirty="0"/>
              <a:t>  </a:t>
            </a:r>
            <a:br>
              <a:rPr lang="en-US" dirty="0"/>
            </a:br>
            <a:r>
              <a:rPr lang="hu-HU" b="1" dirty="0">
                <a:solidFill>
                  <a:schemeClr val="accent1">
                    <a:lumMod val="75000"/>
                  </a:schemeClr>
                </a:solidFill>
              </a:rPr>
              <a:t>Befejezés</a:t>
            </a:r>
            <a:br>
              <a:rPr lang="en-US" dirty="0"/>
            </a:br>
            <a:br>
              <a:rPr lang="en-US" dirty="0"/>
            </a:br>
            <a:endParaRPr lang="pt-BR" sz="4000" dirty="0">
              <a:latin typeface="Futura LT Book" panose="02000504030000020003" pitchFamily="2" charset="0"/>
            </a:endParaRPr>
          </a:p>
        </p:txBody>
      </p:sp>
      <p:sp>
        <p:nvSpPr>
          <p:cNvPr id="4" name="Content Placeholder 2">
            <a:extLst>
              <a:ext uri="{FF2B5EF4-FFF2-40B4-BE49-F238E27FC236}">
                <a16:creationId xmlns:a16="http://schemas.microsoft.com/office/drawing/2014/main" id="{2A0664E8-3921-FE9F-CA0D-660DAD21A621}"/>
              </a:ext>
            </a:extLst>
          </p:cNvPr>
          <p:cNvSpPr>
            <a:spLocks noGrp="1"/>
          </p:cNvSpPr>
          <p:nvPr>
            <p:ph idx="1"/>
          </p:nvPr>
        </p:nvSpPr>
        <p:spPr>
          <a:xfrm>
            <a:off x="947057" y="1706252"/>
            <a:ext cx="9215038" cy="4934404"/>
          </a:xfrm>
        </p:spPr>
        <p:txBody>
          <a:bodyPr/>
          <a:lstStyle/>
          <a:p>
            <a:pPr marL="0" indent="0">
              <a:buNone/>
            </a:pPr>
            <a:endParaRPr lang="en-US" dirty="0"/>
          </a:p>
          <a:p>
            <a:pPr marL="0" indent="0">
              <a:buNone/>
            </a:pPr>
            <a:r>
              <a:rPr lang="hu-HU" dirty="0">
                <a:solidFill>
                  <a:schemeClr val="accent1">
                    <a:lumMod val="75000"/>
                  </a:schemeClr>
                </a:solidFill>
              </a:rPr>
              <a:t>Ti ifjak, a leányokkal,</a:t>
            </a:r>
          </a:p>
          <a:p>
            <a:pPr marL="0" indent="0">
              <a:buNone/>
            </a:pPr>
            <a:r>
              <a:rPr lang="hu-HU" dirty="0">
                <a:solidFill>
                  <a:schemeClr val="accent1">
                    <a:lumMod val="75000"/>
                  </a:schemeClr>
                </a:solidFill>
              </a:rPr>
              <a:t>öregek a fiatalokkal együtt</a:t>
            </a:r>
          </a:p>
          <a:p>
            <a:pPr marL="0" indent="0">
              <a:buNone/>
            </a:pPr>
            <a:r>
              <a:rPr lang="hu-HU" dirty="0">
                <a:solidFill>
                  <a:schemeClr val="accent1">
                    <a:lumMod val="75000"/>
                  </a:schemeClr>
                </a:solidFill>
              </a:rPr>
              <a:t>dicsérjétek az Úr nevét!</a:t>
            </a:r>
          </a:p>
          <a:p>
            <a:pPr marL="0" indent="0">
              <a:buNone/>
            </a:pPr>
            <a:r>
              <a:rPr lang="hu-HU" dirty="0">
                <a:solidFill>
                  <a:schemeClr val="accent1">
                    <a:lumMod val="75000"/>
                  </a:schemeClr>
                </a:solidFill>
              </a:rPr>
              <a:t>Mert csak az ő neve magasztos,</a:t>
            </a:r>
          </a:p>
          <a:p>
            <a:pPr marL="0" indent="0">
              <a:buNone/>
            </a:pPr>
            <a:r>
              <a:rPr lang="hu-HU" dirty="0">
                <a:solidFill>
                  <a:schemeClr val="accent1">
                    <a:lumMod val="75000"/>
                  </a:schemeClr>
                </a:solidFill>
              </a:rPr>
              <a:t>fensége a föld és az ég fölé</a:t>
            </a:r>
          </a:p>
          <a:p>
            <a:pPr marL="0" indent="0">
              <a:buNone/>
            </a:pPr>
            <a:r>
              <a:rPr lang="hu-HU" dirty="0">
                <a:solidFill>
                  <a:schemeClr val="accent1">
                    <a:lumMod val="75000"/>
                  </a:schemeClr>
                </a:solidFill>
              </a:rPr>
              <a:t>emelkedik.”</a:t>
            </a:r>
          </a:p>
          <a:p>
            <a:pPr marL="0" indent="0" algn="r">
              <a:buNone/>
            </a:pPr>
            <a:r>
              <a:rPr lang="en-GB" dirty="0">
                <a:solidFill>
                  <a:schemeClr val="accent1">
                    <a:lumMod val="75000"/>
                  </a:schemeClr>
                </a:solidFill>
              </a:rPr>
              <a:t>—</a:t>
            </a:r>
            <a:r>
              <a:rPr lang="hu-HU" dirty="0">
                <a:solidFill>
                  <a:schemeClr val="accent1">
                    <a:lumMod val="75000"/>
                  </a:schemeClr>
                </a:solidFill>
              </a:rPr>
              <a:t>Zsoltár</a:t>
            </a:r>
            <a:r>
              <a:rPr lang="en-GB" dirty="0">
                <a:solidFill>
                  <a:schemeClr val="accent1">
                    <a:lumMod val="75000"/>
                  </a:schemeClr>
                </a:solidFill>
              </a:rPr>
              <a:t> 148:12, 13</a:t>
            </a:r>
            <a:r>
              <a:rPr lang="hu-HU" dirty="0">
                <a:solidFill>
                  <a:schemeClr val="accent1">
                    <a:lumMod val="75000"/>
                  </a:schemeClr>
                </a:solidFill>
              </a:rPr>
              <a:t> (RÚF, 2014).</a:t>
            </a:r>
            <a:endParaRPr lang="pt-BR" dirty="0">
              <a:solidFill>
                <a:schemeClr val="accent1">
                  <a:lumMod val="75000"/>
                </a:schemeClr>
              </a:solidFill>
            </a:endParaRPr>
          </a:p>
        </p:txBody>
      </p:sp>
    </p:spTree>
    <p:extLst>
      <p:ext uri="{BB962C8B-B14F-4D97-AF65-F5344CB8AC3E}">
        <p14:creationId xmlns:p14="http://schemas.microsoft.com/office/powerpoint/2010/main" val="1656444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6529C320-BE75-A2FB-9901-3D2CDC5A46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E97A54-718B-AA2C-F036-9F4C0279AAE4}"/>
              </a:ext>
            </a:extLst>
          </p:cNvPr>
          <p:cNvSpPr>
            <a:spLocks noGrp="1"/>
          </p:cNvSpPr>
          <p:nvPr>
            <p:ph type="title"/>
          </p:nvPr>
        </p:nvSpPr>
        <p:spPr>
          <a:xfrm>
            <a:off x="235672" y="217344"/>
            <a:ext cx="6241328" cy="1224957"/>
          </a:xfrm>
        </p:spPr>
        <p:txBody>
          <a:bodyPr>
            <a:normAutofit fontScale="90000"/>
          </a:bodyPr>
          <a:lstStyle/>
          <a:p>
            <a:pPr algn="ctr"/>
            <a:r>
              <a:rPr lang="en-US" b="1" dirty="0"/>
              <a:t> </a:t>
            </a:r>
            <a:br>
              <a:rPr lang="en-US" dirty="0"/>
            </a:br>
            <a:r>
              <a:rPr lang="en-US" dirty="0"/>
              <a:t> </a:t>
            </a:r>
            <a:r>
              <a:rPr lang="en-US" b="1" dirty="0"/>
              <a:t>  </a:t>
            </a:r>
            <a:br>
              <a:rPr lang="en-US" dirty="0"/>
            </a:br>
            <a:r>
              <a:rPr lang="hu-HU" b="1" dirty="0">
                <a:solidFill>
                  <a:schemeClr val="accent1">
                    <a:lumMod val="75000"/>
                  </a:schemeClr>
                </a:solidFill>
              </a:rPr>
              <a:t>Befejezés</a:t>
            </a:r>
            <a:br>
              <a:rPr lang="en-US" dirty="0"/>
            </a:br>
            <a:br>
              <a:rPr lang="en-US" dirty="0"/>
            </a:br>
            <a:endParaRPr lang="pt-BR" sz="4000" dirty="0">
              <a:latin typeface="Futura LT Book" panose="02000504030000020003" pitchFamily="2" charset="0"/>
            </a:endParaRPr>
          </a:p>
        </p:txBody>
      </p:sp>
      <p:sp>
        <p:nvSpPr>
          <p:cNvPr id="4" name="Content Placeholder 2">
            <a:extLst>
              <a:ext uri="{FF2B5EF4-FFF2-40B4-BE49-F238E27FC236}">
                <a16:creationId xmlns:a16="http://schemas.microsoft.com/office/drawing/2014/main" id="{145744D9-0BD6-6AE2-270F-51C470B96D65}"/>
              </a:ext>
            </a:extLst>
          </p:cNvPr>
          <p:cNvSpPr>
            <a:spLocks noGrp="1"/>
          </p:cNvSpPr>
          <p:nvPr>
            <p:ph idx="1"/>
          </p:nvPr>
        </p:nvSpPr>
        <p:spPr>
          <a:xfrm>
            <a:off x="694945" y="1706252"/>
            <a:ext cx="8595359" cy="4934404"/>
          </a:xfrm>
        </p:spPr>
        <p:txBody>
          <a:bodyPr>
            <a:normAutofit/>
          </a:bodyPr>
          <a:lstStyle/>
          <a:p>
            <a:pPr marL="0" indent="0">
              <a:buNone/>
            </a:pPr>
            <a:r>
              <a:rPr lang="hu-HU" dirty="0">
                <a:solidFill>
                  <a:schemeClr val="accent1">
                    <a:lumMod val="75000"/>
                  </a:schemeClr>
                </a:solidFill>
              </a:rPr>
              <a:t>„Azután kitöltöm majd lelkemet minden emberre.</a:t>
            </a:r>
          </a:p>
          <a:p>
            <a:pPr marL="0" indent="0">
              <a:buNone/>
            </a:pPr>
            <a:r>
              <a:rPr lang="hu-HU" dirty="0">
                <a:solidFill>
                  <a:schemeClr val="accent1">
                    <a:lumMod val="75000"/>
                  </a:schemeClr>
                </a:solidFill>
              </a:rPr>
              <a:t>	Fiaitok és leányaitok prófétálni fognak,</a:t>
            </a:r>
          </a:p>
          <a:p>
            <a:pPr marL="0" indent="0">
              <a:buNone/>
            </a:pPr>
            <a:r>
              <a:rPr lang="hu-HU" dirty="0">
                <a:solidFill>
                  <a:schemeClr val="accent1">
                    <a:lumMod val="75000"/>
                  </a:schemeClr>
                </a:solidFill>
              </a:rPr>
              <a:t>véneitek álmokat álmodnak,</a:t>
            </a:r>
          </a:p>
          <a:p>
            <a:pPr marL="0" indent="0">
              <a:buNone/>
            </a:pPr>
            <a:r>
              <a:rPr lang="hu-HU" dirty="0">
                <a:solidFill>
                  <a:schemeClr val="accent1">
                    <a:lumMod val="75000"/>
                  </a:schemeClr>
                </a:solidFill>
              </a:rPr>
              <a:t>	ifjaitok látomásokat látnak.</a:t>
            </a:r>
          </a:p>
          <a:p>
            <a:pPr marL="0" indent="0">
              <a:buNone/>
            </a:pPr>
            <a:r>
              <a:rPr lang="hu-HU" dirty="0">
                <a:solidFill>
                  <a:schemeClr val="accent1">
                    <a:lumMod val="75000"/>
                  </a:schemeClr>
                </a:solidFill>
              </a:rPr>
              <a:t>Még a szolgákra és szolgálólányokra is</a:t>
            </a:r>
          </a:p>
          <a:p>
            <a:pPr marL="0" indent="0">
              <a:buNone/>
            </a:pPr>
            <a:r>
              <a:rPr lang="hu-HU" dirty="0">
                <a:solidFill>
                  <a:schemeClr val="accent1">
                    <a:lumMod val="75000"/>
                  </a:schemeClr>
                </a:solidFill>
              </a:rPr>
              <a:t>	kitöltöm lelkemet abban az időben.”</a:t>
            </a:r>
          </a:p>
          <a:p>
            <a:pPr marL="0" indent="0">
              <a:buNone/>
            </a:pPr>
            <a:r>
              <a:rPr lang="hu-HU" dirty="0">
                <a:solidFill>
                  <a:schemeClr val="accent1">
                    <a:lumMod val="75000"/>
                  </a:schemeClr>
                </a:solidFill>
              </a:rPr>
              <a:t>					</a:t>
            </a:r>
            <a:r>
              <a:rPr lang="en-US" dirty="0">
                <a:solidFill>
                  <a:schemeClr val="accent1">
                    <a:lumMod val="75000"/>
                  </a:schemeClr>
                </a:solidFill>
              </a:rPr>
              <a:t>—</a:t>
            </a:r>
            <a:r>
              <a:rPr lang="hu-HU" dirty="0">
                <a:solidFill>
                  <a:schemeClr val="accent1">
                    <a:lumMod val="75000"/>
                  </a:schemeClr>
                </a:solidFill>
              </a:rPr>
              <a:t>Jóel 3:1-2 (RÚF, 2014).</a:t>
            </a:r>
            <a:endParaRPr lang="en-US" dirty="0">
              <a:solidFill>
                <a:schemeClr val="accent1">
                  <a:lumMod val="75000"/>
                </a:schemeClr>
              </a:solidFill>
            </a:endParaRPr>
          </a:p>
          <a:p>
            <a:pPr marL="0" indent="0" algn="ctr">
              <a:buNone/>
            </a:pPr>
            <a:r>
              <a:rPr lang="hu-HU" b="1" dirty="0">
                <a:solidFill>
                  <a:schemeClr val="accent1">
                    <a:lumMod val="75000"/>
                  </a:schemeClr>
                </a:solidFill>
              </a:rPr>
              <a:t>Isten nem veti el, nem hagyja figyelmen kívül, és nem „írja le” az időseket. Ő megbecsüli, felhatalmazza, tiszteli és értékeli őket. Nekünk is így kell tennünk!</a:t>
            </a:r>
          </a:p>
          <a:p>
            <a:pPr marL="0" indent="0">
              <a:buNone/>
            </a:pPr>
            <a:endParaRPr lang="pt-BR" dirty="0"/>
          </a:p>
        </p:txBody>
      </p:sp>
    </p:spTree>
    <p:extLst>
      <p:ext uri="{BB962C8B-B14F-4D97-AF65-F5344CB8AC3E}">
        <p14:creationId xmlns:p14="http://schemas.microsoft.com/office/powerpoint/2010/main" val="301935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495ABE3-FC6D-6D83-CFBE-A0B416D841F5}"/>
              </a:ext>
            </a:extLst>
          </p:cNvPr>
          <p:cNvSpPr>
            <a:spLocks noGrp="1"/>
          </p:cNvSpPr>
          <p:nvPr>
            <p:ph idx="1"/>
          </p:nvPr>
        </p:nvSpPr>
        <p:spPr>
          <a:xfrm>
            <a:off x="265546" y="2586182"/>
            <a:ext cx="9959109" cy="3766271"/>
          </a:xfrm>
        </p:spPr>
        <p:txBody>
          <a:bodyPr>
            <a:normAutofit lnSpcReduction="10000"/>
          </a:bodyPr>
          <a:lstStyle/>
          <a:p>
            <a:r>
              <a:rPr lang="hu-HU" sz="3200" i="1" dirty="0">
                <a:solidFill>
                  <a:schemeClr val="accent1">
                    <a:lumMod val="75000"/>
                  </a:schemeClr>
                </a:solidFill>
              </a:rPr>
              <a:t>„Tiszteld apádat és anyádat, hogy hosszú ideig élj azon a földön, amelyet az ÚR, a te Istened ad neked”</a:t>
            </a:r>
            <a:r>
              <a:rPr lang="hu-HU" sz="3200" dirty="0">
                <a:solidFill>
                  <a:schemeClr val="accent1">
                    <a:lumMod val="75000"/>
                  </a:schemeClr>
                </a:solidFill>
              </a:rPr>
              <a:t> (2Mózes 20:12).</a:t>
            </a:r>
          </a:p>
          <a:p>
            <a:pPr marL="0" indent="0">
              <a:buNone/>
            </a:pPr>
            <a:endParaRPr lang="en-US" sz="3200" dirty="0">
              <a:solidFill>
                <a:schemeClr val="accent1">
                  <a:lumMod val="75000"/>
                </a:schemeClr>
              </a:solidFill>
            </a:endParaRPr>
          </a:p>
          <a:p>
            <a:r>
              <a:rPr lang="hu-HU" sz="3200" dirty="0">
                <a:solidFill>
                  <a:schemeClr val="accent1">
                    <a:lumMod val="75000"/>
                  </a:schemeClr>
                </a:solidFill>
              </a:rPr>
              <a:t>„Becsüld meg (tiszteld, engedelmeskedj és légy udvarias) apádat és anyádat, hogy hosszú életű lehess azon a földön, amit az ÚR, a te Istened ad neked” (2Mózes 20:12, AMPC).</a:t>
            </a:r>
          </a:p>
        </p:txBody>
      </p:sp>
      <p:sp>
        <p:nvSpPr>
          <p:cNvPr id="2" name="Title 1">
            <a:extLst>
              <a:ext uri="{FF2B5EF4-FFF2-40B4-BE49-F238E27FC236}">
                <a16:creationId xmlns:a16="http://schemas.microsoft.com/office/drawing/2014/main" id="{46CE2BFB-52B7-7EF9-8B86-DEEB0C94FA1B}"/>
              </a:ext>
            </a:extLst>
          </p:cNvPr>
          <p:cNvSpPr>
            <a:spLocks noGrp="1"/>
          </p:cNvSpPr>
          <p:nvPr>
            <p:ph type="title"/>
          </p:nvPr>
        </p:nvSpPr>
        <p:spPr>
          <a:xfrm>
            <a:off x="265545" y="217344"/>
            <a:ext cx="9959109" cy="1325563"/>
          </a:xfrm>
        </p:spPr>
        <p:txBody>
          <a:bodyPr>
            <a:normAutofit/>
          </a:bodyPr>
          <a:lstStyle/>
          <a:p>
            <a:pPr algn="ctr"/>
            <a:r>
              <a:rPr lang="hu-HU" sz="3600" b="1" dirty="0">
                <a:solidFill>
                  <a:schemeClr val="bg1">
                    <a:lumMod val="95000"/>
                  </a:schemeClr>
                </a:solidFill>
              </a:rPr>
              <a:t>Az ötödik Parancsolat</a:t>
            </a:r>
            <a:endParaRPr lang="pt-BR" sz="3600" b="1" dirty="0">
              <a:solidFill>
                <a:schemeClr val="bg1">
                  <a:lumMod val="95000"/>
                </a:schemeClr>
              </a:solidFill>
              <a:latin typeface="Futura LT Book" panose="02000504030000020003" pitchFamily="2" charset="0"/>
            </a:endParaRPr>
          </a:p>
        </p:txBody>
      </p:sp>
    </p:spTree>
    <p:extLst>
      <p:ext uri="{BB962C8B-B14F-4D97-AF65-F5344CB8AC3E}">
        <p14:creationId xmlns:p14="http://schemas.microsoft.com/office/powerpoint/2010/main" val="398029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7850-30E2-E571-9768-3019A337C198}"/>
              </a:ext>
            </a:extLst>
          </p:cNvPr>
          <p:cNvSpPr>
            <a:spLocks noGrp="1"/>
          </p:cNvSpPr>
          <p:nvPr>
            <p:ph type="title"/>
          </p:nvPr>
        </p:nvSpPr>
        <p:spPr>
          <a:xfrm>
            <a:off x="1357461" y="217344"/>
            <a:ext cx="8867194" cy="1224957"/>
          </a:xfrm>
        </p:spPr>
        <p:txBody>
          <a:bodyPr>
            <a:normAutofit/>
          </a:bodyPr>
          <a:lstStyle/>
          <a:p>
            <a:pPr algn="ctr"/>
            <a:r>
              <a:rPr lang="hu-HU" sz="3600" b="1" dirty="0">
                <a:solidFill>
                  <a:schemeClr val="accent1">
                    <a:lumMod val="75000"/>
                  </a:schemeClr>
                </a:solidFill>
              </a:rPr>
              <a:t>Az idősek bántalmazása</a:t>
            </a:r>
            <a:endParaRPr lang="pt-BR" sz="3600" b="1" dirty="0">
              <a:solidFill>
                <a:schemeClr val="accent1">
                  <a:lumMod val="75000"/>
                </a:schemeClr>
              </a:solidFill>
              <a:latin typeface="Futura LT Book" panose="02000504030000020003" pitchFamily="2" charset="0"/>
            </a:endParaRPr>
          </a:p>
        </p:txBody>
      </p:sp>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2564091" y="1696826"/>
            <a:ext cx="7669991" cy="4943830"/>
          </a:xfrm>
        </p:spPr>
        <p:txBody>
          <a:bodyPr/>
          <a:lstStyle/>
          <a:p>
            <a:endParaRPr lang="pt-BR" dirty="0"/>
          </a:p>
          <a:p>
            <a:r>
              <a:rPr lang="hu-HU" dirty="0">
                <a:solidFill>
                  <a:schemeClr val="accent1">
                    <a:lumMod val="75000"/>
                  </a:schemeClr>
                </a:solidFill>
              </a:rPr>
              <a:t>Az idősekkel szembeni bántalmazás, amely világszerte egyre elterjedtebb.</a:t>
            </a:r>
            <a:endParaRPr lang="pt-BR" dirty="0">
              <a:solidFill>
                <a:schemeClr val="accent1">
                  <a:lumMod val="75000"/>
                </a:schemeClr>
              </a:solidFill>
            </a:endParaRPr>
          </a:p>
          <a:p>
            <a:r>
              <a:rPr lang="hu-HU" dirty="0">
                <a:solidFill>
                  <a:schemeClr val="accent1">
                    <a:lumMod val="75000"/>
                  </a:schemeClr>
                </a:solidFill>
              </a:rPr>
              <a:t>Ez nem olyan jelenség, amely csak bizonyos országra, kultúrára, fajra vagy társadalmi osztályra korlátozódna. </a:t>
            </a:r>
            <a:endParaRPr lang="en-US" dirty="0">
              <a:solidFill>
                <a:schemeClr val="accent1">
                  <a:lumMod val="75000"/>
                </a:schemeClr>
              </a:solidFill>
            </a:endParaRPr>
          </a:p>
          <a:p>
            <a:r>
              <a:rPr lang="hu-HU" dirty="0">
                <a:solidFill>
                  <a:schemeClr val="accent1">
                    <a:lumMod val="75000"/>
                  </a:schemeClr>
                </a:solidFill>
              </a:rPr>
              <a:t>Ez minden határon átnyúló probléma.</a:t>
            </a:r>
            <a:endParaRPr lang="en-US" dirty="0">
              <a:solidFill>
                <a:schemeClr val="accent1">
                  <a:lumMod val="75000"/>
                </a:schemeClr>
              </a:solidFill>
            </a:endParaRPr>
          </a:p>
          <a:p>
            <a:endParaRPr lang="pt-BR" dirty="0"/>
          </a:p>
        </p:txBody>
      </p:sp>
    </p:spTree>
    <p:extLst>
      <p:ext uri="{BB962C8B-B14F-4D97-AF65-F5344CB8AC3E}">
        <p14:creationId xmlns:p14="http://schemas.microsoft.com/office/powerpoint/2010/main" val="2470095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A240E824-7F12-C1D9-ED55-D0BEDC2A39A8}"/>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8AEE79A-EBCB-5E36-93D0-2F6B93AACF68}"/>
              </a:ext>
            </a:extLst>
          </p:cNvPr>
          <p:cNvSpPr>
            <a:spLocks noGrp="1"/>
          </p:cNvSpPr>
          <p:nvPr>
            <p:ph idx="1"/>
          </p:nvPr>
        </p:nvSpPr>
        <p:spPr>
          <a:xfrm>
            <a:off x="265546" y="2586182"/>
            <a:ext cx="9959109" cy="3766271"/>
          </a:xfrm>
        </p:spPr>
        <p:txBody>
          <a:bodyPr/>
          <a:lstStyle/>
          <a:p>
            <a:r>
              <a:rPr lang="hu-HU" sz="3200" dirty="0">
                <a:solidFill>
                  <a:schemeClr val="accent1">
                    <a:lumMod val="75000"/>
                  </a:schemeClr>
                </a:solidFill>
              </a:rPr>
              <a:t>Salamon ezt tanácsolja a fiának: </a:t>
            </a:r>
            <a:r>
              <a:rPr lang="hu-HU" sz="3200" i="1" dirty="0">
                <a:solidFill>
                  <a:schemeClr val="accent1">
                    <a:lumMod val="75000"/>
                  </a:schemeClr>
                </a:solidFill>
              </a:rPr>
              <a:t>„Hallgass apádra, ő nemzett téged, és ne vesd meg anyádat, ha megöregszik!” </a:t>
            </a:r>
            <a:r>
              <a:rPr lang="hu-HU" sz="3200" dirty="0">
                <a:solidFill>
                  <a:schemeClr val="accent1">
                    <a:lumMod val="75000"/>
                  </a:schemeClr>
                </a:solidFill>
              </a:rPr>
              <a:t>(Példa </a:t>
            </a:r>
            <a:r>
              <a:rPr lang="en-US" sz="3200" dirty="0">
                <a:solidFill>
                  <a:schemeClr val="accent1">
                    <a:lumMod val="75000"/>
                  </a:schemeClr>
                </a:solidFill>
              </a:rPr>
              <a:t>23:22</a:t>
            </a:r>
            <a:r>
              <a:rPr lang="hu-HU" sz="3200" dirty="0">
                <a:solidFill>
                  <a:schemeClr val="accent1">
                    <a:lumMod val="75000"/>
                  </a:schemeClr>
                </a:solidFill>
              </a:rPr>
              <a:t>)</a:t>
            </a:r>
            <a:r>
              <a:rPr lang="en-US" sz="3200" dirty="0">
                <a:solidFill>
                  <a:schemeClr val="accent1">
                    <a:lumMod val="75000"/>
                  </a:schemeClr>
                </a:solidFill>
              </a:rPr>
              <a:t>. </a:t>
            </a:r>
          </a:p>
          <a:p>
            <a:r>
              <a:rPr lang="en-US" sz="3200" dirty="0">
                <a:solidFill>
                  <a:schemeClr val="accent1">
                    <a:lumMod val="75000"/>
                  </a:schemeClr>
                </a:solidFill>
              </a:rPr>
              <a:t>The </a:t>
            </a:r>
            <a:r>
              <a:rPr lang="en-US" sz="3200" i="1" dirty="0">
                <a:solidFill>
                  <a:schemeClr val="accent1">
                    <a:lumMod val="75000"/>
                  </a:schemeClr>
                </a:solidFill>
              </a:rPr>
              <a:t>Message</a:t>
            </a:r>
            <a:r>
              <a:rPr lang="en-US" sz="3200" dirty="0">
                <a:solidFill>
                  <a:schemeClr val="accent1">
                    <a:lumMod val="75000"/>
                  </a:schemeClr>
                </a:solidFill>
              </a:rPr>
              <a:t> </a:t>
            </a:r>
            <a:r>
              <a:rPr lang="hu-HU" sz="3200" dirty="0">
                <a:solidFill>
                  <a:schemeClr val="accent1">
                    <a:lumMod val="75000"/>
                  </a:schemeClr>
                </a:solidFill>
              </a:rPr>
              <a:t>Szentírás még közérthetőbb</a:t>
            </a:r>
            <a:r>
              <a:rPr lang="en-US" sz="3200" dirty="0">
                <a:solidFill>
                  <a:schemeClr val="accent1">
                    <a:lumMod val="75000"/>
                  </a:schemeClr>
                </a:solidFill>
              </a:rPr>
              <a:t>: </a:t>
            </a:r>
            <a:r>
              <a:rPr lang="hu-HU" sz="3200" i="1" dirty="0">
                <a:solidFill>
                  <a:schemeClr val="accent1">
                    <a:lumMod val="75000"/>
                  </a:schemeClr>
                </a:solidFill>
              </a:rPr>
              <a:t>„Hallgass tisztelettel arra az apára, ki felnevelt, és amikor anyád megöregszik, ne hanyagold el őt.”</a:t>
            </a:r>
            <a:endParaRPr lang="en-US" sz="3200" i="1" dirty="0">
              <a:solidFill>
                <a:schemeClr val="accent1">
                  <a:lumMod val="75000"/>
                </a:schemeClr>
              </a:solidFill>
            </a:endParaRPr>
          </a:p>
          <a:p>
            <a:pPr marL="0" indent="0">
              <a:buNone/>
            </a:pPr>
            <a:endParaRPr lang="pt-BR" dirty="0"/>
          </a:p>
        </p:txBody>
      </p:sp>
      <p:sp>
        <p:nvSpPr>
          <p:cNvPr id="2" name="Title 1">
            <a:extLst>
              <a:ext uri="{FF2B5EF4-FFF2-40B4-BE49-F238E27FC236}">
                <a16:creationId xmlns:a16="http://schemas.microsoft.com/office/drawing/2014/main" id="{B4EC8B94-81B6-07E9-BF12-1AA8C60A7A3C}"/>
              </a:ext>
            </a:extLst>
          </p:cNvPr>
          <p:cNvSpPr>
            <a:spLocks noGrp="1"/>
          </p:cNvSpPr>
          <p:nvPr>
            <p:ph type="title"/>
          </p:nvPr>
        </p:nvSpPr>
        <p:spPr>
          <a:xfrm>
            <a:off x="265545" y="217344"/>
            <a:ext cx="9959109" cy="1325563"/>
          </a:xfrm>
        </p:spPr>
        <p:txBody>
          <a:bodyPr>
            <a:normAutofit/>
          </a:bodyPr>
          <a:lstStyle/>
          <a:p>
            <a:pPr algn="ctr"/>
            <a:endParaRPr lang="pt-BR" sz="3600" b="1" dirty="0">
              <a:solidFill>
                <a:schemeClr val="bg1">
                  <a:lumMod val="95000"/>
                </a:schemeClr>
              </a:solidFill>
              <a:latin typeface="Futura LT Book" panose="02000504030000020003" pitchFamily="2" charset="0"/>
            </a:endParaRPr>
          </a:p>
        </p:txBody>
      </p:sp>
    </p:spTree>
    <p:extLst>
      <p:ext uri="{BB962C8B-B14F-4D97-AF65-F5344CB8AC3E}">
        <p14:creationId xmlns:p14="http://schemas.microsoft.com/office/powerpoint/2010/main" val="63102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7CC2E066-3CCC-7852-7BDE-0B2EE343F529}"/>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38E3C7F-1AEA-D10B-52F3-F9E14888C4F6}"/>
              </a:ext>
            </a:extLst>
          </p:cNvPr>
          <p:cNvSpPr>
            <a:spLocks noGrp="1"/>
          </p:cNvSpPr>
          <p:nvPr>
            <p:ph idx="1"/>
          </p:nvPr>
        </p:nvSpPr>
        <p:spPr>
          <a:xfrm>
            <a:off x="265546" y="1970828"/>
            <a:ext cx="9959109" cy="4428119"/>
          </a:xfrm>
        </p:spPr>
        <p:txBody>
          <a:bodyPr>
            <a:normAutofit fontScale="92500" lnSpcReduction="10000"/>
          </a:bodyPr>
          <a:lstStyle/>
          <a:p>
            <a:r>
              <a:rPr lang="hu-HU" dirty="0">
                <a:solidFill>
                  <a:schemeClr val="accent1">
                    <a:lumMod val="75000"/>
                  </a:schemeClr>
                </a:solidFill>
              </a:rPr>
              <a:t>Az idősek bántalmazása és elhanyagolása lehet egyszeri vagy ismétlődő cselekedet.</a:t>
            </a:r>
            <a:endParaRPr lang="en-US" dirty="0">
              <a:solidFill>
                <a:schemeClr val="accent1">
                  <a:lumMod val="75000"/>
                </a:schemeClr>
              </a:solidFill>
            </a:endParaRPr>
          </a:p>
          <a:p>
            <a:r>
              <a:rPr lang="hu-HU" dirty="0">
                <a:solidFill>
                  <a:schemeClr val="accent1">
                    <a:lumMod val="75000"/>
                  </a:schemeClr>
                </a:solidFill>
              </a:rPr>
              <a:t>Olyan kapcsolatban történik, ahol elvárható lenne a bizalom, vagy ahol az egyik fél hatalmi pozícióban van.</a:t>
            </a:r>
            <a:endParaRPr lang="en-US" dirty="0">
              <a:solidFill>
                <a:schemeClr val="accent1">
                  <a:lumMod val="75000"/>
                </a:schemeClr>
              </a:solidFill>
            </a:endParaRPr>
          </a:p>
          <a:p>
            <a:r>
              <a:rPr lang="hu-HU" dirty="0">
                <a:solidFill>
                  <a:schemeClr val="accent1">
                    <a:lumMod val="75000"/>
                  </a:schemeClr>
                </a:solidFill>
              </a:rPr>
              <a:t>Ez a bántalmazás lehet:</a:t>
            </a:r>
            <a:endParaRPr lang="en-US" dirty="0">
              <a:solidFill>
                <a:schemeClr val="accent1">
                  <a:lumMod val="75000"/>
                </a:schemeClr>
              </a:solidFill>
            </a:endParaRPr>
          </a:p>
          <a:p>
            <a:pPr lvl="0"/>
            <a:r>
              <a:rPr lang="en-US" dirty="0">
                <a:solidFill>
                  <a:schemeClr val="accent1">
                    <a:lumMod val="75000"/>
                  </a:schemeClr>
                </a:solidFill>
              </a:rPr>
              <a:t> </a:t>
            </a:r>
            <a:r>
              <a:rPr lang="hu-HU" dirty="0">
                <a:solidFill>
                  <a:schemeClr val="accent1">
                    <a:lumMod val="75000"/>
                  </a:schemeClr>
                </a:solidFill>
              </a:rPr>
              <a:t>fizikai (pl. ütés),</a:t>
            </a:r>
          </a:p>
          <a:p>
            <a:pPr lvl="0"/>
            <a:r>
              <a:rPr lang="hu-HU" dirty="0">
                <a:solidFill>
                  <a:schemeClr val="accent1">
                    <a:lumMod val="75000"/>
                  </a:schemeClr>
                </a:solidFill>
              </a:rPr>
              <a:t>érzelmi vagy verbális (pl. becsmérlés, sértegetés),</a:t>
            </a:r>
          </a:p>
          <a:p>
            <a:pPr lvl="0"/>
            <a:r>
              <a:rPr lang="hu-HU" dirty="0">
                <a:solidFill>
                  <a:schemeClr val="accent1">
                    <a:lumMod val="75000"/>
                  </a:schemeClr>
                </a:solidFill>
              </a:rPr>
              <a:t>pénzügyi (pl. pénz vagy vagyon elvétele),</a:t>
            </a:r>
          </a:p>
          <a:p>
            <a:pPr lvl="0"/>
            <a:r>
              <a:rPr lang="hu-HU" dirty="0">
                <a:solidFill>
                  <a:schemeClr val="accent1">
                    <a:lumMod val="75000"/>
                  </a:schemeClr>
                </a:solidFill>
              </a:rPr>
              <a:t>szexuális,</a:t>
            </a:r>
          </a:p>
          <a:p>
            <a:pPr lvl="0"/>
            <a:r>
              <a:rPr lang="hu-HU" dirty="0">
                <a:solidFill>
                  <a:schemeClr val="accent1">
                    <a:lumMod val="75000"/>
                  </a:schemeClr>
                </a:solidFill>
              </a:rPr>
              <a:t>vagy akár spirituális (amikor a vallás nevében bántanak valakit).</a:t>
            </a:r>
          </a:p>
        </p:txBody>
      </p:sp>
      <p:sp>
        <p:nvSpPr>
          <p:cNvPr id="2" name="Title 1">
            <a:extLst>
              <a:ext uri="{FF2B5EF4-FFF2-40B4-BE49-F238E27FC236}">
                <a16:creationId xmlns:a16="http://schemas.microsoft.com/office/drawing/2014/main" id="{C90A61B5-D8BA-BE06-DAC4-AE31C91A37CB}"/>
              </a:ext>
            </a:extLst>
          </p:cNvPr>
          <p:cNvSpPr>
            <a:spLocks noGrp="1"/>
          </p:cNvSpPr>
          <p:nvPr>
            <p:ph type="title"/>
          </p:nvPr>
        </p:nvSpPr>
        <p:spPr>
          <a:xfrm>
            <a:off x="265545" y="217344"/>
            <a:ext cx="9959109" cy="1325563"/>
          </a:xfrm>
        </p:spPr>
        <p:txBody>
          <a:bodyPr>
            <a:normAutofit/>
          </a:bodyPr>
          <a:lstStyle/>
          <a:p>
            <a:pPr algn="ctr"/>
            <a:r>
              <a:rPr lang="hu-HU" sz="3600" b="1" dirty="0">
                <a:solidFill>
                  <a:schemeClr val="bg1">
                    <a:lumMod val="95000"/>
                  </a:schemeClr>
                </a:solidFill>
              </a:rPr>
              <a:t>Az Egészségügyi Világszervezet (WHO) szerint</a:t>
            </a:r>
            <a:endParaRPr lang="pt-BR" sz="3600" b="1" dirty="0">
              <a:solidFill>
                <a:schemeClr val="bg1">
                  <a:lumMod val="95000"/>
                </a:schemeClr>
              </a:solidFill>
              <a:latin typeface="Futura LT Book" panose="02000504030000020003" pitchFamily="2" charset="0"/>
            </a:endParaRPr>
          </a:p>
        </p:txBody>
      </p:sp>
    </p:spTree>
    <p:extLst>
      <p:ext uri="{BB962C8B-B14F-4D97-AF65-F5344CB8AC3E}">
        <p14:creationId xmlns:p14="http://schemas.microsoft.com/office/powerpoint/2010/main" val="2483461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AAEAEAFA-A5C7-34DB-4927-2E034BC1AD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980DE-7777-C98C-6457-5D85A283B47A}"/>
              </a:ext>
            </a:extLst>
          </p:cNvPr>
          <p:cNvSpPr>
            <a:spLocks noGrp="1"/>
          </p:cNvSpPr>
          <p:nvPr>
            <p:ph type="title"/>
          </p:nvPr>
        </p:nvSpPr>
        <p:spPr>
          <a:xfrm>
            <a:off x="235672" y="217344"/>
            <a:ext cx="8201318" cy="1224957"/>
          </a:xfrm>
        </p:spPr>
        <p:txBody>
          <a:bodyPr>
            <a:normAutofit fontScale="90000"/>
          </a:bodyPr>
          <a:lstStyle/>
          <a:p>
            <a:pPr algn="ctr"/>
            <a:r>
              <a:rPr lang="en-US" b="1" dirty="0"/>
              <a:t> </a:t>
            </a:r>
            <a:br>
              <a:rPr lang="en-US" dirty="0"/>
            </a:br>
            <a:r>
              <a:rPr lang="en-US" dirty="0"/>
              <a:t> </a:t>
            </a:r>
            <a:r>
              <a:rPr lang="en-US" b="1" dirty="0"/>
              <a:t>  </a:t>
            </a:r>
            <a:br>
              <a:rPr lang="en-US" dirty="0"/>
            </a:br>
            <a:r>
              <a:rPr lang="en-US" dirty="0"/>
              <a:t> </a:t>
            </a:r>
            <a:br>
              <a:rPr lang="en-US" dirty="0"/>
            </a:br>
            <a:br>
              <a:rPr lang="en-US" dirty="0"/>
            </a:br>
            <a:endParaRPr lang="pt-BR" sz="4000" dirty="0">
              <a:latin typeface="Futura LT Book" panose="02000504030000020003" pitchFamily="2" charset="0"/>
            </a:endParaRPr>
          </a:p>
        </p:txBody>
      </p:sp>
      <p:sp>
        <p:nvSpPr>
          <p:cNvPr id="4" name="Content Placeholder 2">
            <a:extLst>
              <a:ext uri="{FF2B5EF4-FFF2-40B4-BE49-F238E27FC236}">
                <a16:creationId xmlns:a16="http://schemas.microsoft.com/office/drawing/2014/main" id="{AC13C0B5-0275-E6C5-DC1C-C904ED2155F6}"/>
              </a:ext>
            </a:extLst>
          </p:cNvPr>
          <p:cNvSpPr>
            <a:spLocks noGrp="1"/>
          </p:cNvSpPr>
          <p:nvPr>
            <p:ph idx="1"/>
          </p:nvPr>
        </p:nvSpPr>
        <p:spPr>
          <a:xfrm>
            <a:off x="1252727" y="1953741"/>
            <a:ext cx="6992371" cy="4028601"/>
          </a:xfrm>
        </p:spPr>
        <p:txBody>
          <a:bodyPr/>
          <a:lstStyle/>
          <a:p>
            <a:r>
              <a:rPr lang="hu-HU" dirty="0">
                <a:solidFill>
                  <a:schemeClr val="accent1">
                    <a:lumMod val="75000"/>
                  </a:schemeClr>
                </a:solidFill>
              </a:rPr>
              <a:t>Az elhanyagolás is bántalmazás</a:t>
            </a:r>
            <a:r>
              <a:rPr lang="en-US" dirty="0">
                <a:solidFill>
                  <a:schemeClr val="accent1">
                    <a:lumMod val="75000"/>
                  </a:schemeClr>
                </a:solidFill>
              </a:rPr>
              <a:t>. </a:t>
            </a:r>
            <a:r>
              <a:rPr lang="hu-HU" dirty="0">
                <a:solidFill>
                  <a:schemeClr val="accent1">
                    <a:lumMod val="75000"/>
                  </a:schemeClr>
                </a:solidFill>
              </a:rPr>
              <a:t>Ez például azt jelenti, ha nem biztosítanak egy idős ember számára megfelelő ételt, lakhatást, gyógyszert, ellátást vagy szeretetteljes társas kapcsolatokat.</a:t>
            </a:r>
            <a:endParaRPr lang="en-US" dirty="0">
              <a:solidFill>
                <a:schemeClr val="accent1">
                  <a:lumMod val="75000"/>
                </a:schemeClr>
              </a:solidFill>
            </a:endParaRPr>
          </a:p>
          <a:p>
            <a:r>
              <a:rPr lang="hu-HU" dirty="0">
                <a:solidFill>
                  <a:schemeClr val="accent1">
                    <a:lumMod val="75000"/>
                  </a:schemeClr>
                </a:solidFill>
              </a:rPr>
              <a:t>Sok idős ember többéle bántalmazást is elszenved egyszerre. </a:t>
            </a:r>
            <a:endParaRPr lang="en-US" dirty="0">
              <a:solidFill>
                <a:schemeClr val="accent1">
                  <a:lumMod val="75000"/>
                </a:schemeClr>
              </a:solidFill>
            </a:endParaRPr>
          </a:p>
        </p:txBody>
      </p:sp>
    </p:spTree>
    <p:extLst>
      <p:ext uri="{BB962C8B-B14F-4D97-AF65-F5344CB8AC3E}">
        <p14:creationId xmlns:p14="http://schemas.microsoft.com/office/powerpoint/2010/main" val="97843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FAADD4BD-2970-DE17-9F11-99547867B0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665739-FB24-613C-2FCD-D48EE491DAE5}"/>
              </a:ext>
            </a:extLst>
          </p:cNvPr>
          <p:cNvSpPr>
            <a:spLocks noGrp="1"/>
          </p:cNvSpPr>
          <p:nvPr>
            <p:ph type="title"/>
          </p:nvPr>
        </p:nvSpPr>
        <p:spPr>
          <a:xfrm>
            <a:off x="235672" y="217344"/>
            <a:ext cx="8201318" cy="1224957"/>
          </a:xfrm>
        </p:spPr>
        <p:txBody>
          <a:bodyPr>
            <a:normAutofit fontScale="90000"/>
          </a:bodyPr>
          <a:lstStyle/>
          <a:p>
            <a:pPr algn="ctr"/>
            <a:r>
              <a:rPr lang="en-US" b="1" dirty="0"/>
              <a:t> </a:t>
            </a:r>
            <a:br>
              <a:rPr lang="en-US" dirty="0"/>
            </a:br>
            <a:r>
              <a:rPr lang="en-US" dirty="0"/>
              <a:t> </a:t>
            </a:r>
            <a:r>
              <a:rPr lang="en-US" b="1" dirty="0"/>
              <a:t>  </a:t>
            </a:r>
            <a:br>
              <a:rPr lang="en-US" dirty="0"/>
            </a:br>
            <a:r>
              <a:rPr lang="en-US" dirty="0"/>
              <a:t> </a:t>
            </a:r>
            <a:br>
              <a:rPr lang="en-US" dirty="0"/>
            </a:br>
            <a:br>
              <a:rPr lang="en-US" dirty="0"/>
            </a:br>
            <a:endParaRPr lang="pt-BR" sz="4000" dirty="0">
              <a:latin typeface="Futura LT Book" panose="02000504030000020003" pitchFamily="2" charset="0"/>
            </a:endParaRPr>
          </a:p>
        </p:txBody>
      </p:sp>
      <p:sp>
        <p:nvSpPr>
          <p:cNvPr id="4" name="Content Placeholder 2">
            <a:extLst>
              <a:ext uri="{FF2B5EF4-FFF2-40B4-BE49-F238E27FC236}">
                <a16:creationId xmlns:a16="http://schemas.microsoft.com/office/drawing/2014/main" id="{96815C0E-0BB0-123C-781C-456B7490CFC7}"/>
              </a:ext>
            </a:extLst>
          </p:cNvPr>
          <p:cNvSpPr>
            <a:spLocks noGrp="1"/>
          </p:cNvSpPr>
          <p:nvPr>
            <p:ph idx="1"/>
          </p:nvPr>
        </p:nvSpPr>
        <p:spPr>
          <a:xfrm>
            <a:off x="969265" y="2062232"/>
            <a:ext cx="8019288" cy="3718635"/>
          </a:xfrm>
        </p:spPr>
        <p:txBody>
          <a:bodyPr/>
          <a:lstStyle/>
          <a:p>
            <a:r>
              <a:rPr lang="hu-HU" dirty="0">
                <a:solidFill>
                  <a:schemeClr val="accent1">
                    <a:lumMod val="75000"/>
                  </a:schemeClr>
                </a:solidFill>
              </a:rPr>
              <a:t>A bántalmazó lehet a saját gyermeke, a házastársa vagy az unoka.</a:t>
            </a:r>
            <a:endParaRPr lang="en-US" dirty="0">
              <a:solidFill>
                <a:schemeClr val="accent1">
                  <a:lumMod val="75000"/>
                </a:schemeClr>
              </a:solidFill>
            </a:endParaRPr>
          </a:p>
          <a:p>
            <a:r>
              <a:rPr lang="hu-HU" dirty="0">
                <a:solidFill>
                  <a:schemeClr val="accent1">
                    <a:lumMod val="75000"/>
                  </a:schemeClr>
                </a:solidFill>
              </a:rPr>
              <a:t>Ugyanígy lehet a szomszéd, a barát, a gondozó, a főbérlő, vagy bárki, aki valamilyen hatalmi helyzetben van.</a:t>
            </a:r>
            <a:endParaRPr lang="en-US" dirty="0">
              <a:solidFill>
                <a:schemeClr val="accent1">
                  <a:lumMod val="75000"/>
                </a:schemeClr>
              </a:solidFill>
            </a:endParaRPr>
          </a:p>
          <a:p>
            <a:r>
              <a:rPr lang="hu-HU" dirty="0">
                <a:solidFill>
                  <a:schemeClr val="accent1">
                    <a:lumMod val="75000"/>
                  </a:schemeClr>
                </a:solidFill>
              </a:rPr>
              <a:t>A bántalmazás történhet: az otthonukban, az idősek otthonában, vagy akár a közösségen belül is.</a:t>
            </a:r>
            <a:endParaRPr lang="en-US" dirty="0">
              <a:solidFill>
                <a:schemeClr val="accent1">
                  <a:lumMod val="75000"/>
                </a:schemeClr>
              </a:solidFill>
            </a:endParaRPr>
          </a:p>
          <a:p>
            <a:pPr marL="0" indent="0">
              <a:buNone/>
            </a:pPr>
            <a:endParaRPr lang="en-US" dirty="0"/>
          </a:p>
        </p:txBody>
      </p:sp>
    </p:spTree>
    <p:extLst>
      <p:ext uri="{BB962C8B-B14F-4D97-AF65-F5344CB8AC3E}">
        <p14:creationId xmlns:p14="http://schemas.microsoft.com/office/powerpoint/2010/main" val="29879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a:extLst>
            <a:ext uri="{FF2B5EF4-FFF2-40B4-BE49-F238E27FC236}">
              <a16:creationId xmlns:a16="http://schemas.microsoft.com/office/drawing/2014/main" id="{5E3ABD1A-D9E2-D84E-B969-CB089A30A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A1F039-E6D7-0124-0BD3-C83DDD7E401D}"/>
              </a:ext>
            </a:extLst>
          </p:cNvPr>
          <p:cNvSpPr>
            <a:spLocks noGrp="1"/>
          </p:cNvSpPr>
          <p:nvPr>
            <p:ph type="title"/>
          </p:nvPr>
        </p:nvSpPr>
        <p:spPr>
          <a:xfrm>
            <a:off x="265545" y="217344"/>
            <a:ext cx="9959109" cy="1325563"/>
          </a:xfrm>
        </p:spPr>
        <p:txBody>
          <a:bodyPr>
            <a:normAutofit/>
          </a:bodyPr>
          <a:lstStyle/>
          <a:p>
            <a:pPr algn="ctr"/>
            <a:r>
              <a:rPr lang="hu-HU" sz="3600" b="1" dirty="0">
                <a:solidFill>
                  <a:schemeClr val="bg1">
                    <a:lumMod val="95000"/>
                  </a:schemeClr>
                </a:solidFill>
              </a:rPr>
              <a:t>Mit vár el Isten tőlünk?</a:t>
            </a:r>
            <a:endParaRPr lang="pt-BR" sz="4000" dirty="0">
              <a:solidFill>
                <a:schemeClr val="bg1"/>
              </a:solidFill>
              <a:latin typeface="Futura LT Book" panose="02000504030000020003" pitchFamily="2" charset="0"/>
            </a:endParaRPr>
          </a:p>
        </p:txBody>
      </p:sp>
      <p:sp>
        <p:nvSpPr>
          <p:cNvPr id="3" name="Content Placeholder 2">
            <a:extLst>
              <a:ext uri="{FF2B5EF4-FFF2-40B4-BE49-F238E27FC236}">
                <a16:creationId xmlns:a16="http://schemas.microsoft.com/office/drawing/2014/main" id="{8F869826-BC5D-44DA-3524-1D68B14844B0}"/>
              </a:ext>
            </a:extLst>
          </p:cNvPr>
          <p:cNvSpPr>
            <a:spLocks noGrp="1"/>
          </p:cNvSpPr>
          <p:nvPr>
            <p:ph idx="1"/>
          </p:nvPr>
        </p:nvSpPr>
        <p:spPr>
          <a:xfrm>
            <a:off x="265546" y="2001116"/>
            <a:ext cx="9959109" cy="4351338"/>
          </a:xfrm>
        </p:spPr>
        <p:txBody>
          <a:bodyPr>
            <a:normAutofit/>
          </a:bodyPr>
          <a:lstStyle/>
          <a:p>
            <a:endParaRPr lang="en-US" dirty="0"/>
          </a:p>
          <a:p>
            <a:endParaRPr lang="en-US" dirty="0"/>
          </a:p>
          <a:p>
            <a:pPr marL="0" indent="0">
              <a:buNone/>
            </a:pPr>
            <a:endParaRPr lang="en-US" dirty="0"/>
          </a:p>
          <a:p>
            <a:endParaRPr lang="pt-BR" dirty="0"/>
          </a:p>
        </p:txBody>
      </p:sp>
      <p:sp>
        <p:nvSpPr>
          <p:cNvPr id="4" name="TextBox 3">
            <a:extLst>
              <a:ext uri="{FF2B5EF4-FFF2-40B4-BE49-F238E27FC236}">
                <a16:creationId xmlns:a16="http://schemas.microsoft.com/office/drawing/2014/main" id="{A733AEED-A937-5C0B-CB77-9CDDAECE5771}"/>
              </a:ext>
            </a:extLst>
          </p:cNvPr>
          <p:cNvSpPr txBox="1"/>
          <p:nvPr/>
        </p:nvSpPr>
        <p:spPr>
          <a:xfrm>
            <a:off x="721649" y="2456595"/>
            <a:ext cx="9503005" cy="2954655"/>
          </a:xfrm>
          <a:prstGeom prst="rect">
            <a:avLst/>
          </a:prstGeom>
          <a:noFill/>
        </p:spPr>
        <p:txBody>
          <a:bodyPr wrap="square" rtlCol="0">
            <a:spAutoFit/>
          </a:bodyPr>
          <a:lstStyle/>
          <a:p>
            <a:pPr marL="457200" indent="-457200">
              <a:buFont typeface="Arial" panose="020B0604020202020204" pitchFamily="34" charset="0"/>
              <a:buChar char="•"/>
            </a:pPr>
            <a:r>
              <a:rPr lang="hu-HU" sz="2400" dirty="0">
                <a:solidFill>
                  <a:schemeClr val="accent1">
                    <a:lumMod val="75000"/>
                  </a:schemeClr>
                </a:solidFill>
              </a:rPr>
              <a:t>Elgondolkodtál már azon, hogy amit ez az ember tett a szüleivel, az bántalmazásnak számít? (Márk 7.)</a:t>
            </a:r>
            <a:r>
              <a:rPr lang="en-US" sz="2400" dirty="0">
                <a:solidFill>
                  <a:schemeClr val="accent1">
                    <a:lumMod val="75000"/>
                  </a:schemeClr>
                </a:solidFill>
              </a:rPr>
              <a:t> </a:t>
            </a:r>
          </a:p>
          <a:p>
            <a:pPr marL="285750" indent="-285750">
              <a:buFont typeface="Arial" panose="020B0604020202020204" pitchFamily="34" charset="0"/>
              <a:buChar char="•"/>
            </a:pPr>
            <a:endParaRPr lang="en-US" dirty="0">
              <a:solidFill>
                <a:schemeClr val="accent1">
                  <a:lumMod val="75000"/>
                </a:schemeClr>
              </a:solidFill>
            </a:endParaRPr>
          </a:p>
          <a:p>
            <a:pPr marL="342900" indent="-342900">
              <a:buFont typeface="Arial" panose="020B0604020202020204" pitchFamily="34" charset="0"/>
              <a:buChar char="•"/>
            </a:pPr>
            <a:r>
              <a:rPr lang="hu-HU" sz="2400" dirty="0">
                <a:solidFill>
                  <a:schemeClr val="accent1">
                    <a:lumMod val="75000"/>
                  </a:schemeClr>
                </a:solidFill>
              </a:rPr>
              <a:t>Jézus ezt mondta a farizeusoknak: „…érvénytelenné teszitek az Isten igéjét a ti továbbadott hagyományotokkal” </a:t>
            </a:r>
            <a:r>
              <a:rPr lang="en-US" sz="2400" dirty="0">
                <a:solidFill>
                  <a:schemeClr val="accent1">
                    <a:lumMod val="75000"/>
                  </a:schemeClr>
                </a:solidFill>
              </a:rPr>
              <a:t>(13</a:t>
            </a:r>
            <a:r>
              <a:rPr lang="hu-HU" sz="2400" dirty="0">
                <a:solidFill>
                  <a:schemeClr val="accent1">
                    <a:lumMod val="75000"/>
                  </a:schemeClr>
                </a:solidFill>
              </a:rPr>
              <a:t>. vers</a:t>
            </a:r>
            <a:r>
              <a:rPr lang="en-US" sz="2400" dirty="0">
                <a:solidFill>
                  <a:schemeClr val="accent1">
                    <a:lumMod val="75000"/>
                  </a:schemeClr>
                </a:solidFill>
              </a:rPr>
              <a:t>). </a:t>
            </a:r>
          </a:p>
          <a:p>
            <a:endParaRPr lang="en-US" sz="2400" dirty="0">
              <a:solidFill>
                <a:schemeClr val="accent1">
                  <a:lumMod val="75000"/>
                </a:schemeClr>
              </a:solidFill>
            </a:endParaRPr>
          </a:p>
          <a:p>
            <a:pPr marL="342900" indent="-342900">
              <a:buFont typeface="Arial" panose="020B0604020202020204" pitchFamily="34" charset="0"/>
              <a:buChar char="•"/>
            </a:pPr>
            <a:r>
              <a:rPr lang="hu-HU" sz="2400" dirty="0">
                <a:solidFill>
                  <a:schemeClr val="accent1">
                    <a:lumMod val="75000"/>
                  </a:schemeClr>
                </a:solidFill>
              </a:rPr>
              <a:t>Világos tehát, hogy a gyermekek kötelessége, hogy segítsenek </a:t>
            </a:r>
            <a:r>
              <a:rPr lang="hu-HU" sz="2400" dirty="0" err="1">
                <a:solidFill>
                  <a:schemeClr val="accent1">
                    <a:lumMod val="75000"/>
                  </a:schemeClr>
                </a:solidFill>
              </a:rPr>
              <a:t>szüleiknek</a:t>
            </a:r>
            <a:r>
              <a:rPr lang="hu-HU" sz="2400" dirty="0">
                <a:solidFill>
                  <a:schemeClr val="accent1">
                    <a:lumMod val="75000"/>
                  </a:schemeClr>
                </a:solidFill>
              </a:rPr>
              <a:t>, ha azok rászorulnak, amennyire csak képesek rá.</a:t>
            </a:r>
            <a:endParaRPr lang="en-US" sz="3200" dirty="0"/>
          </a:p>
        </p:txBody>
      </p:sp>
    </p:spTree>
    <p:extLst>
      <p:ext uri="{BB962C8B-B14F-4D97-AF65-F5344CB8AC3E}">
        <p14:creationId xmlns:p14="http://schemas.microsoft.com/office/powerpoint/2010/main" val="3176438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2407</TotalTime>
  <Words>2289</Words>
  <Application>Microsoft Office PowerPoint</Application>
  <PresentationFormat>Szélesvásznú</PresentationFormat>
  <Paragraphs>171</Paragraphs>
  <Slides>23</Slides>
  <Notes>22</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23</vt:i4>
      </vt:variant>
    </vt:vector>
  </HeadingPairs>
  <TitlesOfParts>
    <vt:vector size="31" baseType="lpstr">
      <vt:lpstr>Aptos</vt:lpstr>
      <vt:lpstr>Arial</vt:lpstr>
      <vt:lpstr>Caecilia LT Light</vt:lpstr>
      <vt:lpstr>Calibri</vt:lpstr>
      <vt:lpstr>Calibri Light</vt:lpstr>
      <vt:lpstr>Futura LT Book</vt:lpstr>
      <vt:lpstr>Wingdings</vt:lpstr>
      <vt:lpstr>Office Theme</vt:lpstr>
      <vt:lpstr>TISZTELET</vt:lpstr>
      <vt:lpstr>PowerPoint-bemutató</vt:lpstr>
      <vt:lpstr>Az ötödik Parancsolat</vt:lpstr>
      <vt:lpstr>Az idősek bántalmazása</vt:lpstr>
      <vt:lpstr>PowerPoint-bemutató</vt:lpstr>
      <vt:lpstr>Az Egészségügyi Világszervezet (WHO) szerint</vt:lpstr>
      <vt:lpstr>         </vt:lpstr>
      <vt:lpstr>         </vt:lpstr>
      <vt:lpstr>Mit vár el Isten tőlünk?</vt:lpstr>
      <vt:lpstr>PowerPoint-bemutató</vt:lpstr>
      <vt:lpstr>Mit vár el Isten tőlünk?</vt:lpstr>
      <vt:lpstr> Bibliai példák </vt:lpstr>
      <vt:lpstr>PowerPoint-bemutató</vt:lpstr>
      <vt:lpstr> Isten gondoskodik az idősekről és tiszteletben tartja őket   </vt:lpstr>
      <vt:lpstr>PowerPoint-bemutató</vt:lpstr>
      <vt:lpstr>PowerPoint-bemutató</vt:lpstr>
      <vt:lpstr>PowerPoint-bemutató</vt:lpstr>
      <vt:lpstr>PowerPoint-bemutató</vt:lpstr>
      <vt:lpstr> Mit tehetünk, mint Egyház, gyülekezet? </vt:lpstr>
      <vt:lpstr> Mit tehetünk, mint Egyház? </vt:lpstr>
      <vt:lpstr>        Befejezés  </vt:lpstr>
      <vt:lpstr>      Befejezés  </vt:lpstr>
      <vt:lpstr>      Befejezés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IMRE DR TOKICS</cp:lastModifiedBy>
  <cp:revision>98</cp:revision>
  <dcterms:created xsi:type="dcterms:W3CDTF">2023-02-14T12:16:54Z</dcterms:created>
  <dcterms:modified xsi:type="dcterms:W3CDTF">2025-09-08T16:27:16Z</dcterms:modified>
</cp:coreProperties>
</file>