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5AB1"/>
    <a:srgbClr val="D883FF"/>
    <a:srgbClr val="521B93"/>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3"/>
    <p:restoredTop sz="91745" autoAdjust="0"/>
  </p:normalViewPr>
  <p:slideViewPr>
    <p:cSldViewPr snapToGrid="0" snapToObjects="1">
      <p:cViewPr varScale="1">
        <p:scale>
          <a:sx n="79" d="100"/>
          <a:sy n="79" d="100"/>
        </p:scale>
        <p:origin x="9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hu-HU" sz="1400" b="1" dirty="0">
                <a:effectLst/>
                <a:latin typeface="Times New Roman" panose="02020603050405020304" pitchFamily="18" charset="0"/>
                <a:ea typeface="Times New Roman" panose="02020603050405020304" pitchFamily="18" charset="0"/>
              </a:rPr>
              <a:t>Bevezetés</a:t>
            </a:r>
            <a:endParaRPr lang="hu-HU" sz="1200" dirty="0">
              <a:effectLst/>
              <a:latin typeface="Times New Roman" panose="02020603050405020304" pitchFamily="18" charset="0"/>
              <a:ea typeface="Times New Roman" panose="02020603050405020304" pitchFamily="18" charset="0"/>
            </a:endParaRPr>
          </a:p>
          <a:p>
            <a:pPr>
              <a:spcAft>
                <a:spcPts val="600"/>
              </a:spcAft>
            </a:pPr>
            <a:r>
              <a:rPr lang="hu-HU" sz="1200" dirty="0">
                <a:effectLst/>
                <a:latin typeface="Times New Roman" panose="02020603050405020304" pitchFamily="18" charset="0"/>
                <a:ea typeface="Times New Roman" panose="02020603050405020304" pitchFamily="18" charset="0"/>
              </a:rPr>
              <a:t>Jézus nevében üdvözöllek benneteket! </a:t>
            </a:r>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err="1">
                <a:solidFill>
                  <a:schemeClr val="tx1"/>
                </a:solidFill>
                <a:effectLst/>
                <a:latin typeface="+mn-lt"/>
                <a:ea typeface="+mn-ea"/>
                <a:cs typeface="+mn-cs"/>
              </a:rPr>
              <a:t>Bárák</a:t>
            </a:r>
            <a:r>
              <a:rPr lang="hu-HU" sz="1200" kern="1200" dirty="0">
                <a:solidFill>
                  <a:schemeClr val="tx1"/>
                </a:solidFill>
                <a:effectLst/>
                <a:latin typeface="+mn-lt"/>
                <a:ea typeface="+mn-ea"/>
                <a:cs typeface="+mn-cs"/>
              </a:rPr>
              <a:t> ultimátumára adott válaszát a </a:t>
            </a:r>
            <a:r>
              <a:rPr lang="hu-HU" sz="1200" b="1" kern="1200" dirty="0">
                <a:solidFill>
                  <a:schemeClr val="tx1"/>
                </a:solidFill>
                <a:effectLst/>
                <a:latin typeface="+mn-lt"/>
                <a:ea typeface="+mn-ea"/>
                <a:cs typeface="+mn-cs"/>
              </a:rPr>
              <a:t>Bírák könyvének 4:9 </a:t>
            </a:r>
            <a:r>
              <a:rPr lang="hu-HU" sz="1200" kern="1200" dirty="0">
                <a:solidFill>
                  <a:schemeClr val="tx1"/>
                </a:solidFill>
                <a:effectLst/>
                <a:latin typeface="+mn-lt"/>
                <a:ea typeface="+mn-ea"/>
                <a:cs typeface="+mn-cs"/>
              </a:rPr>
              <a:t>igeversében találhatjuk: </a:t>
            </a:r>
            <a:r>
              <a:rPr lang="hu-HU" sz="1200" i="1" kern="1200" dirty="0">
                <a:solidFill>
                  <a:schemeClr val="tx1"/>
                </a:solidFill>
                <a:effectLst/>
                <a:latin typeface="+mn-lt"/>
                <a:ea typeface="+mn-ea"/>
                <a:cs typeface="+mn-cs"/>
              </a:rPr>
              <a:t>„Elmenvén </a:t>
            </a:r>
            <a:r>
              <a:rPr lang="hu-HU" sz="1200" b="1" i="1" kern="1200" dirty="0">
                <a:solidFill>
                  <a:schemeClr val="tx1"/>
                </a:solidFill>
                <a:effectLst/>
                <a:latin typeface="+mn-lt"/>
                <a:ea typeface="+mn-ea"/>
                <a:cs typeface="+mn-cs"/>
              </a:rPr>
              <a:t>elmegyek</a:t>
            </a:r>
            <a:r>
              <a:rPr lang="hu-HU" sz="1200" i="1" kern="1200" dirty="0">
                <a:solidFill>
                  <a:schemeClr val="tx1"/>
                </a:solidFill>
                <a:effectLst/>
                <a:latin typeface="+mn-lt"/>
                <a:ea typeface="+mn-ea"/>
                <a:cs typeface="+mn-cs"/>
              </a:rPr>
              <a:t> veled”</a:t>
            </a:r>
            <a:r>
              <a:rPr lang="hu-HU" sz="1200" kern="1200" dirty="0">
                <a:solidFill>
                  <a:schemeClr val="tx1"/>
                </a:solidFill>
                <a:effectLst/>
                <a:latin typeface="+mn-lt"/>
                <a:ea typeface="+mn-ea"/>
                <a:cs typeface="+mn-cs"/>
              </a:rPr>
              <a:t> – felelte </a:t>
            </a:r>
            <a:r>
              <a:rPr lang="hu-HU" sz="1200" b="1" kern="1200" dirty="0" err="1">
                <a:solidFill>
                  <a:schemeClr val="tx1"/>
                </a:solidFill>
                <a:effectLst/>
                <a:latin typeface="+mn-lt"/>
                <a:ea typeface="+mn-ea"/>
                <a:cs typeface="+mn-cs"/>
              </a:rPr>
              <a:t>Debora</a:t>
            </a:r>
            <a:r>
              <a:rPr lang="hu-HU" sz="1200" b="1" kern="1200" dirty="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a:solidFill>
                  <a:schemeClr val="tx1"/>
                </a:solidFill>
                <a:effectLst/>
                <a:latin typeface="+mn-lt"/>
                <a:ea typeface="+mn-ea"/>
                <a:cs typeface="+mn-cs"/>
              </a:rPr>
              <a:t>3. Történet</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ember többféleképpen szakadhat el a közösségétől. Ennek biztos módja egy nő számára, ha külföldi férfihoz megy feleségül. A szoros közösségben mindenki ismer mindenkit. Egy ilyen fontos döntésnek viszont életre szóló következményei vannak. Ez az asszony pontosan így tett. Egy külföldivel házasodott össze. Ám ez még csak a kezdete volt csodálatos, és gyakran nehézségekkel terhelt életének.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férjének volt egy fivére, aki szintén az ő falujukból választott feleséget. Nem tudom melyikük nősült előbb, vagy a fivérek egyszerre házasodtak-e, de az valószínű, hogy a két asszonynak együtt könnyebb volt elviselni az emberek hozzáállását, akik mindkettejük döntéséről pusmogtak. Amikor a faluban elült a szóbeszéd, az asszony megpróbált beilleszkedni új családjába, ahová most már tartozott.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Ahogy az az új házasságokban lenni szokott, rengeteg alkalmazkodásra volt szükség. Mindenki magával hozza a saját ízlését, szokásait, modorát, nyelvét, gondolkodásmódját, amit meg kell ismerni, el kell fogadni, értékelni kell és beépíteni a közös életbe. Jelentős dolog még, amivel foglalkozniuk kellett, a vallásuk különbözősége volt. Az asszony megismerte férje hitét, és az ő Istenét kezdte tisztelni.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Házasságuk első évében nem történt semmi különös. A második év is eltelt és a falu népe pusmogni és spekulálni kezdett. Vajon miért nem született még gyermekük? A megjegyzések bizonyára még növelték nehézségeit, mintha neki nem lett volna elég küzdelme ezzel a kérdéssel. A legrosszabb azonban még csak ezután következett.</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Először az apósa halt meg. Elég súlyos csapás volt ez a családnak. Az anyósa vigasztalhatatlan volt. Szerette az anyósát, és jól kijöttek egymással. Ezt minden anyósnak meg kell tanulnia: jó kapcsolatot ápolni a menyükkel.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De mintha apósa halála nem lett volna elég, még két súlyos csapás érte a családot. A sógora és szeretett férje is meghalt. Valamilyen betegség elvitte a család minden férfitagját. Micsoda bánat szállt e három asszonyra! El sem tudjuk képzelni, milyen mély szomorúságban éltek. Sem férjük, aki gondoskodna róluk, sem gyermekük, aki reményt adna a jövőre nézve!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Nemsokára híreket kaptak, ami részben jó, részben pedig rossz volt. Megtudták, hogy azon a földön, ahonnan a férje családja az éhínség elől idemenekült, már ismét van bőven ennivaló. Ez volt a jó hír. A rossz pedig, hogy az anyósa most vissza akar térni oda.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Mi lesz akkor most vele? Milyen jövő vár rá?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Először úgy döntöttek, hogy a három asszony együtt indul el. Egy család voltak, úgy helyes, ha együtt maradnak. Összecsomagoltak, elbúcsúzkodtak és rövidesen már úton is voltak.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fiatalasszony elhagyta az ismerős helyet, ahol jó érezte magát, ismerte az embereket, a szokásokat, a nyelvet, hogy egy olyan helyre menjen, ahol még soha nem járt, és olyan emberekkel éljen, akiket nem ismer. Nehéz döntés volt. De már meghozták és el is indultak.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anyósa azonban egyszer csak megállt. Rájött, hogy mindez túl sok ezeknek a fiatal nőknek, kedves menyeinek, hogy elhagyják népüket és vele menjenek. Semmit sem tudott felajánlani nekik, ha vele mennek. Az anyós elmondta, még azt sem tudja, hogy vajon őt visszafogadják-e tíz esztendei távollét után. Azt sem tudta, hogyan fog gondoskodni a saját megélhetéséről. Hát még a két fiatalasszonyról? Ezért az anyós visszaküldte két menyét a saját falujukba, hogy ott kezdjenek új életet. Az könnyebb lenne számukra, mint továbbmenni vele. </a:t>
            </a: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Voltatok már olyan helyzetben, amikor az élet oly sok bánattal sújtott? Szeretteitek meghaltak és nehéz választások előtt álltatok?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Esetleg el kellett hagynotok szülőhazátokat és egy másik országba költözni, idegen nép közé? Nagyon nehéz volt, ugye?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asszony sógornője igazgat adott az anyósának és vonakodva bár, de elbúcsúzott, visszafordult és hazaindult.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És ő mit tegyen most? Csatlakozzon a sógornőjéhez és térjen vissza a rokonaihoz? Esetleg találjon új férjet, vagy maradjon özvegy élete végéig? Vagy maradjon az anyósával és kezdjen új életet, minden biztosíték nélkül a jövőjére nézve? Hol maradjon? Vajon meddig él még? Hol fog meghalni és hol temetik el?  </a:t>
            </a: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Döntése határozott volt és világos. </a:t>
            </a:r>
            <a:r>
              <a:rPr lang="hu-HU" sz="1200" b="1" kern="1200" dirty="0">
                <a:solidFill>
                  <a:schemeClr val="tx1"/>
                </a:solidFill>
                <a:effectLst/>
                <a:latin typeface="+mn-lt"/>
                <a:ea typeface="+mn-ea"/>
                <a:cs typeface="+mn-cs"/>
              </a:rPr>
              <a:t>Ruth könyvében olvashatjuk az 1:16 igeversben</a:t>
            </a:r>
            <a:r>
              <a:rPr lang="hu-HU" sz="1200" kern="1200" dirty="0">
                <a:solidFill>
                  <a:schemeClr val="tx1"/>
                </a:solidFill>
                <a:effectLst/>
                <a:latin typeface="+mn-lt"/>
                <a:ea typeface="+mn-ea"/>
                <a:cs typeface="+mn-cs"/>
              </a:rPr>
              <a:t>: </a:t>
            </a:r>
            <a:r>
              <a:rPr lang="hu-HU" sz="1200" i="1" kern="1200" dirty="0">
                <a:solidFill>
                  <a:schemeClr val="tx1"/>
                </a:solidFill>
                <a:effectLst/>
                <a:latin typeface="+mn-lt"/>
                <a:ea typeface="+mn-ea"/>
                <a:cs typeface="+mn-cs"/>
              </a:rPr>
              <a:t>„Ruth pedig monda: Ne unszolj, hogy elhagyjalak, hogy visszaforduljak tőled. Mert ahova te mégy, oda </a:t>
            </a:r>
            <a:r>
              <a:rPr lang="hu-HU" sz="1200" b="1" i="1" kern="1200" dirty="0">
                <a:solidFill>
                  <a:schemeClr val="tx1"/>
                </a:solidFill>
                <a:effectLst/>
                <a:latin typeface="+mn-lt"/>
                <a:ea typeface="+mn-ea"/>
                <a:cs typeface="+mn-cs"/>
              </a:rPr>
              <a:t>megyek</a:t>
            </a:r>
            <a:r>
              <a:rPr lang="hu-HU" sz="1200" i="1" kern="1200" dirty="0">
                <a:solidFill>
                  <a:schemeClr val="tx1"/>
                </a:solidFill>
                <a:effectLst/>
                <a:latin typeface="+mn-lt"/>
                <a:ea typeface="+mn-ea"/>
                <a:cs typeface="+mn-cs"/>
              </a:rPr>
              <a:t>, és ahol te megszállsz, ott szállok meg; néped az én népem, és Istened az én Istenem.”</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a:solidFill>
                  <a:schemeClr val="tx1"/>
                </a:solidFill>
                <a:effectLst/>
                <a:latin typeface="+mn-lt"/>
                <a:ea typeface="+mn-ea"/>
                <a:cs typeface="+mn-cs"/>
              </a:rPr>
              <a:t>4. Történet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„Mit csinál? – kérdezte a fiatalasszony megdöbbenve.</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„Megszaggatta a ruháit, hamut szórt a fejére és zsákruhában, keserűen jajgatva járja a várost” – felelte a szolgálója.</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Ez szörnyű hír volt. El sem tudta képzelni, mi történhetett kedves nagybátyjával. Nagyon szerette őt és hálás volt neki. Eszébe jutott, hogyan nevelte fel őt.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Arra már nem emlékezett, ami a szülei halála előtt történt, de kedves nagybátyja szerető gondoskodásának emléke élénken élt benne. Úgy szerette őt, mint a saját leányát, ellátta élelemmel, ruhával szállással és taníttatta is. Mindentől megóvta, és erősen tudatosította benn, hogy ki is ő.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Más emlékek is felötlöttek benne. Ahogy elvitték nagybátyjától a királyi palotába sok más fiatal lánnyal együtt. Mosoly suhant át az arcán, ahogy eszébe jutott, mennyi kényeztetést kapott egy egész éven át, amivel felkészítették, hogy a királlyal találkozzon. Aztán a csodálatos ünnepség, amikor királynévá tették.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királynői élet és a feladatai elválasztották kedves nagybátyjától, így már nem tudott annyi időt tölteni vele, amennyit szeretett volna. Nagyon felzaklatta a hír, amit most hallott róla.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Első reakciója az volt, hogy új ruhákat küldött neki. Azt gondolta, talán anyagi nehézségei támadtak, ezért örömmel segített neki. Ám rövidesen minden még rosszabbra fordult. Vajon miért? El sem tudta képzelni, de ki akarta deríteni.  </a:t>
            </a:r>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Halvány sejtelme sem volt, hogy milyen rossz hírt fog hallani.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Bár most már a királyi család tagja volt, nem vett részt aktívan a napi politikában. A nagybátyja viszont jól informált volt. Korábban a nagybátya információja alapján és az ő közbenjárásával megmentették férje, a király életét. Most azonban sokkal nagyobb volt a tét. Nagybátyja minden információt elküldött neki, az írásos rendeletet is, amely minden zsidót érintett. Arra kérte őt, hogy menjen be a királyhoz, könyörögjön kegyelméért és tegyen meg mindent népe megmentéséért.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Mostanra már teljesen tisztában volt a királyi protokollal, és a király elleni merénylet meghiúsítása óta még szigorúbbak lettek a biztonsági előírások. Könnyen kivégezhették azt, aki hívás nélkül a király közelébe merészkedett, hacsak a király, irgalmát kifejezve felé nem nyújtotta aranyjogarát. Ez túlságosan kockázatos volt. Úgy érezte, nem tudja megtenni, amire nagybátyja kérte.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Nem tudom, hogy a nagybátyja meglepődött-e a válaszán. Viszont határozott véleménye volt, amit neki is megüzent. Szerinte biztosan ez a mostani helyzet volt az oka, hogy Isten ilyen magas pozícióba emelte őt. Ha most nem lép fel és nem harcol népéért, az rajta nem segít, és Isten talál majd más módot, hogy megsegítse népét.  </a:t>
            </a: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Voltatok már olyan vezető pozícióban, ahol nehéz döntéseket kellett hoznotok? Amikor ki kellett állni egy bizonyos ügy mellett, vagy fel kellett szólalnotok valakinek az érdekében, aki nem tudott kiállni magáért? Mit tettetek? Felszólaltatok, vagy csendben maradtatok? Hogyan éreztétek magatokat ettől?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Ti mit tennétek egy ilyen helyzetben?</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királyné komolyan mérlegelte nagybátyja szavait.  </a:t>
            </a: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Azután választ küldött neki. Ahogy </a:t>
            </a:r>
            <a:r>
              <a:rPr lang="hu-HU" sz="1200" b="1" kern="1200" dirty="0">
                <a:solidFill>
                  <a:schemeClr val="tx1"/>
                </a:solidFill>
                <a:effectLst/>
                <a:latin typeface="+mn-lt"/>
                <a:ea typeface="+mn-ea"/>
                <a:cs typeface="+mn-cs"/>
              </a:rPr>
              <a:t>Eszter könyvének 4:16 versében</a:t>
            </a:r>
            <a:r>
              <a:rPr lang="hu-HU" sz="1200" kern="1200" dirty="0">
                <a:solidFill>
                  <a:schemeClr val="tx1"/>
                </a:solidFill>
                <a:effectLst/>
                <a:latin typeface="+mn-lt"/>
                <a:ea typeface="+mn-ea"/>
                <a:cs typeface="+mn-cs"/>
              </a:rPr>
              <a:t> olvashatjuk: </a:t>
            </a:r>
            <a:r>
              <a:rPr lang="hu-HU" sz="1200" i="1" kern="1200" dirty="0">
                <a:solidFill>
                  <a:schemeClr val="tx1"/>
                </a:solidFill>
                <a:effectLst/>
                <a:latin typeface="+mn-lt"/>
                <a:ea typeface="+mn-ea"/>
                <a:cs typeface="+mn-cs"/>
              </a:rPr>
              <a:t>„Menj el és gyűjts egybe minden zsidót, aki Susánban találtatik, és böjtöljetek érettem és ne egyetek és ne igyatok három napig se éjjel se nappal, én is és leányaim így böjtölünk, és ekképpen </a:t>
            </a:r>
            <a:r>
              <a:rPr lang="hu-HU" sz="1200" b="1" i="1" kern="1200" dirty="0">
                <a:solidFill>
                  <a:schemeClr val="tx1"/>
                </a:solidFill>
                <a:effectLst/>
                <a:latin typeface="+mn-lt"/>
                <a:ea typeface="+mn-ea"/>
                <a:cs typeface="+mn-cs"/>
              </a:rPr>
              <a:t>megyek </a:t>
            </a:r>
            <a:r>
              <a:rPr lang="hu-HU" sz="1200" i="1" kern="1200" dirty="0">
                <a:solidFill>
                  <a:schemeClr val="tx1"/>
                </a:solidFill>
                <a:effectLst/>
                <a:latin typeface="+mn-lt"/>
                <a:ea typeface="+mn-ea"/>
                <a:cs typeface="+mn-cs"/>
              </a:rPr>
              <a:t>be a királyhoz, noha törvény ellenére; ha azután elveszek, hát elveszek.”</a:t>
            </a:r>
          </a:p>
          <a:p>
            <a:endParaRPr lang="hu-HU" sz="1200" i="1" kern="1200" dirty="0">
              <a:solidFill>
                <a:schemeClr val="tx1"/>
              </a:solidFill>
              <a:effectLst/>
              <a:latin typeface="+mn-lt"/>
              <a:ea typeface="+mn-ea"/>
              <a:cs typeface="+mn-cs"/>
            </a:endParaRP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Négy asszony történetét ismertük meg eddig a Bibliából.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Meghallgatunk most egyet, egy férfiról is?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a:solidFill>
                  <a:schemeClr val="tx1"/>
                </a:solidFill>
                <a:effectLst/>
                <a:latin typeface="+mn-lt"/>
                <a:ea typeface="+mn-ea"/>
                <a:cs typeface="+mn-cs"/>
              </a:rPr>
              <a:t>5. Történet</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Egyes emberek látják a jövőt. Ők a látnok vezetők. Sokkal átfogóbb képet látnak, és ahhoz igazítják életüket, valamint felkészítik követőiket is.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Ő egy ilyen vezető volt. Tisztán látta a jövőt és megpróbálta felkészíteni csapatát az eljövendőkre. Tudta, hogy nagyon nehéz időszak vár rájuk. Ezért megpróbálta felkészíteni őket arra a néhány nehéz napra. A pusztító, szörnyű napokra. </a:t>
            </a:r>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Szeretitek a történeteket? Én nagyon szeretek történeteket hallgatni, különösen az igaztörténeteket. Ma olyan emberek történeteivel fogunk megismerkedni, akik nagyon nehéz helyzetben voltak. Mindnyájuknak élet-változtató döntéseket kellett meghozniuk. Bár különböző helyeken, különböző körülmények között és a történelem más-más korszakában éltek, mindnyákjuknak választaniuk kellett. Máshogy alakult volna nemcsak a személyes életük, hanem egész nemzetek történelme is, ha másképp döntöttek volna.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Nagyon figyeljünk! </a:t>
            </a:r>
          </a:p>
          <a:p>
            <a:endParaRPr lang="en-US" dirty="0"/>
          </a:p>
          <a:p>
            <a:r>
              <a:rPr lang="hu-HU" sz="1200" kern="1200" dirty="0">
                <a:solidFill>
                  <a:schemeClr val="tx1"/>
                </a:solidFill>
                <a:effectLst/>
                <a:latin typeface="+mn-lt"/>
                <a:ea typeface="+mn-ea"/>
                <a:cs typeface="+mn-cs"/>
              </a:rPr>
              <a:t>A Szentlélek fog szólni hozzátok a történeteken keresztül. Nyissátok meg szíveteket és értelmeteket, hogy megértsétek a nektek szóló mai üzenetét, amely eligazít a meghozandó döntéseitekkel kapcsolatban.</a:t>
            </a:r>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Hónapokig, sőt évekig próbálta megértetni velük.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Ám hiába. Teljesen vakok voltak az előttük álló eseményekre.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És ez volt az utolsó este, amit csapatának legközelebbi tagjaival töltött.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Hogyan lehetne jobban eltölteni egy nagy esemény előtti utolsó estét, mint egy közös vacsorával?  Éppen olyan éves ünnepség ideje volt, amikor a családok közös étkezésre gyűlnek össze. Ügyelt azonban, hogy ez emlékezetes legyen, mert megváltoztatott néhány, az alkalomhoz kapcsolódó rituálét.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vacsora után sétálni mentek. Jó ötlet egy könnyű séta vacsora után. Ti is rászokhatnátok.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Elmondta nekik, hogy még azon az éjszakán olyasmit élnek át, amire egyikük sem számított. Különleges vacsorát költöttek el együtt, igen, egy kicsit más volt, de nagyon jó volt együtt. Szerették vezetőjüket és jól érezték magukat együtt. Ezért megint csak nem értették, miért mondja, hogy mindnyájan magára fogják őt hagyni. A szó, amit használt, azt jelenti, hogy el fognak esni, elfordulnak tőle, meginog a hitük, megbotránkoznak benne, szégyellni fogják Őt és elhagyják.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Tudta, mennyire összeroskadnak. Valahogy reményt akart önteni beléjük. Valamit, amire emlékezni fognak. Valamit, ami kihúzza őket a mélységből, ami lehúzza őket. Valami egyszerű, de hatásos bíztatást. </a:t>
            </a: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Előfordult már veletek, hogy valami fontosat kellett mondanotok valakinek, aki az élete fordulópontja előtt állt? Mit mondtatok neki? Ti milyen szavakra vágynátok ilyenkor? </a:t>
            </a: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a:solidFill>
                  <a:schemeClr val="tx1"/>
                </a:solidFill>
                <a:effectLst/>
                <a:latin typeface="+mn-lt"/>
                <a:ea typeface="+mn-ea"/>
                <a:cs typeface="+mn-cs"/>
              </a:rPr>
              <a:t>Máté 26:31- 32</a:t>
            </a:r>
            <a:r>
              <a:rPr lang="hu-HU" sz="1200" kern="1200" dirty="0">
                <a:solidFill>
                  <a:schemeClr val="tx1"/>
                </a:solidFill>
                <a:effectLst/>
                <a:latin typeface="+mn-lt"/>
                <a:ea typeface="+mn-ea"/>
                <a:cs typeface="+mn-cs"/>
              </a:rPr>
              <a:t> igeversekben elolvashatjuk Bibliánkban, hogy Ő mit mondott: </a:t>
            </a:r>
            <a:r>
              <a:rPr lang="hu-HU" sz="1200" i="1" kern="1200" dirty="0">
                <a:solidFill>
                  <a:schemeClr val="tx1"/>
                </a:solidFill>
                <a:effectLst/>
                <a:latin typeface="+mn-lt"/>
                <a:ea typeface="+mn-ea"/>
                <a:cs typeface="+mn-cs"/>
              </a:rPr>
              <a:t>„Akkor monda nékik </a:t>
            </a:r>
            <a:r>
              <a:rPr lang="hu-HU" sz="1200" b="1" i="1" kern="1200" dirty="0">
                <a:solidFill>
                  <a:schemeClr val="tx1"/>
                </a:solidFill>
                <a:effectLst/>
                <a:latin typeface="+mn-lt"/>
                <a:ea typeface="+mn-ea"/>
                <a:cs typeface="+mn-cs"/>
              </a:rPr>
              <a:t>Jézus</a:t>
            </a:r>
            <a:r>
              <a:rPr lang="hu-HU" sz="1200" i="1" kern="1200" dirty="0">
                <a:solidFill>
                  <a:schemeClr val="tx1"/>
                </a:solidFill>
                <a:effectLst/>
                <a:latin typeface="+mn-lt"/>
                <a:ea typeface="+mn-ea"/>
                <a:cs typeface="+mn-cs"/>
              </a:rPr>
              <a:t>… De föltámadásom után előttetek </a:t>
            </a:r>
            <a:r>
              <a:rPr lang="hu-HU" sz="1200" b="1" i="1" kern="1200" dirty="0">
                <a:solidFill>
                  <a:schemeClr val="tx1"/>
                </a:solidFill>
                <a:effectLst/>
                <a:latin typeface="+mn-lt"/>
                <a:ea typeface="+mn-ea"/>
                <a:cs typeface="+mn-cs"/>
              </a:rPr>
              <a:t>megyek </a:t>
            </a:r>
            <a:r>
              <a:rPr lang="hu-HU" sz="1200" i="1" kern="1200" dirty="0">
                <a:solidFill>
                  <a:schemeClr val="tx1"/>
                </a:solidFill>
                <a:effectLst/>
                <a:latin typeface="+mn-lt"/>
                <a:ea typeface="+mn-ea"/>
                <a:cs typeface="+mn-cs"/>
              </a:rPr>
              <a:t>majd Galileába.”</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Nem ez volt az első eset, amikor Jézus ezt mondta: - </a:t>
            </a:r>
            <a:r>
              <a:rPr lang="hu-HU" sz="1200" b="1" kern="1200" dirty="0">
                <a:solidFill>
                  <a:schemeClr val="tx1"/>
                </a:solidFill>
                <a:effectLst/>
                <a:latin typeface="+mn-lt"/>
                <a:ea typeface="+mn-ea"/>
                <a:cs typeface="+mn-cs"/>
              </a:rPr>
              <a:t>Elmegyek.</a:t>
            </a:r>
            <a:r>
              <a:rPr lang="hu-HU" sz="1200" kern="1200" dirty="0">
                <a:solidFill>
                  <a:schemeClr val="tx1"/>
                </a:solidFill>
                <a:effectLst/>
                <a:latin typeface="+mn-lt"/>
                <a:ea typeface="+mn-ea"/>
                <a:cs typeface="+mn-cs"/>
              </a:rPr>
              <a:t> Már sokkal azelőtt, hogy a bűn a világunkba jött volna, a szükséges megoldás eltervezésekor azt mondta: - Elmegyek. Pedig tudta, hogy nehéz lesz, nagyon nehéz. Fájdalmas lesz. Félreértik, nem tisztelik, meggyalázzák, gyűlölik, és örökre elszakad a mennyei Atyjától, mégis azt mondta: - </a:t>
            </a:r>
            <a:r>
              <a:rPr lang="hu-HU" sz="1200" b="1" kern="1200" dirty="0">
                <a:solidFill>
                  <a:schemeClr val="tx1"/>
                </a:solidFill>
                <a:effectLst/>
                <a:latin typeface="+mn-lt"/>
                <a:ea typeface="+mn-ea"/>
                <a:cs typeface="+mn-cs"/>
              </a:rPr>
              <a:t>Elmegyek!</a:t>
            </a:r>
            <a:r>
              <a:rPr lang="hu-HU" sz="1200" kern="1200" dirty="0">
                <a:solidFill>
                  <a:schemeClr val="tx1"/>
                </a:solidFill>
                <a:effectLst/>
                <a:latin typeface="+mn-lt"/>
                <a:ea typeface="+mn-ea"/>
                <a:cs typeface="+mn-cs"/>
              </a:rPr>
              <a: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Vajon miért hajlandó bárki is ilyen küldetésbe indulni?!  </a:t>
            </a:r>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a:solidFill>
                  <a:schemeClr val="tx1"/>
                </a:solidFill>
                <a:effectLst/>
                <a:latin typeface="+mn-lt"/>
                <a:ea typeface="+mn-ea"/>
                <a:cs typeface="+mn-cs"/>
              </a:rPr>
              <a:t>Befejezés</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Ma életük meghatározó pillanataiban találkoztunk Rebekával, Debórával, </a:t>
            </a:r>
            <a:r>
              <a:rPr lang="hu-HU" sz="1200" kern="1200" dirty="0" err="1">
                <a:solidFill>
                  <a:schemeClr val="tx1"/>
                </a:solidFill>
                <a:effectLst/>
                <a:latin typeface="+mn-lt"/>
                <a:ea typeface="+mn-ea"/>
                <a:cs typeface="+mn-cs"/>
              </a:rPr>
              <a:t>Ruth-tal</a:t>
            </a:r>
            <a:r>
              <a:rPr lang="hu-HU" sz="1200" kern="1200" dirty="0">
                <a:solidFill>
                  <a:schemeClr val="tx1"/>
                </a:solidFill>
                <a:effectLst/>
                <a:latin typeface="+mn-lt"/>
                <a:ea typeface="+mn-ea"/>
                <a:cs typeface="+mn-cs"/>
              </a:rPr>
              <a:t>, Eszterrel és Jézussal.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Egy közös volt mindnyájukban. A kritikus pillanatban – akár saját, akár nemzetük életéről volt szó – dönteniük kellett. Mindegyik élet-változtató helyzet volt. Elhatározásuk lényege pedig ez volt: </a:t>
            </a:r>
            <a:r>
              <a:rPr lang="hu-HU" sz="1200" b="1" kern="1200" dirty="0">
                <a:solidFill>
                  <a:schemeClr val="tx1"/>
                </a:solidFill>
                <a:effectLst/>
                <a:latin typeface="+mn-lt"/>
                <a:ea typeface="+mn-ea"/>
                <a:cs typeface="+mn-cs"/>
              </a:rPr>
              <a:t>ELMEGYEK!</a:t>
            </a:r>
            <a:r>
              <a:rPr lang="hu-H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Ma ti is döntés előtt álltok.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Isten arra hív benneteket, hogy menjetek oda a párotokhoz, és kérjetek bocsánatot. Többször is megbántották már. Mit feletek erre?  </a:t>
            </a:r>
          </a:p>
          <a:p>
            <a:r>
              <a:rPr lang="hu-HU" sz="1200" kern="1200" dirty="0">
                <a:solidFill>
                  <a:schemeClr val="tx1"/>
                </a:solidFill>
                <a:effectLst/>
                <a:latin typeface="+mn-lt"/>
                <a:ea typeface="+mn-ea"/>
                <a:cs typeface="+mn-cs"/>
              </a:rPr>
              <a:t>Oda</a:t>
            </a:r>
            <a:r>
              <a:rPr lang="hu-HU" sz="1200" b="1" kern="1200" dirty="0">
                <a:solidFill>
                  <a:schemeClr val="tx1"/>
                </a:solidFill>
                <a:effectLst/>
                <a:latin typeface="+mn-lt"/>
                <a:ea typeface="+mn-ea"/>
                <a:cs typeface="+mn-cs"/>
              </a:rPr>
              <a:t>megyek</a:t>
            </a:r>
            <a:r>
              <a:rPr lang="hu-HU" sz="1200" kern="1200" dirty="0">
                <a:solidFill>
                  <a:schemeClr val="tx1"/>
                </a:solidFill>
                <a:effectLst/>
                <a:latin typeface="+mn-lt"/>
                <a:ea typeface="+mn-ea"/>
                <a:cs typeface="+mn-cs"/>
              </a:rPr>
              <a: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Isten arra hív benneteket, hogy menjetek oda embertársatokhoz és hívjátok meg ebédre. Hallgassátok meg a történetét. Mondjátok el neki saját történeteteket, hogy miként változtatta meg Isten az életeteket. Mit válaszoltok? </a:t>
            </a:r>
          </a:p>
          <a:p>
            <a:r>
              <a:rPr lang="hu-HU" sz="1200" b="1" kern="1200" dirty="0">
                <a:solidFill>
                  <a:schemeClr val="tx1"/>
                </a:solidFill>
                <a:effectLst/>
                <a:latin typeface="+mn-lt"/>
                <a:ea typeface="+mn-ea"/>
                <a:cs typeface="+mn-cs"/>
              </a:rPr>
              <a:t>Elmegyek!</a:t>
            </a:r>
            <a:r>
              <a:rPr lang="hu-HU" sz="1200" kern="1200" dirty="0">
                <a:solidFill>
                  <a:schemeClr val="tx1"/>
                </a:solidFill>
                <a:effectLst/>
                <a:latin typeface="+mn-lt"/>
                <a:ea typeface="+mn-ea"/>
                <a:cs typeface="+mn-cs"/>
              </a:rPr>
              <a: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Isten arra hív, hogy segítsetek az utcán élőkön. Vigyetek nekik ennivalót, ruhát, adjatok nekik munkát, üljetek le velük és hallgassátok meg a történetüket. Mondjátok el nekik, milyen sokat jelent nektek Jézus. Mit feleltek? </a:t>
            </a:r>
          </a:p>
          <a:p>
            <a:r>
              <a:rPr lang="hu-HU" sz="1200" b="1" kern="1200" dirty="0">
                <a:solidFill>
                  <a:schemeClr val="tx1"/>
                </a:solidFill>
                <a:effectLst/>
                <a:latin typeface="+mn-lt"/>
                <a:ea typeface="+mn-ea"/>
                <a:cs typeface="+mn-cs"/>
              </a:rPr>
              <a:t>Elmegyek!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Isten arra hív, hogy egy idegen országban éljetek és dolgozzatok. Az életetek példájával hirdessétek az evangéliumot. Mit válaszoltok erre? </a:t>
            </a:r>
          </a:p>
          <a:p>
            <a:r>
              <a:rPr lang="hu-HU" sz="1200" b="1" kern="1200" dirty="0">
                <a:solidFill>
                  <a:schemeClr val="tx1"/>
                </a:solidFill>
                <a:effectLst/>
                <a:latin typeface="+mn-lt"/>
                <a:ea typeface="+mn-ea"/>
                <a:cs typeface="+mn-cs"/>
              </a:rPr>
              <a:t>Elmegyek!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Mit súg most a Szentlélek a fületekbe? Hová hív ma benneteket Isten? És mit feleltek hívására?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Engedjétek, hogy Jézus szeretete indítson a válaszra: Elmegyek! </a:t>
            </a:r>
            <a:r>
              <a:rPr lang="hu-HU" sz="1200" b="1" kern="1200" dirty="0">
                <a:solidFill>
                  <a:schemeClr val="tx1"/>
                </a:solidFill>
                <a:effectLst/>
                <a:latin typeface="+mn-lt"/>
                <a:ea typeface="+mn-ea"/>
                <a:cs typeface="+mn-cs"/>
              </a:rPr>
              <a:t>Mondjuk együtt: Elmegyek! </a:t>
            </a:r>
            <a:endParaRPr lang="hu-HU" sz="1200" kern="1200" dirty="0">
              <a:solidFill>
                <a:schemeClr val="tx1"/>
              </a:solidFill>
              <a:effectLst/>
              <a:latin typeface="+mn-lt"/>
              <a:ea typeface="+mn-ea"/>
              <a:cs typeface="+mn-cs"/>
            </a:endParaRPr>
          </a:p>
          <a:p>
            <a:r>
              <a:rPr lang="hu-HU" sz="1200" b="1" kern="1200" dirty="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hu-HU" sz="1200" b="1" kern="1200" dirty="0">
                <a:solidFill>
                  <a:schemeClr val="tx1"/>
                </a:solidFill>
                <a:effectLst/>
                <a:latin typeface="+mn-lt"/>
                <a:ea typeface="+mn-ea"/>
                <a:cs typeface="+mn-cs"/>
              </a:rPr>
              <a:t>Történet</a:t>
            </a:r>
          </a:p>
          <a:p>
            <a:pPr marL="0" indent="0">
              <a:buNone/>
            </a:pP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Szépséges, fiatal hajadon volt. Mint a legtöbb fiatal lányt, őt is foglalkoztatta, vajon milyen jövő vár rá. Férjhez megy vajon, vagy egész életében a szüleivel marad? Ha férjhez kell mennie, vajon ki lesz a párja? Milyen ember lenne megfelelő társ számára egy életen át? Jóképű lesz? Kedves? Gazdag? Kíváncsi vagyok, még milyen tulajdonságok szerepeltek a listáján. Akkoriban általános volt, hogy a lányokat egy távoli rokonhoz adták feleségül. Ám ahol ők éltek, egy sem lakott a közelben. Tudta, hogy néhányan nagyon messzire költöztek, és soha nem is látogatták egymást.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Napi feladatai közé tartozott, hogy vízért menjen a család számára. Általában a falubeli lányokkal együtt szokott menni. Ma azonban egyedül volt. A kút felé közeledve egy láthatóan messze földről érkezett idegent vett észre. A faluban mindenkit ismert, ezért nem volt nehéz rájönnie, hogy idegen. Az is erre utalt, hogy a közelben tevék pihentek. </a:t>
            </a:r>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hu-HU" sz="1200" dirty="0">
                <a:effectLst/>
                <a:latin typeface="Times New Roman" panose="02020603050405020304" pitchFamily="18" charset="0"/>
                <a:ea typeface="Times New Roman" panose="02020603050405020304" pitchFamily="18" charset="0"/>
              </a:rPr>
              <a:t>Még csak nem is sejtette, hogy emiatt a férfi miatt még aznap (kevesebb, mint 24 órán belül) örökre megváltozik majd az élete. </a:t>
            </a:r>
          </a:p>
          <a:p>
            <a:pPr>
              <a:spcAft>
                <a:spcPts val="600"/>
              </a:spcAft>
            </a:pPr>
            <a:endParaRPr lang="hu-HU" sz="1200" dirty="0">
              <a:effectLst/>
              <a:latin typeface="Times New Roman" panose="02020603050405020304" pitchFamily="18" charset="0"/>
              <a:ea typeface="Times New Roman" panose="02020603050405020304" pitchFamily="18" charset="0"/>
            </a:endParaRPr>
          </a:p>
          <a:p>
            <a:pPr>
              <a:spcAft>
                <a:spcPts val="600"/>
              </a:spcAft>
            </a:pPr>
            <a:r>
              <a:rPr lang="hu-HU" sz="1200" dirty="0">
                <a:effectLst/>
                <a:latin typeface="Times New Roman" panose="02020603050405020304" pitchFamily="18" charset="0"/>
                <a:ea typeface="Times New Roman" panose="02020603050405020304" pitchFamily="18" charset="0"/>
              </a:rPr>
              <a:t>Gondolataiból azonban váratlanul az idegen kérése, majd kérdései zökkentették ki. A férfi inni kért. A lány vendégszeretete azonban még tovább terjedt. Még a tevéket is megitatta. Ez nem volt könnyű feladat, de ő örömmel, önként vállalta. Fogalma sem volt róla, hogy ezzel azt a jelet teljesítette be, amit a férfi Istentől kért! </a:t>
            </a:r>
          </a:p>
          <a:p>
            <a:pPr>
              <a:spcAft>
                <a:spcPts val="600"/>
              </a:spcAft>
            </a:pPr>
            <a:endParaRPr lang="hu-HU" sz="1200" dirty="0">
              <a:effectLst/>
              <a:latin typeface="Times New Roman" panose="02020603050405020304" pitchFamily="18" charset="0"/>
              <a:ea typeface="Times New Roman" panose="02020603050405020304" pitchFamily="18" charset="0"/>
            </a:endParaRPr>
          </a:p>
          <a:p>
            <a:pPr>
              <a:spcAft>
                <a:spcPts val="600"/>
              </a:spcAft>
            </a:pPr>
            <a:r>
              <a:rPr lang="hu-HU" sz="1200" dirty="0">
                <a:effectLst/>
                <a:latin typeface="Times New Roman" panose="02020603050405020304" pitchFamily="18" charset="0"/>
                <a:ea typeface="Times New Roman" panose="02020603050405020304" pitchFamily="18" charset="0"/>
              </a:rPr>
              <a:t>Észrevette, hogy az ember minden mozdulatát figyeli, miközben dolgozik. Azt is látta, hogy elővesz valamit a tarisznyájából. Micsoda meglepetés! Egy aranyfüggőt és két karperecet adott neki! Melyik lánynak ne tetszene az ilyen ajándék? Az idegen ezután kérdéseket tett fel: - Kinek a lánya vagy? Kaphatnánk-e éjszakára szállást az apád házában? Az első kérdésre udvariasan válaszolt a lány, bemutatkozott és a szülei nevét is megmondta. A másodikra azt felelte, hogy van helyük az idegen és a tevéi számára is. Amikor pedig az idegen kiejtette Ábrahám nevét, a lány futásnak eredt, amilyen gyorsan csak tudott. </a:t>
            </a:r>
          </a:p>
          <a:p>
            <a:pPr>
              <a:spcAft>
                <a:spcPts val="600"/>
              </a:spcAft>
            </a:pPr>
            <a:endParaRPr lang="hu-HU" sz="1200" dirty="0">
              <a:effectLst/>
              <a:latin typeface="Times New Roman" panose="02020603050405020304" pitchFamily="18" charset="0"/>
              <a:ea typeface="Times New Roman" panose="02020603050405020304" pitchFamily="18" charset="0"/>
            </a:endParaRPr>
          </a:p>
          <a:p>
            <a:pPr>
              <a:spcAft>
                <a:spcPts val="600"/>
              </a:spcAft>
            </a:pPr>
            <a:r>
              <a:rPr lang="hu-HU" sz="1200" dirty="0">
                <a:effectLst/>
                <a:latin typeface="Times New Roman" panose="02020603050405020304" pitchFamily="18" charset="0"/>
                <a:ea typeface="Times New Roman" panose="02020603050405020304" pitchFamily="18" charset="0"/>
              </a:rPr>
              <a:t>Otthon beszámolt a családjának, hogy mi történt vele. A bátyja kiment az idegen emberért, hogy hazakísérje. Mindenben gondoskodtak vendégeikről. Megetették a tevéket, ételt készítettek a férfinak és kíséretének. Mosdóvízzel is ellátták őket, hogy felfrissülhessenek. A vendég azonban addig nem látott neki az evésnek, amíg jövetele célját fel nem fedte. </a:t>
            </a:r>
          </a:p>
          <a:p>
            <a:pPr>
              <a:spcAft>
                <a:spcPts val="600"/>
              </a:spcAft>
            </a:pPr>
            <a:endParaRPr lang="hu-HU" sz="1200" dirty="0">
              <a:effectLst/>
              <a:latin typeface="Times New Roman" panose="02020603050405020304" pitchFamily="18" charset="0"/>
              <a:ea typeface="Times New Roman" panose="02020603050405020304" pitchFamily="18" charset="0"/>
            </a:endParaRPr>
          </a:p>
          <a:p>
            <a:pPr>
              <a:spcAft>
                <a:spcPts val="600"/>
              </a:spcAft>
            </a:pPr>
            <a:r>
              <a:rPr lang="hu-HU" sz="1200" dirty="0">
                <a:effectLst/>
                <a:latin typeface="Times New Roman" panose="02020603050405020304" pitchFamily="18" charset="0"/>
                <a:ea typeface="Times New Roman" panose="02020603050405020304" pitchFamily="18" charset="0"/>
              </a:rPr>
              <a:t>Biztosítani akarta, hogy a leányt feleségül adják az urához. A lány családja úgy döntött, hogy férjhez adják a lányukat. Az idegen most végre megpihenhetett, miközben a lány választ kapott néhány kérdésére. Férjhez fog menni! Esküvőt terveznek! </a:t>
            </a:r>
          </a:p>
          <a:p>
            <a:pPr>
              <a:spcAft>
                <a:spcPts val="600"/>
              </a:spcAft>
            </a:pPr>
            <a:r>
              <a:rPr lang="hu-HU" sz="1200" dirty="0">
                <a:effectLst/>
                <a:latin typeface="Times New Roman" panose="02020603050405020304" pitchFamily="18" charset="0"/>
                <a:ea typeface="Times New Roman" panose="02020603050405020304" pitchFamily="18" charset="0"/>
              </a:rPr>
              <a:t>Másnap reggel talán még ennél is nagyobb sokk érte. A vendég kijelentette, hogy azonnal indulni akar.  A lány családja még tíz napot szeretett volna a búcsúzkodásra, de a küldött azonnal indulni akart. Úgy határoztak, hogy a lány mondja ki a döntő szót. </a:t>
            </a:r>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hu-HU" sz="1200" dirty="0">
                <a:effectLst/>
                <a:latin typeface="Times New Roman" panose="02020603050405020304" pitchFamily="18" charset="0"/>
                <a:ea typeface="Times New Roman" panose="02020603050405020304" pitchFamily="18" charset="0"/>
              </a:rPr>
              <a:t>Voltatok már olyan helyzetben, amikor azonnal kellett dönteni, olyan dologban, ami teljesen megváltoztatja az életeteket? Én szeretem, ha van időm mindent átgondolni, számba venni az előnyöket és a hátrányokat, megismerni az összes körülményt. </a:t>
            </a:r>
          </a:p>
          <a:p>
            <a:pPr>
              <a:spcAft>
                <a:spcPts val="600"/>
              </a:spcAft>
            </a:pPr>
            <a:r>
              <a:rPr lang="hu-HU" sz="1200" dirty="0">
                <a:effectLst/>
                <a:latin typeface="Times New Roman" panose="02020603050405020304" pitchFamily="18" charset="0"/>
                <a:ea typeface="Times New Roman" panose="02020603050405020304" pitchFamily="18" charset="0"/>
              </a:rPr>
              <a:t> </a:t>
            </a:r>
          </a:p>
          <a:p>
            <a:pPr>
              <a:spcAft>
                <a:spcPts val="600"/>
              </a:spcAft>
            </a:pPr>
            <a:r>
              <a:rPr lang="hu-HU" sz="1200" dirty="0">
                <a:effectLst/>
                <a:latin typeface="Times New Roman" panose="02020603050405020304" pitchFamily="18" charset="0"/>
                <a:ea typeface="Times New Roman" panose="02020603050405020304" pitchFamily="18" charset="0"/>
              </a:rPr>
              <a:t>A lány nem tudhatta, hogy látja-e még valaha a szüleit, vagy a bátyját. Biztos vagyok benne, hogy szeretett volna rendesen elbúcsúzni a falubeli barátaitól is és megünnepelni, hogy férjhez megy, hiszen ez olyan nagy esemény! </a:t>
            </a:r>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hu-HU" sz="1200" dirty="0">
                <a:effectLst/>
                <a:latin typeface="Times New Roman" panose="02020603050405020304" pitchFamily="18" charset="0"/>
                <a:ea typeface="Times New Roman" panose="02020603050405020304" pitchFamily="18" charset="0"/>
              </a:rPr>
              <a:t>A lány válaszát megtalálhatjuk </a:t>
            </a:r>
            <a:r>
              <a:rPr lang="hu-HU" sz="1200" b="1" dirty="0">
                <a:effectLst/>
                <a:latin typeface="Times New Roman" panose="02020603050405020304" pitchFamily="18" charset="0"/>
                <a:ea typeface="Times New Roman" panose="02020603050405020304" pitchFamily="18" charset="0"/>
              </a:rPr>
              <a:t>Mózes első könyvének 24:58 </a:t>
            </a:r>
            <a:r>
              <a:rPr lang="hu-HU" sz="1200" dirty="0">
                <a:effectLst/>
                <a:latin typeface="Times New Roman" panose="02020603050405020304" pitchFamily="18" charset="0"/>
                <a:ea typeface="Times New Roman" panose="02020603050405020304" pitchFamily="18" charset="0"/>
              </a:rPr>
              <a:t>igeversében: </a:t>
            </a:r>
            <a:r>
              <a:rPr lang="hu-HU" sz="1200" i="1" dirty="0">
                <a:effectLst/>
                <a:latin typeface="Times New Roman" panose="02020603050405020304" pitchFamily="18" charset="0"/>
                <a:ea typeface="Times New Roman" panose="02020603050405020304" pitchFamily="18" charset="0"/>
              </a:rPr>
              <a:t>„Szólították azért </a:t>
            </a:r>
            <a:r>
              <a:rPr lang="hu-HU" sz="1200" b="1" i="1" dirty="0">
                <a:effectLst/>
                <a:latin typeface="Times New Roman" panose="02020603050405020304" pitchFamily="18" charset="0"/>
                <a:ea typeface="Times New Roman" panose="02020603050405020304" pitchFamily="18" charset="0"/>
              </a:rPr>
              <a:t>Rebekát,</a:t>
            </a:r>
            <a:r>
              <a:rPr lang="hu-HU" sz="1200" i="1" dirty="0">
                <a:effectLst/>
                <a:latin typeface="Times New Roman" panose="02020603050405020304" pitchFamily="18" charset="0"/>
                <a:ea typeface="Times New Roman" panose="02020603050405020304" pitchFamily="18" charset="0"/>
              </a:rPr>
              <a:t> és mondták néki: Akarsz-e elmenni e férfiúval? És monda: </a:t>
            </a:r>
            <a:r>
              <a:rPr lang="hu-HU" sz="1200" b="1" i="1" dirty="0">
                <a:effectLst/>
                <a:latin typeface="Times New Roman" panose="02020603050405020304" pitchFamily="18" charset="0"/>
                <a:ea typeface="Times New Roman" panose="02020603050405020304" pitchFamily="18" charset="0"/>
              </a:rPr>
              <a:t>Elmegyek!</a:t>
            </a:r>
            <a:r>
              <a:rPr lang="hu-HU" sz="1200" i="1" dirty="0">
                <a:effectLst/>
                <a:latin typeface="Times New Roman" panose="02020603050405020304" pitchFamily="18" charset="0"/>
                <a:ea typeface="Times New Roman" panose="02020603050405020304" pitchFamily="18" charset="0"/>
              </a:rPr>
              <a:t>”</a:t>
            </a:r>
            <a:r>
              <a:rPr lang="hu-HU" sz="12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a:solidFill>
                  <a:schemeClr val="tx1"/>
                </a:solidFill>
                <a:effectLst/>
                <a:latin typeface="+mn-lt"/>
                <a:ea typeface="+mn-ea"/>
                <a:cs typeface="+mn-cs"/>
              </a:rPr>
              <a:t>2. Történet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Nagyon nehéz idők jártak. Már húsz éve egy mindenkinél erősebb katonasággal rendelkező idegen hatalom elnyomása alatt éltek. Húsz év! Elég hosszú idő. Egész generációk születtek és nőttek fel a kegyetlen, elnyomó hatalom uralma alatt.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emberek általában hozzászoknak a körülményekhez, amibe életük kényszeríti őket. Ám előbb-utóbb mindegyik gonosz hatalom elbukik. A világnak ezen a részén azonban semmi sem történt ezalatt a húsz év alatt.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Akkor kapott kinyilatkoztatást egy asszony. Világos üzenetet kapott Istentől, amit tovább kellett adnia. Izgalmas hír volt. Isten azt tervezte, hogy felszabadítja népét a kegyetlen elnyomás alól. Az asszony azonnal cselekedett.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Isten kinyilatkoztatása szerint üzenetet kellett átadnia egy embernek, aki majd kiszabadítja Isten népét a rabigából. Lenyűgöző terv volt, és az asszony alig várta, hogy minél hamarabb beteljesedjen. Isten egy folyóparti nagy síkságra csalja majd az ellenséget. Tudta, mit fog tenni Isten. Tökéletes csapda lesz a nehéz harci gépezetek sora, amire az elnyomó hatalom támaszkodik. Esős időben az a terület járhatatlanná válik. A felkelés vezetésére kijelölt ember nevének jelentése pedig: </a:t>
            </a:r>
            <a:r>
              <a:rPr lang="hu-HU" sz="1200" i="1" kern="1200" dirty="0">
                <a:solidFill>
                  <a:schemeClr val="tx1"/>
                </a:solidFill>
                <a:effectLst/>
                <a:latin typeface="+mn-lt"/>
                <a:ea typeface="+mn-ea"/>
                <a:cs typeface="+mn-cs"/>
              </a:rPr>
              <a:t>„Villámcsapás”</a:t>
            </a:r>
            <a:r>
              <a:rPr lang="hu-HU" sz="1200" kern="1200" dirty="0">
                <a:solidFill>
                  <a:schemeClr val="tx1"/>
                </a:solidFill>
                <a:effectLst/>
                <a:latin typeface="+mn-lt"/>
                <a:ea typeface="+mn-ea"/>
                <a:cs typeface="+mn-cs"/>
              </a:rPr>
              <a:t> volt. Minden világos volt. Az ellenséges hadsereget arra a területre csalják. Mivel ők nem ismerik jól a helyi körülményeket, ottragadnak, amikor Isten esőt, vihart, mennydörgést és villámlást küld rájuk. Könnyű lesz legyőzni őket, így megszabadítva a népet az elnyomástól.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Jól ismert és nagyrabecsült asszony volt. Izrael bírája volt. Az emberek folyamatosan jártak hozzá vitás ügyeik rendezése miatt. Tehát most azonnal engedelmeskedett a megbízatásának, hogy hívassa a férfit. Mindenki láthatta az izgalmat a szemében, hogy valami jelentős dolog fog történni.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Arra azonban nem számított, hogy az ő izgatottsága nem lelkesíti fel üzenete hallgatóját. A </a:t>
            </a:r>
            <a:r>
              <a:rPr lang="hu-HU" sz="1200" i="1" kern="1200" dirty="0">
                <a:solidFill>
                  <a:schemeClr val="tx1"/>
                </a:solidFill>
                <a:effectLst/>
                <a:latin typeface="+mn-lt"/>
                <a:ea typeface="+mn-ea"/>
                <a:cs typeface="+mn-cs"/>
              </a:rPr>
              <a:t>Villámcsapás </a:t>
            </a:r>
            <a:r>
              <a:rPr lang="hu-HU" sz="1200" kern="1200" dirty="0">
                <a:solidFill>
                  <a:schemeClr val="tx1"/>
                </a:solidFill>
                <a:effectLst/>
                <a:latin typeface="+mn-lt"/>
                <a:ea typeface="+mn-ea"/>
                <a:cs typeface="+mn-cs"/>
              </a:rPr>
              <a:t>nevű ember</a:t>
            </a:r>
            <a:r>
              <a:rPr lang="hu-HU" sz="1200" i="1" kern="120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egyáltalán nem lelkesült fel, amikor megérkezett, és meghallotta Isten üzenetét, amit az asszony tolmácsolt neki.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Egy ultimátummal válaszolt. Különös feltételt szabott.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Egészen addig a Bibliában kizárólag férfiakat láthattunk a csatamezőn. A nőknek más feladataik voltak. Ez az asszony sem tervezte, hogy részt vesz ebben a vállalkozásban. Neki is megvolt a maga dolga. Feleség volt, bíró és prófétanő. Már éppen elég feladat nyomta a vállát.</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férfi ultimátuma így szólt: </a:t>
            </a:r>
            <a:r>
              <a:rPr lang="hu-HU" sz="1200" i="1" kern="1200" dirty="0">
                <a:solidFill>
                  <a:schemeClr val="tx1"/>
                </a:solidFill>
                <a:effectLst/>
                <a:latin typeface="+mn-lt"/>
                <a:ea typeface="+mn-ea"/>
                <a:cs typeface="+mn-cs"/>
              </a:rPr>
              <a:t>„Ha velem jössz, elmegyek; de ha nem jössz el velem, én sem megyek.”</a:t>
            </a:r>
            <a:r>
              <a:rPr lang="hu-HU" sz="1200" kern="1200" dirty="0">
                <a:solidFill>
                  <a:schemeClr val="tx1"/>
                </a:solidFill>
                <a:effectLst/>
                <a:latin typeface="+mn-lt"/>
                <a:ea typeface="+mn-ea"/>
                <a:cs typeface="+mn-cs"/>
              </a:rPr>
              <a:t> Az asszony valószínűleg nem hitt a fülének! Ahelyett, hogy ezt hallotta volna: - „Ez egy fantasztikus terv! Készen állok!”, a férfi csak ennyit mondott: - „Nem igazán érdekel!” </a:t>
            </a: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a:solidFill>
                  <a:schemeClr val="tx1"/>
                </a:solidFill>
                <a:effectLst/>
                <a:latin typeface="+mn-lt"/>
                <a:ea typeface="+mn-ea"/>
                <a:cs typeface="+mn-cs"/>
              </a:rPr>
              <a:t>Voltatok már olyan helyzetben, amikor teljesen lefoglalt az életetek, izgalommal vártátok az előttetek álló jövőt, és váratlanul történt valami, ami miatt teljesen meg kellett változtatni a hozzáállásotokat?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Vajon mit fog tenni az asszony ebben a helyzetben?</a:t>
            </a:r>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C81986-734E-E14F-8EB8-2A672ACF60AE}"/>
              </a:ext>
            </a:extLst>
          </p:cNvPr>
          <p:cNvSpPr>
            <a:spLocks noGrp="1"/>
          </p:cNvSpPr>
          <p:nvPr>
            <p:ph type="dt" sz="half" idx="10"/>
          </p:nvPr>
        </p:nvSpPr>
        <p:spPr/>
        <p:txBody>
          <a:bodyPr/>
          <a:lstStyle/>
          <a:p>
            <a:fld id="{7B3C7CBF-FB75-374C-9CA6-00E2C006121B}" type="datetimeFigureOut">
              <a:rPr lang="en-US" smtClean="0"/>
              <a:t>2/24/2021</a:t>
            </a:fld>
            <a:endParaRPr lang="en-US"/>
          </a:p>
        </p:txBody>
      </p:sp>
      <p:sp>
        <p:nvSpPr>
          <p:cNvPr id="5" name="Footer Placeholder 4">
            <a:extLst>
              <a:ext uri="{FF2B5EF4-FFF2-40B4-BE49-F238E27FC236}">
                <a16:creationId xmlns:a16="http://schemas.microsoft.com/office/drawing/2014/main"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7B91C-A082-EC42-A4B7-67747B467227}"/>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037D0-B219-FA4E-8E0D-DD0CA9A587EB}"/>
              </a:ext>
            </a:extLst>
          </p:cNvPr>
          <p:cNvSpPr>
            <a:spLocks noGrp="1"/>
          </p:cNvSpPr>
          <p:nvPr>
            <p:ph type="dt" sz="half" idx="10"/>
          </p:nvPr>
        </p:nvSpPr>
        <p:spPr/>
        <p:txBody>
          <a:bodyPr/>
          <a:lstStyle/>
          <a:p>
            <a:fld id="{7B3C7CBF-FB75-374C-9CA6-00E2C006121B}" type="datetimeFigureOut">
              <a:rPr lang="en-US" smtClean="0"/>
              <a:t>2/24/2021</a:t>
            </a:fld>
            <a:endParaRPr lang="en-US"/>
          </a:p>
        </p:txBody>
      </p:sp>
      <p:sp>
        <p:nvSpPr>
          <p:cNvPr id="5" name="Footer Placeholder 4">
            <a:extLst>
              <a:ext uri="{FF2B5EF4-FFF2-40B4-BE49-F238E27FC236}">
                <a16:creationId xmlns:a16="http://schemas.microsoft.com/office/drawing/2014/main"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2C0E-EED4-1244-9722-6A3127B52A08}"/>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B5BF5-A380-4B46-B8BD-32CA7C294AF3}"/>
              </a:ext>
            </a:extLst>
          </p:cNvPr>
          <p:cNvSpPr>
            <a:spLocks noGrp="1"/>
          </p:cNvSpPr>
          <p:nvPr>
            <p:ph type="dt" sz="half" idx="10"/>
          </p:nvPr>
        </p:nvSpPr>
        <p:spPr/>
        <p:txBody>
          <a:bodyPr/>
          <a:lstStyle/>
          <a:p>
            <a:fld id="{7B3C7CBF-FB75-374C-9CA6-00E2C006121B}" type="datetimeFigureOut">
              <a:rPr lang="en-US" smtClean="0"/>
              <a:t>2/24/2021</a:t>
            </a:fld>
            <a:endParaRPr lang="en-US"/>
          </a:p>
        </p:txBody>
      </p:sp>
      <p:sp>
        <p:nvSpPr>
          <p:cNvPr id="6" name="Footer Placeholder 5">
            <a:extLst>
              <a:ext uri="{FF2B5EF4-FFF2-40B4-BE49-F238E27FC236}">
                <a16:creationId xmlns:a16="http://schemas.microsoft.com/office/drawing/2014/main"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8F28-A1FB-FA47-A999-DF5636606AAB}"/>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2/24/2021</a:t>
            </a:fld>
            <a:endParaRPr lang="en-US"/>
          </a:p>
        </p:txBody>
      </p:sp>
      <p:sp>
        <p:nvSpPr>
          <p:cNvPr id="5" name="Footer Placeholder 4">
            <a:extLst>
              <a:ext uri="{FF2B5EF4-FFF2-40B4-BE49-F238E27FC236}">
                <a16:creationId xmlns:a16="http://schemas.microsoft.com/office/drawing/2014/main"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FCE1-10C5-B248-8BE1-BC55D2A4EFBC}"/>
              </a:ext>
            </a:extLst>
          </p:cNvPr>
          <p:cNvSpPr>
            <a:spLocks noGrp="1"/>
          </p:cNvSpPr>
          <p:nvPr>
            <p:ph type="ctrTitle"/>
          </p:nvPr>
        </p:nvSpPr>
        <p:spPr>
          <a:xfrm>
            <a:off x="2095784" y="547392"/>
            <a:ext cx="7268307" cy="1083286"/>
          </a:xfrm>
        </p:spPr>
        <p:txBody>
          <a:bodyPr>
            <a:normAutofit/>
          </a:bodyPr>
          <a:lstStyle/>
          <a:p>
            <a:r>
              <a:rPr lang="hu-HU" dirty="0">
                <a:solidFill>
                  <a:schemeClr val="bg1"/>
                </a:solidFill>
                <a:latin typeface="Book Antiqua" panose="02040602050305030304" pitchFamily="18" charset="0"/>
              </a:rPr>
              <a:t>ELMEGYEK! </a:t>
            </a:r>
            <a:endParaRPr lang="en-US" dirty="0">
              <a:solidFill>
                <a:schemeClr val="bg1"/>
              </a:solidFill>
              <a:latin typeface="Book Antiqua" panose="02040602050305030304" pitchFamily="18" charset="0"/>
            </a:endParaRPr>
          </a:p>
        </p:txBody>
      </p:sp>
      <p:sp>
        <p:nvSpPr>
          <p:cNvPr id="3" name="Subtitle 2">
            <a:extLst>
              <a:ext uri="{FF2B5EF4-FFF2-40B4-BE49-F238E27FC236}">
                <a16:creationId xmlns:a16="http://schemas.microsoft.com/office/drawing/2014/main" id="{681B1456-D544-CC41-A02E-D5A66918173D}"/>
              </a:ext>
            </a:extLst>
          </p:cNvPr>
          <p:cNvSpPr>
            <a:spLocks noGrp="1"/>
          </p:cNvSpPr>
          <p:nvPr>
            <p:ph type="subTitle" idx="1"/>
          </p:nvPr>
        </p:nvSpPr>
        <p:spPr>
          <a:xfrm>
            <a:off x="1987014" y="1583912"/>
            <a:ext cx="7268307" cy="1898914"/>
          </a:xfrm>
        </p:spPr>
        <p:txBody>
          <a:bodyPr>
            <a:normAutofit/>
          </a:bodyPr>
          <a:lstStyle/>
          <a:p>
            <a:r>
              <a:rPr lang="hu-HU" sz="1400" b="0" dirty="0">
                <a:solidFill>
                  <a:schemeClr val="tx1"/>
                </a:solidFill>
                <a:latin typeface="Avenir Next" panose="020B0503020202020204" pitchFamily="34" charset="0"/>
              </a:rPr>
              <a:t>ÍRTA: </a:t>
            </a:r>
            <a:r>
              <a:rPr lang="en-US" sz="1400" b="0" dirty="0">
                <a:solidFill>
                  <a:schemeClr val="tx1"/>
                </a:solidFill>
                <a:latin typeface="Avenir Next" panose="020B0503020202020204" pitchFamily="34" charset="0"/>
              </a:rPr>
              <a:t> DANIJELA SCHUBERT</a:t>
            </a:r>
          </a:p>
          <a:p>
            <a:r>
              <a:rPr lang="hu-HU" sz="1400" b="0" dirty="0">
                <a:solidFill>
                  <a:schemeClr val="tx1"/>
                </a:solidFill>
                <a:latin typeface="Avenir Next" panose="020B0503020202020204" pitchFamily="34" charset="0"/>
              </a:rPr>
              <a:t>Dél-Csendes-óceáni Divízió</a:t>
            </a:r>
          </a:p>
        </p:txBody>
      </p:sp>
      <p:sp>
        <p:nvSpPr>
          <p:cNvPr id="4" name="TextBox 3">
            <a:extLst>
              <a:ext uri="{FF2B5EF4-FFF2-40B4-BE49-F238E27FC236}">
                <a16:creationId xmlns:a16="http://schemas.microsoft.com/office/drawing/2014/main" id="{69F2D9F1-74B8-484C-A7E2-F46A95FFFCBA}"/>
              </a:ext>
            </a:extLst>
          </p:cNvPr>
          <p:cNvSpPr txBox="1"/>
          <p:nvPr/>
        </p:nvSpPr>
        <p:spPr>
          <a:xfrm>
            <a:off x="1570578" y="6135328"/>
            <a:ext cx="3461205" cy="523220"/>
          </a:xfrm>
          <a:prstGeom prst="rect">
            <a:avLst/>
          </a:prstGeom>
          <a:noFill/>
        </p:spPr>
        <p:txBody>
          <a:bodyPr wrap="none" rtlCol="0">
            <a:spAutoFit/>
          </a:bodyPr>
          <a:lstStyle/>
          <a:p>
            <a:pPr algn="ctr"/>
            <a:r>
              <a:rPr lang="hu-HU" sz="1400" dirty="0">
                <a:latin typeface="Avenir Next" panose="020B0503020202020204" pitchFamily="34" charset="0"/>
              </a:rPr>
              <a:t>A GENERÁL KONFERENCIA NŐI SZOLGÁLATOK OSZTÁLYÁNAK</a:t>
            </a:r>
          </a:p>
          <a:p>
            <a:pPr algn="ctr"/>
            <a:r>
              <a:rPr lang="hu-HU" sz="1400" b="1" dirty="0">
                <a:solidFill>
                  <a:srgbClr val="935AB1"/>
                </a:solidFill>
                <a:latin typeface="Avenir Next" panose="020B0503020202020204" pitchFamily="34" charset="0"/>
              </a:rPr>
              <a:t>NEMZETKÖZI IMANAPJA</a:t>
            </a: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648929" y="1120877"/>
            <a:ext cx="8968037" cy="4782817"/>
          </a:xfrm>
        </p:spPr>
        <p:txBody>
          <a:bodyPr>
            <a:normAutofit/>
          </a:bodyPr>
          <a:lstStyle/>
          <a:p>
            <a:pPr marL="0" indent="0" algn="ctr">
              <a:buNone/>
            </a:pPr>
            <a:r>
              <a:rPr lang="hu-HU" sz="3600" dirty="0">
                <a:solidFill>
                  <a:schemeClr val="bg1"/>
                </a:solidFill>
                <a:latin typeface="Avenir Next" panose="020B0503020202020204" pitchFamily="34" charset="0"/>
              </a:rPr>
              <a:t>„ELMENVÉN </a:t>
            </a:r>
            <a:r>
              <a:rPr lang="hu-HU" sz="3600" b="1" dirty="0">
                <a:solidFill>
                  <a:schemeClr val="accent4">
                    <a:lumMod val="60000"/>
                    <a:lumOff val="40000"/>
                  </a:schemeClr>
                </a:solidFill>
                <a:latin typeface="Avenir Next" panose="020B0503020202020204" pitchFamily="34" charset="0"/>
                <a:cs typeface="Aharoni" panose="02010803020104030203" pitchFamily="2" charset="-79"/>
              </a:rPr>
              <a:t>ELMEGYEK  </a:t>
            </a:r>
            <a:r>
              <a:rPr lang="hu-HU" sz="3600" dirty="0">
                <a:solidFill>
                  <a:schemeClr val="bg1"/>
                </a:solidFill>
                <a:latin typeface="Avenir Next" panose="020B0503020202020204" pitchFamily="34" charset="0"/>
              </a:rPr>
              <a:t>VELED” </a:t>
            </a:r>
          </a:p>
          <a:p>
            <a:pPr marL="0" indent="0" algn="ctr">
              <a:buNone/>
            </a:pPr>
            <a:r>
              <a:rPr lang="hu-HU" sz="3600" dirty="0">
                <a:solidFill>
                  <a:schemeClr val="bg1"/>
                </a:solidFill>
                <a:latin typeface="Avenir Next" panose="020B0503020202020204" pitchFamily="34" charset="0"/>
              </a:rPr>
              <a:t>– FELELTE </a:t>
            </a:r>
            <a:r>
              <a:rPr lang="hu-HU" sz="3600" b="1" dirty="0">
                <a:solidFill>
                  <a:schemeClr val="accent4">
                    <a:lumMod val="60000"/>
                    <a:lumOff val="40000"/>
                  </a:schemeClr>
                </a:solidFill>
                <a:latin typeface="Avenir Next" panose="020B0503020202020204" pitchFamily="34" charset="0"/>
                <a:cs typeface="Aharoni" panose="02010803020104030203" pitchFamily="2" charset="-79"/>
              </a:rPr>
              <a:t>DEBÓRA</a:t>
            </a:r>
          </a:p>
          <a:p>
            <a:pPr marL="0" indent="0" algn="ctr">
              <a:buNone/>
            </a:pPr>
            <a:endParaRPr lang="hu-HU" sz="3600" dirty="0">
              <a:solidFill>
                <a:schemeClr val="bg1"/>
              </a:solidFill>
              <a:latin typeface="Avenir Next" panose="020B0503020202020204" pitchFamily="34" charset="0"/>
            </a:endParaRPr>
          </a:p>
          <a:p>
            <a:pPr marL="0" indent="0" algn="ctr">
              <a:buNone/>
            </a:pPr>
            <a:r>
              <a:rPr lang="hu-HU" sz="3600" dirty="0">
                <a:solidFill>
                  <a:schemeClr val="bg1"/>
                </a:solidFill>
                <a:latin typeface="Avenir Next" panose="020B0503020202020204" pitchFamily="34" charset="0"/>
              </a:rPr>
              <a:t>BÍRÁK 4:9 </a:t>
            </a:r>
          </a:p>
          <a:p>
            <a:pPr marL="0" indent="0">
              <a:buNone/>
            </a:pPr>
            <a:endParaRPr lang="en-US" sz="36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111D55-E198-6443-A4B2-716ABBC030FB}"/>
              </a:ext>
            </a:extLst>
          </p:cNvPr>
          <p:cNvSpPr>
            <a:spLocks noGrp="1"/>
          </p:cNvSpPr>
          <p:nvPr>
            <p:ph type="title"/>
          </p:nvPr>
        </p:nvSpPr>
        <p:spPr>
          <a:xfrm>
            <a:off x="1109979" y="4823045"/>
            <a:ext cx="10438007" cy="1560320"/>
          </a:xfrm>
        </p:spPr>
        <p:txBody>
          <a:bodyPr vert="horz" lIns="91440" tIns="45720" rIns="91440" bIns="45720" rtlCol="0" anchor="b">
            <a:noAutofit/>
          </a:bodyPr>
          <a:lstStyle/>
          <a:p>
            <a:pPr algn="ctr">
              <a:lnSpc>
                <a:spcPct val="100000"/>
              </a:lnSpc>
            </a:pPr>
            <a:r>
              <a:rPr lang="en-US" sz="4000" b="1" dirty="0">
                <a:latin typeface="Avenir Next" panose="020B0503020202020204" pitchFamily="34" charset="0"/>
                <a:cs typeface="+mj-cs"/>
              </a:rPr>
              <a:t>3</a:t>
            </a:r>
            <a:r>
              <a:rPr lang="hu-HU" sz="4000" b="1" dirty="0">
                <a:latin typeface="Avenir Next" panose="020B0503020202020204" pitchFamily="34" charset="0"/>
                <a:cs typeface="+mj-cs"/>
              </a:rPr>
              <a:t>. TÖRTÉNET</a:t>
            </a:r>
            <a:br>
              <a:rPr lang="en-US" sz="4000" dirty="0">
                <a:latin typeface="Avenir Next" panose="020B0503020202020204" pitchFamily="34" charset="0"/>
                <a:cs typeface="+mj-cs"/>
              </a:rPr>
            </a:br>
            <a:r>
              <a:rPr lang="hu-HU" sz="2800" dirty="0">
                <a:latin typeface="Avenir Next" panose="020B0503020202020204" pitchFamily="34" charset="0"/>
              </a:rPr>
              <a:t>ELTÉRT A TÖBBIEKTŐL, MERT IDEGENHEZ MENT FELESÉGÜL </a:t>
            </a:r>
            <a:endParaRPr lang="en-US" sz="40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hu-HU" sz="3200" b="1" dirty="0">
                <a:solidFill>
                  <a:schemeClr val="bg1"/>
                </a:solidFill>
                <a:latin typeface="Avenir Next" panose="020B0503020202020204" pitchFamily="34" charset="0"/>
              </a:rPr>
              <a:t>MI LESZ </a:t>
            </a:r>
            <a:r>
              <a:rPr lang="hu-HU" sz="3200" dirty="0">
                <a:solidFill>
                  <a:schemeClr val="bg1"/>
                </a:solidFill>
                <a:latin typeface="Avenir Next" panose="020B0503020202020204" pitchFamily="34" charset="0"/>
              </a:rPr>
              <a:t>AKKOR MOST VELE? </a:t>
            </a:r>
          </a:p>
          <a:p>
            <a:pPr marL="0" indent="0" algn="ctr">
              <a:buNone/>
            </a:pPr>
            <a:r>
              <a:rPr lang="hu-HU" sz="3200" b="1" dirty="0">
                <a:solidFill>
                  <a:schemeClr val="bg1"/>
                </a:solidFill>
                <a:latin typeface="Avenir Next" panose="020B0503020202020204" pitchFamily="34" charset="0"/>
              </a:rPr>
              <a:t>MILYEN JÖVŐ </a:t>
            </a:r>
            <a:r>
              <a:rPr lang="hu-HU" sz="3200" dirty="0">
                <a:solidFill>
                  <a:schemeClr val="bg1"/>
                </a:solidFill>
                <a:latin typeface="Avenir Next" panose="020B0503020202020204" pitchFamily="34" charset="0"/>
              </a:rPr>
              <a:t>VÁR MAJD RÁ</a:t>
            </a:r>
          </a:p>
          <a:p>
            <a:pPr marL="0" indent="0" algn="ctr">
              <a:buNone/>
            </a:pPr>
            <a:r>
              <a:rPr lang="hu-HU" sz="3200" dirty="0">
                <a:solidFill>
                  <a:schemeClr val="bg1"/>
                </a:solidFill>
                <a:latin typeface="Avenir Next" panose="020B0503020202020204" pitchFamily="34" charset="0"/>
              </a:rPr>
              <a:t>IDEGENKÉNT? </a:t>
            </a: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638800" y="1825624"/>
            <a:ext cx="4478215" cy="4588427"/>
          </a:xfrm>
        </p:spPr>
        <p:txBody>
          <a:bodyPr>
            <a:normAutofit fontScale="92500"/>
          </a:bodyPr>
          <a:lstStyle/>
          <a:p>
            <a:pPr marL="0" indent="0" algn="ctr">
              <a:lnSpc>
                <a:spcPct val="110000"/>
              </a:lnSpc>
              <a:buNone/>
            </a:pPr>
            <a:r>
              <a:rPr lang="hu-HU" dirty="0">
                <a:solidFill>
                  <a:schemeClr val="bg1"/>
                </a:solidFill>
                <a:latin typeface="Avenir Next" panose="020B0503020202020204" pitchFamily="34" charset="0"/>
              </a:rPr>
              <a:t>VOLTATOK MÁR OLYAN HELYZETBEN, AMIKOR AZ ÉLET OLY SOK BÁNATTAL SÚJTOTT? </a:t>
            </a:r>
            <a:r>
              <a:rPr lang="hu-HU" b="1" dirty="0">
                <a:solidFill>
                  <a:schemeClr val="bg1"/>
                </a:solidFill>
                <a:latin typeface="Avenir Next" panose="020B0503020202020204" pitchFamily="34" charset="0"/>
              </a:rPr>
              <a:t>SZERETTEITEK MEGHALTAK ÉS NEHÉZ VÁLASZTÁSOK ELŐTT ÁLLTATOK? </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hu-HU" sz="4400" dirty="0">
                <a:solidFill>
                  <a:schemeClr val="bg1"/>
                </a:solidFill>
                <a:latin typeface="Avenir Next" panose="020B0503020202020204" pitchFamily="34" charset="0"/>
                <a:cs typeface="Aharoni" panose="02010803020104030203" pitchFamily="2" charset="-79"/>
              </a:rPr>
              <a:t>DÖNTÉSEK  </a:t>
            </a:r>
          </a:p>
          <a:p>
            <a:pPr algn="ctr"/>
            <a:r>
              <a:rPr lang="hu-HU" sz="4400" b="1" dirty="0">
                <a:solidFill>
                  <a:srgbClr val="935AB1"/>
                </a:solidFill>
                <a:latin typeface="Avenir Next" panose="020B0503020202020204" pitchFamily="34" charset="0"/>
                <a:cs typeface="Aharoni" panose="02010803020104030203" pitchFamily="2" charset="-79"/>
              </a:rPr>
              <a:t>A GYÁSZBAN</a:t>
            </a:r>
          </a:p>
        </p:txBody>
      </p:sp>
      <p:sp>
        <p:nvSpPr>
          <p:cNvPr id="5" name="Rectangle 4">
            <a:extLst>
              <a:ext uri="{FF2B5EF4-FFF2-40B4-BE49-F238E27FC236}">
                <a16:creationId xmlns:a16="http://schemas.microsoft.com/office/drawing/2014/main" id="{F612B0B6-7575-3747-95B8-E0800A3D3E41}"/>
              </a:ext>
            </a:extLst>
          </p:cNvPr>
          <p:cNvSpPr/>
          <p:nvPr/>
        </p:nvSpPr>
        <p:spPr>
          <a:xfrm>
            <a:off x="10515600" y="500062"/>
            <a:ext cx="1760029" cy="369332"/>
          </a:xfrm>
          <a:prstGeom prst="rect">
            <a:avLst/>
          </a:prstGeom>
        </p:spPr>
        <p:txBody>
          <a:bodyPr wrap="square">
            <a:spAutoFit/>
          </a:bodyPr>
          <a:lstStyle/>
          <a:p>
            <a:r>
              <a:rPr lang="hu-HU" dirty="0">
                <a:ea typeface="+mn-ea"/>
              </a:rPr>
              <a:t>3. TÖRTÉNET</a:t>
            </a:r>
            <a:endParaRPr lang="en-US" dirty="0"/>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206062" y="869394"/>
            <a:ext cx="8778766" cy="4351338"/>
          </a:xfrm>
        </p:spPr>
        <p:txBody>
          <a:bodyPr>
            <a:normAutofit/>
          </a:bodyPr>
          <a:lstStyle/>
          <a:p>
            <a:pPr marL="0" indent="0" algn="ctr">
              <a:lnSpc>
                <a:spcPct val="100000"/>
              </a:lnSpc>
              <a:buNone/>
            </a:pPr>
            <a:r>
              <a:rPr lang="hu-HU" sz="3200" b="1" dirty="0">
                <a:solidFill>
                  <a:schemeClr val="accent4">
                    <a:lumMod val="60000"/>
                    <a:lumOff val="40000"/>
                  </a:schemeClr>
                </a:solidFill>
                <a:latin typeface="Avenir Next" panose="020B0503020202020204" pitchFamily="34" charset="0"/>
                <a:cs typeface="Aharoni" panose="02010803020104030203" pitchFamily="2" charset="-79"/>
              </a:rPr>
              <a:t>„RUTH</a:t>
            </a:r>
            <a:r>
              <a:rPr lang="hu-HU" sz="3200" dirty="0">
                <a:solidFill>
                  <a:schemeClr val="bg1"/>
                </a:solidFill>
                <a:latin typeface="Avenir Next" panose="020B0503020202020204" pitchFamily="34" charset="0"/>
              </a:rPr>
              <a:t> PEDIG MONDA: </a:t>
            </a:r>
          </a:p>
          <a:p>
            <a:pPr marL="0" indent="0" algn="ctr">
              <a:lnSpc>
                <a:spcPct val="100000"/>
              </a:lnSpc>
              <a:buNone/>
            </a:pPr>
            <a:r>
              <a:rPr lang="hu-HU" sz="3200" dirty="0">
                <a:solidFill>
                  <a:schemeClr val="bg1"/>
                </a:solidFill>
                <a:latin typeface="Avenir Next" panose="020B0503020202020204" pitchFamily="34" charset="0"/>
              </a:rPr>
              <a:t>NE UNSZOLJ, HOGY ELHAGYJALAK, </a:t>
            </a:r>
          </a:p>
          <a:p>
            <a:pPr marL="0" indent="0" algn="ctr">
              <a:lnSpc>
                <a:spcPct val="100000"/>
              </a:lnSpc>
              <a:buNone/>
            </a:pPr>
            <a:r>
              <a:rPr lang="hu-HU" sz="3200" dirty="0">
                <a:solidFill>
                  <a:schemeClr val="bg1"/>
                </a:solidFill>
                <a:latin typeface="Avenir Next" panose="020B0503020202020204" pitchFamily="34" charset="0"/>
              </a:rPr>
              <a:t>MERT </a:t>
            </a:r>
          </a:p>
          <a:p>
            <a:pPr marL="0" indent="0" algn="ctr">
              <a:lnSpc>
                <a:spcPct val="100000"/>
              </a:lnSpc>
              <a:buNone/>
            </a:pPr>
            <a:r>
              <a:rPr lang="hu-HU" sz="3200" dirty="0">
                <a:solidFill>
                  <a:schemeClr val="bg1"/>
                </a:solidFill>
                <a:latin typeface="Avenir Next" panose="020B0503020202020204" pitchFamily="34" charset="0"/>
              </a:rPr>
              <a:t>AHOVA  TE MÉGY, ODA </a:t>
            </a:r>
            <a:r>
              <a:rPr lang="hu-HU" sz="3200" b="1" dirty="0">
                <a:solidFill>
                  <a:srgbClr val="5DCEAF">
                    <a:lumMod val="60000"/>
                    <a:lumOff val="40000"/>
                  </a:srgbClr>
                </a:solidFill>
                <a:latin typeface="Avenir Next" panose="020B0503020202020204" pitchFamily="34" charset="0"/>
                <a:cs typeface="Aharoni" panose="02010803020104030203" pitchFamily="2" charset="-79"/>
              </a:rPr>
              <a:t>MEGYEK.” </a:t>
            </a:r>
            <a:endParaRPr lang="hu-HU" sz="3200" b="1" dirty="0">
              <a:solidFill>
                <a:schemeClr val="accent4">
                  <a:lumMod val="60000"/>
                  <a:lumOff val="40000"/>
                </a:schemeClr>
              </a:solidFill>
              <a:latin typeface="Avenir Next" panose="020B0503020202020204" pitchFamily="34" charset="0"/>
            </a:endParaRPr>
          </a:p>
          <a:p>
            <a:pPr marL="0" indent="0" algn="ctr">
              <a:lnSpc>
                <a:spcPct val="100000"/>
              </a:lnSpc>
              <a:buNone/>
            </a:pPr>
            <a:r>
              <a:rPr lang="hu-HU" sz="3200" dirty="0">
                <a:solidFill>
                  <a:schemeClr val="bg1"/>
                </a:solidFill>
                <a:latin typeface="Avenir Next" panose="020B0503020202020204" pitchFamily="34" charset="0"/>
              </a:rPr>
              <a:t>RUTH 1:16 </a:t>
            </a:r>
            <a:endParaRPr lang="hu-HU" sz="3200" dirty="0">
              <a:latin typeface="Avenir Next" panose="020B0503020202020204" pitchFamily="34" charset="0"/>
            </a:endParaRPr>
          </a:p>
        </p:txBody>
      </p:sp>
      <p:sp>
        <p:nvSpPr>
          <p:cNvPr id="4" name="Rectangle 3">
            <a:extLst>
              <a:ext uri="{FF2B5EF4-FFF2-40B4-BE49-F238E27FC236}">
                <a16:creationId xmlns:a16="http://schemas.microsoft.com/office/drawing/2014/main" id="{8FC5305D-1740-9C43-B9D4-EDF8F203CD11}"/>
              </a:ext>
            </a:extLst>
          </p:cNvPr>
          <p:cNvSpPr/>
          <p:nvPr/>
        </p:nvSpPr>
        <p:spPr>
          <a:xfrm>
            <a:off x="10480431" y="500062"/>
            <a:ext cx="1795198" cy="369332"/>
          </a:xfrm>
          <a:prstGeom prst="rect">
            <a:avLst/>
          </a:prstGeom>
        </p:spPr>
        <p:txBody>
          <a:bodyPr wrap="square">
            <a:spAutoFit/>
          </a:bodyPr>
          <a:lstStyle/>
          <a:p>
            <a:r>
              <a:rPr lang="hu-HU" dirty="0">
                <a:ea typeface="+mn-ea"/>
              </a:rPr>
              <a:t>3. TÖRTÉNET</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FDC9B-0322-BF4C-A210-D247AA57419F}"/>
              </a:ext>
            </a:extLst>
          </p:cNvPr>
          <p:cNvSpPr>
            <a:spLocks noGrp="1"/>
          </p:cNvSpPr>
          <p:nvPr>
            <p:ph type="title"/>
          </p:nvPr>
        </p:nvSpPr>
        <p:spPr>
          <a:xfrm>
            <a:off x="0" y="4922738"/>
            <a:ext cx="12433792" cy="1368915"/>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4</a:t>
            </a:r>
            <a:r>
              <a:rPr lang="hu-HU" sz="3600" b="1" dirty="0">
                <a:latin typeface="Avenir Next" panose="020B0503020202020204" pitchFamily="34" charset="0"/>
                <a:cs typeface="+mj-cs"/>
              </a:rPr>
              <a:t>. TÖRTÉNET</a:t>
            </a:r>
            <a:br>
              <a:rPr lang="en-US" sz="3600" dirty="0">
                <a:latin typeface="Avenir Next" panose="020B0503020202020204" pitchFamily="34" charset="0"/>
                <a:cs typeface="+mj-cs"/>
              </a:rPr>
            </a:br>
            <a:r>
              <a:rPr lang="hu-HU" sz="2800" dirty="0">
                <a:latin typeface="Avenir Next" panose="020B0503020202020204" pitchFamily="34" charset="0"/>
              </a:rPr>
              <a:t>MIT CSINÁL?</a:t>
            </a:r>
            <a:br>
              <a:rPr lang="en-US" sz="2800" dirty="0">
                <a:latin typeface="Avenir Next" panose="020B0503020202020204" pitchFamily="34" charset="0"/>
              </a:rPr>
            </a:br>
            <a:r>
              <a:rPr lang="hu-HU" sz="2800" dirty="0">
                <a:latin typeface="Avenir Next" panose="020B0503020202020204" pitchFamily="34" charset="0"/>
              </a:rPr>
              <a:t>- KÉRDEZTE DÖBBBENTEN</a:t>
            </a:r>
            <a:br>
              <a:rPr lang="en-US" sz="2800" dirty="0">
                <a:latin typeface="Avenir Next" panose="020B0503020202020204" pitchFamily="34" charset="0"/>
              </a:rPr>
            </a:b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027688"/>
            <a:ext cx="8789276" cy="4351338"/>
          </a:xfrm>
        </p:spPr>
        <p:txBody>
          <a:bodyPr anchor="t"/>
          <a:lstStyle/>
          <a:p>
            <a:pPr marL="0" indent="0" algn="ctr">
              <a:lnSpc>
                <a:spcPct val="100000"/>
              </a:lnSpc>
              <a:buNone/>
            </a:pPr>
            <a:r>
              <a:rPr lang="hu-HU" dirty="0">
                <a:solidFill>
                  <a:schemeClr val="bg1"/>
                </a:solidFill>
                <a:latin typeface="Avenir Next" panose="020B0503020202020204" pitchFamily="34" charset="0"/>
              </a:rPr>
              <a:t>HALVÁNY </a:t>
            </a:r>
            <a:r>
              <a:rPr lang="hu-HU" b="1" dirty="0">
                <a:solidFill>
                  <a:schemeClr val="bg1"/>
                </a:solidFill>
                <a:latin typeface="Avenir Next" panose="020B0503020202020204" pitchFamily="34" charset="0"/>
              </a:rPr>
              <a:t>SEJTELME </a:t>
            </a:r>
          </a:p>
          <a:p>
            <a:pPr marL="0" indent="0" algn="ctr">
              <a:lnSpc>
                <a:spcPct val="100000"/>
              </a:lnSpc>
              <a:buNone/>
            </a:pPr>
            <a:r>
              <a:rPr lang="hu-HU" dirty="0">
                <a:solidFill>
                  <a:schemeClr val="bg1"/>
                </a:solidFill>
                <a:latin typeface="Avenir Next" panose="020B0503020202020204" pitchFamily="34" charset="0"/>
              </a:rPr>
              <a:t>SEM VOLT, HOGY MILYEN </a:t>
            </a:r>
          </a:p>
          <a:p>
            <a:pPr marL="0" indent="0" algn="ctr">
              <a:lnSpc>
                <a:spcPct val="100000"/>
              </a:lnSpc>
              <a:buNone/>
            </a:pPr>
            <a:r>
              <a:rPr lang="hu-HU" b="1" dirty="0">
                <a:solidFill>
                  <a:schemeClr val="bg1"/>
                </a:solidFill>
                <a:latin typeface="Avenir Next" panose="020B0503020202020204" pitchFamily="34" charset="0"/>
              </a:rPr>
              <a:t>ROSSZ HÍRT </a:t>
            </a:r>
            <a:r>
              <a:rPr lang="hu-HU" dirty="0">
                <a:solidFill>
                  <a:schemeClr val="bg1"/>
                </a:solidFill>
                <a:latin typeface="Avenir Next" panose="020B0503020202020204" pitchFamily="34" charset="0"/>
              </a:rPr>
              <a:t>FOG HALLANI. </a:t>
            </a: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6096000" y="1651819"/>
            <a:ext cx="4084077" cy="4380271"/>
          </a:xfrm>
        </p:spPr>
        <p:txBody>
          <a:bodyPr>
            <a:normAutofit fontScale="85000" lnSpcReduction="10000"/>
          </a:bodyPr>
          <a:lstStyle/>
          <a:p>
            <a:pPr marL="0" indent="0" algn="ctr">
              <a:lnSpc>
                <a:spcPct val="140000"/>
              </a:lnSpc>
              <a:buNone/>
            </a:pPr>
            <a:r>
              <a:rPr lang="hu-HU" sz="2800" dirty="0">
                <a:solidFill>
                  <a:schemeClr val="bg1"/>
                </a:solidFill>
                <a:latin typeface="Avenir Next" panose="020B0503020202020204" pitchFamily="34" charset="0"/>
              </a:rPr>
              <a:t>VOLTATOK MÁR OLYAN VEZETŐ POZÍCIÓBAN, AHOL NEHÉZ DÖNTÉSEKET KELLETT HOZNOTOK? AMIKOR </a:t>
            </a:r>
            <a:r>
              <a:rPr lang="hu-HU" sz="2800" b="1" dirty="0">
                <a:solidFill>
                  <a:schemeClr val="bg1"/>
                </a:solidFill>
                <a:latin typeface="Avenir Next" panose="020B0503020202020204" pitchFamily="34" charset="0"/>
              </a:rPr>
              <a:t>KI KELLETT ÁLLNI EGY BIZONYOS ÜGY MELLETT</a:t>
            </a:r>
            <a:r>
              <a:rPr lang="hu-HU" sz="2800" dirty="0">
                <a:solidFill>
                  <a:schemeClr val="bg1"/>
                </a:solidFill>
                <a:latin typeface="Avenir Next" panose="020B0503020202020204" pitchFamily="34" charset="0"/>
              </a:rPr>
              <a:t>, VAGY </a:t>
            </a:r>
            <a:r>
              <a:rPr lang="hu-HU" sz="2800" b="1" dirty="0">
                <a:solidFill>
                  <a:schemeClr val="bg1"/>
                </a:solidFill>
                <a:latin typeface="Avenir Next" panose="020B0503020202020204" pitchFamily="34" charset="0"/>
              </a:rPr>
              <a:t>FEL KELLETT SZÓLALNOTOK VALAKINEK AZ ÉRDEKÉBEN? </a:t>
            </a:r>
            <a:endParaRPr lang="hu-HU"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hu-HU" sz="4400" dirty="0">
                <a:solidFill>
                  <a:schemeClr val="bg1"/>
                </a:solidFill>
                <a:latin typeface="Avenir Next" panose="020B0503020202020204" pitchFamily="34" charset="0"/>
                <a:cs typeface="Aharoni" panose="02010803020104030203" pitchFamily="2" charset="-79"/>
              </a:rPr>
              <a:t>SZÓT EMELNI  </a:t>
            </a:r>
          </a:p>
          <a:p>
            <a:pPr algn="ctr"/>
            <a:r>
              <a:rPr lang="hu-HU" sz="4400" b="1" dirty="0">
                <a:solidFill>
                  <a:srgbClr val="935AB1"/>
                </a:solidFill>
                <a:latin typeface="Avenir Next" panose="020B0503020202020204" pitchFamily="34" charset="0"/>
                <a:cs typeface="Aharoni" panose="02010803020104030203" pitchFamily="2" charset="-79"/>
              </a:rPr>
              <a:t>A TÖBBIEKÉRT</a:t>
            </a: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331576" y="292047"/>
            <a:ext cx="9408455" cy="3540374"/>
          </a:xfrm>
        </p:spPr>
        <p:txBody>
          <a:bodyPr>
            <a:normAutofit/>
          </a:bodyPr>
          <a:lstStyle/>
          <a:p>
            <a:pPr marL="0" indent="0" algn="ctr">
              <a:lnSpc>
                <a:spcPct val="100000"/>
              </a:lnSpc>
              <a:buNone/>
            </a:pPr>
            <a:r>
              <a:rPr lang="hu-HU" dirty="0">
                <a:solidFill>
                  <a:schemeClr val="bg1"/>
                </a:solidFill>
                <a:latin typeface="Avenir Next" panose="020B0503020202020204" pitchFamily="34" charset="0"/>
              </a:rPr>
              <a:t>„MENJ EL ÉS GYŰJTS EGYBE MINDEN ZSIDÓT, </a:t>
            </a:r>
          </a:p>
          <a:p>
            <a:pPr marL="0" indent="0" algn="ctr">
              <a:lnSpc>
                <a:spcPct val="100000"/>
              </a:lnSpc>
              <a:buNone/>
            </a:pPr>
            <a:r>
              <a:rPr lang="hu-HU" dirty="0">
                <a:solidFill>
                  <a:schemeClr val="bg1"/>
                </a:solidFill>
                <a:latin typeface="Avenir Next" panose="020B0503020202020204" pitchFamily="34" charset="0"/>
              </a:rPr>
              <a:t>AKI SUSÁNBAN TALÁLTATIK, ÉS </a:t>
            </a:r>
          </a:p>
          <a:p>
            <a:pPr marL="0" indent="0" algn="ctr">
              <a:lnSpc>
                <a:spcPct val="100000"/>
              </a:lnSpc>
              <a:buNone/>
            </a:pPr>
            <a:r>
              <a:rPr lang="hu-HU" dirty="0">
                <a:solidFill>
                  <a:schemeClr val="bg1"/>
                </a:solidFill>
                <a:latin typeface="Avenir Next" panose="020B0503020202020204" pitchFamily="34" charset="0"/>
              </a:rPr>
              <a:t>BÖJTÖLJETEK ÉRETTEM ÉS NE EGYETEK ÉS NE IGYATOK </a:t>
            </a:r>
          </a:p>
          <a:p>
            <a:pPr marL="0" indent="0" algn="ctr">
              <a:lnSpc>
                <a:spcPct val="100000"/>
              </a:lnSpc>
              <a:buNone/>
            </a:pPr>
            <a:r>
              <a:rPr lang="hu-HU" dirty="0">
                <a:solidFill>
                  <a:schemeClr val="bg1"/>
                </a:solidFill>
                <a:latin typeface="Avenir Next" panose="020B0503020202020204" pitchFamily="34" charset="0"/>
              </a:rPr>
              <a:t>HÁROM NAPIG SE ÉJJEL SE NAPPAL, </a:t>
            </a:r>
          </a:p>
          <a:p>
            <a:pPr marL="0" indent="0" algn="ctr">
              <a:lnSpc>
                <a:spcPct val="100000"/>
              </a:lnSpc>
              <a:buNone/>
            </a:pPr>
            <a:r>
              <a:rPr lang="hu-HU" dirty="0">
                <a:solidFill>
                  <a:schemeClr val="bg1"/>
                </a:solidFill>
                <a:latin typeface="Avenir Next" panose="020B0503020202020204" pitchFamily="34" charset="0"/>
              </a:rPr>
              <a:t>ÉN IS ÉS LEÁNYAIM ÍGY BÖJTÖLÜNK, ÉS </a:t>
            </a:r>
          </a:p>
          <a:p>
            <a:pPr marL="0" indent="0" algn="ctr">
              <a:lnSpc>
                <a:spcPct val="100000"/>
              </a:lnSpc>
              <a:buNone/>
            </a:pPr>
            <a:r>
              <a:rPr lang="hu-HU" dirty="0">
                <a:solidFill>
                  <a:schemeClr val="bg1"/>
                </a:solidFill>
                <a:latin typeface="Avenir Next" panose="020B0503020202020204" pitchFamily="34" charset="0"/>
              </a:rPr>
              <a:t>EKKÉPPEN </a:t>
            </a:r>
            <a:r>
              <a:rPr lang="hu-HU" b="1" dirty="0">
                <a:solidFill>
                  <a:schemeClr val="accent4">
                    <a:lumMod val="60000"/>
                    <a:lumOff val="40000"/>
                  </a:schemeClr>
                </a:solidFill>
                <a:latin typeface="Avenir Next" panose="020B0503020202020204" pitchFamily="34" charset="0"/>
                <a:cs typeface="Aharoni" panose="02010803020104030203" pitchFamily="2" charset="-79"/>
              </a:rPr>
              <a:t>MEGYEK BE </a:t>
            </a:r>
            <a:r>
              <a:rPr lang="hu-HU" dirty="0">
                <a:solidFill>
                  <a:schemeClr val="bg1"/>
                </a:solidFill>
                <a:latin typeface="Avenir Next" panose="020B0503020202020204" pitchFamily="34" charset="0"/>
              </a:rPr>
              <a:t>A KIRÁLYHOZ.” </a:t>
            </a:r>
            <a:endParaRPr lang="en-US" b="1" dirty="0">
              <a:solidFill>
                <a:schemeClr val="accent4">
                  <a:lumMod val="60000"/>
                  <a:lumOff val="40000"/>
                </a:schemeClr>
              </a:solidFill>
              <a:latin typeface="Avenir Next" panose="020B0503020202020204" pitchFamily="34" charset="0"/>
            </a:endParaRPr>
          </a:p>
        </p:txBody>
      </p:sp>
      <p:sp>
        <p:nvSpPr>
          <p:cNvPr id="5" name="TextBox 4">
            <a:extLst>
              <a:ext uri="{FF2B5EF4-FFF2-40B4-BE49-F238E27FC236}">
                <a16:creationId xmlns:a16="http://schemas.microsoft.com/office/drawing/2014/main" id="{55162D26-3A6F-9E4B-9E0D-E2A2D98CA049}"/>
              </a:ext>
            </a:extLst>
          </p:cNvPr>
          <p:cNvSpPr txBox="1"/>
          <p:nvPr/>
        </p:nvSpPr>
        <p:spPr>
          <a:xfrm>
            <a:off x="670559" y="4856619"/>
            <a:ext cx="3316343" cy="523220"/>
          </a:xfrm>
          <a:prstGeom prst="rect">
            <a:avLst/>
          </a:prstGeom>
          <a:noFill/>
        </p:spPr>
        <p:txBody>
          <a:bodyPr wrap="square" rtlCol="0">
            <a:spAutoFit/>
          </a:bodyPr>
          <a:lstStyle/>
          <a:p>
            <a:pPr algn="ctr"/>
            <a:r>
              <a:rPr lang="en-US" sz="2800" b="1" dirty="0">
                <a:solidFill>
                  <a:schemeClr val="accent4">
                    <a:lumMod val="60000"/>
                    <a:lumOff val="40000"/>
                  </a:schemeClr>
                </a:solidFill>
                <a:latin typeface="Avenir Next" panose="020B0503020202020204" pitchFamily="34" charset="0"/>
                <a:cs typeface="Aharoni" panose="02010803020104030203" pitchFamily="2" charset="-79"/>
              </a:rPr>
              <a:t>ES</a:t>
            </a:r>
            <a:r>
              <a:rPr lang="hu-HU" sz="2800" b="1" dirty="0">
                <a:solidFill>
                  <a:schemeClr val="accent4">
                    <a:lumMod val="60000"/>
                    <a:lumOff val="40000"/>
                  </a:schemeClr>
                </a:solidFill>
                <a:latin typeface="Avenir Next" panose="020B0503020202020204" pitchFamily="34" charset="0"/>
                <a:cs typeface="Aharoni" panose="02010803020104030203" pitchFamily="2" charset="-79"/>
              </a:rPr>
              <a:t>Z</a:t>
            </a:r>
            <a:r>
              <a:rPr lang="en-US" sz="2800" b="1" dirty="0">
                <a:solidFill>
                  <a:schemeClr val="accent4">
                    <a:lumMod val="60000"/>
                    <a:lumOff val="40000"/>
                  </a:schemeClr>
                </a:solidFill>
                <a:latin typeface="Avenir Next" panose="020B0503020202020204" pitchFamily="34" charset="0"/>
                <a:cs typeface="Aharoni" panose="02010803020104030203" pitchFamily="2" charset="-79"/>
              </a:rPr>
              <a:t>TER</a:t>
            </a:r>
            <a:r>
              <a:rPr lang="en-US" sz="2800" b="1" dirty="0">
                <a:solidFill>
                  <a:schemeClr val="accent4">
                    <a:lumMod val="60000"/>
                    <a:lumOff val="40000"/>
                  </a:schemeClr>
                </a:solidFill>
                <a:latin typeface="Avenir Next" panose="020B0503020202020204" pitchFamily="34" charset="0"/>
              </a:rPr>
              <a:t> </a:t>
            </a:r>
            <a:r>
              <a:rPr lang="en-US" sz="2800" dirty="0">
                <a:solidFill>
                  <a:schemeClr val="bg1"/>
                </a:solidFill>
                <a:latin typeface="Avenir Next" panose="020B0503020202020204" pitchFamily="34" charset="0"/>
              </a:rPr>
              <a:t>4:16</a:t>
            </a:r>
            <a:r>
              <a:rPr lang="hu-HU" sz="2800" dirty="0">
                <a:solidFill>
                  <a:schemeClr val="bg1"/>
                </a:solidFill>
                <a:latin typeface="Avenir Next" panose="020B0503020202020204" pitchFamily="34" charset="0"/>
              </a:rPr>
              <a:t> </a:t>
            </a:r>
            <a:endParaRPr lang="en-US" dirty="0">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52C3-C5F9-BC40-A95F-19D626786FCF}"/>
              </a:ext>
            </a:extLst>
          </p:cNvPr>
          <p:cNvSpPr>
            <a:spLocks noGrp="1"/>
          </p:cNvSpPr>
          <p:nvPr>
            <p:ph type="title"/>
          </p:nvPr>
        </p:nvSpPr>
        <p:spPr>
          <a:xfrm>
            <a:off x="1390200" y="4867292"/>
            <a:ext cx="9966960" cy="1560320"/>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5</a:t>
            </a:r>
            <a:r>
              <a:rPr lang="hu-HU" sz="3600" b="1" dirty="0">
                <a:latin typeface="Avenir Next" panose="020B0503020202020204" pitchFamily="34" charset="0"/>
                <a:cs typeface="+mj-cs"/>
              </a:rPr>
              <a:t>. TÖRTÉNET</a:t>
            </a:r>
            <a:br>
              <a:rPr lang="en-US" dirty="0">
                <a:latin typeface="Avenir Next" panose="020B0503020202020204" pitchFamily="34" charset="0"/>
                <a:cs typeface="+mj-cs"/>
              </a:rPr>
            </a:br>
            <a:r>
              <a:rPr lang="hu-HU" sz="2800" dirty="0">
                <a:latin typeface="Avenir Next" panose="020B0503020202020204" pitchFamily="34" charset="0"/>
              </a:rPr>
              <a:t>ISMERTE A JÖVŐT.</a:t>
            </a:r>
            <a:r>
              <a:rPr lang="en-US" sz="2800" dirty="0">
                <a:latin typeface="Avenir Next" panose="020B0503020202020204" pitchFamily="34" charset="0"/>
              </a:rPr>
              <a:t>.</a:t>
            </a:r>
            <a:br>
              <a:rPr lang="en-US" sz="2800" dirty="0">
                <a:latin typeface="Avenir Next" panose="020B0503020202020204" pitchFamily="34" charset="0"/>
              </a:rPr>
            </a:br>
            <a:r>
              <a:rPr lang="hu-HU" sz="2800" dirty="0">
                <a:latin typeface="Avenir Next" panose="020B0503020202020204" pitchFamily="34" charset="0"/>
              </a:rPr>
              <a:t>LÁTNOK VEZETŐ VOLT. </a:t>
            </a:r>
            <a:br>
              <a:rPr lang="en-US" sz="2800" dirty="0">
                <a:latin typeface="Avenir Next" panose="020B0503020202020204" pitchFamily="34" charset="0"/>
              </a:rPr>
            </a:br>
            <a:endParaRPr lang="en-US"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FBBDB-69E5-DA43-8765-C30EC25BFE38}"/>
              </a:ext>
            </a:extLst>
          </p:cNvPr>
          <p:cNvSpPr>
            <a:spLocks noGrp="1"/>
          </p:cNvSpPr>
          <p:nvPr>
            <p:ph idx="1"/>
          </p:nvPr>
        </p:nvSpPr>
        <p:spPr>
          <a:xfrm>
            <a:off x="5744849" y="1800132"/>
            <a:ext cx="4636476" cy="4182575"/>
          </a:xfrm>
        </p:spPr>
        <p:txBody>
          <a:bodyPr anchor="ctr">
            <a:normAutofit fontScale="92500" lnSpcReduction="20000"/>
          </a:bodyPr>
          <a:lstStyle/>
          <a:p>
            <a:pPr marL="0" indent="0" algn="ctr">
              <a:lnSpc>
                <a:spcPct val="140000"/>
              </a:lnSpc>
              <a:buNone/>
            </a:pPr>
            <a:r>
              <a:rPr lang="hu-HU" sz="2800" dirty="0">
                <a:latin typeface="Avenir Next" panose="020B0503020202020204" pitchFamily="34" charset="0"/>
              </a:rPr>
              <a:t>NYISSÁTOK MEG </a:t>
            </a:r>
            <a:r>
              <a:rPr lang="hu-HU" sz="2800" b="1" dirty="0">
                <a:solidFill>
                  <a:schemeClr val="bg1"/>
                </a:solidFill>
                <a:latin typeface="Avenir Next" panose="020B0503020202020204" pitchFamily="34" charset="0"/>
                <a:cs typeface="Aharoni" panose="02010803020104030203" pitchFamily="2" charset="-79"/>
              </a:rPr>
              <a:t>SZÍVETEKET </a:t>
            </a:r>
            <a:r>
              <a:rPr lang="hu-HU" sz="2800" dirty="0">
                <a:latin typeface="Avenir Next" panose="020B0503020202020204" pitchFamily="34" charset="0"/>
              </a:rPr>
              <a:t>ÉS </a:t>
            </a:r>
            <a:r>
              <a:rPr lang="hu-HU" sz="2800" b="1" dirty="0">
                <a:solidFill>
                  <a:schemeClr val="bg1"/>
                </a:solidFill>
                <a:latin typeface="Avenir Next" panose="020B0503020202020204" pitchFamily="34" charset="0"/>
                <a:cs typeface="Aharoni" panose="02010803020104030203" pitchFamily="2" charset="-79"/>
              </a:rPr>
              <a:t>ÉRTELMETEKET, </a:t>
            </a:r>
            <a:r>
              <a:rPr lang="hu-HU" sz="2800" dirty="0">
                <a:latin typeface="Avenir Next" panose="020B0503020202020204" pitchFamily="34" charset="0"/>
              </a:rPr>
              <a:t>HOGY MEGÉRTSÉTEK A SZENTLÉLEK  </a:t>
            </a:r>
            <a:r>
              <a:rPr lang="hu-HU" sz="2800" b="1" dirty="0">
                <a:solidFill>
                  <a:schemeClr val="bg1"/>
                </a:solidFill>
                <a:latin typeface="Avenir Next" panose="020B0503020202020204" pitchFamily="34" charset="0"/>
                <a:cs typeface="Aharoni" panose="02010803020104030203" pitchFamily="2" charset="-79"/>
              </a:rPr>
              <a:t>NEKTEK  </a:t>
            </a:r>
            <a:r>
              <a:rPr lang="hu-HU" sz="2800" dirty="0">
                <a:latin typeface="Avenir Next" panose="020B0503020202020204" pitchFamily="34" charset="0"/>
              </a:rPr>
              <a:t>SZÓLÓ MAI ÜZENETÉT, AMELY ELIGAZÍT A MEGHOZANDÓ DÖNTÉSEITEKKEL KAPCSOLATBAN!</a:t>
            </a:r>
            <a:endParaRPr lang="en-US" sz="2800" dirty="0">
              <a:latin typeface="Avenir Next" panose="020B0503020202020204" pitchFamily="34" charset="0"/>
            </a:endParaRPr>
          </a:p>
        </p:txBody>
      </p:sp>
      <p:sp>
        <p:nvSpPr>
          <p:cNvPr id="4" name="Cím 3"/>
          <p:cNvSpPr>
            <a:spLocks noGrp="1"/>
          </p:cNvSpPr>
          <p:nvPr>
            <p:ph type="title"/>
          </p:nvPr>
        </p:nvSpPr>
        <p:spPr>
          <a:xfrm>
            <a:off x="1453661" y="3370597"/>
            <a:ext cx="10515600" cy="1041644"/>
          </a:xfrm>
        </p:spPr>
        <p:txBody>
          <a:bodyPr>
            <a:normAutofit/>
          </a:bodyPr>
          <a:lstStyle/>
          <a:p>
            <a:r>
              <a:rPr lang="hu-HU" sz="6000" dirty="0">
                <a:solidFill>
                  <a:schemeClr val="bg1"/>
                </a:solidFill>
              </a:rPr>
              <a:t>TÁRD KI! </a:t>
            </a: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1" y="1583887"/>
            <a:ext cx="8946930" cy="2098097"/>
          </a:xfrm>
        </p:spPr>
        <p:txBody>
          <a:bodyPr anchor="t">
            <a:normAutofit fontScale="92500" lnSpcReduction="10000"/>
          </a:bodyPr>
          <a:lstStyle/>
          <a:p>
            <a:pPr marL="0" indent="0" algn="ctr">
              <a:lnSpc>
                <a:spcPct val="100000"/>
              </a:lnSpc>
              <a:buNone/>
            </a:pPr>
            <a:r>
              <a:rPr lang="hu-HU" sz="3200" dirty="0">
                <a:solidFill>
                  <a:schemeClr val="bg1"/>
                </a:solidFill>
                <a:latin typeface="Avenir Next" panose="020B0503020202020204" pitchFamily="34" charset="0"/>
              </a:rPr>
              <a:t>HÓNAPOKIG, SŐT ÉVEKIG PRÓBÁLTA </a:t>
            </a:r>
            <a:r>
              <a:rPr lang="hu-HU" sz="3200" b="1" dirty="0">
                <a:solidFill>
                  <a:schemeClr val="bg1"/>
                </a:solidFill>
                <a:latin typeface="Avenir Next" panose="020B0503020202020204" pitchFamily="34" charset="0"/>
              </a:rPr>
              <a:t>MEGÉRTETNI VELÜK. </a:t>
            </a:r>
            <a:r>
              <a:rPr lang="hu-HU" sz="3200" dirty="0">
                <a:solidFill>
                  <a:schemeClr val="bg1"/>
                </a:solidFill>
                <a:latin typeface="Avenir Next" panose="020B0503020202020204" pitchFamily="34" charset="0"/>
              </a:rPr>
              <a:t>MEGPRÓBÁLTA </a:t>
            </a:r>
            <a:r>
              <a:rPr lang="hu-HU" sz="3200" b="1" dirty="0">
                <a:solidFill>
                  <a:schemeClr val="bg1"/>
                </a:solidFill>
                <a:latin typeface="Avenir Next" panose="020B0503020202020204" pitchFamily="34" charset="0"/>
              </a:rPr>
              <a:t>FELKÉSZÍTENI ŐKET </a:t>
            </a:r>
            <a:r>
              <a:rPr lang="hu-HU" sz="3200" dirty="0">
                <a:solidFill>
                  <a:schemeClr val="bg1"/>
                </a:solidFill>
                <a:latin typeface="Avenir Next" panose="020B0503020202020204" pitchFamily="34" charset="0"/>
              </a:rPr>
              <a:t>ARRA </a:t>
            </a:r>
          </a:p>
          <a:p>
            <a:pPr marL="0" indent="0" algn="ctr">
              <a:lnSpc>
                <a:spcPct val="100000"/>
              </a:lnSpc>
              <a:buNone/>
            </a:pPr>
            <a:r>
              <a:rPr lang="hu-HU" sz="3200" b="1" dirty="0">
                <a:solidFill>
                  <a:schemeClr val="bg1"/>
                </a:solidFill>
                <a:latin typeface="Avenir Next" panose="020B0503020202020204" pitchFamily="34" charset="0"/>
              </a:rPr>
              <a:t>A NÉHÁNY BORZASZTÓAN NEHÉZ NAPRA. </a:t>
            </a:r>
          </a:p>
          <a:p>
            <a:pPr marL="0" indent="0" algn="ctr">
              <a:lnSpc>
                <a:spcPct val="100000"/>
              </a:lnSpc>
              <a:buNone/>
            </a:pPr>
            <a:r>
              <a:rPr lang="hu-HU" sz="3200" dirty="0">
                <a:solidFill>
                  <a:schemeClr val="bg1"/>
                </a:solidFill>
                <a:latin typeface="Avenir Next" panose="020B0503020202020204" pitchFamily="34" charset="0"/>
              </a:rPr>
              <a:t> </a:t>
            </a: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86249" y="1552694"/>
            <a:ext cx="4929351" cy="4789113"/>
          </a:xfrm>
        </p:spPr>
        <p:txBody>
          <a:bodyPr>
            <a:normAutofit fontScale="92500" lnSpcReduction="20000"/>
          </a:bodyPr>
          <a:lstStyle/>
          <a:p>
            <a:pPr marL="0" indent="0" algn="ctr">
              <a:lnSpc>
                <a:spcPct val="150000"/>
              </a:lnSpc>
              <a:buNone/>
            </a:pPr>
            <a:r>
              <a:rPr lang="hu-HU" sz="3200" dirty="0">
                <a:solidFill>
                  <a:schemeClr val="bg1"/>
                </a:solidFill>
                <a:latin typeface="Avenir Next" panose="020B0503020202020204" pitchFamily="34" charset="0"/>
              </a:rPr>
              <a:t>ELŐFORDULT MÁR VELETEK, HOGY </a:t>
            </a:r>
            <a:r>
              <a:rPr lang="hu-HU" sz="3200" b="1" dirty="0">
                <a:solidFill>
                  <a:schemeClr val="bg1"/>
                </a:solidFill>
                <a:latin typeface="Avenir Next" panose="020B0503020202020204" pitchFamily="34" charset="0"/>
              </a:rPr>
              <a:t>VALAMI FONTOSAT KELLETT MONDANOTOK VALAKINEK, </a:t>
            </a:r>
          </a:p>
          <a:p>
            <a:pPr marL="0" indent="0" algn="ctr">
              <a:lnSpc>
                <a:spcPct val="150000"/>
              </a:lnSpc>
              <a:buNone/>
            </a:pPr>
            <a:r>
              <a:rPr lang="hu-HU" sz="3200" b="1" dirty="0">
                <a:solidFill>
                  <a:schemeClr val="bg1"/>
                </a:solidFill>
                <a:latin typeface="Avenir Next" panose="020B0503020202020204" pitchFamily="34" charset="0"/>
              </a:rPr>
              <a:t>AKI AZ ÉLETE FORDULÓPONTJA </a:t>
            </a:r>
          </a:p>
          <a:p>
            <a:pPr marL="0" indent="0" algn="ctr">
              <a:lnSpc>
                <a:spcPct val="150000"/>
              </a:lnSpc>
              <a:buNone/>
            </a:pPr>
            <a:r>
              <a:rPr lang="hu-HU" sz="3200" b="1" dirty="0">
                <a:solidFill>
                  <a:schemeClr val="bg1"/>
                </a:solidFill>
                <a:latin typeface="Avenir Next" panose="020B0503020202020204" pitchFamily="34" charset="0"/>
              </a:rPr>
              <a:t>ELŐTT ÁLLT?  </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2431435"/>
          </a:xfrm>
          <a:prstGeom prst="rect">
            <a:avLst/>
          </a:prstGeom>
          <a:noFill/>
        </p:spPr>
        <p:txBody>
          <a:bodyPr wrap="square" rtlCol="0">
            <a:spAutoFit/>
          </a:bodyPr>
          <a:lstStyle/>
          <a:p>
            <a:pPr algn="ctr"/>
            <a:r>
              <a:rPr lang="hu-HU" sz="5400" dirty="0">
                <a:solidFill>
                  <a:schemeClr val="bg1"/>
                </a:solidFill>
                <a:latin typeface="Avenir Next" panose="020B0503020202020204" pitchFamily="34" charset="0"/>
                <a:cs typeface="Aharoni" panose="02010803020104030203" pitchFamily="2" charset="-79"/>
              </a:rPr>
              <a:t>EGYSZERŰEN CSAK</a:t>
            </a:r>
            <a:r>
              <a:rPr lang="en-US" sz="5400" dirty="0">
                <a:solidFill>
                  <a:schemeClr val="bg1"/>
                </a:solidFill>
                <a:latin typeface="Avenir Next" panose="020B0503020202020204" pitchFamily="34" charset="0"/>
                <a:cs typeface="Aharoni" panose="02010803020104030203" pitchFamily="2" charset="-79"/>
              </a:rPr>
              <a:t> </a:t>
            </a:r>
          </a:p>
          <a:p>
            <a:pPr algn="ctr"/>
            <a:r>
              <a:rPr lang="hu-HU" sz="4400" b="1" dirty="0">
                <a:solidFill>
                  <a:srgbClr val="935AB1"/>
                </a:solidFill>
                <a:latin typeface="Avenir Next" panose="020B0503020202020204" pitchFamily="34" charset="0"/>
                <a:cs typeface="Aharoni" panose="02010803020104030203" pitchFamily="2" charset="-79"/>
              </a:rPr>
              <a:t>SZÓLNI HOZZÁ</a:t>
            </a:r>
            <a:endParaRPr lang="en-US" sz="4400" b="1" dirty="0">
              <a:solidFill>
                <a:srgbClr val="935AB1"/>
              </a:solidFill>
              <a:latin typeface="Avenir Next" panose="020B0503020202020204" pitchFamily="34" charset="0"/>
              <a:cs typeface="Aharoni" panose="02010803020104030203" pitchFamily="2" charset="-79"/>
            </a:endParaRPr>
          </a:p>
        </p:txBody>
      </p:sp>
      <p:sp>
        <p:nvSpPr>
          <p:cNvPr id="5" name="Rectangle 4">
            <a:extLst>
              <a:ext uri="{FF2B5EF4-FFF2-40B4-BE49-F238E27FC236}">
                <a16:creationId xmlns:a16="http://schemas.microsoft.com/office/drawing/2014/main" id="{B6E2B220-5D30-5946-883B-6B56D2A3AD01}"/>
              </a:ext>
            </a:extLst>
          </p:cNvPr>
          <p:cNvSpPr/>
          <p:nvPr/>
        </p:nvSpPr>
        <p:spPr>
          <a:xfrm>
            <a:off x="10740465" y="500062"/>
            <a:ext cx="1079526" cy="369332"/>
          </a:xfrm>
          <a:prstGeom prst="rect">
            <a:avLst/>
          </a:prstGeom>
        </p:spPr>
        <p:txBody>
          <a:bodyPr wrap="none">
            <a:spAutoFit/>
          </a:bodyPr>
          <a:lstStyle/>
          <a:p>
            <a:r>
              <a:rPr lang="en-US" dirty="0">
                <a:ea typeface="+mn-ea"/>
              </a:rPr>
              <a:t>STORY  5</a:t>
            </a:r>
            <a:endParaRPr lang="en-US" dirty="0"/>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781565" y="885085"/>
            <a:ext cx="8778766" cy="4351338"/>
          </a:xfrm>
        </p:spPr>
        <p:txBody>
          <a:bodyPr>
            <a:normAutofit/>
          </a:bodyPr>
          <a:lstStyle/>
          <a:p>
            <a:pPr marL="0" indent="0" algn="ctr">
              <a:buNone/>
            </a:pPr>
            <a:r>
              <a:rPr lang="hu-HU" sz="3600" dirty="0">
                <a:solidFill>
                  <a:schemeClr val="bg1"/>
                </a:solidFill>
                <a:latin typeface="Avenir Next" panose="020B0503020202020204" pitchFamily="34" charset="0"/>
              </a:rPr>
              <a:t>„AKKOR MONDA NÉKIK </a:t>
            </a:r>
            <a:r>
              <a:rPr lang="hu-HU" sz="3600" b="1" dirty="0">
                <a:solidFill>
                  <a:schemeClr val="accent4">
                    <a:lumMod val="60000"/>
                    <a:lumOff val="40000"/>
                  </a:schemeClr>
                </a:solidFill>
                <a:latin typeface="Avenir Next" panose="020B0503020202020204" pitchFamily="34" charset="0"/>
                <a:cs typeface="Aharoni" panose="02010803020104030203" pitchFamily="2" charset="-79"/>
              </a:rPr>
              <a:t>JÉZUS…</a:t>
            </a:r>
          </a:p>
          <a:p>
            <a:pPr marL="0" indent="0" algn="ctr">
              <a:buNone/>
            </a:pPr>
            <a:r>
              <a:rPr lang="hu-HU" sz="3600" dirty="0">
                <a:solidFill>
                  <a:schemeClr val="bg1"/>
                </a:solidFill>
                <a:latin typeface="Avenir Next" panose="020B0503020202020204" pitchFamily="34" charset="0"/>
              </a:rPr>
              <a:t>DE FÖLTÁMADÁSOM UTÁN </a:t>
            </a:r>
          </a:p>
          <a:p>
            <a:pPr marL="0" indent="0" algn="ctr">
              <a:buNone/>
            </a:pPr>
            <a:r>
              <a:rPr lang="hu-HU" sz="3600" dirty="0">
                <a:solidFill>
                  <a:schemeClr val="bg1"/>
                </a:solidFill>
                <a:latin typeface="Avenir Next" panose="020B0503020202020204" pitchFamily="34" charset="0"/>
              </a:rPr>
              <a:t>ELŐTTETEK </a:t>
            </a:r>
          </a:p>
          <a:p>
            <a:pPr marL="0" indent="0" algn="ctr">
              <a:buNone/>
            </a:pPr>
            <a:r>
              <a:rPr lang="hu-HU" sz="3600" b="1" dirty="0">
                <a:solidFill>
                  <a:schemeClr val="accent4">
                    <a:lumMod val="60000"/>
                    <a:lumOff val="40000"/>
                  </a:schemeClr>
                </a:solidFill>
                <a:latin typeface="Avenir Next" panose="020B0503020202020204" pitchFamily="34" charset="0"/>
                <a:cs typeface="Aharoni" panose="02010803020104030203" pitchFamily="2" charset="-79"/>
              </a:rPr>
              <a:t>MEGYEK</a:t>
            </a:r>
          </a:p>
          <a:p>
            <a:pPr marL="0" indent="0" algn="ctr">
              <a:buNone/>
            </a:pPr>
            <a:r>
              <a:rPr lang="hu-HU" sz="3600" dirty="0">
                <a:solidFill>
                  <a:schemeClr val="bg1"/>
                </a:solidFill>
                <a:latin typeface="Avenir Next" panose="020B0503020202020204" pitchFamily="34" charset="0"/>
              </a:rPr>
              <a:t>GALILEÁBA.”</a:t>
            </a:r>
          </a:p>
          <a:p>
            <a:pPr marL="0" indent="0" algn="ctr">
              <a:buNone/>
            </a:pPr>
            <a:r>
              <a:rPr lang="hu-HU" sz="2400" dirty="0">
                <a:solidFill>
                  <a:schemeClr val="bg1"/>
                </a:solidFill>
                <a:latin typeface="Avenir Next" panose="020B0503020202020204" pitchFamily="34" charset="0"/>
              </a:rPr>
              <a:t>MÁTÉ 26:3-32 </a:t>
            </a:r>
            <a:endParaRPr lang="hu-HU" sz="2400" dirty="0">
              <a:solidFill>
                <a:schemeClr val="bg1"/>
              </a:solidFill>
              <a:effectLst/>
              <a:latin typeface="Avenir Next" panose="020B0503020202020204" pitchFamily="34" charset="0"/>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1133166" y="865454"/>
            <a:ext cx="8789276" cy="3809784"/>
          </a:xfrm>
        </p:spPr>
        <p:txBody>
          <a:bodyPr anchor="t">
            <a:normAutofit/>
          </a:bodyPr>
          <a:lstStyle/>
          <a:p>
            <a:pPr marL="0" indent="0" algn="ctr">
              <a:lnSpc>
                <a:spcPct val="100000"/>
              </a:lnSpc>
              <a:buNone/>
            </a:pPr>
            <a:r>
              <a:rPr lang="hu-HU" sz="2800" dirty="0">
                <a:solidFill>
                  <a:schemeClr val="bg1"/>
                </a:solidFill>
                <a:latin typeface="Avenir Next" panose="020B0503020202020204" pitchFamily="34" charset="0"/>
              </a:rPr>
              <a:t>A KRITIKUS PILLANATBAN – AKÁR SAJÁT,</a:t>
            </a:r>
          </a:p>
          <a:p>
            <a:pPr marL="0" lvl="0" indent="0" algn="ctr">
              <a:lnSpc>
                <a:spcPct val="100000"/>
              </a:lnSpc>
              <a:buNone/>
            </a:pPr>
            <a:r>
              <a:rPr lang="hu-HU" sz="2800" dirty="0">
                <a:solidFill>
                  <a:schemeClr val="bg1"/>
                </a:solidFill>
                <a:latin typeface="Avenir Next" panose="020B0503020202020204" pitchFamily="34" charset="0"/>
              </a:rPr>
              <a:t> AKÁR NEMZETÜK ÉLETÉRŐL VOLT SZÓ – </a:t>
            </a:r>
          </a:p>
          <a:p>
            <a:pPr marL="0" lvl="0" indent="0" algn="ctr">
              <a:lnSpc>
                <a:spcPct val="100000"/>
              </a:lnSpc>
              <a:buNone/>
            </a:pPr>
            <a:r>
              <a:rPr lang="hu-HU" sz="2800" dirty="0">
                <a:solidFill>
                  <a:srgbClr val="F14124">
                    <a:lumMod val="20000"/>
                    <a:lumOff val="80000"/>
                  </a:srgbClr>
                </a:solidFill>
                <a:latin typeface="Avenir Next" panose="020B0503020202020204" pitchFamily="34" charset="0"/>
              </a:rPr>
              <a:t>ÉS EGY ESETBEN </a:t>
            </a:r>
            <a:r>
              <a:rPr lang="hu-HU" sz="2800" b="1" dirty="0">
                <a:solidFill>
                  <a:srgbClr val="F14124">
                    <a:lumMod val="20000"/>
                    <a:lumOff val="80000"/>
                  </a:srgbClr>
                </a:solidFill>
                <a:latin typeface="Avenir Next" panose="020B0503020202020204" pitchFamily="34" charset="0"/>
              </a:rPr>
              <a:t>AZ EGÉSZ EMBERISÉGET </a:t>
            </a:r>
          </a:p>
          <a:p>
            <a:pPr marL="0" lvl="0" indent="0" algn="ctr">
              <a:lnSpc>
                <a:spcPct val="100000"/>
              </a:lnSpc>
              <a:buNone/>
            </a:pPr>
            <a:r>
              <a:rPr lang="hu-HU" sz="2800" dirty="0">
                <a:solidFill>
                  <a:srgbClr val="F14124">
                    <a:lumMod val="20000"/>
                    <a:lumOff val="80000"/>
                  </a:srgbClr>
                </a:solidFill>
                <a:latin typeface="Avenir Next" panose="020B0503020202020204" pitchFamily="34" charset="0"/>
              </a:rPr>
              <a:t>ÉRINTŐ  ELHATÁROZÁSRÓL  –  </a:t>
            </a:r>
            <a:endParaRPr lang="hu-HU" sz="2800" dirty="0">
              <a:solidFill>
                <a:schemeClr val="bg1"/>
              </a:solidFill>
              <a:latin typeface="Avenir Next" panose="020B0503020202020204" pitchFamily="34" charset="0"/>
            </a:endParaRPr>
          </a:p>
          <a:p>
            <a:pPr marL="0" indent="0" algn="ctr">
              <a:lnSpc>
                <a:spcPct val="100000"/>
              </a:lnSpc>
              <a:buNone/>
            </a:pPr>
            <a:r>
              <a:rPr lang="hu-HU" sz="2800" dirty="0">
                <a:solidFill>
                  <a:schemeClr val="bg1"/>
                </a:solidFill>
                <a:latin typeface="Avenir Next" panose="020B0503020202020204" pitchFamily="34" charset="0"/>
              </a:rPr>
              <a:t>DÖNTENIÜK KELLETT. </a:t>
            </a:r>
          </a:p>
          <a:p>
            <a:pPr marL="0" indent="0" algn="ctr">
              <a:lnSpc>
                <a:spcPct val="100000"/>
              </a:lnSpc>
              <a:buNone/>
            </a:pPr>
            <a:r>
              <a:rPr lang="hu-HU" sz="2800" dirty="0">
                <a:solidFill>
                  <a:schemeClr val="bg1"/>
                </a:solidFill>
                <a:latin typeface="Avenir Next" panose="020B0503020202020204" pitchFamily="34" charset="0"/>
              </a:rPr>
              <a:t>MINDEGYIK ÉLET-VÁLTOZTATÓ HELYZET VOLT. </a:t>
            </a:r>
            <a:endParaRPr lang="hu-HU" sz="28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06065" y="1678142"/>
            <a:ext cx="4744064" cy="4667250"/>
          </a:xfrm>
        </p:spPr>
        <p:txBody>
          <a:bodyPr>
            <a:normAutofit/>
          </a:bodyPr>
          <a:lstStyle/>
          <a:p>
            <a:pPr marL="0" indent="0" algn="ctr">
              <a:lnSpc>
                <a:spcPct val="140000"/>
              </a:lnSpc>
              <a:buNone/>
            </a:pPr>
            <a:r>
              <a:rPr lang="hu-HU" b="1" dirty="0">
                <a:solidFill>
                  <a:schemeClr val="bg1"/>
                </a:solidFill>
                <a:latin typeface="Avenir Next" panose="020B0503020202020204" pitchFamily="34" charset="0"/>
                <a:cs typeface="Aharoni" panose="02010803020104030203" pitchFamily="2" charset="-79"/>
              </a:rPr>
              <a:t>ÉLET-VÁLTOZTATÓ DÖNTÉSEKET HOZTAK, </a:t>
            </a:r>
            <a:r>
              <a:rPr lang="hu-HU" dirty="0">
                <a:solidFill>
                  <a:schemeClr val="bg1"/>
                </a:solidFill>
                <a:latin typeface="Avenir Book" panose="02000503020000020003" pitchFamily="2" charset="0"/>
                <a:cs typeface="Aharoni" panose="02010803020104030203" pitchFamily="2" charset="-79"/>
              </a:rPr>
              <a:t>AMELYEK EBBEN AZ EGYETLEN SZÓBAN ÖSSZEFOGLALHATÓK: </a:t>
            </a:r>
            <a:r>
              <a:rPr lang="hu-HU" b="1" dirty="0">
                <a:solidFill>
                  <a:schemeClr val="bg1"/>
                </a:solidFill>
                <a:latin typeface="Avenir Book" panose="02000503020000020003" pitchFamily="2" charset="0"/>
                <a:cs typeface="Aharoni" panose="02010803020104030203" pitchFamily="2" charset="-79"/>
              </a:rPr>
              <a:t>ELMEGYEK! </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hu-HU" sz="4400" dirty="0">
                <a:solidFill>
                  <a:schemeClr val="bg1"/>
                </a:solidFill>
                <a:latin typeface="Avenir Next" panose="020B0503020202020204" pitchFamily="34" charset="0"/>
                <a:cs typeface="Aharoni" panose="02010803020104030203" pitchFamily="2" charset="-79"/>
              </a:rPr>
              <a:t>ÉLET</a:t>
            </a:r>
            <a:r>
              <a:rPr lang="en-US" sz="4400" dirty="0">
                <a:solidFill>
                  <a:schemeClr val="bg1"/>
                </a:solidFill>
                <a:latin typeface="Avenir Next" panose="020B0503020202020204" pitchFamily="34" charset="0"/>
                <a:cs typeface="Aharoni" panose="02010803020104030203" pitchFamily="2" charset="-79"/>
              </a:rPr>
              <a:t>-</a:t>
            </a:r>
          </a:p>
          <a:p>
            <a:pPr algn="ctr"/>
            <a:r>
              <a:rPr lang="hu-HU" sz="4400" b="1" dirty="0">
                <a:solidFill>
                  <a:srgbClr val="935AB1"/>
                </a:solidFill>
                <a:latin typeface="Avenir Next" panose="020B0503020202020204" pitchFamily="34" charset="0"/>
                <a:cs typeface="Aharoni" panose="02010803020104030203" pitchFamily="2" charset="-79"/>
              </a:rPr>
              <a:t>VÁLTOZTATÓ</a:t>
            </a:r>
            <a:endParaRPr lang="en-US" sz="4400" b="1"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838200" y="668215"/>
            <a:ext cx="8778766" cy="4936454"/>
          </a:xfrm>
        </p:spPr>
        <p:txBody>
          <a:bodyPr>
            <a:normAutofit/>
          </a:bodyPr>
          <a:lstStyle/>
          <a:p>
            <a:pPr marL="0" indent="0" algn="ctr">
              <a:lnSpc>
                <a:spcPct val="100000"/>
              </a:lnSpc>
              <a:buNone/>
            </a:pPr>
            <a:r>
              <a:rPr lang="hu-HU" sz="4000" dirty="0">
                <a:solidFill>
                  <a:schemeClr val="bg1"/>
                </a:solidFill>
              </a:rPr>
              <a:t>ISTEN HÍV </a:t>
            </a:r>
            <a:r>
              <a:rPr lang="hu-HU" sz="4000" b="1" dirty="0">
                <a:solidFill>
                  <a:schemeClr val="accent4">
                    <a:lumMod val="60000"/>
                    <a:lumOff val="40000"/>
                  </a:schemeClr>
                </a:solidFill>
                <a:latin typeface="Aharoni" panose="02010803020104030203" pitchFamily="2" charset="-79"/>
                <a:cs typeface="Aharoni" panose="02010803020104030203" pitchFamily="2" charset="-79"/>
              </a:rPr>
              <a:t>BENNETEKET.</a:t>
            </a:r>
          </a:p>
          <a:p>
            <a:pPr marL="0" indent="0" algn="ctr">
              <a:lnSpc>
                <a:spcPct val="100000"/>
              </a:lnSpc>
              <a:buNone/>
            </a:pPr>
            <a:r>
              <a:rPr lang="hu-HU" sz="4000" dirty="0">
                <a:solidFill>
                  <a:schemeClr val="bg1"/>
                </a:solidFill>
              </a:rPr>
              <a:t>MIT VÁLASZOLTOK? </a:t>
            </a:r>
          </a:p>
          <a:p>
            <a:pPr marL="0" indent="0" algn="ctr">
              <a:lnSpc>
                <a:spcPct val="100000"/>
              </a:lnSpc>
              <a:buNone/>
            </a:pPr>
            <a:endParaRPr lang="hu-HU" sz="4000" dirty="0">
              <a:solidFill>
                <a:schemeClr val="bg1"/>
              </a:solidFill>
            </a:endParaRPr>
          </a:p>
          <a:p>
            <a:pPr marL="0" indent="0" algn="ctr">
              <a:lnSpc>
                <a:spcPct val="100000"/>
              </a:lnSpc>
              <a:buNone/>
            </a:pPr>
            <a:r>
              <a:rPr lang="hu-HU" sz="4400" b="1" dirty="0">
                <a:solidFill>
                  <a:schemeClr val="accent4">
                    <a:lumMod val="60000"/>
                    <a:lumOff val="40000"/>
                  </a:schemeClr>
                </a:solidFill>
                <a:latin typeface="Aharoni" panose="02010803020104030203" pitchFamily="2" charset="-79"/>
                <a:cs typeface="Aharoni" panose="02010803020104030203" pitchFamily="2" charset="-79"/>
              </a:rPr>
              <a:t>„ELMEGYEK.” </a:t>
            </a:r>
            <a:endParaRPr lang="hu-HU" sz="4400" b="1" dirty="0">
              <a:solidFill>
                <a:schemeClr val="accent4">
                  <a:lumMod val="60000"/>
                  <a:lumOff val="40000"/>
                </a:schemeClr>
              </a:solidFill>
              <a:cs typeface="Aharoni" panose="02010803020104030203" pitchFamily="2" charset="-79"/>
            </a:endParaRPr>
          </a:p>
        </p:txBody>
      </p:sp>
    </p:spTree>
    <p:extLst>
      <p:ext uri="{BB962C8B-B14F-4D97-AF65-F5344CB8AC3E}">
        <p14:creationId xmlns:p14="http://schemas.microsoft.com/office/powerpoint/2010/main" val="381962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729DFD-F1B4-7F48-BE90-4B4F84F5A17C}"/>
              </a:ext>
            </a:extLst>
          </p:cNvPr>
          <p:cNvSpPr>
            <a:spLocks noGrp="1"/>
          </p:cNvSpPr>
          <p:nvPr>
            <p:ph type="title"/>
          </p:nvPr>
        </p:nvSpPr>
        <p:spPr>
          <a:xfrm>
            <a:off x="1109980" y="4616568"/>
            <a:ext cx="9966960" cy="1560320"/>
          </a:xfrm>
        </p:spPr>
        <p:txBody>
          <a:bodyPr vert="horz" lIns="91440" tIns="45720" rIns="91440" bIns="45720" rtlCol="0" anchor="b">
            <a:normAutofit fontScale="90000"/>
          </a:bodyPr>
          <a:lstStyle/>
          <a:p>
            <a:pPr algn="ctr">
              <a:lnSpc>
                <a:spcPct val="100000"/>
              </a:lnSpc>
            </a:pPr>
            <a:r>
              <a:rPr lang="en-US" b="1" dirty="0">
                <a:latin typeface="Avenir Next" panose="020B0503020202020204" pitchFamily="34" charset="0"/>
                <a:cs typeface="+mj-cs"/>
              </a:rPr>
              <a:t>1</a:t>
            </a:r>
            <a:r>
              <a:rPr lang="hu-HU" b="1" dirty="0">
                <a:latin typeface="Avenir Next" panose="020B0503020202020204" pitchFamily="34" charset="0"/>
                <a:cs typeface="+mj-cs"/>
              </a:rPr>
              <a:t>. TÖRTÉNET</a:t>
            </a:r>
            <a:br>
              <a:rPr lang="en-US" sz="3200" dirty="0">
                <a:latin typeface="Avenir Next" panose="020B0503020202020204" pitchFamily="34" charset="0"/>
                <a:cs typeface="+mj-cs"/>
              </a:rPr>
            </a:br>
            <a:r>
              <a:rPr lang="hu-HU" sz="3200" dirty="0">
                <a:latin typeface="Avenir Next" panose="020B0503020202020204" pitchFamily="34" charset="0"/>
                <a:cs typeface="+mj-cs"/>
              </a:rPr>
              <a:t>SZÉP, FIATAL HAJADON VOLT.</a:t>
            </a:r>
            <a:br>
              <a:rPr lang="hu-HU" sz="3200" dirty="0">
                <a:latin typeface="Avenir Next" panose="020B0503020202020204" pitchFamily="34" charset="0"/>
                <a:cs typeface="+mj-cs"/>
              </a:rPr>
            </a:br>
            <a:endParaRPr lang="hu-HU" sz="3200" dirty="0">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27689" y="824472"/>
            <a:ext cx="8789276" cy="4351338"/>
          </a:xfrm>
        </p:spPr>
        <p:txBody>
          <a:bodyPr anchor="t"/>
          <a:lstStyle/>
          <a:p>
            <a:pPr marL="0" indent="0" algn="ctr">
              <a:buNone/>
            </a:pPr>
            <a:r>
              <a:rPr lang="en-US" dirty="0">
                <a:solidFill>
                  <a:schemeClr val="bg1"/>
                </a:solidFill>
                <a:latin typeface="Avenir Next" panose="020B0503020202020204" pitchFamily="34" charset="0"/>
              </a:rPr>
              <a:t>MÉG CSAK NEM IS SEJTETTE, HOGY EMIATT A FÉRFI MIATT </a:t>
            </a:r>
            <a:r>
              <a:rPr lang="en-US" b="1" dirty="0">
                <a:solidFill>
                  <a:schemeClr val="bg1"/>
                </a:solidFill>
                <a:latin typeface="Avenir Next" panose="020B0503020202020204" pitchFamily="34" charset="0"/>
              </a:rPr>
              <a:t>MÉG AZNAP</a:t>
            </a:r>
            <a:r>
              <a:rPr lang="hu-HU" b="1" dirty="0">
                <a:solidFill>
                  <a:schemeClr val="bg1"/>
                </a:solidFill>
                <a:latin typeface="Avenir Next" panose="020B0503020202020204" pitchFamily="34" charset="0"/>
              </a:rPr>
              <a:t>. </a:t>
            </a:r>
          </a:p>
          <a:p>
            <a:pPr marL="0" indent="0" algn="ctr">
              <a:buNone/>
            </a:pPr>
            <a:r>
              <a:rPr lang="hu-HU" dirty="0">
                <a:solidFill>
                  <a:schemeClr val="bg1"/>
                </a:solidFill>
                <a:latin typeface="Avenir Next" panose="020B0503020202020204" pitchFamily="34" charset="0"/>
              </a:rPr>
              <a:t>(KEVESEBB, M</a:t>
            </a:r>
            <a:r>
              <a:rPr lang="en-US" dirty="0">
                <a:solidFill>
                  <a:schemeClr val="bg1"/>
                </a:solidFill>
                <a:latin typeface="Avenir Next" panose="020B0503020202020204" pitchFamily="34" charset="0"/>
              </a:rPr>
              <a:t>INT 24 ÓRÁN BELÜL)</a:t>
            </a:r>
            <a:endParaRPr lang="hu-HU" dirty="0">
              <a:solidFill>
                <a:schemeClr val="bg1"/>
              </a:solidFill>
              <a:latin typeface="Avenir Next" panose="020B0503020202020204" pitchFamily="34" charset="0"/>
            </a:endParaRPr>
          </a:p>
          <a:p>
            <a:pPr marL="0" indent="0" algn="ctr">
              <a:buNone/>
            </a:pPr>
            <a:r>
              <a:rPr lang="en-US" dirty="0">
                <a:solidFill>
                  <a:schemeClr val="bg1"/>
                </a:solidFill>
                <a:latin typeface="Avenir Next" panose="020B0503020202020204" pitchFamily="34" charset="0"/>
              </a:rPr>
              <a:t> </a:t>
            </a:r>
            <a:r>
              <a:rPr lang="en-US" b="1" dirty="0">
                <a:solidFill>
                  <a:schemeClr val="bg1"/>
                </a:solidFill>
                <a:latin typeface="Avenir Next" panose="020B0503020202020204" pitchFamily="34" charset="0"/>
              </a:rPr>
              <a:t>ÖRÖKRE </a:t>
            </a:r>
            <a:r>
              <a:rPr lang="en-US" dirty="0">
                <a:solidFill>
                  <a:schemeClr val="bg1"/>
                </a:solidFill>
                <a:latin typeface="Avenir Next" panose="020B0503020202020204" pitchFamily="34" charset="0"/>
              </a:rPr>
              <a:t>MEGVÁLTOZIK MAJD AZ ÉLETE. </a:t>
            </a: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30528" y="2105843"/>
            <a:ext cx="4478215" cy="3719769"/>
          </a:xfrm>
        </p:spPr>
        <p:txBody>
          <a:bodyPr>
            <a:normAutofit/>
          </a:bodyPr>
          <a:lstStyle/>
          <a:p>
            <a:pPr marL="0" indent="0" algn="ctr">
              <a:lnSpc>
                <a:spcPct val="120000"/>
              </a:lnSpc>
              <a:buNone/>
            </a:pPr>
            <a:r>
              <a:rPr lang="hu-HU" sz="2800" dirty="0">
                <a:solidFill>
                  <a:schemeClr val="bg1"/>
                </a:solidFill>
                <a:latin typeface="Avenir Next" panose="020B0503020202020204" pitchFamily="34" charset="0"/>
              </a:rPr>
              <a:t>VOLTATOK MÁR OLYAN HELYZETBEN, AMIKOR </a:t>
            </a:r>
            <a:r>
              <a:rPr lang="hu-HU" sz="2800" b="1" dirty="0">
                <a:solidFill>
                  <a:schemeClr val="bg1"/>
                </a:solidFill>
                <a:latin typeface="Avenir Next" panose="020B0503020202020204" pitchFamily="34" charset="0"/>
              </a:rPr>
              <a:t>AZONNAL KELLETT DÖNTENI, </a:t>
            </a:r>
            <a:r>
              <a:rPr lang="hu-HU" sz="2800" dirty="0">
                <a:solidFill>
                  <a:schemeClr val="bg1"/>
                </a:solidFill>
                <a:latin typeface="Avenir Next" panose="020B0503020202020204" pitchFamily="34" charset="0"/>
              </a:rPr>
              <a:t>OLYAN DOLOGBAN, AMI </a:t>
            </a:r>
            <a:r>
              <a:rPr lang="hu-HU" sz="2800" b="1" dirty="0">
                <a:solidFill>
                  <a:schemeClr val="bg1"/>
                </a:solidFill>
                <a:latin typeface="Avenir Next" panose="020B0503020202020204" pitchFamily="34" charset="0"/>
              </a:rPr>
              <a:t>TELJESEN MEGVÁLTOZTATJA AZ ÉLETETEKET? </a:t>
            </a:r>
            <a:endParaRPr lang="hu-HU"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830997"/>
          </a:xfrm>
          <a:prstGeom prst="rect">
            <a:avLst/>
          </a:prstGeom>
          <a:noFill/>
        </p:spPr>
        <p:txBody>
          <a:bodyPr wrap="square" rtlCol="0">
            <a:spAutoFit/>
          </a:bodyPr>
          <a:lstStyle/>
          <a:p>
            <a:pPr algn="ctr"/>
            <a:r>
              <a:rPr lang="hu-HU" sz="4800" b="1" dirty="0">
                <a:solidFill>
                  <a:schemeClr val="bg1"/>
                </a:solidFill>
                <a:latin typeface="Avenir Next" panose="020B0503020202020204" pitchFamily="34" charset="0"/>
                <a:cs typeface="Aharoni" panose="02010803020104030203" pitchFamily="2" charset="-79"/>
              </a:rPr>
              <a:t>AZONNAL </a:t>
            </a:r>
            <a:r>
              <a:rPr lang="hu-HU" sz="4800" dirty="0">
                <a:solidFill>
                  <a:srgbClr val="935AB1"/>
                </a:solidFill>
                <a:latin typeface="Avenir Next" panose="020B0503020202020204" pitchFamily="34" charset="0"/>
                <a:cs typeface="Aharoni" panose="02010803020104030203" pitchFamily="2" charset="-79"/>
              </a:rPr>
              <a:t>DÖNTENI</a:t>
            </a: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922282" y="1037349"/>
            <a:ext cx="8778766" cy="3519903"/>
          </a:xfrm>
        </p:spPr>
        <p:txBody>
          <a:bodyPr>
            <a:normAutofit/>
          </a:bodyPr>
          <a:lstStyle/>
          <a:p>
            <a:pPr marL="0" indent="0" algn="ctr">
              <a:lnSpc>
                <a:spcPct val="100000"/>
              </a:lnSpc>
              <a:buNone/>
            </a:pPr>
            <a:r>
              <a:rPr lang="hu-HU" dirty="0">
                <a:solidFill>
                  <a:schemeClr val="bg1"/>
                </a:solidFill>
                <a:latin typeface="Avenir Next" panose="020B0503020202020204" pitchFamily="34" charset="0"/>
              </a:rPr>
              <a:t>SZÓLÍTOTTÁK AZÉRT </a:t>
            </a:r>
            <a:r>
              <a:rPr lang="hu-HU" b="1" dirty="0">
                <a:solidFill>
                  <a:schemeClr val="accent4">
                    <a:lumMod val="60000"/>
                    <a:lumOff val="40000"/>
                  </a:schemeClr>
                </a:solidFill>
                <a:latin typeface="Avenir Next" panose="020B0503020202020204" pitchFamily="34" charset="0"/>
                <a:cs typeface="Aharoni" panose="02010803020104030203" pitchFamily="2" charset="-79"/>
              </a:rPr>
              <a:t>REBEKÁT </a:t>
            </a:r>
            <a:r>
              <a:rPr lang="hu-HU" dirty="0">
                <a:solidFill>
                  <a:schemeClr val="bg1"/>
                </a:solidFill>
                <a:latin typeface="Avenir Next" panose="020B0503020202020204" pitchFamily="34" charset="0"/>
              </a:rPr>
              <a:t>ÉS MONDTÁK NÉKI: </a:t>
            </a:r>
          </a:p>
          <a:p>
            <a:pPr marL="0" indent="0" algn="ctr">
              <a:lnSpc>
                <a:spcPct val="100000"/>
              </a:lnSpc>
              <a:buNone/>
            </a:pPr>
            <a:r>
              <a:rPr lang="hu-HU" dirty="0">
                <a:solidFill>
                  <a:schemeClr val="bg1"/>
                </a:solidFill>
                <a:latin typeface="Avenir Next" panose="020B0503020202020204" pitchFamily="34" charset="0"/>
              </a:rPr>
              <a:t>AKARSZ-E ELMENNI E FÉRFIÚVAL? ÉS MONDA:  </a:t>
            </a:r>
          </a:p>
          <a:p>
            <a:pPr marL="0" indent="0" algn="ctr">
              <a:lnSpc>
                <a:spcPct val="100000"/>
              </a:lnSpc>
              <a:buNone/>
            </a:pPr>
            <a:r>
              <a:rPr lang="hu-HU" sz="3200" dirty="0">
                <a:solidFill>
                  <a:schemeClr val="accent4">
                    <a:lumMod val="40000"/>
                    <a:lumOff val="60000"/>
                  </a:schemeClr>
                </a:solidFill>
                <a:latin typeface="Avenir Next" panose="020B0503020202020204" pitchFamily="34" charset="0"/>
                <a:cs typeface="Aharoni" panose="02010803020104030203" pitchFamily="2" charset="-79"/>
              </a:rPr>
              <a:t>„</a:t>
            </a:r>
            <a:r>
              <a:rPr lang="hu-HU" sz="3200" b="1" dirty="0">
                <a:solidFill>
                  <a:schemeClr val="accent4">
                    <a:lumMod val="40000"/>
                    <a:lumOff val="60000"/>
                  </a:schemeClr>
                </a:solidFill>
                <a:latin typeface="Avenir Next" panose="020B0503020202020204" pitchFamily="34" charset="0"/>
                <a:cs typeface="Aharoni" panose="02010803020104030203" pitchFamily="2" charset="-79"/>
              </a:rPr>
              <a:t>ELMEGYEK!</a:t>
            </a:r>
            <a:r>
              <a:rPr lang="hu-HU" sz="3200" dirty="0">
                <a:solidFill>
                  <a:schemeClr val="accent4">
                    <a:lumMod val="40000"/>
                    <a:lumOff val="60000"/>
                  </a:schemeClr>
                </a:solidFill>
                <a:latin typeface="Avenir Next" panose="020B0503020202020204" pitchFamily="34" charset="0"/>
                <a:cs typeface="Aharoni" panose="02010803020104030203" pitchFamily="2" charset="-79"/>
              </a:rPr>
              <a:t>”</a:t>
            </a:r>
            <a:r>
              <a:rPr lang="hu-HU" sz="3200" dirty="0">
                <a:solidFill>
                  <a:schemeClr val="accent4">
                    <a:lumMod val="40000"/>
                    <a:lumOff val="60000"/>
                  </a:schemeClr>
                </a:solidFill>
                <a:latin typeface="Avenir Next" panose="020B0503020202020204" pitchFamily="34" charset="0"/>
              </a:rPr>
              <a:t> </a:t>
            </a:r>
          </a:p>
          <a:p>
            <a:pPr marL="0" indent="0" algn="ctr">
              <a:lnSpc>
                <a:spcPct val="100000"/>
              </a:lnSpc>
              <a:buNone/>
            </a:pPr>
            <a:endParaRPr lang="hu-HU" sz="3200" dirty="0">
              <a:solidFill>
                <a:schemeClr val="accent4">
                  <a:lumMod val="40000"/>
                  <a:lumOff val="60000"/>
                </a:schemeClr>
              </a:solidFill>
              <a:latin typeface="Avenir Next" panose="020B0503020202020204" pitchFamily="34" charset="0"/>
            </a:endParaRPr>
          </a:p>
          <a:p>
            <a:pPr marL="0" indent="0" algn="ctr">
              <a:lnSpc>
                <a:spcPct val="100000"/>
              </a:lnSpc>
              <a:buNone/>
            </a:pPr>
            <a:r>
              <a:rPr lang="hu-HU" dirty="0">
                <a:solidFill>
                  <a:schemeClr val="bg1"/>
                </a:solidFill>
                <a:latin typeface="Avenir Next" panose="020B0503020202020204" pitchFamily="34" charset="0"/>
              </a:rPr>
              <a:t>1 MÓZES 24:58 </a:t>
            </a:r>
          </a:p>
          <a:p>
            <a:pPr marL="0" indent="0">
              <a:lnSpc>
                <a:spcPct val="100000"/>
              </a:lnSpc>
              <a:buNone/>
            </a:pP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lnSpc>
                <a:spcPct val="100000"/>
              </a:lnSpc>
            </a:pPr>
            <a:br>
              <a:rPr lang="en-US" sz="3600" b="1" dirty="0">
                <a:latin typeface="Avenir Next" panose="020B0503020202020204" pitchFamily="34" charset="0"/>
                <a:cs typeface="+mj-cs"/>
              </a:rPr>
            </a:br>
            <a:r>
              <a:rPr lang="en-US" sz="3600" b="1" dirty="0">
                <a:latin typeface="Avenir Next" panose="020B0503020202020204" pitchFamily="34" charset="0"/>
                <a:cs typeface="+mj-cs"/>
              </a:rPr>
              <a:t>2</a:t>
            </a:r>
            <a:r>
              <a:rPr lang="hu-HU" sz="3600" b="1" dirty="0">
                <a:latin typeface="Avenir Next" panose="020B0503020202020204" pitchFamily="34" charset="0"/>
                <a:cs typeface="+mj-cs"/>
              </a:rPr>
              <a:t>. TÖRTÉNET</a:t>
            </a:r>
            <a:br>
              <a:rPr lang="en-US" sz="3600" b="1" dirty="0">
                <a:latin typeface="Avenir Next" panose="020B0503020202020204" pitchFamily="34" charset="0"/>
                <a:cs typeface="+mj-cs"/>
              </a:rPr>
            </a:br>
            <a:r>
              <a:rPr lang="hu-HU" sz="3600" dirty="0">
                <a:latin typeface="Avenir Next" panose="020B0503020202020204" pitchFamily="34" charset="0"/>
                <a:cs typeface="+mj-cs"/>
              </a:rPr>
              <a:t>VILÁGOS ÜZENETET KAPOTT ISTENTŐL</a:t>
            </a:r>
          </a:p>
        </p:txBody>
      </p:sp>
      <p:pic>
        <p:nvPicPr>
          <p:cNvPr id="4" name="Content Placeholder 4" descr="A group of people walking down the street&#10;&#10;Description automatically generated">
            <a:extLst>
              <a:ext uri="{FF2B5EF4-FFF2-40B4-BE49-F238E27FC236}">
                <a16:creationId xmlns:a16="http://schemas.microsoft.com/office/drawing/2014/main"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162843"/>
            <a:ext cx="8789276" cy="4351338"/>
          </a:xfrm>
        </p:spPr>
        <p:txBody>
          <a:bodyPr anchor="t">
            <a:normAutofit/>
          </a:bodyPr>
          <a:lstStyle/>
          <a:p>
            <a:pPr marL="0" indent="0" algn="ctr">
              <a:buNone/>
            </a:pPr>
            <a:r>
              <a:rPr lang="hu-HU" sz="3200" b="1" dirty="0">
                <a:solidFill>
                  <a:schemeClr val="bg1"/>
                </a:solidFill>
                <a:latin typeface="Avenir Next" panose="020B0503020202020204" pitchFamily="34" charset="0"/>
              </a:rPr>
              <a:t>ÁT KELLETT ADNIA </a:t>
            </a:r>
            <a:r>
              <a:rPr lang="hu-HU" sz="3200" dirty="0">
                <a:solidFill>
                  <a:schemeClr val="bg1"/>
                </a:solidFill>
                <a:latin typeface="Avenir Next" panose="020B0503020202020204" pitchFamily="34" charset="0"/>
              </a:rPr>
              <a:t>AZ ÜZENETET, </a:t>
            </a:r>
          </a:p>
          <a:p>
            <a:pPr marL="0" indent="0" algn="ctr">
              <a:buNone/>
            </a:pPr>
            <a:r>
              <a:rPr lang="hu-HU" sz="3200" dirty="0">
                <a:solidFill>
                  <a:schemeClr val="bg1"/>
                </a:solidFill>
                <a:latin typeface="Avenir Next" panose="020B0503020202020204" pitchFamily="34" charset="0"/>
              </a:rPr>
              <a:t>DE ARRA </a:t>
            </a:r>
          </a:p>
          <a:p>
            <a:pPr marL="0" indent="0" algn="ctr">
              <a:buNone/>
            </a:pPr>
            <a:r>
              <a:rPr lang="hu-HU" sz="3200" b="1" dirty="0">
                <a:solidFill>
                  <a:schemeClr val="bg1"/>
                </a:solidFill>
                <a:latin typeface="Avenir Next" panose="020B0503020202020204" pitchFamily="34" charset="0"/>
              </a:rPr>
              <a:t>NEM SZÁMÍTOTT, </a:t>
            </a:r>
          </a:p>
          <a:p>
            <a:pPr marL="0" indent="0" algn="ctr">
              <a:buNone/>
            </a:pPr>
            <a:r>
              <a:rPr lang="hu-HU" sz="3200" dirty="0">
                <a:solidFill>
                  <a:schemeClr val="bg1"/>
                </a:solidFill>
                <a:latin typeface="Avenir Next" panose="020B0503020202020204" pitchFamily="34" charset="0"/>
              </a:rPr>
              <a:t>HOGY AKI KAPJA,  EGYÁLTALÁN NEM  </a:t>
            </a:r>
          </a:p>
          <a:p>
            <a:pPr marL="0" indent="0" algn="ctr">
              <a:buNone/>
            </a:pPr>
            <a:r>
              <a:rPr lang="hu-HU" sz="3200" b="1" dirty="0">
                <a:solidFill>
                  <a:schemeClr val="bg1"/>
                </a:solidFill>
                <a:latin typeface="Avenir Next" panose="020B0503020202020204" pitchFamily="34" charset="0"/>
              </a:rPr>
              <a:t>LELKESEDIK MAJD — MÉG CSAK NEM IS ÉRDEKLŐDIK.</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786112" y="1970906"/>
            <a:ext cx="4478215" cy="4252912"/>
          </a:xfrm>
        </p:spPr>
        <p:txBody>
          <a:bodyPr>
            <a:normAutofit fontScale="85000" lnSpcReduction="20000"/>
          </a:bodyPr>
          <a:lstStyle/>
          <a:p>
            <a:pPr marL="0" indent="0" algn="ctr">
              <a:lnSpc>
                <a:spcPct val="140000"/>
              </a:lnSpc>
              <a:buNone/>
            </a:pPr>
            <a:r>
              <a:rPr lang="hu-HU" dirty="0">
                <a:solidFill>
                  <a:schemeClr val="bg1"/>
                </a:solidFill>
                <a:latin typeface="Avenir Next" panose="020B0503020202020204" pitchFamily="34" charset="0"/>
              </a:rPr>
              <a:t>VOLTATOK MÁR OLYAN HELYZETBEN, AMIKOR …VÁRATLANUL TÖRTÉNT VALAMI, </a:t>
            </a:r>
            <a:r>
              <a:rPr lang="hu-HU" b="1" dirty="0">
                <a:solidFill>
                  <a:schemeClr val="bg1"/>
                </a:solidFill>
                <a:latin typeface="Avenir Next" panose="020B0503020202020204" pitchFamily="34" charset="0"/>
              </a:rPr>
              <a:t>AMI MIATT TELJESEN MEG KELLETT VÁLTOZTATNI </a:t>
            </a:r>
            <a:r>
              <a:rPr lang="hu-HU" dirty="0">
                <a:solidFill>
                  <a:schemeClr val="bg1"/>
                </a:solidFill>
                <a:latin typeface="Avenir Next" panose="020B0503020202020204" pitchFamily="34" charset="0"/>
              </a:rPr>
              <a:t>A HOZZÁÁLLÁSOTOKAT? </a:t>
            </a:r>
            <a:endParaRPr lang="hu-HU"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830997"/>
          </a:xfrm>
          <a:prstGeom prst="rect">
            <a:avLst/>
          </a:prstGeom>
          <a:noFill/>
        </p:spPr>
        <p:txBody>
          <a:bodyPr wrap="square" rtlCol="0">
            <a:spAutoFit/>
          </a:bodyPr>
          <a:lstStyle/>
          <a:p>
            <a:pPr algn="ctr"/>
            <a:r>
              <a:rPr lang="hu-HU" sz="4800" b="1" dirty="0">
                <a:solidFill>
                  <a:srgbClr val="935AB1"/>
                </a:solidFill>
                <a:latin typeface="Avenir Next" panose="020B0503020202020204" pitchFamily="34" charset="0"/>
                <a:cs typeface="Aharoni" panose="02010803020104030203" pitchFamily="2" charset="-79"/>
              </a:rPr>
              <a:t>VÁLTOZÁST </a:t>
            </a:r>
            <a:r>
              <a:rPr lang="hu-HU" sz="4800" dirty="0">
                <a:solidFill>
                  <a:schemeClr val="bg1"/>
                </a:solidFill>
                <a:latin typeface="Avenir Next" panose="020B0503020202020204" pitchFamily="34" charset="0"/>
                <a:cs typeface="Aharoni" panose="02010803020104030203" pitchFamily="2" charset="-79"/>
              </a:rPr>
              <a:t>KÖVETEL</a:t>
            </a:r>
            <a:endParaRPr lang="en-US" sz="4800" b="1"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269</TotalTime>
  <Words>3868</Words>
  <Application>Microsoft Office PowerPoint</Application>
  <PresentationFormat>Szélesvásznú</PresentationFormat>
  <Paragraphs>269</Paragraphs>
  <Slides>25</Slides>
  <Notes>25</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25</vt:i4>
      </vt:variant>
    </vt:vector>
  </HeadingPairs>
  <TitlesOfParts>
    <vt:vector size="34" baseType="lpstr">
      <vt:lpstr>Avenir Book</vt:lpstr>
      <vt:lpstr>Avenir Next</vt:lpstr>
      <vt:lpstr>Aharoni</vt:lpstr>
      <vt:lpstr>Arial</vt:lpstr>
      <vt:lpstr>Book Antiqua</vt:lpstr>
      <vt:lpstr>Calibri</vt:lpstr>
      <vt:lpstr>Times New Roman</vt:lpstr>
      <vt:lpstr>Trebuchet MS</vt:lpstr>
      <vt:lpstr>Office Theme</vt:lpstr>
      <vt:lpstr>ELMEGYEK! </vt:lpstr>
      <vt:lpstr>TÁRD KI! </vt:lpstr>
      <vt:lpstr>1. TÖRTÉNET SZÉP, FIATAL HAJADON VOLT. </vt:lpstr>
      <vt:lpstr>PowerPoint-bemutató</vt:lpstr>
      <vt:lpstr>PowerPoint-bemutató</vt:lpstr>
      <vt:lpstr>PowerPoint-bemutató</vt:lpstr>
      <vt:lpstr> 2. TÖRTÉNET VILÁGOS ÜZENETET KAPOTT ISTENTŐL</vt:lpstr>
      <vt:lpstr> </vt:lpstr>
      <vt:lpstr>PowerPoint-bemutató</vt:lpstr>
      <vt:lpstr>PowerPoint-bemutató</vt:lpstr>
      <vt:lpstr>3. TÖRTÉNET ELTÉRT A TÖBBIEKTŐL, MERT IDEGENHEZ MENT FELESÉGÜL </vt:lpstr>
      <vt:lpstr>PowerPoint-bemutató</vt:lpstr>
      <vt:lpstr>PowerPoint-bemutató</vt:lpstr>
      <vt:lpstr>PowerPoint-bemutató</vt:lpstr>
      <vt:lpstr>4. TÖRTÉNET MIT CSINÁL? - KÉRDEZTE DÖBBBENTEN </vt:lpstr>
      <vt:lpstr>PowerPoint-bemutató</vt:lpstr>
      <vt:lpstr>PowerPoint-bemutató</vt:lpstr>
      <vt:lpstr>PowerPoint-bemutató</vt:lpstr>
      <vt:lpstr>5. TÖRTÉNET ISMERTE A JÖVŐT.. LÁTNOK VEZETŐ VOLT.  </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T Maria</cp:lastModifiedBy>
  <cp:revision>74</cp:revision>
  <dcterms:created xsi:type="dcterms:W3CDTF">2020-10-03T20:35:28Z</dcterms:created>
  <dcterms:modified xsi:type="dcterms:W3CDTF">2021-02-24T20:14:46Z</dcterms:modified>
</cp:coreProperties>
</file>