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3" r:id="rId3"/>
    <p:sldId id="283" r:id="rId4"/>
    <p:sldId id="282" r:id="rId5"/>
    <p:sldId id="268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4692" autoAdjust="0"/>
  </p:normalViewPr>
  <p:slideViewPr>
    <p:cSldViewPr>
      <p:cViewPr varScale="1">
        <p:scale>
          <a:sx n="53" d="100"/>
          <a:sy n="53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monspice.com/product/55657/the-ten-commandment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ermonspice.com/product/19983/the-ten-commandment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MIELŐTT ELKEZDJÜK: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Imádságos szívvel olvassuk át legalább kétszer az egész leckét!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Gyűjtsünk össze minden szükséges anyagot!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Működjünk együtt a csoport egyik tagjával és tervezzük el, ki, melyik foglalkozást fogja vezetni.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VEZETŐK SZEMÉLYES FELKÉSZÜLÉSE: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tiszta életvitel manapság nagy kihívást jelent, különösképpen a tinik és fiatalok körében. Mennyire tisztának jellemeznéd saját éltedet egy 0-10-ig terjedő skálán, ahol a 10-es jelenti a teljes tisztaságot? A jó hír az, hogy Jézus azért halt meg, hogy minden tisztátalanságot eltávolítson életünkből, hogy ismét tisztának, fehérnek és frissnek érezhessük magunkat. Milyen tisztátalanságokkal küszködtél a múltban és hogyan segített neked Isten, hogy egyre jobban hasonlíts hozzá? Ha a Szentlélek arra indít, osztd meg tapasztalataidat a többiekkel az üdvözlés, vagy a befejezés során! Ha nem, akkor is lelkesítsenek személyes tapasztalataid a mai foglalkozás során.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ÜDVÖZLÉS ÉS IMÁDSÁG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Üdvözöljük a csoportot!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Ellenőrizzük, hogy mindenki magával hozta-e a naplóját! Kérdezzük, meg, foglalkozott-e valaki a szókeresővel, amit az előző összejövetelen osztottunk ki nekik. Van-e olyan felfedezésük, amit meg szeretnének osztani a többiekkel? Térjünk vissza az imakérésekre is, amiket a naplójuk hátuljába írtak. Vegyük bele ezeket saját imádságunkba is!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Nagyon jó érzés felvenni egy hófehér inget, makulátlan fehér ágyneműben aludni, vagy ropogósra keményített, fehér abrosszal terített asztalhoz ülni egy három fogásos ebédhez. Nem érezzük túl jól magunkat, amikor foltos a blúzunk, tintapacás az ágyneműnk, vagy paradicsomfoltos az abrosz. Szeretjük a tökéletes dolgokat. Ahogyan Isten is. A csodálatos dolog az, hogy Ő tökéletes megoldást készített az összes foltunk eltávolítására. 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NÉHÁNY VIDEOCLIP A LECKE BEVEZETÉSE ELŐTT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lang="hu-HU" sz="12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Sermon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Spice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weboldalról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u="sng" dirty="0" smtClean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https://www.sermonspice.com/product/55657/the-ten-commandments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u="sng" dirty="0" smtClean="0">
                <a:solidFill>
                  <a:srgbClr val="0563C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https://www.sermonspice.com/product/19983/the-ten-commandments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BEMELEGÍTÉS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köteg újságra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Ollókra – 1 db 3-4 főre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Ragasztó stiftre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Szövegkiemelő és filctollakra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Több nagy, üres papírlapra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MONDJUK: A Tízparancsolat olyan, mint egy tükör, ami segít nekünk úgy élni, hogy Isten jellemét tükrözzük.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Olvassuk fel a Tízparancsolatot és csoportokban dolgozzunk! Minden parancsolatot pozitív felszólítással írjunk le. Például a „Ne paráználkodj!” helyett: a szexuális életet tartsuk a házasság keretei között! A „Ne ölj!” helyett: védd az életet minden bántalomtól! stb.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résztvevők alakítsanak 3-4 fős csoportokat.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Adjunk minden csoportnak egy újságot, egy ollót, ragasztót és 2 nagy ív papírt!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Adjunk 7 percet a csoportoknak, hogy kivágjanak egy vagy két újságcikket, amelyek bemutatják, hogyan sértik meg az emberek a Tízparancsolatot, és hogyan hamisítják meg Isten tiszta jellemét.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Kérjük meg őket, hogy ragasszák fel a cikkeket a tiszta papírlapra.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Ezután írják oda mellé a lap szélére, hogy melyik parancsolatot szegték meg a cikk szereplői. Gyakran többet is (irigység és lopás), vagy a parancsolatok egész sorát. Talán a kapzsiság is bálványimádásnak tekinthető.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Mindegyik csoport ismertesse az újságcikk történetét és a különböző módokat, ahogyan Isten jellemének visszatükröződését elhomályosították a történet szereplői.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Hogyan tükrözik vissza Isten jellemét az emberek azzal, hogy megtartják az Ő parancsolatait? Vagy hogyan torzítják el az Ő képét törvényének megszegésével?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IGEKUTATÁS</a:t>
            </a: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Papírra és tollakra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jegyzetek közül a szókereső űrlapokra – minden résztvevőnek 1 példányra.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fős kis csoportokban töltsék ki a táblázatot.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Kérjük meg őket, hogy osszák meg, ha van új felfedezésük a Tízparancsolattal kapcsolatban. Arról, mi a célja számunkra.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KÉRDEZZÜK MEG: Mennyiben különbözik, ha azért élünk a Tízparancsolat szerint, mert Isten átformálta a szívünket, nem pedig azért, hogy megfeleljünk az elvárásoknak, vagy, hogy mások helyesnek lássák tetteinket?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IMÁDSÁG IDEJE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csoportonként egy kézitükörre, vagy tükörcsempére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Vazelinre, vagy más zsíros krémre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Törlőkendőre, papírra és üvegtisztító folyadékra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csoportok létszámához igazodva legyen elég tükrünk. Egy tükröt maximum 5 ember használjon!  Maszatoljuk be a tükröt zsíros krémmel, majd a végén tisztítsuk meg!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Osszuk a tükrök felületét öt mezőre, hogy mindenkinek legyen rajta saját része.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ima ideje alatt a tagok továbbadják a tükröt.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Magában mindenki azért imádkozik, hogy Isten a szíve hozzáállásának megváltoztatásával segítsen neki az Ő szerető jellemét visszatükrözni.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-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imádság végén mindenki megtisztítja a saját tükör-részét. Ezzel jelképezve vágyát, hogy Isten szerető jellemét még tökéletesebben szeretné tükrözni.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7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9656" y="5301208"/>
            <a:ext cx="6845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10. FOGLALKOZÁS</a:t>
            </a:r>
          </a:p>
          <a:p>
            <a:endParaRPr lang="hu-HU" sz="2800" b="1" dirty="0" smtClean="0"/>
          </a:p>
          <a:p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TÜKRÖM, TÜKRÖM</a:t>
            </a:r>
            <a:endParaRPr lang="hu-H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mirror">
            <a:extLst>
              <a:ext uri="{FF2B5EF4-FFF2-40B4-BE49-F238E27FC236}">
                <a16:creationId xmlns:a16="http://schemas.microsoft.com/office/drawing/2014/main" xmlns="" id="{1360A36C-D5E9-4449-B7CC-64C3C61BB9B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b="19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  <a:t>Üdvözlés és imádság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909158"/>
            <a:ext cx="6482802" cy="44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2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272" y="764704"/>
            <a:ext cx="2952328" cy="3312368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solidFill>
                  <a:schemeClr val="accent5">
                    <a:lumMod val="50000"/>
                  </a:schemeClr>
                </a:solidFill>
              </a:rPr>
              <a:t>BEMELEGÍTÉS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5" name="AutoShape 2" descr="Image result for ten commandments">
            <a:extLst>
              <a:ext uri="{FF2B5EF4-FFF2-40B4-BE49-F238E27FC236}">
                <a16:creationId xmlns:a16="http://schemas.microsoft.com/office/drawing/2014/main" xmlns="" id="{845D763B-CB0B-48F4-9558-DED0CDDF9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ten commandments">
            <a:extLst>
              <a:ext uri="{FF2B5EF4-FFF2-40B4-BE49-F238E27FC236}">
                <a16:creationId xmlns:a16="http://schemas.microsoft.com/office/drawing/2014/main" xmlns="" id="{135512FB-BFB0-4BB4-8A1E-6C034436DA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Placeholder 1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808CE62E-50D6-4D99-80B0-80B326F109E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1571"/>
          <a:stretch>
            <a:fillRect/>
          </a:stretch>
        </p:blipFill>
        <p:spPr>
          <a:xfrm>
            <a:off x="1271588" y="914400"/>
            <a:ext cx="6923087" cy="5029200"/>
          </a:xfrm>
        </p:spPr>
      </p:pic>
    </p:spTree>
    <p:extLst>
      <p:ext uri="{BB962C8B-B14F-4D97-AF65-F5344CB8AC3E}">
        <p14:creationId xmlns:p14="http://schemas.microsoft.com/office/powerpoint/2010/main" val="29602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537C0E-2445-4B31-8990-BE9240B02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056" y="3140968"/>
            <a:ext cx="3672408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>
                <a:solidFill>
                  <a:schemeClr val="accent5">
                    <a:lumMod val="50000"/>
                  </a:schemeClr>
                </a:solidFill>
              </a:rPr>
              <a:t>IGEKUTATÁS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4390256" cy="1944216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accent5">
                    <a:lumMod val="50000"/>
                  </a:schemeClr>
                </a:solidFill>
              </a:rPr>
              <a:t>AZ IMÁDSÁG IDEJE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Image result for hand mirror">
            <a:extLst>
              <a:ext uri="{FF2B5EF4-FFF2-40B4-BE49-F238E27FC236}">
                <a16:creationId xmlns:a16="http://schemas.microsoft.com/office/drawing/2014/main" xmlns="" id="{5D709E51-4A6A-4709-B32A-958CEBD4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574"/>
            <a:ext cx="4881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135</Words>
  <Application>Microsoft Office PowerPoint</Application>
  <PresentationFormat>Szélesvásznú</PresentationFormat>
  <Paragraphs>88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Gabriola</vt:lpstr>
      <vt:lpstr>Palatino Linotype</vt:lpstr>
      <vt:lpstr>Tahoma</vt:lpstr>
      <vt:lpstr>Times New Roman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AZ IMÁDSÁG IDEJE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2016-12-08T16:08:42Z</dcterms:created>
  <dcterms:modified xsi:type="dcterms:W3CDTF">2020-03-29T14:47:30Z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