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2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807"/>
    <a:srgbClr val="5587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6611"/>
  </p:normalViewPr>
  <p:slideViewPr>
    <p:cSldViewPr snapToGrid="0" snapToObjects="1">
      <p:cViewPr varScale="1">
        <p:scale>
          <a:sx n="64" d="100"/>
          <a:sy n="64" d="100"/>
        </p:scale>
        <p:origin x="101"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326D0-C44D-9741-BF6C-F98160B532BF}"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DD4BF-E40B-4142-AA00-77880D68FF13}" type="slidenum">
              <a:rPr lang="en-US" smtClean="0"/>
              <a:t>‹#›</a:t>
            </a:fld>
            <a:endParaRPr lang="en-US"/>
          </a:p>
        </p:txBody>
      </p:sp>
    </p:spTree>
    <p:extLst>
      <p:ext uri="{BB962C8B-B14F-4D97-AF65-F5344CB8AC3E}">
        <p14:creationId xmlns:p14="http://schemas.microsoft.com/office/powerpoint/2010/main" val="160235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nistrymagazine.org/archive/2019/11/pornography#note1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ministrymagazine.org/archive/2019/11/pornography#note1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ministrymagazine.org/archive/2019/11/pornography#note13"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inistrymagazine.org/archive/2019/11/pornography#note14"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ministrymagazine.org/archive/2019/11/pornography#note16" TargetMode="External"/><Relationship Id="rId4" Type="http://schemas.openxmlformats.org/officeDocument/2006/relationships/hyperlink" Target="https://www.ministrymagazine.org/archive/2019/11/pornography#note1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nistrymagazine.org/archive/2019/11/pornography#note1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inistrymagazine.org/archive/2019/11/newfreedomtolove.or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ministrymagazine.org/archive/2019/11/gatewaytowholeness.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inistrymagazine.org/archive/2019/11/newfreedomtolove.or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inistrymagazine.org/archive/2019/11/gatewaytowholeness.co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inistrymagazine.org/archive/2019/11/pornography#note1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nistrymagazine.org/archive/2019/11/pornography#note1"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ministrymagazine.org/archive/2019/11/pornography#note4" TargetMode="External"/><Relationship Id="rId5" Type="http://schemas.openxmlformats.org/officeDocument/2006/relationships/hyperlink" Target="https://www.ministrymagazine.org/archive/2019/11/pornography#note3" TargetMode="External"/><Relationship Id="rId4" Type="http://schemas.openxmlformats.org/officeDocument/2006/relationships/hyperlink" Target="https://www.ministrymagazine.org/archive/2019/11/pornography#note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huffingtonpost.com/entry/does-pornography-lead-to-sexual-assault_us_57c0876ae4b0b01630de8c93"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fightthenewdrug.org/how-consuming-porn-can-lead-to-violence/"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dsexualexploitation.org/articles/three-ways-domestic-violence-is-connected-to-pornography/"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washingtontimes.com/news/2015/feb/12/op-ed-to-confront-domestic-violence-we-must-confro/" TargetMode="External"/><Relationship Id="rId4" Type="http://schemas.openxmlformats.org/officeDocument/2006/relationships/hyperlink" Target="https://www.cybercivilrights.org/revenge-porn-law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inistrymagazine.org/archive/2019/11/pornography#note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nistrymagazine.org/archive/2019/11/pornography#note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inistrymagazine.org/archive/2019/11/pornography#note7"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inistrymagazine.org/archive/2019/11/pornography#note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inistrymagazine.org/archive/2019/11/pornography#note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inistrymagazine.org/archive/2019/11/pornography#note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Aft>
                <a:spcPts val="0"/>
              </a:spcAft>
            </a:pPr>
            <a:r>
              <a:rPr lang="hu-HU" sz="3200" b="1" dirty="0" smtClean="0">
                <a:solidFill>
                  <a:srgbClr val="000000"/>
                </a:solidFill>
                <a:effectLst/>
                <a:uFill>
                  <a:solidFill>
                    <a:srgbClr val="000000"/>
                  </a:solidFill>
                </a:uFill>
                <a:latin typeface="Avenir Heavy"/>
                <a:ea typeface="Arial Unicode MS" panose="020B0604020202020204" pitchFamily="34" charset="-128"/>
                <a:cs typeface="Arial Unicode MS" panose="020B0604020202020204" pitchFamily="34" charset="-128"/>
              </a:rPr>
              <a:t>VESZÉLYES KÖZELI ROKONOK:</a:t>
            </a:r>
            <a:endParaRPr lang="hu-HU" sz="28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spcAft>
                <a:spcPts val="0"/>
              </a:spcAft>
            </a:pPr>
            <a:r>
              <a:rPr lang="hu-HU" sz="3200" b="1" dirty="0" smtClean="0">
                <a:solidFill>
                  <a:srgbClr val="000000"/>
                </a:solidFill>
                <a:effectLst/>
                <a:uFill>
                  <a:solidFill>
                    <a:srgbClr val="000000"/>
                  </a:solidFill>
                </a:uFill>
                <a:latin typeface="Avenir Heavy"/>
                <a:ea typeface="Arial Unicode MS" panose="020B0604020202020204" pitchFamily="34" charset="-128"/>
                <a:cs typeface="Arial Unicode MS" panose="020B0604020202020204" pitchFamily="34" charset="-128"/>
              </a:rPr>
              <a:t>A pornográfia és a partnerkapcsolati erőszak </a:t>
            </a:r>
            <a:endParaRPr lang="hu-HU" sz="28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spcAft>
                <a:spcPts val="0"/>
              </a:spcAft>
            </a:pPr>
            <a:r>
              <a:rPr lang="hu-HU" sz="24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Írta: Claudio és </a:t>
            </a:r>
            <a:r>
              <a:rPr lang="hu-HU" sz="24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Pamela</a:t>
            </a:r>
            <a:r>
              <a:rPr lang="hu-HU" sz="24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24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Consuegra</a:t>
            </a:r>
            <a:endParaRPr lang="hu-HU" sz="28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spcAft>
                <a:spcPts val="0"/>
              </a:spcAft>
            </a:pPr>
            <a:r>
              <a:rPr lang="hu-HU" sz="24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Engedéllyel felhasználva </a:t>
            </a:r>
            <a:endParaRPr lang="hu-HU" sz="28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lgn="ctr">
              <a:spcAft>
                <a:spcPts val="0"/>
              </a:spcAft>
            </a:pPr>
            <a:r>
              <a:rPr lang="hu-HU" sz="24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a:t>
            </a:r>
            <a:r>
              <a:rPr lang="hu-HU" sz="24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Szolgálat</a:t>
            </a:r>
            <a:r>
              <a:rPr lang="hu-HU" sz="24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r>
              <a:rPr lang="hu-HU" sz="24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c., Lelkészek nemzetközi magazinja 2019 novemberi számából</a:t>
            </a:r>
            <a:endParaRPr lang="hu-HU" sz="28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a:t>
            </a:fld>
            <a:endParaRPr lang="en-US"/>
          </a:p>
        </p:txBody>
      </p:sp>
    </p:spTree>
    <p:extLst>
      <p:ext uri="{BB962C8B-B14F-4D97-AF65-F5344CB8AC3E}">
        <p14:creationId xmlns:p14="http://schemas.microsoft.com/office/powerpoint/2010/main" val="371691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2. Igen gyakori, hogy a bántalmazók saját készítésű pornográf videók, vagy meztelen képek megosztásával kényszerítik, büntetik, vagy fenyegetik áldozataikat, vagy valóban terjeszteni is kezdik azokat. Bár a „megtorló, büntető pornográfia” kifejezést ritkán hozzák kapcsolatba a családon belüli erőszakkal, vagy a bántalmazó kapcsolattal, ezek a jelenségek gyakran egybeesnek. Szerencsére legalább 40 állam és Columbia körzet törvényt fogadott el a videók, vagy meztelen képek beleegyezés nélküli megosztása ellen.</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11</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10</a:t>
            </a:fld>
            <a:endParaRPr lang="en-US"/>
          </a:p>
        </p:txBody>
      </p:sp>
    </p:spTree>
    <p:extLst>
      <p:ext uri="{BB962C8B-B14F-4D97-AF65-F5344CB8AC3E}">
        <p14:creationId xmlns:p14="http://schemas.microsoft.com/office/powerpoint/2010/main" val="96587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3. Az otthon bántalmazók pornófogyasztása növelheti a szexuális zaklatások esélyét. Janet Hinson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Shope</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271 bántalmazott nő körében végzett tanulmányt, amelyből kiderült, hogy 30%-uk bántalmazója pornófogyasztó volt.</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12</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Shope</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arra a következtetésre jutott, hogy a nők többsége (58%-uk) elismerte, hogy pornófogyasztó bántalmazójukat a film ösztönözte az erőszakra. A kutatás kapcsolatot talált a pornográfia és a házasságon belüli megerőszakolás (ami a családon belüli erőszak része) között. A felmérés eredményei szerint a pornófogyasztó és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sztriptízbárba</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járó férfiak gyakrabban követnek el szexuális erőszakot, zaklatást, vagy házasságon belüli erőszakot.</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13</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11</a:t>
            </a:fld>
            <a:endParaRPr lang="en-US"/>
          </a:p>
        </p:txBody>
      </p:sp>
    </p:spTree>
    <p:extLst>
      <p:ext uri="{BB962C8B-B14F-4D97-AF65-F5344CB8AC3E}">
        <p14:creationId xmlns:p14="http://schemas.microsoft.com/office/powerpoint/2010/main" val="5027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EZ MAGÁNÜGY</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legtöbb, ha nem az összes pornófogyasztó azt fogja mondani, hogy ez egyszerűen az ő magánügye, és nem árt vele senkinek. A kutatások viszont kimutatták, hogy a pornó miatt sok fogyasztó nagyobb valószínűséggel támogatja a nők elleni erőszakot és azt hiszi, a nők titokban élvezik, ha megerőszakolják őket. Ez sokakat szexuálisan erőszakossá tesz a való életben is.</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14</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Egy tanulmány szerint: „Azok, akik több erőszakos pornót fogyasztottak, hatszor nagyobb valószínűséggel erőszakoltak meg valakit, mint azok, akik korábban kevesebb ilyent néztek.” </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15</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Mary Anne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Layden</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Pennsylvania Egyetem Szexuális traumák és Pszichopatológiai Programközpontjának igazgatója elmondta, hogy a bántalmazott nők 40%-a jelezte, hogy bántalmazó partnere erőszakos pornográfiával élt.</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16</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Azt is idézte egy kutatásból, hogy a pornográfiával élő férfiak egyre kevésbé tartják vonzónak partnerüket. Ez negatívan befolyásolja a házastársukról alkotott képet, mert ő soha nem veheti fel a versenyt a képernyőn látható, megszámlálhatatlan, látszólag tökéletes nővel.  </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12</a:t>
            </a:fld>
            <a:endParaRPr lang="en-US"/>
          </a:p>
        </p:txBody>
      </p:sp>
    </p:spTree>
    <p:extLst>
      <p:ext uri="{BB962C8B-B14F-4D97-AF65-F5344CB8AC3E}">
        <p14:creationId xmlns:p14="http://schemas.microsoft.com/office/powerpoint/2010/main" val="356770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smtClean="0">
                <a:effectLst/>
                <a:latin typeface="Avenir Book"/>
                <a:ea typeface="Arial Unicode MS" panose="020B0604020202020204" pitchFamily="34" charset="-128"/>
                <a:cs typeface="Times New Roman" panose="02020603050405020304" pitchFamily="18" charset="0"/>
              </a:rPr>
              <a:t>Valószínűleg soha nem lehet teljesen megnyerni a pornográfia ellen folytatott harcot az internetes felhők, táblagépek és kézi eszközök világában. Mindezek hatalmas befolyása közepette az egyház szerepe egyedülálló. Be kell mutatnia, hogyan kell a nőkkel és a gyengékkel bánni, és hogy a szexualitás megfelelő helye a házasság keretei között van. </a:t>
            </a: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13</a:t>
            </a:fld>
            <a:endParaRPr lang="en-US"/>
          </a:p>
        </p:txBody>
      </p:sp>
    </p:spTree>
    <p:extLst>
      <p:ext uri="{BB962C8B-B14F-4D97-AF65-F5344CB8AC3E}">
        <p14:creationId xmlns:p14="http://schemas.microsoft.com/office/powerpoint/2010/main" val="1979213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Gyülekezeteink férfitagjai az átlagemberekhez hasonlóan gondolhatják, hogy a pornófilmek megtekintése magányügy.  A valóság azonban az, hogy még a pornográfia eseti használata is befolyásolhatja a nőkről alkotott nézeteiket, és legfőképpen a kapcsolatukat Krisztussal.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14</a:t>
            </a:fld>
            <a:endParaRPr lang="en-US"/>
          </a:p>
        </p:txBody>
      </p:sp>
    </p:spTree>
    <p:extLst>
      <p:ext uri="{BB962C8B-B14F-4D97-AF65-F5344CB8AC3E}">
        <p14:creationId xmlns:p14="http://schemas.microsoft.com/office/powerpoint/2010/main" val="108498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NEHÉZ A SZAKÍTÁS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Jeremiás, a síró próféta kijelentette</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r>
              <a:rPr lang="hu-HU" sz="1200" i="1" noProof="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Csalárdabb a szív mindennél, és gonosz az; kicsoda ismerhetné azt</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noProof="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Jer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17:9</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gyülekezetbe járók csupán 9%-a tud az egyházban olyan programról, ami a pornográfiával küzdőket segítené.</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17</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Mi a teendőnk, tehát?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15</a:t>
            </a:fld>
            <a:endParaRPr lang="en-US"/>
          </a:p>
        </p:txBody>
      </p:sp>
    </p:spTree>
    <p:extLst>
      <p:ext uri="{BB962C8B-B14F-4D97-AF65-F5344CB8AC3E}">
        <p14:creationId xmlns:p14="http://schemas.microsoft.com/office/powerpoint/2010/main" val="2171950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 Azonnal lépjünk a szabadság felé vezető útra!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Törjük meg a függőséget, igen a pornófüggőséget! Minél hamarabb, annál jobb. Nehéz szakítani vele, de ez az egyetlen út. Létrehoztunk egy erőforrást, ami segít az elindulásban. Ingyen látogathatjátok, és megoszthatjátok. Látogassatok el a </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newfreedomtolove.org</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weboldalra, ahol bizonyságtételeket és prédikációkat hallhattok, szemináriumokat, és más erőforrásokhoz vezető linkeket találtok, amelyek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segíthenek</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pornótól való szabadulás útjára lépni. További segítségért és forrásokért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felkerehetitek</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 </a:t>
            </a:r>
            <a:r>
              <a:rPr lang="hu-HU" sz="1200" u="sng"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gatewaytowholeness.com</a:t>
            </a:r>
            <a:r>
              <a:rPr lang="hu-HU" sz="1200"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weboldalt. Egyes esetekben előfordulhat, hogy szakképzett tanácsadók segítségét kell kérnetek.  </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16</a:t>
            </a:fld>
            <a:endParaRPr lang="en-US"/>
          </a:p>
        </p:txBody>
      </p:sp>
    </p:spTree>
    <p:extLst>
      <p:ext uri="{BB962C8B-B14F-4D97-AF65-F5344CB8AC3E}">
        <p14:creationId xmlns:p14="http://schemas.microsoft.com/office/powerpoint/2010/main" val="301261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dirty="0" smtClean="0">
                <a:effectLst/>
                <a:latin typeface="Avenir Book"/>
                <a:ea typeface="Arial Unicode MS" panose="020B0604020202020204" pitchFamily="34" charset="-128"/>
                <a:cs typeface="Times New Roman" panose="02020603050405020304" pitchFamily="18" charset="0"/>
              </a:rPr>
              <a:t>Létrehoztunk egy erőforrást, ami segít az elindulásban. Ingyen látogathatjátok, és megoszthatjátok. Látogassatok el a </a:t>
            </a:r>
            <a:r>
              <a:rPr lang="hu-HU" sz="1200" u="sng" dirty="0" smtClean="0">
                <a:solidFill>
                  <a:srgbClr val="2F5496"/>
                </a:solidFill>
                <a:effectLst/>
                <a:latin typeface="Avenir Book"/>
                <a:ea typeface="Arial Unicode MS" panose="020B0604020202020204" pitchFamily="34" charset="-128"/>
                <a:cs typeface="Times New Roman" panose="02020603050405020304" pitchFamily="18" charset="0"/>
                <a:hlinkClick r:id="rId3"/>
              </a:rPr>
              <a:t>newfreedomtolove.org</a:t>
            </a:r>
            <a:r>
              <a:rPr lang="hu-HU" sz="1200" dirty="0" smtClean="0">
                <a:effectLst/>
                <a:latin typeface="Avenir Book"/>
                <a:ea typeface="Arial Unicode MS" panose="020B0604020202020204" pitchFamily="34" charset="-128"/>
                <a:cs typeface="Times New Roman" panose="02020603050405020304" pitchFamily="18" charset="0"/>
              </a:rPr>
              <a:t> weboldalra, ahol bizonyságtételeket és prédikációkat hallhattok, szemináriumokat, és más erőforrásokhoz vezető linkeket találtok, amelyek segíthetnek a pornótól való szabadulás útjára lépni. További segítségért és forrásokért felkereshetitek a </a:t>
            </a:r>
            <a:r>
              <a:rPr lang="hu-HU" sz="1200" u="sng" dirty="0" smtClean="0">
                <a:solidFill>
                  <a:srgbClr val="2F5496"/>
                </a:solidFill>
                <a:effectLst/>
                <a:latin typeface="Avenir Book"/>
                <a:ea typeface="Arial Unicode MS" panose="020B0604020202020204" pitchFamily="34" charset="-128"/>
                <a:cs typeface="Times New Roman" panose="02020603050405020304" pitchFamily="18" charset="0"/>
                <a:hlinkClick r:id="rId4"/>
              </a:rPr>
              <a:t> </a:t>
            </a:r>
            <a:r>
              <a:rPr lang="hu-HU" sz="1200" u="sng" dirty="0" err="1" smtClean="0">
                <a:solidFill>
                  <a:srgbClr val="2F5496"/>
                </a:solidFill>
                <a:effectLst/>
                <a:latin typeface="Avenir Book"/>
                <a:ea typeface="Arial Unicode MS" panose="020B0604020202020204" pitchFamily="34" charset="-128"/>
                <a:cs typeface="Times New Roman" panose="02020603050405020304" pitchFamily="18" charset="0"/>
                <a:hlinkClick r:id="rId4"/>
              </a:rPr>
              <a:t>gatewaytowholeness.com</a:t>
            </a:r>
            <a:r>
              <a:rPr lang="hu-HU" sz="1200" dirty="0" smtClean="0">
                <a:solidFill>
                  <a:srgbClr val="2F5496"/>
                </a:solidFill>
                <a:effectLst/>
                <a:latin typeface="Avenir Book"/>
                <a:ea typeface="Arial Unicode MS" panose="020B0604020202020204" pitchFamily="34" charset="-128"/>
                <a:cs typeface="Times New Roman" panose="02020603050405020304" pitchFamily="18" charset="0"/>
              </a:rPr>
              <a:t> </a:t>
            </a:r>
            <a:r>
              <a:rPr lang="hu-HU" sz="1200" dirty="0" smtClean="0">
                <a:effectLst/>
                <a:latin typeface="Avenir Book"/>
                <a:ea typeface="Arial Unicode MS" panose="020B0604020202020204" pitchFamily="34" charset="-128"/>
                <a:cs typeface="Times New Roman" panose="02020603050405020304" pitchFamily="18" charset="0"/>
              </a:rPr>
              <a:t>weboldalt. Egyes esetekben előfordulhat, hogy szakképzett tanácsadók segítségét kell kérnetek. </a:t>
            </a: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17</a:t>
            </a:fld>
            <a:endParaRPr lang="en-US"/>
          </a:p>
        </p:txBody>
      </p:sp>
    </p:spTree>
    <p:extLst>
      <p:ext uri="{BB962C8B-B14F-4D97-AF65-F5344CB8AC3E}">
        <p14:creationId xmlns:p14="http://schemas.microsoft.com/office/powerpoint/2010/main" val="413349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2. Őrizd a lelkedet és az elmédet! —ez szívügy.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Jézus világossá tette, hogy ez szívügy, amikor ezt mondta: </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r>
              <a:rPr lang="hu-HU" sz="1200" i="1" noProof="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jó ember az ő szívének jó kincséből hoz elő jót; és a gonosz ember az ő szívének gonosz kincséből hoz elő gonoszt: mert a szívnek teljességéből szól az ő szája</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(Lukács 6:45). Salamon is jól ismerte ezt a tényt, amikor ezt mondta: </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Minden </a:t>
            </a:r>
            <a:r>
              <a:rPr lang="hu-HU" sz="1200" i="1" noProof="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féltett dolognál jobban őrizd meg szívedet, mert abból indul ki minden élet.”</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noProof="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Péld</a:t>
            </a:r>
            <a:r>
              <a:rPr lang="hu-HU" sz="1200" noProof="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4:23</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18</a:t>
            </a:fld>
            <a:endParaRPr lang="en-US"/>
          </a:p>
        </p:txBody>
      </p:sp>
    </p:spTree>
    <p:extLst>
      <p:ext uri="{BB962C8B-B14F-4D97-AF65-F5344CB8AC3E}">
        <p14:creationId xmlns:p14="http://schemas.microsoft.com/office/powerpoint/2010/main" val="100106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Ahelyett, hogy olyan képekkel táplálnád elmédet, amelyek eltorzítják a szex Istentől kapott ajándékát és lealacsonyítják Isten lányait, fogadd el Isten meghívását: </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„Adjad, fiam, a te szívedet nékem, és a te szemeid az én útaimat megőrizzék”</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(Péld 23:26)! Fogadd a következő bíztató szavakat és építsd be őket a szívedbe: „</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gonosz uralma elleni egyetlen védelem a hit által bennünk lakozó Krisztus. Jézus az Ő igaz életébe vetett hit által lakozhat bennünk. Ha nincs élő kapcsolatunk Istennel, nem tudunk ellenállni az önszeretetnek, saját vágyaink kielégítésének és a bűnre való kísértésnek. Elhagyhatunk számos rossz szokást, egy időre elszakadhatunk Sátántól, de ha nincs élő kapcsolatunk Istennel, ha nem vetjük alá magunkat neki pillanatról pillanatra, nem győzhetünk. A Krisztussal fenntartott állandó, személyes kapcsolat nélkül ki vagyunk szolgáltatva az ellenség kénye-kedvének, s végül az ő ösztönzéseit váltjuk valóra.”</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18</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19</a:t>
            </a:fld>
            <a:endParaRPr lang="en-US"/>
          </a:p>
        </p:txBody>
      </p:sp>
    </p:spTree>
    <p:extLst>
      <p:ext uri="{BB962C8B-B14F-4D97-AF65-F5344CB8AC3E}">
        <p14:creationId xmlns:p14="http://schemas.microsoft.com/office/powerpoint/2010/main" val="245431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Becslések szerint a pornó világszerte mintegy 97 milliárd dolláros bevételt generáló iparág. Ebből kb. 12 milliárd dollár az USA-beli bevétel.</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1</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Az internet és az okostelefonok terjedésével meredeken megemelkedett a pornográfia fogyasztása az Egyesül Államokban. Az amerikaiak több, mint 77 százaléka néz pornót legalább egyszer havonta.</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2</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Az internetes adatforgalom legalább 30 %-a a pornó-weboldalak látogatásából ered.</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3</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Mi a helyzet az egyházban?</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6"/>
              </a:rPr>
              <a:t>4</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2</a:t>
            </a:fld>
            <a:endParaRPr lang="en-US"/>
          </a:p>
        </p:txBody>
      </p:sp>
    </p:spTree>
    <p:extLst>
      <p:ext uri="{BB962C8B-B14F-4D97-AF65-F5344CB8AC3E}">
        <p14:creationId xmlns:p14="http://schemas.microsoft.com/office/powerpoint/2010/main" val="3198050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3.Gyűjts segítőket!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pornográfiától való szabadulásért vívott küzdelmet nem tudjuk egyedül megvívni. Salamon így magyarázta: </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Sokkal</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jobban</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van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dolga</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kettőnek</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hogynem</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az</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egynek</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mert</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azoknak</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jó</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jutalmok</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van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az</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ő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munkájukból</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Préd</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4:9). Most, jobban, mint valaha, mások segítségére van szükséged. Kezdd a házastársaddal, vagy a hozzád legközelebb állókkal, és kérd meg őket, segítsenek azzal, hogy elszámoltathatnak. A magányosság gyakran arra csábítja az embert, hogy pornóval töltse be az űrt.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20</a:t>
            </a:fld>
            <a:endParaRPr lang="en-US"/>
          </a:p>
        </p:txBody>
      </p:sp>
    </p:spTree>
    <p:extLst>
      <p:ext uri="{BB962C8B-B14F-4D97-AF65-F5344CB8AC3E}">
        <p14:creationId xmlns:p14="http://schemas.microsoft.com/office/powerpoint/2010/main" val="3851158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smtClean="0">
                <a:effectLst/>
                <a:latin typeface="Avenir Book"/>
                <a:ea typeface="Arial Unicode MS" panose="020B0604020202020204" pitchFamily="34" charset="-128"/>
                <a:cs typeface="Times New Roman" panose="02020603050405020304" pitchFamily="18" charset="0"/>
              </a:rPr>
              <a:t>Bár a pornó és a párkapcsolati erőszak veszélyesen közeli rokonok, neked nem kell az eszközükké válnod, és a házastársadnak, vagy másoknak sem szerencsétlen áldozatokká. A te hatalmadban áll meghozni a döntést és megtenni a szükséges lépéseket már a mai naptól, hogy véget vess a gonosz mérgező fortélyának, még mielőtt elpusztítana másokat és téged is.</a:t>
            </a:r>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21</a:t>
            </a:fld>
            <a:endParaRPr lang="en-US"/>
          </a:p>
        </p:txBody>
      </p:sp>
    </p:spTree>
    <p:extLst>
      <p:ext uri="{BB962C8B-B14F-4D97-AF65-F5344CB8AC3E}">
        <p14:creationId xmlns:p14="http://schemas.microsoft.com/office/powerpoint/2010/main" val="212896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JEGYZETEK</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Mike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Genung</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kegyelemhez vezető út” </a:t>
            </a:r>
            <a:r>
              <a:rPr lang="hu-HU" sz="1200"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https://www.roadtograce.net /</a:t>
            </a:r>
            <a:r>
              <a:rPr lang="hu-HU" sz="1200"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current-porn-statistics</a:t>
            </a:r>
            <a:r>
              <a:rPr lang="hu-HU" sz="1200"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2</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Tim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Rymel</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„Szexuális erőszakhoz vezet a pornográfia?” </a:t>
            </a:r>
            <a:r>
              <a:rPr lang="hu-HU"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HuffPost</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August 26, 2016, </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https://www.huffingtonpost.com/entry/does-pornography-lead-to-sexual-assault_us_57c0876ae4b0b01630de8c93.</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3</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R. Douglas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Fields</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szex és az erőszak robbanásveszélyes elegye”  </a:t>
            </a:r>
            <a:r>
              <a:rPr lang="hu-HU"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Psychology</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Today</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January</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26, 2016. </a:t>
            </a:r>
            <a:r>
              <a:rPr lang="hu-HU" sz="1200"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https://www.psychologytoday.com/us/blog/the-new-brain/201601/the-explosive-mix-sex-and-violence.</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4</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cikk egyik változata 2019 szeptemberében jelent meg az  </a:t>
            </a:r>
            <a:r>
              <a:rPr lang="hu-HU"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Adventist</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Review</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magazinban.</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5</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Mike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Genung</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„Út a kegyelemhez” </a:t>
            </a:r>
            <a:r>
              <a:rPr lang="hu-HU" sz="1200"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https://www.roadtograce.net /</a:t>
            </a:r>
            <a:r>
              <a:rPr lang="hu-HU" sz="1200"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current</a:t>
            </a:r>
            <a:r>
              <a:rPr lang="en-US" sz="1200"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-porn-statistics/.</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en-US"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6</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Hogyan</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vezet</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erőszakhoz</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pornófogyazstás</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Harc</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az</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új</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kábítószer</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ellen</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2017. Aug 23. </a:t>
            </a:r>
            <a:r>
              <a:rPr lang="en-US"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https://fightthenewdrug.org/how-consuming-porn-can-lead-to-violence/.</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en-US"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7</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Paul J. Wright, Robert Tokunaga, and Ashley Kraus: “A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pornográfiafogyaztás</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meta-</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analízise</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és</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az</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agresszív</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szexuális</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cselekedetek</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teljes</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népesség</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körében”c</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tanulmány</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Journal of Communication</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66, no. 1 (2016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február</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183–205.</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en-US"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8</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pornó</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erőszakhoz</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vezethet</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22</a:t>
            </a:fld>
            <a:endParaRPr lang="en-US"/>
          </a:p>
        </p:txBody>
      </p:sp>
    </p:spTree>
    <p:extLst>
      <p:ext uri="{BB962C8B-B14F-4D97-AF65-F5344CB8AC3E}">
        <p14:creationId xmlns:p14="http://schemas.microsoft.com/office/powerpoint/2010/main" val="2603099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9</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Haley</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Halverson</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with</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Emily Hale: „A családon belüli erőszak és a pornográfia három kapcsolódási pontja” Vessünk véget a szexuális kizsákmányolásnak!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2018. okt. 1</a:t>
            </a:r>
            <a:r>
              <a:rPr lang="hu-HU" sz="1200"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https://endsexualexploitation.org/articles/three-ways</a:t>
            </a:r>
            <a:r>
              <a:rPr lang="hu-HU" sz="1200"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u="sng"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-domestic-violence-is-connected-to-pornography</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10</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John D.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Foubert</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Matthew</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W.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Brosi</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és R.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Sean</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Bannon</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„Pornográfia-nézés kollégista férfiak körében: Közömbös hozzáálláshoz vezet, a megerőszakolás-monda elfogadásához és szexuális erőszak elkövetését kiváltó magatartáshoz” </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Szexuális függőség és kényszerítő erőszakoskodás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18, no. 4 (2011): 212–231.</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11</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“46 állam + DC+ egy körzet törvényeket fogadott el a pornó ellen.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Cyber-civiljogok-</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kezdeményezés 2019.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Okt</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10. </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https://www. </a:t>
            </a:r>
            <a:r>
              <a:rPr lang="hu-HU" sz="1200" u="sng"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cybercivilrights.org</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a:t>
            </a:r>
            <a:r>
              <a:rPr lang="hu-HU" sz="1200" u="sng"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revenge-porn-laws</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12</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Janet Hinson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Shope</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„Amikor kevés a szép szó: kutatás a pornó bántalmazott nőkre gyakorolt hatásáról.” </a:t>
            </a:r>
            <a:r>
              <a:rPr lang="hu-HU"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Violence</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Against</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Women</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10, no. 1 (2004): 56–72.</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13</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Catherine</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Simmons</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Peter Lehmann, és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Shannon</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Collier-Tension</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szexipar</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férfi fogyasztóinak kapcsolata a hatalmaskodó viselkedéssel az erőszakos kapcsolatokban: feltáró elemzés” </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nők</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i="1"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elleni</a:t>
            </a:r>
            <a:r>
              <a:rPr lang="en-US"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erőszak</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 4, no. 4 (2008): 406–417.</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en-US"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14</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pornó erőszakhoz vezethet”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15</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en-US"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pornó erőszakhoz vezethet”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16</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Jay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Everson</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„Szembesülés a családon belüli erőszakkal, szembe kell néznünk a pornográfiával” </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Washington Times</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Február 12. 2015, </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https://www. </a:t>
            </a:r>
            <a:r>
              <a:rPr lang="hu-HU" sz="1200" u="sng"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washingtontimes.com</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a:t>
            </a:r>
            <a:r>
              <a:rPr lang="hu-HU" sz="1200" u="sng"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news</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/2015/</a:t>
            </a:r>
            <a:r>
              <a:rPr lang="hu-HU" sz="1200" u="sng"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feb</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/12/</a:t>
            </a:r>
            <a:r>
              <a:rPr lang="hu-HU" sz="1200" u="sng"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op-ed-to-confront</a:t>
            </a:r>
            <a:r>
              <a:rPr lang="hu-HU" sz="1200"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r>
              <a:rPr lang="hu-HU" sz="1200" u="sng"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-domestic-violence-we-must-confro</a:t>
            </a:r>
            <a:r>
              <a:rPr lang="hu-HU" sz="1200" u="sng"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5"/>
              </a:rPr>
              <a:t>/.</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17</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Mike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Genung</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kegyelem útja” </a:t>
            </a:r>
            <a:r>
              <a:rPr lang="hu-HU" sz="1200"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https://www.roadtograce.net /</a:t>
            </a:r>
            <a:r>
              <a:rPr lang="hu-HU" sz="1200" dirty="0" err="1"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current-porn-statistics</a:t>
            </a:r>
            <a:r>
              <a:rPr lang="hu-HU" sz="1200" dirty="0" smtClean="0">
                <a:solidFill>
                  <a:srgbClr val="2F5496"/>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18</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Ellen G. White: </a:t>
            </a:r>
            <a:r>
              <a:rPr lang="hu-HU" sz="1200" i="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Jézus élete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(Mountain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View</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CA: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Pacific</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Press Pub. </a:t>
            </a:r>
            <a:r>
              <a:rPr lang="hu-HU" sz="1200" dirty="0" err="1"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Assn</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1940), 324.o.</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23</a:t>
            </a:fld>
            <a:endParaRPr lang="en-US"/>
          </a:p>
        </p:txBody>
      </p:sp>
    </p:spTree>
    <p:extLst>
      <p:ext uri="{BB962C8B-B14F-4D97-AF65-F5344CB8AC3E}">
        <p14:creationId xmlns:p14="http://schemas.microsoft.com/office/powerpoint/2010/main" val="240151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magukat kereszténynek valló férfiak 64%-a és a keresztény nők 15%-a legalább havonta egyszer néz pornográf tartalmat. (Összehasonlításként: a nem keresztény férfiak 65%-a, és a nők 30%-a.)</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3</a:t>
            </a:fld>
            <a:endParaRPr lang="en-US"/>
          </a:p>
        </p:txBody>
      </p:sp>
    </p:spTree>
    <p:extLst>
      <p:ext uri="{BB962C8B-B14F-4D97-AF65-F5344CB8AC3E}">
        <p14:creationId xmlns:p14="http://schemas.microsoft.com/office/powerpoint/2010/main" val="398110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lelkészek 33 %-a látogatott már szexuális jellegű webhelyet. Közülük 53% állítja, hogy az elmúlt évben csak néhányszor, 18 %-uk pedig havonta néhányszor, vagy több, mint egyszer hetente.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Ifjúsági lelkészek 21 %-a, és a lelkészek 14%-a vallja, hogy jelenleg is küzd a pornográfiával.”</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5</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4</a:t>
            </a:fld>
            <a:endParaRPr lang="en-US"/>
          </a:p>
        </p:txBody>
      </p:sp>
    </p:spTree>
    <p:extLst>
      <p:ext uri="{BB962C8B-B14F-4D97-AF65-F5344CB8AC3E}">
        <p14:creationId xmlns:p14="http://schemas.microsoft.com/office/powerpoint/2010/main" val="122081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Ez komoly aggodalomra ad okot, mert a pornográfia a keresztény magatartás szöges ellentéte. A pornó örömöt ígér, de fájdalmat terjeszt. A pornóban tiszteletlenül bánnak a nőkkel, kényszerítik, fizikailag és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verbálisan </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is bántalmazzák őket. Ez a valóság pedig átalakítja a társadalom gondolkodásmódját és tetteit.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endParaRPr lang="en-US" dirty="0"/>
          </a:p>
        </p:txBody>
      </p:sp>
      <p:sp>
        <p:nvSpPr>
          <p:cNvPr id="4" name="Slide Number Placeholder 3"/>
          <p:cNvSpPr>
            <a:spLocks noGrp="1"/>
          </p:cNvSpPr>
          <p:nvPr>
            <p:ph type="sldNum" sz="quarter" idx="5"/>
          </p:nvPr>
        </p:nvSpPr>
        <p:spPr/>
        <p:txBody>
          <a:bodyPr/>
          <a:lstStyle/>
          <a:p>
            <a:fld id="{D24DD4BF-E40B-4142-AA00-77880D68FF13}" type="slidenum">
              <a:rPr lang="en-US" smtClean="0"/>
              <a:t>5</a:t>
            </a:fld>
            <a:endParaRPr lang="en-US"/>
          </a:p>
        </p:txBody>
      </p:sp>
    </p:spTree>
    <p:extLst>
      <p:ext uri="{BB962C8B-B14F-4D97-AF65-F5344CB8AC3E}">
        <p14:creationId xmlns:p14="http://schemas.microsoft.com/office/powerpoint/2010/main" val="80263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Ez komoly aggodalomra ad okot, mert a pornográfia a keresztény magatartás szöges ellentéte. A pornó örömöt ígér, de fájdalmat terjeszt. A pornóban tiszteletlenül bánnak a nőkkel, kényszerítik, fizikailag és verbálisan is bántalmazzák őket. Ez a valóság pedig átalakítja a társadalom gondolkodásmódját és tetteit.</a:t>
            </a:r>
            <a:r>
              <a:rPr lang="hu-HU" sz="1200"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6</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t>
            </a: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Bár nem minden pornófilm mutat be fizikai, vagy szóbeli erőszakot, még az erőszakmentes pornó is bizonyítottan káros hatású. Több kutatás is megerősítette, hogy azok is nagyobb valószínűséggel támogatnak nőket, lányokat és gyermekeket bántalmazó kijelentéseket, akik erőszakmentes pornóval élnek.</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6</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Ennek legvalószínűbb magyarázata, hogy a pornóban a férfiakat erővel és hatalommal bírónak ábrázolják, a nőket pedig alávetettnek és engedelmesnek. Ez a hozzáállás teremti meg a párkapcsolatok egyenlőtlen hatalmi dinamikájának közegét, ami a nők elleni fizikai és verbális erőszak lassú, de biztos elfogadásához vezet. </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endPar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endParaRPr>
          </a:p>
          <a:p>
            <a:pPr>
              <a:spcAft>
                <a:spcPts val="0"/>
              </a:spcAft>
            </a:pP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6</a:t>
            </a:fld>
            <a:endParaRPr lang="en-US"/>
          </a:p>
        </p:txBody>
      </p:sp>
    </p:spTree>
    <p:extLst>
      <p:ext uri="{BB962C8B-B14F-4D97-AF65-F5344CB8AC3E}">
        <p14:creationId xmlns:p14="http://schemas.microsoft.com/office/powerpoint/2010/main" val="208470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Még nagyobb aggodalomra ad okot, hogy a pornófogyasztás nem csupán a férfiak nőkhöz való hozzáállását változtatja meg, hanem a tetteiket is. Egy 2016-ban végzett széleskörű felmérés során a kutatók arra a következtetésre jutottak, hogy: „Átlagosan, azok, akik gyakrabban fogyasztanak pornográf tartalmakat, nagyobb valószínűséggel követnek el szexuális erőszakot és verbális bántalmazást is.”</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7</a:t>
            </a: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 A pornófogyasztók nagyobb valószínűséggel használnak erőszakos szavakat, drogot, vagy alkoholt, hogy rákényszerítsék a nőket a szexre. A pornó befolyása felerősíti az erőszakos fantáziákat és az erőszakos támadásokat.</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4"/>
              </a:rPr>
              <a:t>8</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7</a:t>
            </a:fld>
            <a:endParaRPr lang="en-US"/>
          </a:p>
        </p:txBody>
      </p:sp>
    </p:spTree>
    <p:extLst>
      <p:ext uri="{BB962C8B-B14F-4D97-AF65-F5344CB8AC3E}">
        <p14:creationId xmlns:p14="http://schemas.microsoft.com/office/powerpoint/2010/main" val="384054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VESZÉLYES KAPCSOLÓDÁS</a:t>
            </a:r>
            <a:endParaRPr lang="hu-HU" sz="1400" dirty="0" smtClean="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 „Nemzeti Szexuális Kizsákmányolás Központ” a családon belüli erőszak és a pornográfia kapcsolatának három főbb jellemzőjét emeli ki</a:t>
            </a:r>
            <a:r>
              <a:rPr lang="hu-HU" sz="1200" u="sng"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9</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8</a:t>
            </a:fld>
            <a:endParaRPr lang="en-US"/>
          </a:p>
        </p:txBody>
      </p:sp>
    </p:spTree>
    <p:extLst>
      <p:ext uri="{BB962C8B-B14F-4D97-AF65-F5344CB8AC3E}">
        <p14:creationId xmlns:p14="http://schemas.microsoft.com/office/powerpoint/2010/main" val="166555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rPr>
              <a:t>1. A pornográfia erőszakos és bántalmazó elvárásokat támaszt. Elképesztő módon a pornográfia a szexuális nevelés egyik formája lett. Arra tanítja a gyermekeket, a fiatalokat, a felnőtt férfiakat és nőket, hogy a szexuális együttlét női résztvevőjének élveznie kell az olyan fizikai bántalmazásokat, mint az ütlegelés, öklözés, pofozás, vagy a beleegyezés nélküli aktus. A párok csendes hétvégéi során több nő is megkeres bennünket kérdésekkel olyan szexuális magatartásformákról, amikhez nem voltak hozzászokva, de a férjük most már kéri, sőt időnként meg is követel tőlük. Egy asszony elmondta, hogy a férje minden nap megköveteli a szexet, és ha elutasítja a közeledését, akkor megerőszakolja. Nem meglepő, hogy egy 2011-es felmérés szerint még a „sima” pornó gyakori fogyasztása is nagyobb nemi erőszak szándékhoz vezethet.</a:t>
            </a:r>
            <a:r>
              <a:rPr lang="hu-HU" sz="1200" u="sng" baseline="30000" dirty="0" smtClean="0">
                <a:solidFill>
                  <a:srgbClr val="000000"/>
                </a:solidFill>
                <a:effectLst/>
                <a:uFill>
                  <a:solidFill>
                    <a:srgbClr val="000000"/>
                  </a:solidFill>
                </a:uFill>
                <a:latin typeface="Avenir Book"/>
                <a:ea typeface="Arial Unicode MS" panose="020B0604020202020204" pitchFamily="34" charset="-128"/>
                <a:cs typeface="Arial Unicode MS" panose="020B0604020202020204" pitchFamily="34" charset="-128"/>
                <a:hlinkClick r:id="rId3"/>
              </a:rPr>
              <a:t>10</a:t>
            </a:r>
            <a:endParaRPr lang="hu-HU" sz="1400" dirty="0">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24DD4BF-E40B-4142-AA00-77880D68FF13}" type="slidenum">
              <a:rPr lang="en-US" smtClean="0"/>
              <a:t>9</a:t>
            </a:fld>
            <a:endParaRPr lang="en-US"/>
          </a:p>
        </p:txBody>
      </p:sp>
    </p:spTree>
    <p:extLst>
      <p:ext uri="{BB962C8B-B14F-4D97-AF65-F5344CB8AC3E}">
        <p14:creationId xmlns:p14="http://schemas.microsoft.com/office/powerpoint/2010/main" val="345517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10/18/2021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57506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8548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1555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2133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10/18/2021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4502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233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4272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6410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476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10/18/2021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74241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10/18/2021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0959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10/18/2021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1386376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34" r:id="rId6"/>
    <p:sldLayoutId id="2147483729" r:id="rId7"/>
    <p:sldLayoutId id="2147483730" r:id="rId8"/>
    <p:sldLayoutId id="2147483731" r:id="rId9"/>
    <p:sldLayoutId id="2147483732" r:id="rId10"/>
    <p:sldLayoutId id="2147483733" r:id="rId11"/>
  </p:sldLayoutIdLs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Users/ArraisR/Library/Containers/com.microsoft.Outlook/Data/Library/Caches/Signatures/signature_1790546619" TargetMode="External"/><Relationship Id="rId5" Type="http://schemas.openxmlformats.org/officeDocument/2006/relationships/image" Target="../media/image3.png"/><Relationship Id="rId4" Type="http://schemas.openxmlformats.org/officeDocument/2006/relationships/hyperlink" Target="http://www.ministrymagazin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1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ministrymagazine.org/archive/2019/11/pornography#note17" TargetMode="External"/><Relationship Id="rId4" Type="http://schemas.openxmlformats.org/officeDocument/2006/relationships/hyperlink" Target="https://biblia.com/bible/esv/Jer.%2017.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biblia.com/bible/cev/Prov.%204.2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biblia.com/bible/nasb95/Prov.%2023.2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ministrymagazine.org/archive/2019/11/pornography#note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ministrymagazine.org/archive/2019/11/pornography#note3" TargetMode="External"/><Relationship Id="rId5" Type="http://schemas.openxmlformats.org/officeDocument/2006/relationships/hyperlink" Target="https://www.ministrymagazine.org/archive/2019/11/pornography#note2" TargetMode="External"/><Relationship Id="rId4" Type="http://schemas.openxmlformats.org/officeDocument/2006/relationships/hyperlink" Target="https://www.ministrymagazine.org/archive/2019/11/pornography#note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biblia.com/bible/nlt/Eccles.%204.9"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ministrymagazine.org/archive/2019/11/pornography#note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643B7E8-B361-4A91-A7A5-07418CFCF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D7A74E93-DAA8-4661-8F23-0F48710EAF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3" name="Rectangle 12">
            <a:extLst>
              <a:ext uri="{FF2B5EF4-FFF2-40B4-BE49-F238E27FC236}">
                <a16:creationId xmlns:a16="http://schemas.microsoft.com/office/drawing/2014/main" xmlns="" id="{FF212E38-C041-49D9-9236-29FF44B27E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xmlns="" id="{14901878-CB5D-2944-A636-BCB30C12DF3A}"/>
              </a:ext>
            </a:extLst>
          </p:cNvPr>
          <p:cNvSpPr>
            <a:spLocks noGrp="1"/>
          </p:cNvSpPr>
          <p:nvPr>
            <p:ph type="ctrTitle"/>
          </p:nvPr>
        </p:nvSpPr>
        <p:spPr>
          <a:xfrm>
            <a:off x="806111" y="1559768"/>
            <a:ext cx="6106383" cy="3135379"/>
          </a:xfrm>
        </p:spPr>
        <p:txBody>
          <a:bodyPr>
            <a:noAutofit/>
          </a:bodyPr>
          <a:lstStyle/>
          <a:p>
            <a:pPr>
              <a:lnSpc>
                <a:spcPct val="100000"/>
              </a:lnSpc>
            </a:pPr>
            <a:r>
              <a:rPr lang="hu-HU" sz="4000" b="1" dirty="0" smtClean="0"/>
              <a:t>VESZÉLYES </a:t>
            </a:r>
            <a:r>
              <a:rPr lang="hu-HU" sz="4000" b="1" dirty="0"/>
              <a:t>KÖZELI </a:t>
            </a:r>
            <a:r>
              <a:rPr lang="hu-HU" sz="4000" b="1" dirty="0" smtClean="0"/>
              <a:t>ROKONOK: </a:t>
            </a:r>
            <a:r>
              <a:rPr lang="hu-HU" sz="3600" b="1" dirty="0" smtClean="0"/>
              <a:t/>
            </a:r>
            <a:br>
              <a:rPr lang="hu-HU" sz="3600" b="1" dirty="0" smtClean="0"/>
            </a:br>
            <a:r>
              <a:rPr lang="hu-HU" sz="2000" dirty="0" smtClean="0">
                <a:solidFill>
                  <a:schemeClr val="accent5">
                    <a:lumMod val="75000"/>
                  </a:schemeClr>
                </a:solidFill>
              </a:rPr>
              <a:t>A </a:t>
            </a:r>
            <a:r>
              <a:rPr lang="hu-HU" sz="2000" dirty="0">
                <a:solidFill>
                  <a:schemeClr val="accent5">
                    <a:lumMod val="75000"/>
                  </a:schemeClr>
                </a:solidFill>
              </a:rPr>
              <a:t>pornográfia és a partnerkapcsolati erőszak </a:t>
            </a:r>
            <a:endParaRPr lang="hu-HU" sz="2800" dirty="0">
              <a:solidFill>
                <a:schemeClr val="accent5">
                  <a:lumMod val="75000"/>
                </a:schemeClr>
              </a:solidFill>
            </a:endParaRPr>
          </a:p>
        </p:txBody>
      </p:sp>
      <p:sp>
        <p:nvSpPr>
          <p:cNvPr id="24" name="Rectangle 14">
            <a:extLst>
              <a:ext uri="{FF2B5EF4-FFF2-40B4-BE49-F238E27FC236}">
                <a16:creationId xmlns:a16="http://schemas.microsoft.com/office/drawing/2014/main" xmlns="" id="{790391D1-AA86-467F-A77E-0606FCCCD2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6">
            <a:extLst>
              <a:ext uri="{FF2B5EF4-FFF2-40B4-BE49-F238E27FC236}">
                <a16:creationId xmlns:a16="http://schemas.microsoft.com/office/drawing/2014/main" xmlns="" id="{4A430F17-C7B1-40FD-89FA-55002B6636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18">
            <a:extLst>
              <a:ext uri="{FF2B5EF4-FFF2-40B4-BE49-F238E27FC236}">
                <a16:creationId xmlns:a16="http://schemas.microsoft.com/office/drawing/2014/main" xmlns="" id="{03EAAD29-514C-4272-AA97-D2DCEB35B6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0">
            <a:extLst>
              <a:ext uri="{FF2B5EF4-FFF2-40B4-BE49-F238E27FC236}">
                <a16:creationId xmlns:a16="http://schemas.microsoft.com/office/drawing/2014/main" xmlns="" id="{E080894D-F290-4DF4-82A7-905285A7E1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descr="Dark pink and blue light trails">
            <a:extLst>
              <a:ext uri="{FF2B5EF4-FFF2-40B4-BE49-F238E27FC236}">
                <a16:creationId xmlns:a16="http://schemas.microsoft.com/office/drawing/2014/main" xmlns="" id="{D15DCB6D-883F-4A41-8F2F-45A86B3C34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7555832" y="10"/>
            <a:ext cx="4636163" cy="6857990"/>
          </a:xfrm>
          <a:prstGeom prst="rect">
            <a:avLst/>
          </a:prstGeom>
        </p:spPr>
      </p:pic>
      <p:sp>
        <p:nvSpPr>
          <p:cNvPr id="6" name="Rectangle 2">
            <a:extLst>
              <a:ext uri="{FF2B5EF4-FFF2-40B4-BE49-F238E27FC236}">
                <a16:creationId xmlns:a16="http://schemas.microsoft.com/office/drawing/2014/main" xmlns="" id="{54073A70-7B2E-324D-9B0D-E2ADF795AFBD}"/>
              </a:ext>
            </a:extLst>
          </p:cNvPr>
          <p:cNvSpPr>
            <a:spLocks noGrp="1" noChangeArrowheads="1"/>
          </p:cNvSpPr>
          <p:nvPr>
            <p:ph type="subTitle" idx="1"/>
          </p:nvPr>
        </p:nvSpPr>
        <p:spPr bwMode="auto">
          <a:xfrm>
            <a:off x="1243013" y="4607859"/>
            <a:ext cx="5204679"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buClrTx/>
            </a:pPr>
            <a:r>
              <a:rPr kumimoji="0" lang="hu-HU" altLang="en-US" sz="1200" b="0" i="0" u="none" strike="noStrike" cap="none" normalizeH="0" baseline="0" dirty="0" smtClean="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Írta:Claudio és </a:t>
            </a:r>
            <a:r>
              <a:rPr kumimoji="0" lang="hu-HU" altLang="en-US" sz="1200" b="0" i="0" u="none" strike="noStrike" cap="none" normalizeH="0" baseline="0" dirty="0" err="1" smtClean="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Pamela</a:t>
            </a:r>
            <a:r>
              <a:rPr kumimoji="0" lang="hu-HU" altLang="en-US" sz="1200" b="0" i="0" u="none" strike="noStrike" cap="none" normalizeH="0" baseline="0" dirty="0" smtClean="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hu-HU" altLang="en-US" sz="1200" b="0" i="0" u="none" strike="noStrike" cap="none" normalizeH="0" baseline="0" dirty="0" err="1" smtClean="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Consuegra</a:t>
            </a:r>
            <a:r>
              <a:rPr kumimoji="0" lang="hu-HU" altLang="en-US" sz="1200" b="0" i="0" u="none" strike="noStrike" cap="none" normalizeH="0" baseline="0" dirty="0" smtClean="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Megjelent </a:t>
            </a:r>
            <a:r>
              <a:rPr lang="hu-HU" altLang="en-US" sz="1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a  </a:t>
            </a:r>
            <a:r>
              <a:rPr lang="hu-HU" altLang="en-US" sz="12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a:t>
            </a:r>
            <a:r>
              <a:rPr lang="hu-HU" altLang="en-US" sz="1200" dirty="0" err="1"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A</a:t>
            </a:r>
            <a:r>
              <a:rPr lang="hu-HU" altLang="en-US" sz="12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hu-HU" altLang="en-US" sz="1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Szolgálat</a:t>
            </a:r>
            <a:r>
              <a:rPr lang="hu-HU" altLang="en-US" sz="12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a:t>
            </a:r>
            <a:r>
              <a:rPr lang="hu-HU" altLang="en-US" sz="1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 Lelkészek nemzetközi magazinja 2019 novemberi </a:t>
            </a:r>
            <a:r>
              <a:rPr lang="hu-HU" altLang="en-US" sz="12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számában. </a:t>
            </a:r>
            <a:r>
              <a:rPr kumimoji="0" lang="hu-HU" altLang="en-US" sz="1200" b="0" i="0" u="none" strike="noStrike" cap="none" normalizeH="0" baseline="0" dirty="0" err="1" smtClean="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hlinkClick r:id="rId4" tooltip="https://urldefense.proofpoint.com/v2/url?u=http-3A__www.MinistryMagazine.org&amp;d=DwMFAg&amp;c=geG42X-pap7-Ouiwb6h0Kw&amp;r=XFJqwiYwij9ezZMJeKmW3KpdPQVWH3koqtvUldA8nuA&amp;m=zs0NSSSe65_q8GsyUX3oOx7tvMrXP0lfB6rJYySs2Wk&amp;s=NBO-k3kdGyOvIEez3aD-KlonyVJpcTu6N8v_q1H-sUY&amp;e="/>
              </a:rPr>
              <a:t>www.MinistryMagazine.org</a:t>
            </a:r>
            <a:r>
              <a:rPr kumimoji="0" lang="hu-HU" altLang="en-US" sz="1200" b="0" i="0" u="none" strike="noStrike" cap="none" normalizeH="0" baseline="0" dirty="0" smtClean="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Engedéllyel felhasználva.</a:t>
            </a:r>
            <a:endParaRPr kumimoji="0" lang="en-US" altLang="en-US" sz="2400" b="0" i="0" u="none" strike="noStrike" cap="none" normalizeH="0" baseline="0" dirty="0" smtClean="0">
              <a:ln>
                <a:noFill/>
              </a:ln>
              <a:solidFill>
                <a:srgbClr val="2F5496"/>
              </a:solidFill>
              <a:effectLst/>
              <a:latin typeface="Calibri Light" panose="020F0502020204030204" pitchFamily="34" charset="0"/>
              <a:ea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C34E13BD-3E8E-354E-B870-000605B916D7}"/>
              </a:ext>
            </a:extLst>
          </p:cNvPr>
          <p:cNvSpPr>
            <a:spLocks noChangeArrowheads="1"/>
          </p:cNvSpPr>
          <p:nvPr/>
        </p:nvSpPr>
        <p:spPr bwMode="auto">
          <a:xfrm flipV="1">
            <a:off x="5983609" y="5168880"/>
            <a:ext cx="33771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Seventh-day Adventist church logo">
            <a:extLst>
              <a:ext uri="{FF2B5EF4-FFF2-40B4-BE49-F238E27FC236}">
                <a16:creationId xmlns:a16="http://schemas.microsoft.com/office/drawing/2014/main" xmlns="" id="{F0B43342-B36E-904F-855C-EFDFE8D636E9}"/>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983609" y="5445671"/>
            <a:ext cx="570935" cy="5709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B314ECFB-4BDB-E747-937D-F50F4E5E80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5774" y="5542350"/>
            <a:ext cx="570936" cy="474256"/>
          </a:xfrm>
          <a:prstGeom prst="rect">
            <a:avLst/>
          </a:prstGeom>
        </p:spPr>
      </p:pic>
    </p:spTree>
    <p:extLst>
      <p:ext uri="{BB962C8B-B14F-4D97-AF65-F5344CB8AC3E}">
        <p14:creationId xmlns:p14="http://schemas.microsoft.com/office/powerpoint/2010/main" val="194983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black and orange traffic light">
            <a:extLst>
              <a:ext uri="{FF2B5EF4-FFF2-40B4-BE49-F238E27FC236}">
                <a16:creationId xmlns:a16="http://schemas.microsoft.com/office/drawing/2014/main" xmlns="" id="{1F7A1532-E985-444E-B647-81089F5F758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6FAD743-0905-8F4C-9165-61D3826DB6BF}"/>
              </a:ext>
            </a:extLst>
          </p:cNvPr>
          <p:cNvSpPr>
            <a:spLocks noGrp="1"/>
          </p:cNvSpPr>
          <p:nvPr>
            <p:ph type="title"/>
          </p:nvPr>
        </p:nvSpPr>
        <p:spPr>
          <a:xfrm>
            <a:off x="774043" y="727626"/>
            <a:ext cx="4602152" cy="2297023"/>
          </a:xfrm>
        </p:spPr>
        <p:txBody>
          <a:bodyPr>
            <a:noAutofit/>
          </a:bodyPr>
          <a:lstStyle/>
          <a:p>
            <a:pPr>
              <a:lnSpc>
                <a:spcPct val="100000"/>
              </a:lnSpc>
            </a:pPr>
            <a:r>
              <a:rPr lang="hu-HU" sz="2800" dirty="0" smtClean="0">
                <a:solidFill>
                  <a:srgbClr val="C00000"/>
                </a:solidFill>
              </a:rPr>
              <a:t>2. A bántalmazók felhasználják az áldozataikról készített meztelen képeket vagy pornográf videókat.</a:t>
            </a:r>
            <a:endParaRPr lang="hu-HU" sz="2800" dirty="0">
              <a:solidFill>
                <a:srgbClr val="C00000"/>
              </a:solidFill>
            </a:endParaRPr>
          </a:p>
        </p:txBody>
      </p:sp>
      <p:sp>
        <p:nvSpPr>
          <p:cNvPr id="3" name="Content Placeholder 2">
            <a:extLst>
              <a:ext uri="{FF2B5EF4-FFF2-40B4-BE49-F238E27FC236}">
                <a16:creationId xmlns:a16="http://schemas.microsoft.com/office/drawing/2014/main" xmlns="" id="{76796E06-86A2-C74B-BD38-0AD8C61A6918}"/>
              </a:ext>
            </a:extLst>
          </p:cNvPr>
          <p:cNvSpPr>
            <a:spLocks noGrp="1"/>
          </p:cNvSpPr>
          <p:nvPr>
            <p:ph idx="1"/>
          </p:nvPr>
        </p:nvSpPr>
        <p:spPr>
          <a:xfrm>
            <a:off x="774043" y="3024651"/>
            <a:ext cx="4602152" cy="3105723"/>
          </a:xfrm>
        </p:spPr>
        <p:txBody>
          <a:bodyPr>
            <a:normAutofit/>
          </a:bodyPr>
          <a:lstStyle/>
          <a:p>
            <a:r>
              <a:rPr lang="hu-HU" sz="2400" dirty="0" smtClean="0"/>
              <a:t>Igen </a:t>
            </a:r>
            <a:r>
              <a:rPr lang="hu-HU" sz="2400" dirty="0"/>
              <a:t>gyakori, hogy a bántalmazók saját készítésű pornográf videók, vagy meztelen képek megosztásával kényszerítik, büntetik, vagy fenyegetik áldozataikat, vagy valóban terjeszteni is kezdik </a:t>
            </a:r>
            <a:r>
              <a:rPr lang="hu-HU" sz="2400" dirty="0" smtClean="0"/>
              <a:t>azokat az interneten.  </a:t>
            </a:r>
            <a:endParaRPr lang="hu-HU" sz="2400" dirty="0"/>
          </a:p>
        </p:txBody>
      </p:sp>
    </p:spTree>
    <p:extLst>
      <p:ext uri="{BB962C8B-B14F-4D97-AF65-F5344CB8AC3E}">
        <p14:creationId xmlns:p14="http://schemas.microsoft.com/office/powerpoint/2010/main" val="372549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black and orange traffic light">
            <a:extLst>
              <a:ext uri="{FF2B5EF4-FFF2-40B4-BE49-F238E27FC236}">
                <a16:creationId xmlns:a16="http://schemas.microsoft.com/office/drawing/2014/main" xmlns="" id="{9913AC4D-B079-4B4C-BC7F-3A74682748A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004E529-1128-B045-B7F6-F90E9960CB57}"/>
              </a:ext>
            </a:extLst>
          </p:cNvPr>
          <p:cNvSpPr>
            <a:spLocks noGrp="1"/>
          </p:cNvSpPr>
          <p:nvPr>
            <p:ph type="title"/>
          </p:nvPr>
        </p:nvSpPr>
        <p:spPr>
          <a:xfrm>
            <a:off x="774043" y="727626"/>
            <a:ext cx="4602152" cy="1718225"/>
          </a:xfrm>
        </p:spPr>
        <p:txBody>
          <a:bodyPr>
            <a:normAutofit fontScale="90000"/>
          </a:bodyPr>
          <a:lstStyle/>
          <a:p>
            <a:r>
              <a:rPr lang="hu-HU" sz="2800" dirty="0" smtClean="0">
                <a:solidFill>
                  <a:srgbClr val="C00000"/>
                </a:solidFill>
              </a:rPr>
              <a:t>3</a:t>
            </a:r>
            <a:r>
              <a:rPr lang="hu-HU" sz="2800" dirty="0">
                <a:solidFill>
                  <a:srgbClr val="C00000"/>
                </a:solidFill>
              </a:rPr>
              <a:t>. </a:t>
            </a:r>
            <a:r>
              <a:rPr lang="hu-HU" sz="2800" dirty="0" smtClean="0">
                <a:solidFill>
                  <a:srgbClr val="C00000"/>
                </a:solidFill>
              </a:rPr>
              <a:t>Az </a:t>
            </a:r>
            <a:r>
              <a:rPr lang="hu-HU" sz="2800" dirty="0">
                <a:solidFill>
                  <a:srgbClr val="C00000"/>
                </a:solidFill>
              </a:rPr>
              <a:t>otthon bántalmazók pornófogyasztása növelheti a szexuális zaklatások esélyét. </a:t>
            </a:r>
          </a:p>
        </p:txBody>
      </p:sp>
      <p:sp>
        <p:nvSpPr>
          <p:cNvPr id="3" name="Content Placeholder 2">
            <a:extLst>
              <a:ext uri="{FF2B5EF4-FFF2-40B4-BE49-F238E27FC236}">
                <a16:creationId xmlns:a16="http://schemas.microsoft.com/office/drawing/2014/main" xmlns="" id="{7B359CBB-D0C0-E048-9AB4-D103D3D07967}"/>
              </a:ext>
            </a:extLst>
          </p:cNvPr>
          <p:cNvSpPr>
            <a:spLocks noGrp="1"/>
          </p:cNvSpPr>
          <p:nvPr>
            <p:ph idx="1"/>
          </p:nvPr>
        </p:nvSpPr>
        <p:spPr>
          <a:xfrm>
            <a:off x="678507" y="2689048"/>
            <a:ext cx="4602152" cy="2087670"/>
          </a:xfrm>
        </p:spPr>
        <p:txBody>
          <a:bodyPr>
            <a:normAutofit/>
          </a:bodyPr>
          <a:lstStyle/>
          <a:p>
            <a:r>
              <a:rPr lang="hu-HU" sz="2400" dirty="0" smtClean="0"/>
              <a:t>Janet </a:t>
            </a:r>
            <a:r>
              <a:rPr lang="hu-HU" sz="2400" dirty="0"/>
              <a:t>Hinson </a:t>
            </a:r>
            <a:r>
              <a:rPr lang="hu-HU" sz="2400" dirty="0" err="1"/>
              <a:t>Shope</a:t>
            </a:r>
            <a:r>
              <a:rPr lang="hu-HU" sz="2400" dirty="0"/>
              <a:t> 271 bántalmazott nő körében végzett tanulmányt, amelyből kiderült, hogy 30%-uk bántalmazója pornófogyasztó </a:t>
            </a:r>
            <a:r>
              <a:rPr lang="hu-HU" sz="2400" dirty="0" smtClean="0"/>
              <a:t>volt.</a:t>
            </a:r>
            <a:r>
              <a:rPr lang="hu-HU" sz="2400" baseline="30000" dirty="0" smtClean="0">
                <a:hlinkClick r:id="rId4"/>
              </a:rPr>
              <a:t>12</a:t>
            </a:r>
            <a:r>
              <a:rPr lang="hu-HU" sz="2400" dirty="0" smtClean="0"/>
              <a:t>  </a:t>
            </a:r>
            <a:endParaRPr lang="hu-HU" sz="2400" dirty="0"/>
          </a:p>
        </p:txBody>
      </p:sp>
    </p:spTree>
    <p:extLst>
      <p:ext uri="{BB962C8B-B14F-4D97-AF65-F5344CB8AC3E}">
        <p14:creationId xmlns:p14="http://schemas.microsoft.com/office/powerpoint/2010/main" val="176772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xmlns="" id="{1419E3D9-C5FB-41A9-B6D2-DFB210BB62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xmlns="" id="{367909BF-1DF7-4ACE-8F58-6CF719BB2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xmlns="" id="{89E8BEDB-0BBC-4F21-9CFB-8530D664C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xmlns=""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xmlns="" id="{51D6D676-6F2F-4446-9935-2D8D038214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E9BAEA2B-9C25-4B43-8C9A-A9D0C3E9B1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21FC5F3A-7F1A-4EE8-A913-C8E96ACC3C5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xmlns="" id="{420551B3-B4DA-48EE-988C-4FAEAEB5CE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A643B7E8-B361-4A91-A7A5-07418CFCF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xmlns="" id="{D7A74E93-DAA8-4661-8F23-0F48710EAF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90" name="Rectangle 89">
            <a:extLst>
              <a:ext uri="{FF2B5EF4-FFF2-40B4-BE49-F238E27FC236}">
                <a16:creationId xmlns:a16="http://schemas.microsoft.com/office/drawing/2014/main" xmlns="" id="{FF212E38-C041-49D9-9236-29FF44B27E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xmlns="" id="{D323EBC2-434D-5644-9FCB-A6CB6F629948}"/>
              </a:ext>
            </a:extLst>
          </p:cNvPr>
          <p:cNvSpPr>
            <a:spLocks noGrp="1"/>
          </p:cNvSpPr>
          <p:nvPr>
            <p:ph type="title"/>
          </p:nvPr>
        </p:nvSpPr>
        <p:spPr>
          <a:xfrm>
            <a:off x="1243632" y="1559768"/>
            <a:ext cx="5068568" cy="3135379"/>
          </a:xfrm>
        </p:spPr>
        <p:txBody>
          <a:bodyPr vert="horz" lIns="91440" tIns="45720" rIns="91440" bIns="45720" rtlCol="0" anchor="ctr">
            <a:normAutofit/>
          </a:bodyPr>
          <a:lstStyle/>
          <a:p>
            <a:pPr algn="ctr">
              <a:lnSpc>
                <a:spcPct val="83000"/>
              </a:lnSpc>
            </a:pPr>
            <a:r>
              <a:rPr lang="hu-HU" sz="6000" cap="all" spc="-100" dirty="0" smtClean="0"/>
              <a:t>EZ </a:t>
            </a:r>
            <a:r>
              <a:rPr lang="hu-HU" sz="6000" b="1" cap="all" spc="-100" dirty="0" smtClean="0"/>
              <a:t>magánügy</a:t>
            </a:r>
            <a:r>
              <a:rPr lang="hu-HU" sz="6000" cap="all" spc="-100" dirty="0" smtClean="0"/>
              <a:t/>
            </a:r>
            <a:br>
              <a:rPr lang="hu-HU" sz="6000" cap="all" spc="-100" dirty="0" smtClean="0"/>
            </a:br>
            <a:endParaRPr lang="hu-HU" sz="6000" cap="all" spc="-100" dirty="0"/>
          </a:p>
        </p:txBody>
      </p:sp>
      <p:sp>
        <p:nvSpPr>
          <p:cNvPr id="3" name="Content Placeholder 2">
            <a:extLst>
              <a:ext uri="{FF2B5EF4-FFF2-40B4-BE49-F238E27FC236}">
                <a16:creationId xmlns:a16="http://schemas.microsoft.com/office/drawing/2014/main" xmlns="" id="{D75CCA5C-5E47-2843-B010-D801B37D27D3}"/>
              </a:ext>
            </a:extLst>
          </p:cNvPr>
          <p:cNvSpPr>
            <a:spLocks noGrp="1"/>
          </p:cNvSpPr>
          <p:nvPr>
            <p:ph idx="1"/>
          </p:nvPr>
        </p:nvSpPr>
        <p:spPr>
          <a:xfrm>
            <a:off x="1046747" y="4380634"/>
            <a:ext cx="5265453" cy="1653532"/>
          </a:xfrm>
        </p:spPr>
        <p:txBody>
          <a:bodyPr vert="horz" lIns="91440" tIns="45720" rIns="91440" bIns="45720" rtlCol="0">
            <a:noAutofit/>
          </a:bodyPr>
          <a:lstStyle/>
          <a:p>
            <a:pPr marL="0" indent="0" algn="ctr">
              <a:spcBef>
                <a:spcPts val="0"/>
              </a:spcBef>
              <a:spcAft>
                <a:spcPts val="600"/>
              </a:spcAft>
              <a:buNone/>
            </a:pPr>
            <a:r>
              <a:rPr lang="hu-HU" sz="2400" spc="80" dirty="0" smtClean="0">
                <a:solidFill>
                  <a:schemeClr val="tx1">
                    <a:lumMod val="95000"/>
                    <a:lumOff val="5000"/>
                  </a:schemeClr>
                </a:solidFill>
              </a:rPr>
              <a:t>A </a:t>
            </a:r>
            <a:r>
              <a:rPr lang="hu-HU" sz="2400" spc="80" dirty="0">
                <a:solidFill>
                  <a:schemeClr val="tx1">
                    <a:lumMod val="95000"/>
                    <a:lumOff val="5000"/>
                  </a:schemeClr>
                </a:solidFill>
              </a:rPr>
              <a:t>kutatások </a:t>
            </a:r>
            <a:r>
              <a:rPr lang="hu-HU" sz="2400" spc="80" dirty="0" smtClean="0">
                <a:solidFill>
                  <a:schemeClr val="tx1">
                    <a:lumMod val="95000"/>
                    <a:lumOff val="5000"/>
                  </a:schemeClr>
                </a:solidFill>
              </a:rPr>
              <a:t>viszont </a:t>
            </a:r>
            <a:r>
              <a:rPr lang="hu-HU" sz="2400" spc="80" dirty="0">
                <a:solidFill>
                  <a:schemeClr val="tx1">
                    <a:lumMod val="95000"/>
                    <a:lumOff val="5000"/>
                  </a:schemeClr>
                </a:solidFill>
              </a:rPr>
              <a:t>kimutatták, hogy a pornó miatt sok fogyasztó nagyobb valószínűséggel támogatja a nők elleni </a:t>
            </a:r>
            <a:r>
              <a:rPr lang="hu-HU" sz="2400" spc="80" dirty="0" smtClean="0">
                <a:solidFill>
                  <a:schemeClr val="tx1">
                    <a:lumMod val="95000"/>
                    <a:lumOff val="5000"/>
                  </a:schemeClr>
                </a:solidFill>
              </a:rPr>
              <a:t>erőszakot. </a:t>
            </a:r>
            <a:endParaRPr lang="hu-HU" sz="2400" spc="80" dirty="0">
              <a:solidFill>
                <a:schemeClr val="tx1">
                  <a:lumMod val="95000"/>
                  <a:lumOff val="5000"/>
                </a:schemeClr>
              </a:solidFill>
            </a:endParaRPr>
          </a:p>
        </p:txBody>
      </p:sp>
      <p:sp>
        <p:nvSpPr>
          <p:cNvPr id="92" name="Rectangle 91">
            <a:extLst>
              <a:ext uri="{FF2B5EF4-FFF2-40B4-BE49-F238E27FC236}">
                <a16:creationId xmlns:a16="http://schemas.microsoft.com/office/drawing/2014/main" xmlns="" id="{790391D1-AA86-467F-A77E-0606FCCCD2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4" name="Straight Connector 93">
            <a:extLst>
              <a:ext uri="{FF2B5EF4-FFF2-40B4-BE49-F238E27FC236}">
                <a16:creationId xmlns:a16="http://schemas.microsoft.com/office/drawing/2014/main" xmlns="" id="{4A430F17-C7B1-40FD-89FA-55002B6636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03EAAD29-514C-4272-AA97-D2DCEB35B6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E080894D-F290-4DF4-82A7-905285A7E1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2290" name="Picture 2" descr="a woman holds her hands over her face">
            <a:extLst>
              <a:ext uri="{FF2B5EF4-FFF2-40B4-BE49-F238E27FC236}">
                <a16:creationId xmlns:a16="http://schemas.microsoft.com/office/drawing/2014/main" xmlns="" id="{4C79404D-2B1F-C746-ADEE-27AC23B12A4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55832" y="10"/>
            <a:ext cx="463616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63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man using laptop">
            <a:extLst>
              <a:ext uri="{FF2B5EF4-FFF2-40B4-BE49-F238E27FC236}">
                <a16:creationId xmlns:a16="http://schemas.microsoft.com/office/drawing/2014/main" xmlns="" id="{63677B8F-E539-1D4B-A0B3-1E2945D9DEF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504963CB-95FF-C64B-A6F2-D4C020D738BA}"/>
              </a:ext>
            </a:extLst>
          </p:cNvPr>
          <p:cNvSpPr>
            <a:spLocks noGrp="1"/>
          </p:cNvSpPr>
          <p:nvPr>
            <p:ph idx="1"/>
          </p:nvPr>
        </p:nvSpPr>
        <p:spPr>
          <a:xfrm>
            <a:off x="7064082" y="941696"/>
            <a:ext cx="4472922" cy="5093344"/>
          </a:xfrm>
        </p:spPr>
        <p:txBody>
          <a:bodyPr>
            <a:normAutofit fontScale="85000" lnSpcReduction="10000"/>
          </a:bodyPr>
          <a:lstStyle/>
          <a:p>
            <a:pPr>
              <a:lnSpc>
                <a:spcPct val="120000"/>
              </a:lnSpc>
            </a:pPr>
            <a:r>
              <a:rPr lang="hu-HU" sz="2800" dirty="0"/>
              <a:t>Valószínűleg soha nem lehet teljesen megnyerni a pornográfia ellen folytatott harcot az internetes felhők, táblagépek és kézi eszközök világában. </a:t>
            </a:r>
            <a:endParaRPr lang="hu-HU" sz="2800" dirty="0" smtClean="0"/>
          </a:p>
          <a:p>
            <a:pPr>
              <a:lnSpc>
                <a:spcPct val="120000"/>
              </a:lnSpc>
            </a:pPr>
            <a:r>
              <a:rPr lang="hu-HU" sz="2800" dirty="0" smtClean="0"/>
              <a:t> </a:t>
            </a:r>
            <a:r>
              <a:rPr lang="hu-HU" sz="2800" dirty="0"/>
              <a:t>Mindezek hatalmas befolyása közepette az egyház szerepe egyedülálló. Be kell mutatnia, hogyan kell a nőkkel és a gyengékkel bánni, és hogy a szexualitás megfelelő helye a házasság keretei között van. </a:t>
            </a:r>
          </a:p>
        </p:txBody>
      </p:sp>
    </p:spTree>
    <p:extLst>
      <p:ext uri="{BB962C8B-B14F-4D97-AF65-F5344CB8AC3E}">
        <p14:creationId xmlns:p14="http://schemas.microsoft.com/office/powerpoint/2010/main" val="360965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1657BF2-BFFB-4FF0-9FE2-4D7F7A7C9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5397171-E233-4F26-9A8C-29C436537D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EA830B9C-C9EB-4D80-9552-AE9DE30758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xmlns="" id="{398FF551-ABC4-4C43-A76F-D276A5D2C95E}"/>
              </a:ext>
            </a:extLst>
          </p:cNvPr>
          <p:cNvSpPr>
            <a:spLocks noGrp="1"/>
          </p:cNvSpPr>
          <p:nvPr>
            <p:ph idx="1"/>
          </p:nvPr>
        </p:nvSpPr>
        <p:spPr>
          <a:xfrm>
            <a:off x="868680" y="1692322"/>
            <a:ext cx="6281928" cy="4342718"/>
          </a:xfrm>
        </p:spPr>
        <p:txBody>
          <a:bodyPr>
            <a:normAutofit/>
          </a:bodyPr>
          <a:lstStyle/>
          <a:p>
            <a:r>
              <a:rPr lang="hu-HU" sz="2800" dirty="0"/>
              <a:t>Gyülekezeteink férfitagjai az átlagemberekhez hasonlóan gondolhatják, hogy a pornófilmek megtekintése magányügy.  A valóság azonban az, hogy még a pornográfia eseti használata is befolyásolhatja a nőkről alkotott nézeteiket, és legfőképpen a kapcsolatukat Krisztussal. </a:t>
            </a:r>
          </a:p>
          <a:p>
            <a:endParaRPr lang="hu-HU" sz="2800" dirty="0"/>
          </a:p>
          <a:p>
            <a:endParaRPr lang="en-US" sz="2800" dirty="0"/>
          </a:p>
        </p:txBody>
      </p:sp>
      <p:pic>
        <p:nvPicPr>
          <p:cNvPr id="4" name="Picture 2" descr="man using laptop">
            <a:extLst>
              <a:ext uri="{FF2B5EF4-FFF2-40B4-BE49-F238E27FC236}">
                <a16:creationId xmlns:a16="http://schemas.microsoft.com/office/drawing/2014/main" xmlns="" id="{6602E6D5-F22B-214C-A5EF-DCBDBDF5A0D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2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70">
            <a:extLst>
              <a:ext uri="{FF2B5EF4-FFF2-40B4-BE49-F238E27FC236}">
                <a16:creationId xmlns:a16="http://schemas.microsoft.com/office/drawing/2014/main" xmlns=""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red padlock on black computer keyboard">
            <a:extLst>
              <a:ext uri="{FF2B5EF4-FFF2-40B4-BE49-F238E27FC236}">
                <a16:creationId xmlns:a16="http://schemas.microsoft.com/office/drawing/2014/main" xmlns="" id="{9CD21568-DB48-1747-A9BE-2FAAA8CEA29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72">
            <a:extLst>
              <a:ext uri="{FF2B5EF4-FFF2-40B4-BE49-F238E27FC236}">
                <a16:creationId xmlns:a16="http://schemas.microsoft.com/office/drawing/2014/main" xmlns=""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6" name="Rectangle 74">
            <a:extLst>
              <a:ext uri="{FF2B5EF4-FFF2-40B4-BE49-F238E27FC236}">
                <a16:creationId xmlns:a16="http://schemas.microsoft.com/office/drawing/2014/main" xmlns=""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5B637B5-1F4B-7142-B8A3-0CB80B070587}"/>
              </a:ext>
            </a:extLst>
          </p:cNvPr>
          <p:cNvSpPr>
            <a:spLocks noGrp="1"/>
          </p:cNvSpPr>
          <p:nvPr>
            <p:ph type="title"/>
          </p:nvPr>
        </p:nvSpPr>
        <p:spPr>
          <a:xfrm>
            <a:off x="7255042" y="1094668"/>
            <a:ext cx="4281961" cy="697832"/>
          </a:xfrm>
        </p:spPr>
        <p:txBody>
          <a:bodyPr>
            <a:noAutofit/>
          </a:bodyPr>
          <a:lstStyle/>
          <a:p>
            <a:r>
              <a:rPr lang="hu-HU" sz="3200" b="1" cap="all" dirty="0" smtClean="0"/>
              <a:t>NEHÉZ </a:t>
            </a:r>
            <a:r>
              <a:rPr lang="hu-HU" sz="3200" b="1" cap="all" dirty="0"/>
              <a:t>A SZAKÍTÁS </a:t>
            </a:r>
            <a:br>
              <a:rPr lang="hu-HU" sz="3200" b="1" cap="all" dirty="0"/>
            </a:br>
            <a:r>
              <a:rPr lang="hu-HU" sz="3200" b="1" cap="all" dirty="0" smtClean="0"/>
              <a:t> </a:t>
            </a:r>
            <a:r>
              <a:rPr lang="hu-HU" sz="3200" dirty="0" smtClean="0"/>
              <a:t/>
            </a:r>
            <a:br>
              <a:rPr lang="hu-HU" sz="3200" dirty="0" smtClean="0"/>
            </a:br>
            <a:endParaRPr lang="hu-HU" sz="3200" dirty="0"/>
          </a:p>
        </p:txBody>
      </p:sp>
      <p:sp>
        <p:nvSpPr>
          <p:cNvPr id="3" name="Content Placeholder 2">
            <a:extLst>
              <a:ext uri="{FF2B5EF4-FFF2-40B4-BE49-F238E27FC236}">
                <a16:creationId xmlns:a16="http://schemas.microsoft.com/office/drawing/2014/main" xmlns="" id="{11FB0C02-F4AB-DF4C-BD7D-D8EA82447F7D}"/>
              </a:ext>
            </a:extLst>
          </p:cNvPr>
          <p:cNvSpPr>
            <a:spLocks noGrp="1"/>
          </p:cNvSpPr>
          <p:nvPr>
            <p:ph idx="1"/>
          </p:nvPr>
        </p:nvSpPr>
        <p:spPr>
          <a:xfrm>
            <a:off x="6982194" y="1980288"/>
            <a:ext cx="4472922" cy="4235118"/>
          </a:xfrm>
        </p:spPr>
        <p:txBody>
          <a:bodyPr>
            <a:normAutofit/>
          </a:bodyPr>
          <a:lstStyle/>
          <a:p>
            <a:pPr>
              <a:lnSpc>
                <a:spcPct val="110000"/>
              </a:lnSpc>
            </a:pPr>
            <a:r>
              <a:rPr lang="hu-HU" sz="2400" dirty="0"/>
              <a:t>Jeremiás, a síró próféta kijelentette: „Csalárdabb a szív mindennél, és gonosz az; kicsoda ismerhetné azt?” </a:t>
            </a:r>
            <a:r>
              <a:rPr lang="hu-HU" sz="2400" dirty="0" smtClean="0"/>
              <a:t>(</a:t>
            </a:r>
            <a:r>
              <a:rPr lang="hu-HU" sz="2400" dirty="0" smtClean="0">
                <a:hlinkClick r:id="rId4"/>
              </a:rPr>
              <a:t>Jer 17:9</a:t>
            </a:r>
            <a:r>
              <a:rPr lang="hu-HU" sz="2400" dirty="0" smtClean="0"/>
              <a:t>). </a:t>
            </a:r>
          </a:p>
          <a:p>
            <a:pPr>
              <a:lnSpc>
                <a:spcPct val="110000"/>
              </a:lnSpc>
            </a:pPr>
            <a:r>
              <a:rPr lang="hu-HU" sz="2400" dirty="0"/>
              <a:t>A gyülekezetbe járók csupán 9%-a tud az egyházban olyan programról, ami a pornográfiával küzdőket </a:t>
            </a:r>
            <a:r>
              <a:rPr lang="hu-HU" sz="2400" dirty="0" smtClean="0"/>
              <a:t>segítené.</a:t>
            </a:r>
            <a:r>
              <a:rPr lang="hu-HU" sz="2400" baseline="30000" dirty="0" smtClean="0">
                <a:hlinkClick r:id="rId5"/>
              </a:rPr>
              <a:t>17</a:t>
            </a:r>
            <a:r>
              <a:rPr lang="hu-HU" sz="2400" dirty="0"/>
              <a:t> Mi a teendőnk, tehát? </a:t>
            </a:r>
            <a:endParaRPr lang="hu-HU" sz="2400" dirty="0" smtClean="0"/>
          </a:p>
          <a:p>
            <a:pPr>
              <a:lnSpc>
                <a:spcPct val="110000"/>
              </a:lnSpc>
            </a:pPr>
            <a:endParaRPr lang="en-US" sz="2400" dirty="0"/>
          </a:p>
        </p:txBody>
      </p:sp>
    </p:spTree>
    <p:extLst>
      <p:ext uri="{BB962C8B-B14F-4D97-AF65-F5344CB8AC3E}">
        <p14:creationId xmlns:p14="http://schemas.microsoft.com/office/powerpoint/2010/main" val="180508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red flowers in tilt shift lens">
            <a:extLst>
              <a:ext uri="{FF2B5EF4-FFF2-40B4-BE49-F238E27FC236}">
                <a16:creationId xmlns:a16="http://schemas.microsoft.com/office/drawing/2014/main" xmlns="" id="{5E277C07-7BDC-5747-9F08-1CF57E1CFD2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017179D-631D-9442-9BEB-CA8E7FE7A702}"/>
              </a:ext>
            </a:extLst>
          </p:cNvPr>
          <p:cNvSpPr>
            <a:spLocks noGrp="1"/>
          </p:cNvSpPr>
          <p:nvPr>
            <p:ph type="title"/>
          </p:nvPr>
        </p:nvSpPr>
        <p:spPr>
          <a:xfrm>
            <a:off x="7064082" y="642594"/>
            <a:ext cx="4472921" cy="2334813"/>
          </a:xfrm>
        </p:spPr>
        <p:txBody>
          <a:bodyPr>
            <a:normAutofit/>
          </a:bodyPr>
          <a:lstStyle/>
          <a:p>
            <a:r>
              <a:rPr lang="hu-HU" sz="3100" i="1" dirty="0" smtClean="0">
                <a:solidFill>
                  <a:srgbClr val="55870F"/>
                </a:solidFill>
              </a:rPr>
              <a:t>1. Lépjünk azonnal a szabadulás felé vezető útra! </a:t>
            </a:r>
            <a:r>
              <a:rPr lang="en-US" sz="3100" dirty="0" smtClean="0">
                <a:solidFill>
                  <a:srgbClr val="55870F"/>
                </a:solidFill>
              </a:rPr>
              <a:t> </a:t>
            </a:r>
            <a:endParaRPr lang="en-US" sz="3100" dirty="0">
              <a:solidFill>
                <a:srgbClr val="55870F"/>
              </a:solidFill>
            </a:endParaRPr>
          </a:p>
        </p:txBody>
      </p:sp>
      <p:sp>
        <p:nvSpPr>
          <p:cNvPr id="3" name="Content Placeholder 2">
            <a:extLst>
              <a:ext uri="{FF2B5EF4-FFF2-40B4-BE49-F238E27FC236}">
                <a16:creationId xmlns:a16="http://schemas.microsoft.com/office/drawing/2014/main" xmlns="" id="{08C700E9-C36E-6748-B8D8-61BFB45A4A12}"/>
              </a:ext>
            </a:extLst>
          </p:cNvPr>
          <p:cNvSpPr>
            <a:spLocks noGrp="1"/>
          </p:cNvSpPr>
          <p:nvPr>
            <p:ph idx="1"/>
          </p:nvPr>
        </p:nvSpPr>
        <p:spPr>
          <a:xfrm>
            <a:off x="6938927" y="2572270"/>
            <a:ext cx="4723229" cy="2334813"/>
          </a:xfrm>
        </p:spPr>
        <p:txBody>
          <a:bodyPr>
            <a:normAutofit/>
          </a:bodyPr>
          <a:lstStyle/>
          <a:p>
            <a:r>
              <a:rPr lang="hu-HU" sz="2800" dirty="0"/>
              <a:t>Törjük meg a függőséget, igen a pornófüggőséget! Minél hamarabb, annál jobb. Nehéz szakítani vele, de ez az egyetlen út. </a:t>
            </a:r>
            <a:endParaRPr lang="en-US" sz="2800" dirty="0"/>
          </a:p>
        </p:txBody>
      </p:sp>
    </p:spTree>
    <p:extLst>
      <p:ext uri="{BB962C8B-B14F-4D97-AF65-F5344CB8AC3E}">
        <p14:creationId xmlns:p14="http://schemas.microsoft.com/office/powerpoint/2010/main" val="20762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round life buoy">
            <a:extLst>
              <a:ext uri="{FF2B5EF4-FFF2-40B4-BE49-F238E27FC236}">
                <a16:creationId xmlns:a16="http://schemas.microsoft.com/office/drawing/2014/main" xmlns="" id="{3F193B13-C6D9-AA42-A581-91D844AD480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727EBBF-1CBB-3141-B8BC-EA562BAA9486}"/>
              </a:ext>
            </a:extLst>
          </p:cNvPr>
          <p:cNvSpPr>
            <a:spLocks noGrp="1"/>
          </p:cNvSpPr>
          <p:nvPr>
            <p:ph type="title"/>
          </p:nvPr>
        </p:nvSpPr>
        <p:spPr>
          <a:xfrm>
            <a:off x="774043" y="727626"/>
            <a:ext cx="4602152" cy="1718225"/>
          </a:xfrm>
        </p:spPr>
        <p:txBody>
          <a:bodyPr>
            <a:normAutofit/>
          </a:bodyPr>
          <a:lstStyle/>
          <a:p>
            <a:r>
              <a:rPr lang="hu-HU" sz="4400" b="1" dirty="0" smtClean="0">
                <a:solidFill>
                  <a:srgbClr val="DC5807"/>
                </a:solidFill>
              </a:rPr>
              <a:t>KERESS SEGÍTSÉGET! </a:t>
            </a:r>
            <a:endParaRPr lang="hu-HU" sz="4400" b="1" dirty="0">
              <a:solidFill>
                <a:srgbClr val="DC5807"/>
              </a:solidFill>
            </a:endParaRPr>
          </a:p>
        </p:txBody>
      </p:sp>
      <p:sp>
        <p:nvSpPr>
          <p:cNvPr id="3" name="Content Placeholder 2">
            <a:extLst>
              <a:ext uri="{FF2B5EF4-FFF2-40B4-BE49-F238E27FC236}">
                <a16:creationId xmlns:a16="http://schemas.microsoft.com/office/drawing/2014/main" xmlns="" id="{7D32C399-6700-6246-BCF7-36AD0CAD296E}"/>
              </a:ext>
            </a:extLst>
          </p:cNvPr>
          <p:cNvSpPr>
            <a:spLocks noGrp="1"/>
          </p:cNvSpPr>
          <p:nvPr>
            <p:ph idx="1"/>
          </p:nvPr>
        </p:nvSpPr>
        <p:spPr>
          <a:xfrm>
            <a:off x="610267" y="2265960"/>
            <a:ext cx="4941173" cy="3891546"/>
          </a:xfrm>
        </p:spPr>
        <p:txBody>
          <a:bodyPr>
            <a:normAutofit fontScale="92500" lnSpcReduction="20000"/>
          </a:bodyPr>
          <a:lstStyle/>
          <a:p>
            <a:r>
              <a:rPr lang="hu-HU" sz="2400" dirty="0"/>
              <a:t>Látogassatok el a </a:t>
            </a:r>
            <a:r>
              <a:rPr lang="hu-HU" sz="2400" dirty="0">
                <a:solidFill>
                  <a:schemeClr val="accent5">
                    <a:lumMod val="50000"/>
                  </a:schemeClr>
                </a:solidFill>
              </a:rPr>
              <a:t>newfreedomtolove.org</a:t>
            </a:r>
            <a:r>
              <a:rPr lang="hu-HU" sz="2400" dirty="0"/>
              <a:t> weboldalra, ahol bizonyságtételeket és prédikációkat hallhattok, szemináriumokat, és más erőforrásokhoz vezető linkeket találtok, amelyek segíthetnek a pornótól való szabadulás útjára lépni. </a:t>
            </a:r>
            <a:endParaRPr lang="hu-HU" sz="2400" dirty="0" smtClean="0"/>
          </a:p>
          <a:p>
            <a:r>
              <a:rPr lang="hu-HU" sz="2400" dirty="0"/>
              <a:t>További segítségért és forrásokért felkereshetitek a  </a:t>
            </a:r>
            <a:r>
              <a:rPr lang="hu-HU" sz="2400" dirty="0" err="1">
                <a:solidFill>
                  <a:schemeClr val="accent5">
                    <a:lumMod val="50000"/>
                  </a:schemeClr>
                </a:solidFill>
              </a:rPr>
              <a:t>gatewaytowholeness.com</a:t>
            </a:r>
            <a:r>
              <a:rPr lang="hu-HU" sz="2400" dirty="0"/>
              <a:t> weboldalt. Egyes esetekben előfordulhat, hogy szakképzett tanácsadók segítségét kell kérnetek. </a:t>
            </a:r>
            <a:endParaRPr lang="en-US" sz="2400" dirty="0"/>
          </a:p>
        </p:txBody>
      </p:sp>
    </p:spTree>
    <p:extLst>
      <p:ext uri="{BB962C8B-B14F-4D97-AF65-F5344CB8AC3E}">
        <p14:creationId xmlns:p14="http://schemas.microsoft.com/office/powerpoint/2010/main" val="2901934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person touching purple petaled flowers">
            <a:extLst>
              <a:ext uri="{FF2B5EF4-FFF2-40B4-BE49-F238E27FC236}">
                <a16:creationId xmlns:a16="http://schemas.microsoft.com/office/drawing/2014/main" xmlns="" id="{268F29D7-02FC-4B4F-A3D6-EEF339BF3F2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53A9C91-C8E5-FB41-B9F1-37B1E3F6D002}"/>
              </a:ext>
            </a:extLst>
          </p:cNvPr>
          <p:cNvSpPr>
            <a:spLocks noGrp="1"/>
          </p:cNvSpPr>
          <p:nvPr>
            <p:ph type="title"/>
          </p:nvPr>
        </p:nvSpPr>
        <p:spPr>
          <a:xfrm>
            <a:off x="774043" y="727626"/>
            <a:ext cx="4602152" cy="2922134"/>
          </a:xfrm>
        </p:spPr>
        <p:txBody>
          <a:bodyPr>
            <a:normAutofit/>
          </a:bodyPr>
          <a:lstStyle/>
          <a:p>
            <a:r>
              <a:rPr lang="hu-HU" sz="3700" i="1" dirty="0" smtClean="0">
                <a:solidFill>
                  <a:schemeClr val="accent3">
                    <a:lumMod val="75000"/>
                  </a:schemeClr>
                </a:solidFill>
              </a:rPr>
              <a:t>2.</a:t>
            </a:r>
            <a:r>
              <a:rPr lang="hu-HU" sz="3700" i="1" dirty="0">
                <a:solidFill>
                  <a:schemeClr val="accent3">
                    <a:lumMod val="75000"/>
                  </a:schemeClr>
                </a:solidFill>
              </a:rPr>
              <a:t> Őrizd a lelkedet és az elmédet! —ez szívügy. </a:t>
            </a:r>
            <a:endParaRPr lang="hu-HU" sz="3700" dirty="0">
              <a:solidFill>
                <a:schemeClr val="accent3">
                  <a:lumMod val="75000"/>
                </a:schemeClr>
              </a:solidFill>
            </a:endParaRPr>
          </a:p>
        </p:txBody>
      </p:sp>
      <p:sp>
        <p:nvSpPr>
          <p:cNvPr id="3" name="Content Placeholder 2">
            <a:extLst>
              <a:ext uri="{FF2B5EF4-FFF2-40B4-BE49-F238E27FC236}">
                <a16:creationId xmlns:a16="http://schemas.microsoft.com/office/drawing/2014/main" xmlns="" id="{FB4817B6-CB45-6346-B2E6-23EFB3338580}"/>
              </a:ext>
            </a:extLst>
          </p:cNvPr>
          <p:cNvSpPr>
            <a:spLocks noGrp="1"/>
          </p:cNvSpPr>
          <p:nvPr>
            <p:ph idx="1"/>
          </p:nvPr>
        </p:nvSpPr>
        <p:spPr>
          <a:xfrm>
            <a:off x="764256" y="3649762"/>
            <a:ext cx="4602152" cy="2476199"/>
          </a:xfrm>
        </p:spPr>
        <p:txBody>
          <a:bodyPr>
            <a:normAutofit/>
          </a:bodyPr>
          <a:lstStyle/>
          <a:p>
            <a:r>
              <a:rPr lang="hu-HU" sz="2800" dirty="0"/>
              <a:t>„Minden féltett dolognál jobban őrizd meg szívedet, mert abból indul ki minden élet.” </a:t>
            </a:r>
            <a:r>
              <a:rPr lang="hu-HU" sz="2800" dirty="0" smtClean="0"/>
              <a:t>(</a:t>
            </a:r>
            <a:r>
              <a:rPr lang="hu-HU" sz="2800" dirty="0" smtClean="0">
                <a:hlinkClick r:id="rId4"/>
              </a:rPr>
              <a:t>Péld 4:23</a:t>
            </a:r>
            <a:r>
              <a:rPr lang="hu-HU" sz="2800" dirty="0" smtClean="0"/>
              <a:t>)</a:t>
            </a:r>
          </a:p>
          <a:p>
            <a:endParaRPr lang="en-US" sz="2800" dirty="0"/>
          </a:p>
        </p:txBody>
      </p:sp>
    </p:spTree>
    <p:extLst>
      <p:ext uri="{BB962C8B-B14F-4D97-AF65-F5344CB8AC3E}">
        <p14:creationId xmlns:p14="http://schemas.microsoft.com/office/powerpoint/2010/main" val="1457876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purple flower in tilt shift lens">
            <a:extLst>
              <a:ext uri="{FF2B5EF4-FFF2-40B4-BE49-F238E27FC236}">
                <a16:creationId xmlns:a16="http://schemas.microsoft.com/office/drawing/2014/main" xmlns="" id="{1995CF16-6DB9-5644-8B81-5F3248EE83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A2F34276-1E23-3B48-B6A1-C5E352786AAF}"/>
              </a:ext>
            </a:extLst>
          </p:cNvPr>
          <p:cNvSpPr>
            <a:spLocks noGrp="1"/>
          </p:cNvSpPr>
          <p:nvPr>
            <p:ph idx="1"/>
          </p:nvPr>
        </p:nvSpPr>
        <p:spPr>
          <a:xfrm>
            <a:off x="774043" y="1446663"/>
            <a:ext cx="4602152" cy="4572323"/>
          </a:xfrm>
        </p:spPr>
        <p:txBody>
          <a:bodyPr>
            <a:normAutofit/>
          </a:bodyPr>
          <a:lstStyle/>
          <a:p>
            <a:r>
              <a:rPr lang="hu-HU" sz="2800" dirty="0"/>
              <a:t>Ahelyett, hogy olyan képekkel táplálnád elmédet, amelyek eltorzítják a szex Istentől kapott ajándékát és lealacsonyítják Isten lányait, fogadd el Isten meghívását: </a:t>
            </a:r>
            <a:r>
              <a:rPr lang="hu-HU" sz="2800" i="1" dirty="0"/>
              <a:t>„Adjad, fiam, a te szívedet nékem, és a te szemeid az én útaimat megőrizzék” </a:t>
            </a:r>
            <a:endParaRPr lang="hu-HU" sz="2800" i="1" dirty="0" smtClean="0"/>
          </a:p>
          <a:p>
            <a:r>
              <a:rPr lang="hu-HU" sz="2800" dirty="0" smtClean="0"/>
              <a:t>(</a:t>
            </a:r>
            <a:r>
              <a:rPr lang="hu-HU" sz="2800" u="sng" dirty="0" smtClean="0">
                <a:hlinkClick r:id="rId4"/>
              </a:rPr>
              <a:t>Péld 23:26</a:t>
            </a:r>
            <a:r>
              <a:rPr lang="hu-HU" sz="2800" dirty="0" smtClean="0"/>
              <a:t>) </a:t>
            </a:r>
            <a:endParaRPr lang="hu-HU" sz="2800" dirty="0"/>
          </a:p>
        </p:txBody>
      </p:sp>
    </p:spTree>
    <p:extLst>
      <p:ext uri="{BB962C8B-B14F-4D97-AF65-F5344CB8AC3E}">
        <p14:creationId xmlns:p14="http://schemas.microsoft.com/office/powerpoint/2010/main" val="419658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xmlns="" id="{461A9024-85B6-2945-9CFC-962F22677E2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6" name="Rectangle 10">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2">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6BDC5A2-DBB0-AD4C-80B7-45CB0B67E0B6}"/>
              </a:ext>
            </a:extLst>
          </p:cNvPr>
          <p:cNvSpPr>
            <a:spLocks noGrp="1"/>
          </p:cNvSpPr>
          <p:nvPr>
            <p:ph idx="1"/>
          </p:nvPr>
        </p:nvSpPr>
        <p:spPr>
          <a:xfrm>
            <a:off x="6846137" y="771525"/>
            <a:ext cx="4602152" cy="5247461"/>
          </a:xfrm>
        </p:spPr>
        <p:txBody>
          <a:bodyPr>
            <a:normAutofit fontScale="92500"/>
          </a:bodyPr>
          <a:lstStyle/>
          <a:p>
            <a:pPr lvl="0">
              <a:buClr>
                <a:srgbClr val="000000">
                  <a:lumMod val="85000"/>
                  <a:lumOff val="15000"/>
                </a:srgbClr>
              </a:buClr>
            </a:pPr>
            <a:r>
              <a:rPr lang="hu-HU" sz="2400" dirty="0"/>
              <a:t>Becslések szerint a pornó világszerte mintegy 97 milliárd dolláros bevételt generáló iparág. Ebből </a:t>
            </a:r>
            <a:r>
              <a:rPr lang="hu-HU" sz="2400" dirty="0" smtClean="0"/>
              <a:t>kb. </a:t>
            </a:r>
            <a:r>
              <a:rPr lang="hu-HU" sz="2400" dirty="0"/>
              <a:t>12 milliárd dollár az USA-beli </a:t>
            </a:r>
            <a:r>
              <a:rPr lang="hu-HU" sz="2400" dirty="0" smtClean="0"/>
              <a:t>bevétel.</a:t>
            </a:r>
            <a:r>
              <a:rPr lang="en-US" sz="2400" baseline="30000" dirty="0" smtClean="0">
                <a:solidFill>
                  <a:srgbClr val="000000"/>
                </a:solidFill>
                <a:hlinkClick r:id="rId4"/>
              </a:rPr>
              <a:t>1</a:t>
            </a:r>
            <a:r>
              <a:rPr lang="en-US" sz="2400" dirty="0">
                <a:solidFill>
                  <a:srgbClr val="000000"/>
                </a:solidFill>
              </a:rPr>
              <a:t> </a:t>
            </a:r>
            <a:endParaRPr lang="hu-HU" sz="2400" dirty="0" smtClean="0"/>
          </a:p>
          <a:p>
            <a:r>
              <a:rPr lang="hu-HU" sz="2400" dirty="0" smtClean="0"/>
              <a:t>Az </a:t>
            </a:r>
            <a:r>
              <a:rPr lang="hu-HU" sz="2400" dirty="0"/>
              <a:t>internet és az okostelefonok terjedésével meredeken megemelkedett a pornográfia fogyasztása az Egyesül Államokban</a:t>
            </a:r>
            <a:r>
              <a:rPr lang="hu-HU" sz="2400" dirty="0" smtClean="0"/>
              <a:t>.</a:t>
            </a:r>
          </a:p>
          <a:p>
            <a:r>
              <a:rPr lang="hu-HU" sz="2400" dirty="0" smtClean="0"/>
              <a:t> </a:t>
            </a:r>
            <a:r>
              <a:rPr lang="hu-HU" sz="2400" dirty="0"/>
              <a:t>Az amerikaiak több, mint 77 százaléka néz pornót legalább egyszer </a:t>
            </a:r>
            <a:r>
              <a:rPr lang="hu-HU" sz="2400" dirty="0" smtClean="0"/>
              <a:t>havonta.</a:t>
            </a:r>
            <a:r>
              <a:rPr lang="hu-HU" sz="2400" baseline="30000" dirty="0" smtClean="0">
                <a:hlinkClick r:id="rId5"/>
              </a:rPr>
              <a:t>2</a:t>
            </a:r>
            <a:r>
              <a:rPr lang="hu-HU" sz="2400" dirty="0"/>
              <a:t> Az internetes adatforgalom legalább 30 %-a a pornó-weboldalak látogatásából </a:t>
            </a:r>
            <a:r>
              <a:rPr lang="hu-HU" sz="2400" dirty="0" smtClean="0"/>
              <a:t>ered.</a:t>
            </a:r>
            <a:r>
              <a:rPr lang="hu-HU" sz="2400" baseline="30000" dirty="0" smtClean="0">
                <a:hlinkClick r:id="rId6"/>
              </a:rPr>
              <a:t>3</a:t>
            </a:r>
            <a:r>
              <a:rPr lang="hu-HU" sz="2400" dirty="0"/>
              <a:t> Mi a helyzet az </a:t>
            </a:r>
            <a:r>
              <a:rPr lang="hu-HU" sz="2400" dirty="0" smtClean="0"/>
              <a:t>egyházban?</a:t>
            </a:r>
            <a:r>
              <a:rPr lang="hu-HU" sz="2400" baseline="30000" dirty="0" smtClean="0">
                <a:hlinkClick r:id="rId7"/>
              </a:rPr>
              <a:t>4</a:t>
            </a:r>
            <a:endParaRPr lang="hu-HU" sz="2400" dirty="0" smtClean="0"/>
          </a:p>
          <a:p>
            <a:endParaRPr lang="en-US" sz="2400" dirty="0"/>
          </a:p>
        </p:txBody>
      </p:sp>
    </p:spTree>
    <p:extLst>
      <p:ext uri="{BB962C8B-B14F-4D97-AF65-F5344CB8AC3E}">
        <p14:creationId xmlns:p14="http://schemas.microsoft.com/office/powerpoint/2010/main" val="201879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woman reaching hand above water during daytime photo">
            <a:extLst>
              <a:ext uri="{FF2B5EF4-FFF2-40B4-BE49-F238E27FC236}">
                <a16:creationId xmlns:a16="http://schemas.microsoft.com/office/drawing/2014/main" xmlns="" id="{19B83242-FEF6-724D-B094-4BD53B0939C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65D3E61-A7E9-3645-8882-A9AF79ED7597}"/>
              </a:ext>
            </a:extLst>
          </p:cNvPr>
          <p:cNvSpPr>
            <a:spLocks noGrp="1"/>
          </p:cNvSpPr>
          <p:nvPr>
            <p:ph type="title"/>
          </p:nvPr>
        </p:nvSpPr>
        <p:spPr>
          <a:xfrm>
            <a:off x="7064082" y="642594"/>
            <a:ext cx="4472921" cy="1371600"/>
          </a:xfrm>
        </p:spPr>
        <p:txBody>
          <a:bodyPr>
            <a:normAutofit/>
          </a:bodyPr>
          <a:lstStyle/>
          <a:p>
            <a:r>
              <a:rPr lang="hu-HU" sz="4000" i="1" dirty="0" smtClean="0">
                <a:solidFill>
                  <a:schemeClr val="accent5">
                    <a:lumMod val="50000"/>
                  </a:schemeClr>
                </a:solidFill>
              </a:rPr>
              <a:t>3.</a:t>
            </a:r>
            <a:r>
              <a:rPr lang="hu-HU" sz="4000" i="1" dirty="0">
                <a:solidFill>
                  <a:schemeClr val="accent5">
                    <a:lumMod val="50000"/>
                  </a:schemeClr>
                </a:solidFill>
              </a:rPr>
              <a:t> </a:t>
            </a:r>
            <a:r>
              <a:rPr lang="hu-HU" sz="4000" i="1" dirty="0" smtClean="0">
                <a:solidFill>
                  <a:schemeClr val="accent5">
                    <a:lumMod val="50000"/>
                  </a:schemeClr>
                </a:solidFill>
              </a:rPr>
              <a:t>Gyűjts </a:t>
            </a:r>
            <a:r>
              <a:rPr lang="hu-HU" sz="4000" i="1" dirty="0">
                <a:solidFill>
                  <a:schemeClr val="accent5">
                    <a:lumMod val="50000"/>
                  </a:schemeClr>
                </a:solidFill>
              </a:rPr>
              <a:t>segítőket! </a:t>
            </a:r>
            <a:endParaRPr lang="hu-HU" sz="4000" dirty="0">
              <a:solidFill>
                <a:schemeClr val="accent5">
                  <a:lumMod val="50000"/>
                </a:schemeClr>
              </a:solidFill>
            </a:endParaRPr>
          </a:p>
        </p:txBody>
      </p:sp>
      <p:sp>
        <p:nvSpPr>
          <p:cNvPr id="3" name="Content Placeholder 2">
            <a:extLst>
              <a:ext uri="{FF2B5EF4-FFF2-40B4-BE49-F238E27FC236}">
                <a16:creationId xmlns:a16="http://schemas.microsoft.com/office/drawing/2014/main" xmlns="" id="{1E2E967C-4123-8446-8B3D-97ACF9D6CB7A}"/>
              </a:ext>
            </a:extLst>
          </p:cNvPr>
          <p:cNvSpPr>
            <a:spLocks noGrp="1"/>
          </p:cNvSpPr>
          <p:nvPr>
            <p:ph idx="1"/>
          </p:nvPr>
        </p:nvSpPr>
        <p:spPr>
          <a:xfrm>
            <a:off x="6894095" y="2116768"/>
            <a:ext cx="4824975" cy="4499932"/>
          </a:xfrm>
        </p:spPr>
        <p:txBody>
          <a:bodyPr>
            <a:normAutofit fontScale="92500" lnSpcReduction="10000"/>
          </a:bodyPr>
          <a:lstStyle/>
          <a:p>
            <a:pPr>
              <a:lnSpc>
                <a:spcPct val="110000"/>
              </a:lnSpc>
            </a:pPr>
            <a:r>
              <a:rPr lang="hu-HU" sz="2400" dirty="0" smtClean="0"/>
              <a:t>„</a:t>
            </a:r>
            <a:r>
              <a:rPr lang="hu-HU" sz="2400" dirty="0"/>
              <a:t>Sokkal jobban van dolga a kettőnek, </a:t>
            </a:r>
            <a:r>
              <a:rPr lang="hu-HU" sz="2400" dirty="0" err="1"/>
              <a:t>hogynem</a:t>
            </a:r>
            <a:r>
              <a:rPr lang="hu-HU" sz="2400" dirty="0"/>
              <a:t> az egynek; mert azoknak jó </a:t>
            </a:r>
            <a:r>
              <a:rPr lang="hu-HU" sz="2400" dirty="0" err="1"/>
              <a:t>jutalmok</a:t>
            </a:r>
            <a:r>
              <a:rPr lang="hu-HU" sz="2400" dirty="0"/>
              <a:t> van az ő munkájukból.” </a:t>
            </a:r>
            <a:r>
              <a:rPr lang="hu-HU" sz="2400" dirty="0" smtClean="0"/>
              <a:t>(</a:t>
            </a:r>
            <a:r>
              <a:rPr lang="hu-HU" sz="2400" dirty="0" err="1" smtClean="0">
                <a:hlinkClick r:id="rId4"/>
              </a:rPr>
              <a:t>Préd</a:t>
            </a:r>
            <a:r>
              <a:rPr lang="hu-HU" sz="2400" dirty="0" smtClean="0">
                <a:hlinkClick r:id="rId4"/>
              </a:rPr>
              <a:t>  4:9</a:t>
            </a:r>
            <a:r>
              <a:rPr lang="hu-HU" sz="2400" dirty="0"/>
              <a:t>). Most, jobban, mint valaha, mások segítségére van szükséged. Kezdd a házastársaddal, vagy a hozzád legközelebb állókkal, és kérd meg őket, segítsenek azzal, hogy elszámoltathatnak. A magányosság gyakran arra csábítja az embert, hogy pornóval töltse be az űrt. </a:t>
            </a:r>
          </a:p>
          <a:p>
            <a:pPr>
              <a:lnSpc>
                <a:spcPct val="110000"/>
              </a:lnSpc>
            </a:pPr>
            <a:r>
              <a:rPr lang="hu-HU" sz="2400" dirty="0"/>
              <a:t> </a:t>
            </a:r>
          </a:p>
          <a:p>
            <a:pPr>
              <a:lnSpc>
                <a:spcPct val="110000"/>
              </a:lnSpc>
            </a:pPr>
            <a:endParaRPr lang="hu-HU" sz="2400" dirty="0"/>
          </a:p>
          <a:p>
            <a:pPr>
              <a:lnSpc>
                <a:spcPct val="110000"/>
              </a:lnSpc>
            </a:pPr>
            <a:endParaRPr lang="en-US" sz="2400" dirty="0"/>
          </a:p>
        </p:txBody>
      </p:sp>
    </p:spTree>
    <p:extLst>
      <p:ext uri="{BB962C8B-B14F-4D97-AF65-F5344CB8AC3E}">
        <p14:creationId xmlns:p14="http://schemas.microsoft.com/office/powerpoint/2010/main" val="1633419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ark pink and blue light trails">
            <a:extLst>
              <a:ext uri="{FF2B5EF4-FFF2-40B4-BE49-F238E27FC236}">
                <a16:creationId xmlns:a16="http://schemas.microsoft.com/office/drawing/2014/main" xmlns="" id="{C5227478-256E-D641-AF16-21C7D12E4C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88932" cy="6857990"/>
          </a:xfrm>
          <a:prstGeom prst="rect">
            <a:avLst/>
          </a:prstGeom>
        </p:spPr>
      </p:pic>
      <p:sp>
        <p:nvSpPr>
          <p:cNvPr id="9" name="Rectangle 8">
            <a:extLst>
              <a:ext uri="{FF2B5EF4-FFF2-40B4-BE49-F238E27FC236}">
                <a16:creationId xmlns:a16="http://schemas.microsoft.com/office/drawing/2014/main" xmlns="" id="{CD64F326-929E-45E2-B54D-DC7E1720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xmlns="" id="{7BFCDFD7-7B3B-4ED9-B533-34D0B3724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xmlns="" id="{3385E402-D79E-824E-BCD8-5D7109634BC5}"/>
              </a:ext>
            </a:extLst>
          </p:cNvPr>
          <p:cNvSpPr>
            <a:spLocks noGrp="1"/>
          </p:cNvSpPr>
          <p:nvPr>
            <p:ph idx="1"/>
          </p:nvPr>
        </p:nvSpPr>
        <p:spPr>
          <a:xfrm>
            <a:off x="1357950" y="1201960"/>
            <a:ext cx="4633415" cy="4318562"/>
          </a:xfrm>
        </p:spPr>
        <p:txBody>
          <a:bodyPr>
            <a:normAutofit lnSpcReduction="10000"/>
          </a:bodyPr>
          <a:lstStyle/>
          <a:p>
            <a:r>
              <a:rPr lang="hu-HU" sz="2400" dirty="0"/>
              <a:t>Bár a pornó és a párkapcsolati erőszak veszélyesen közeli rokonok, neked nem kell az eszközükké válnod, és a házastársadnak, vagy másoknak sem szerencsétlen áldozatokká. </a:t>
            </a:r>
            <a:endParaRPr lang="hu-HU" sz="2400" dirty="0" smtClean="0"/>
          </a:p>
          <a:p>
            <a:r>
              <a:rPr lang="hu-HU" sz="2400" dirty="0"/>
              <a:t>A te hatalmadban áll meghozni a döntést és megtenni a szükséges lépéseket már a mai naptól, hogy véget vess a gonosz mérgező fortélyának, még mielőtt elpusztítana másokat és téged is.</a:t>
            </a:r>
          </a:p>
          <a:p>
            <a:endParaRPr lang="en-US" sz="2400" dirty="0"/>
          </a:p>
        </p:txBody>
      </p:sp>
    </p:spTree>
    <p:extLst>
      <p:ext uri="{BB962C8B-B14F-4D97-AF65-F5344CB8AC3E}">
        <p14:creationId xmlns:p14="http://schemas.microsoft.com/office/powerpoint/2010/main" val="353619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AD8DCD-E0C0-6040-A17D-9C1A960D0CCD}"/>
              </a:ext>
            </a:extLst>
          </p:cNvPr>
          <p:cNvSpPr>
            <a:spLocks noGrp="1"/>
          </p:cNvSpPr>
          <p:nvPr>
            <p:ph idx="1"/>
          </p:nvPr>
        </p:nvSpPr>
        <p:spPr>
          <a:xfrm>
            <a:off x="1066800" y="1187355"/>
            <a:ext cx="10058400" cy="4765389"/>
          </a:xfrm>
        </p:spPr>
        <p:txBody>
          <a:bodyPr>
            <a:normAutofit fontScale="92500" lnSpcReduction="10000"/>
          </a:bodyPr>
          <a:lstStyle/>
          <a:p>
            <a:endParaRPr lang="hu-HU" dirty="0"/>
          </a:p>
          <a:p>
            <a:r>
              <a:rPr lang="hu-HU" dirty="0"/>
              <a:t>1 Mike </a:t>
            </a:r>
            <a:r>
              <a:rPr lang="hu-HU" dirty="0" err="1"/>
              <a:t>Genung</a:t>
            </a:r>
            <a:r>
              <a:rPr lang="hu-HU" dirty="0"/>
              <a:t>: „A kegyelemhez vezető út” https://www.roadtograce.net /</a:t>
            </a:r>
            <a:r>
              <a:rPr lang="hu-HU" dirty="0" err="1"/>
              <a:t>current-porn-statistics</a:t>
            </a:r>
            <a:r>
              <a:rPr lang="hu-HU" dirty="0"/>
              <a:t>/.</a:t>
            </a:r>
          </a:p>
          <a:p>
            <a:r>
              <a:rPr lang="hu-HU" dirty="0"/>
              <a:t>2 Tim </a:t>
            </a:r>
            <a:r>
              <a:rPr lang="hu-HU" dirty="0" err="1"/>
              <a:t>Rymel</a:t>
            </a:r>
            <a:r>
              <a:rPr lang="hu-HU" dirty="0"/>
              <a:t>: „Szexuális erőszakhoz vezet a pornográfia?” </a:t>
            </a:r>
            <a:r>
              <a:rPr lang="hu-HU" dirty="0" err="1"/>
              <a:t>HuffPost</a:t>
            </a:r>
            <a:r>
              <a:rPr lang="hu-HU" dirty="0"/>
              <a:t>, August 26, 2016, https://www.huffingtonpost.com/entry/does-pornography-lead-to-sexual-assault_us_57c0876ae4b0b01630de8c93.</a:t>
            </a:r>
          </a:p>
          <a:p>
            <a:r>
              <a:rPr lang="hu-HU" dirty="0"/>
              <a:t>3 R. Douglas </a:t>
            </a:r>
            <a:r>
              <a:rPr lang="hu-HU" dirty="0" err="1"/>
              <a:t>Fields</a:t>
            </a:r>
            <a:r>
              <a:rPr lang="hu-HU" dirty="0"/>
              <a:t>: „A szex és az erőszak robbanásveszélyes elegye”  </a:t>
            </a:r>
            <a:r>
              <a:rPr lang="hu-HU" dirty="0" err="1"/>
              <a:t>Psychology</a:t>
            </a:r>
            <a:r>
              <a:rPr lang="hu-HU" dirty="0"/>
              <a:t> </a:t>
            </a:r>
            <a:r>
              <a:rPr lang="hu-HU" dirty="0" err="1"/>
              <a:t>Today</a:t>
            </a:r>
            <a:r>
              <a:rPr lang="hu-HU" dirty="0"/>
              <a:t>, </a:t>
            </a:r>
            <a:r>
              <a:rPr lang="hu-HU" dirty="0" err="1"/>
              <a:t>January</a:t>
            </a:r>
            <a:r>
              <a:rPr lang="hu-HU" dirty="0"/>
              <a:t> 26, 2016. https://www.psychologytoday.com/us/blog/the-new-brain/201601/the-explosive-mix-sex-and-violence.</a:t>
            </a:r>
          </a:p>
          <a:p>
            <a:r>
              <a:rPr lang="hu-HU" dirty="0"/>
              <a:t>4 A cikk egyik változata 2019 szeptemberében jelent meg az  </a:t>
            </a:r>
            <a:r>
              <a:rPr lang="hu-HU" dirty="0" err="1"/>
              <a:t>Adventist</a:t>
            </a:r>
            <a:r>
              <a:rPr lang="hu-HU" dirty="0"/>
              <a:t> </a:t>
            </a:r>
            <a:r>
              <a:rPr lang="hu-HU" dirty="0" err="1"/>
              <a:t>Review</a:t>
            </a:r>
            <a:r>
              <a:rPr lang="hu-HU" dirty="0"/>
              <a:t> magazinban.</a:t>
            </a:r>
          </a:p>
          <a:p>
            <a:r>
              <a:rPr lang="hu-HU" dirty="0"/>
              <a:t>5 Mike </a:t>
            </a:r>
            <a:r>
              <a:rPr lang="hu-HU" dirty="0" err="1"/>
              <a:t>Genung</a:t>
            </a:r>
            <a:r>
              <a:rPr lang="hu-HU" dirty="0"/>
              <a:t>: „Út a kegyelemhez” https://www.roadtograce.net /</a:t>
            </a:r>
            <a:r>
              <a:rPr lang="hu-HU" dirty="0" err="1"/>
              <a:t>current-porn-statistics</a:t>
            </a:r>
            <a:r>
              <a:rPr lang="hu-HU" dirty="0"/>
              <a:t>/.</a:t>
            </a:r>
          </a:p>
          <a:p>
            <a:r>
              <a:rPr lang="hu-HU" dirty="0"/>
              <a:t>6 “Hogyan vezet erőszakhoz a </a:t>
            </a:r>
            <a:r>
              <a:rPr lang="hu-HU" dirty="0" err="1"/>
              <a:t>pornófogyazstás</a:t>
            </a:r>
            <a:r>
              <a:rPr lang="hu-HU" dirty="0"/>
              <a:t>?” Harc az új kábítószer ellen 2017. </a:t>
            </a:r>
            <a:r>
              <a:rPr lang="hu-HU" dirty="0" err="1"/>
              <a:t>Aug</a:t>
            </a:r>
            <a:r>
              <a:rPr lang="hu-HU" dirty="0"/>
              <a:t> 23. https://fightthenewdrug.org/how-consuming-porn-can-lead-to-violence/.</a:t>
            </a:r>
          </a:p>
          <a:p>
            <a:r>
              <a:rPr lang="hu-HU" dirty="0"/>
              <a:t>7 Paul J. Wright, Robert </a:t>
            </a:r>
            <a:r>
              <a:rPr lang="hu-HU" dirty="0" err="1"/>
              <a:t>Tokunaga</a:t>
            </a:r>
            <a:r>
              <a:rPr lang="hu-HU" dirty="0"/>
              <a:t>, and </a:t>
            </a:r>
            <a:r>
              <a:rPr lang="hu-HU" dirty="0" err="1"/>
              <a:t>Ashley</a:t>
            </a:r>
            <a:r>
              <a:rPr lang="hu-HU" dirty="0"/>
              <a:t> </a:t>
            </a:r>
            <a:r>
              <a:rPr lang="hu-HU" dirty="0" err="1"/>
              <a:t>Kraus</a:t>
            </a:r>
            <a:r>
              <a:rPr lang="hu-HU" dirty="0"/>
              <a:t>: “A </a:t>
            </a:r>
            <a:r>
              <a:rPr lang="hu-HU" dirty="0" err="1"/>
              <a:t>pornográfiafogyaztás</a:t>
            </a:r>
            <a:r>
              <a:rPr lang="hu-HU" dirty="0"/>
              <a:t> meta-analízise, és az agresszív szexuális cselekedetek a teljes népesség körében”c. tanulmány Journal of </a:t>
            </a:r>
            <a:r>
              <a:rPr lang="hu-HU" dirty="0" err="1"/>
              <a:t>Communication</a:t>
            </a:r>
            <a:r>
              <a:rPr lang="hu-HU" dirty="0"/>
              <a:t> 66, no. 1 (2016 február): 183–205.</a:t>
            </a:r>
          </a:p>
          <a:p>
            <a:r>
              <a:rPr lang="hu-HU" dirty="0"/>
              <a:t>8 “A pornó erőszakhoz vezethet” </a:t>
            </a:r>
          </a:p>
          <a:p>
            <a:endParaRPr lang="en-US" dirty="0"/>
          </a:p>
        </p:txBody>
      </p:sp>
    </p:spTree>
    <p:extLst>
      <p:ext uri="{BB962C8B-B14F-4D97-AF65-F5344CB8AC3E}">
        <p14:creationId xmlns:p14="http://schemas.microsoft.com/office/powerpoint/2010/main" val="353318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0E558A-AC05-DF4F-9338-CB9E81B64CE1}"/>
              </a:ext>
            </a:extLst>
          </p:cNvPr>
          <p:cNvSpPr>
            <a:spLocks noGrp="1"/>
          </p:cNvSpPr>
          <p:nvPr>
            <p:ph idx="1"/>
          </p:nvPr>
        </p:nvSpPr>
        <p:spPr>
          <a:xfrm>
            <a:off x="757989" y="777922"/>
            <a:ext cx="10367211" cy="5442404"/>
          </a:xfrm>
        </p:spPr>
        <p:txBody>
          <a:bodyPr>
            <a:normAutofit/>
          </a:bodyPr>
          <a:lstStyle/>
          <a:p>
            <a:pPr>
              <a:lnSpc>
                <a:spcPct val="110000"/>
              </a:lnSpc>
            </a:pPr>
            <a:r>
              <a:rPr lang="hu-HU" baseline="30000" dirty="0" smtClean="0"/>
              <a:t>9 </a:t>
            </a:r>
            <a:r>
              <a:rPr lang="hu-HU" baseline="30000" dirty="0" err="1" smtClean="0"/>
              <a:t>Haley</a:t>
            </a:r>
            <a:r>
              <a:rPr lang="hu-HU" baseline="30000" dirty="0" smtClean="0"/>
              <a:t> </a:t>
            </a:r>
            <a:r>
              <a:rPr lang="hu-HU" baseline="30000" dirty="0" err="1" smtClean="0"/>
              <a:t>Halverson</a:t>
            </a:r>
            <a:r>
              <a:rPr lang="hu-HU" baseline="30000" dirty="0" smtClean="0"/>
              <a:t> </a:t>
            </a:r>
            <a:r>
              <a:rPr lang="hu-HU" baseline="30000" dirty="0" err="1" smtClean="0"/>
              <a:t>with</a:t>
            </a:r>
            <a:r>
              <a:rPr lang="hu-HU" baseline="30000" dirty="0" smtClean="0"/>
              <a:t> Emily Hale: „A családon belüli erőszak és a pornográfia három kapcsolódási pontja” Vessünk véget a szexuális kizsákmányolásnak! </a:t>
            </a:r>
          </a:p>
          <a:p>
            <a:pPr>
              <a:lnSpc>
                <a:spcPct val="110000"/>
              </a:lnSpc>
            </a:pPr>
            <a:r>
              <a:rPr lang="hu-HU" baseline="30000" dirty="0" smtClean="0"/>
              <a:t>2018. okt. 1. https://endsexualexploitation.org/articles/three-ways </a:t>
            </a:r>
            <a:r>
              <a:rPr lang="hu-HU" baseline="30000" dirty="0" err="1" smtClean="0"/>
              <a:t>-domestic-violence-is-connected-to-pornography</a:t>
            </a:r>
            <a:r>
              <a:rPr lang="hu-HU" baseline="30000" dirty="0" smtClean="0"/>
              <a:t>/.</a:t>
            </a:r>
          </a:p>
          <a:p>
            <a:pPr>
              <a:lnSpc>
                <a:spcPct val="110000"/>
              </a:lnSpc>
            </a:pPr>
            <a:r>
              <a:rPr lang="hu-HU" baseline="30000" dirty="0" smtClean="0"/>
              <a:t>10 John D. </a:t>
            </a:r>
            <a:r>
              <a:rPr lang="hu-HU" baseline="30000" dirty="0" err="1" smtClean="0"/>
              <a:t>Foubert</a:t>
            </a:r>
            <a:r>
              <a:rPr lang="hu-HU" baseline="30000" dirty="0" smtClean="0"/>
              <a:t>, </a:t>
            </a:r>
            <a:r>
              <a:rPr lang="hu-HU" baseline="30000" dirty="0" err="1" smtClean="0"/>
              <a:t>Matthew</a:t>
            </a:r>
            <a:r>
              <a:rPr lang="hu-HU" baseline="30000" dirty="0" smtClean="0"/>
              <a:t> W. </a:t>
            </a:r>
            <a:r>
              <a:rPr lang="hu-HU" baseline="30000" dirty="0" err="1" smtClean="0"/>
              <a:t>Brosi</a:t>
            </a:r>
            <a:r>
              <a:rPr lang="hu-HU" baseline="30000" dirty="0" smtClean="0"/>
              <a:t>, és R. </a:t>
            </a:r>
            <a:r>
              <a:rPr lang="hu-HU" baseline="30000" dirty="0" err="1" smtClean="0"/>
              <a:t>Sean</a:t>
            </a:r>
            <a:r>
              <a:rPr lang="hu-HU" baseline="30000" dirty="0" smtClean="0"/>
              <a:t> </a:t>
            </a:r>
            <a:r>
              <a:rPr lang="hu-HU" baseline="30000" dirty="0" err="1" smtClean="0"/>
              <a:t>Bannon</a:t>
            </a:r>
            <a:r>
              <a:rPr lang="hu-HU" baseline="30000" dirty="0" smtClean="0"/>
              <a:t>: „Pornográfia-nézés kollégista férfiak körében: Közömbös hozzáálláshoz vezet, a megerőszakolás-monda elfogadásához és szexuális erőszak elkövetését kiváltó magatartáshoz” Szexuális függőség és kényszerítő erőszakoskodás  18, no. 4 (2011): 212–231.</a:t>
            </a:r>
          </a:p>
          <a:p>
            <a:pPr>
              <a:lnSpc>
                <a:spcPct val="110000"/>
              </a:lnSpc>
            </a:pPr>
            <a:r>
              <a:rPr lang="hu-HU" baseline="30000" dirty="0" smtClean="0"/>
              <a:t>11 “46 állam + DC+ egy körzet törvényeket fogadott el a pornó ellen. „</a:t>
            </a:r>
            <a:r>
              <a:rPr lang="hu-HU" baseline="30000" dirty="0" err="1" smtClean="0"/>
              <a:t>Cyber-civiljogok-</a:t>
            </a:r>
            <a:r>
              <a:rPr lang="hu-HU" baseline="30000" dirty="0" smtClean="0"/>
              <a:t> kezdeményezés 2019. </a:t>
            </a:r>
            <a:r>
              <a:rPr lang="hu-HU" baseline="30000" dirty="0" err="1" smtClean="0"/>
              <a:t>Okt</a:t>
            </a:r>
            <a:r>
              <a:rPr lang="hu-HU" baseline="30000" dirty="0" smtClean="0"/>
              <a:t> 10. https://www. </a:t>
            </a:r>
            <a:r>
              <a:rPr lang="hu-HU" baseline="30000" dirty="0" err="1" smtClean="0"/>
              <a:t>cybercivilrights.org</a:t>
            </a:r>
            <a:r>
              <a:rPr lang="hu-HU" baseline="30000" dirty="0" smtClean="0"/>
              <a:t>/</a:t>
            </a:r>
            <a:r>
              <a:rPr lang="hu-HU" baseline="30000" dirty="0" err="1" smtClean="0"/>
              <a:t>revenge-porn-laws</a:t>
            </a:r>
            <a:r>
              <a:rPr lang="hu-HU" baseline="30000" dirty="0" smtClean="0"/>
              <a:t>/.</a:t>
            </a:r>
          </a:p>
          <a:p>
            <a:pPr>
              <a:lnSpc>
                <a:spcPct val="110000"/>
              </a:lnSpc>
            </a:pPr>
            <a:r>
              <a:rPr lang="hu-HU" baseline="30000" dirty="0" smtClean="0"/>
              <a:t>12 Janet Hinson </a:t>
            </a:r>
            <a:r>
              <a:rPr lang="hu-HU" baseline="30000" dirty="0" err="1" smtClean="0"/>
              <a:t>Shope</a:t>
            </a:r>
            <a:r>
              <a:rPr lang="hu-HU" baseline="30000" dirty="0" smtClean="0"/>
              <a:t>: „Amikor kevés a szép szó: kutatás a pornó bántalmazott nőkre gyakorolt hatásáról.” </a:t>
            </a:r>
            <a:r>
              <a:rPr lang="hu-HU" baseline="30000" dirty="0" err="1" smtClean="0"/>
              <a:t>Violence</a:t>
            </a:r>
            <a:r>
              <a:rPr lang="hu-HU" baseline="30000" dirty="0" smtClean="0"/>
              <a:t> </a:t>
            </a:r>
            <a:r>
              <a:rPr lang="hu-HU" baseline="30000" dirty="0" err="1" smtClean="0"/>
              <a:t>Against</a:t>
            </a:r>
            <a:r>
              <a:rPr lang="hu-HU" baseline="30000" dirty="0" smtClean="0"/>
              <a:t> </a:t>
            </a:r>
            <a:r>
              <a:rPr lang="hu-HU" baseline="30000" dirty="0" err="1" smtClean="0"/>
              <a:t>Women</a:t>
            </a:r>
            <a:r>
              <a:rPr lang="hu-HU" baseline="30000" dirty="0" smtClean="0"/>
              <a:t> 10, no. 1 (2004): 56–72.</a:t>
            </a:r>
          </a:p>
          <a:p>
            <a:pPr>
              <a:lnSpc>
                <a:spcPct val="110000"/>
              </a:lnSpc>
            </a:pPr>
            <a:r>
              <a:rPr lang="hu-HU" baseline="30000" dirty="0" smtClean="0"/>
              <a:t>13 </a:t>
            </a:r>
            <a:r>
              <a:rPr lang="hu-HU" baseline="30000" dirty="0" err="1" smtClean="0"/>
              <a:t>Catherine</a:t>
            </a:r>
            <a:r>
              <a:rPr lang="hu-HU" baseline="30000" dirty="0" smtClean="0"/>
              <a:t> A. </a:t>
            </a:r>
            <a:r>
              <a:rPr lang="hu-HU" baseline="30000" dirty="0" err="1" smtClean="0"/>
              <a:t>Simmons</a:t>
            </a:r>
            <a:r>
              <a:rPr lang="hu-HU" baseline="30000" dirty="0" smtClean="0"/>
              <a:t>, Peter Lehmann, és </a:t>
            </a:r>
            <a:r>
              <a:rPr lang="hu-HU" baseline="30000" dirty="0" err="1" smtClean="0"/>
              <a:t>Shannon</a:t>
            </a:r>
            <a:r>
              <a:rPr lang="hu-HU" baseline="30000" dirty="0" smtClean="0"/>
              <a:t> </a:t>
            </a:r>
            <a:r>
              <a:rPr lang="hu-HU" baseline="30000" dirty="0" err="1" smtClean="0"/>
              <a:t>Collier-Tension</a:t>
            </a:r>
            <a:r>
              <a:rPr lang="hu-HU" baseline="30000" dirty="0" smtClean="0"/>
              <a:t>: „A </a:t>
            </a:r>
            <a:r>
              <a:rPr lang="hu-HU" baseline="30000" dirty="0" err="1" smtClean="0"/>
              <a:t>szexipar</a:t>
            </a:r>
            <a:r>
              <a:rPr lang="hu-HU" baseline="30000" dirty="0" smtClean="0"/>
              <a:t> férfi fogyasztóinak kapcsolata a hatalmaskodó viselkedéssel az erőszakos kapcsolatokban: feltáró elemzés” A nők elleni erőszak1 4, no. 4 (2008): 406–417.</a:t>
            </a:r>
          </a:p>
          <a:p>
            <a:pPr>
              <a:lnSpc>
                <a:spcPct val="110000"/>
              </a:lnSpc>
            </a:pPr>
            <a:r>
              <a:rPr lang="hu-HU" baseline="30000" dirty="0" smtClean="0"/>
              <a:t>14 “A pornó erőszakhoz vezethet” </a:t>
            </a:r>
          </a:p>
          <a:p>
            <a:pPr>
              <a:lnSpc>
                <a:spcPct val="110000"/>
              </a:lnSpc>
            </a:pPr>
            <a:r>
              <a:rPr lang="hu-HU" baseline="30000" dirty="0" smtClean="0"/>
              <a:t>15 “A pornó erőszakhoz vezethet” </a:t>
            </a:r>
          </a:p>
          <a:p>
            <a:pPr>
              <a:lnSpc>
                <a:spcPct val="110000"/>
              </a:lnSpc>
            </a:pPr>
            <a:r>
              <a:rPr lang="hu-HU" baseline="30000" dirty="0" smtClean="0"/>
              <a:t>16 Jay </a:t>
            </a:r>
            <a:r>
              <a:rPr lang="hu-HU" baseline="30000" dirty="0" err="1" smtClean="0"/>
              <a:t>Everson</a:t>
            </a:r>
            <a:r>
              <a:rPr lang="hu-HU" baseline="30000" dirty="0" smtClean="0"/>
              <a:t>: „Szembesülés a családon belüli erőszakkal, szembe kell néznünk a pornográfiával” Washington Times, Február 12. 2015, https://www. </a:t>
            </a:r>
            <a:r>
              <a:rPr lang="hu-HU" baseline="30000" dirty="0" err="1" smtClean="0"/>
              <a:t>washingtontimes.com</a:t>
            </a:r>
            <a:r>
              <a:rPr lang="hu-HU" baseline="30000" dirty="0" smtClean="0"/>
              <a:t>/</a:t>
            </a:r>
            <a:r>
              <a:rPr lang="hu-HU" baseline="30000" dirty="0" err="1" smtClean="0"/>
              <a:t>news</a:t>
            </a:r>
            <a:r>
              <a:rPr lang="hu-HU" baseline="30000" dirty="0" smtClean="0"/>
              <a:t>/2015/</a:t>
            </a:r>
            <a:r>
              <a:rPr lang="hu-HU" baseline="30000" dirty="0" err="1" smtClean="0"/>
              <a:t>feb</a:t>
            </a:r>
            <a:r>
              <a:rPr lang="hu-HU" baseline="30000" dirty="0" smtClean="0"/>
              <a:t>/12/</a:t>
            </a:r>
            <a:r>
              <a:rPr lang="hu-HU" baseline="30000" dirty="0" err="1" smtClean="0"/>
              <a:t>op-ed-to-confront</a:t>
            </a:r>
            <a:r>
              <a:rPr lang="hu-HU" baseline="30000" dirty="0" smtClean="0"/>
              <a:t> </a:t>
            </a:r>
            <a:r>
              <a:rPr lang="hu-HU" baseline="30000" dirty="0" err="1" smtClean="0"/>
              <a:t>-domestic-violence-we-must-confro</a:t>
            </a:r>
            <a:r>
              <a:rPr lang="hu-HU" baseline="30000" dirty="0" smtClean="0"/>
              <a:t>/.</a:t>
            </a:r>
          </a:p>
          <a:p>
            <a:pPr>
              <a:lnSpc>
                <a:spcPct val="110000"/>
              </a:lnSpc>
            </a:pPr>
            <a:r>
              <a:rPr lang="hu-HU" baseline="30000" dirty="0" smtClean="0"/>
              <a:t>17 Mike </a:t>
            </a:r>
            <a:r>
              <a:rPr lang="hu-HU" baseline="30000" dirty="0" err="1" smtClean="0"/>
              <a:t>Genung</a:t>
            </a:r>
            <a:r>
              <a:rPr lang="hu-HU" baseline="30000" dirty="0" smtClean="0"/>
              <a:t>: „A kegyelem útja” https://www.roadtograce.net /</a:t>
            </a:r>
            <a:r>
              <a:rPr lang="hu-HU" baseline="30000" dirty="0" err="1" smtClean="0"/>
              <a:t>current-porn-statistics</a:t>
            </a:r>
            <a:r>
              <a:rPr lang="hu-HU" baseline="30000" dirty="0" smtClean="0"/>
              <a:t>/.</a:t>
            </a:r>
          </a:p>
          <a:p>
            <a:pPr>
              <a:lnSpc>
                <a:spcPct val="110000"/>
              </a:lnSpc>
            </a:pPr>
            <a:r>
              <a:rPr lang="hu-HU" baseline="30000" dirty="0" smtClean="0"/>
              <a:t>18 Ellen G. White: Jézus élete  (Mountain </a:t>
            </a:r>
            <a:r>
              <a:rPr lang="hu-HU" baseline="30000" dirty="0" err="1" smtClean="0"/>
              <a:t>View</a:t>
            </a:r>
            <a:r>
              <a:rPr lang="hu-HU" baseline="30000" dirty="0" smtClean="0"/>
              <a:t>, CA: </a:t>
            </a:r>
            <a:r>
              <a:rPr lang="hu-HU" baseline="30000" dirty="0" err="1" smtClean="0"/>
              <a:t>Pacific</a:t>
            </a:r>
            <a:r>
              <a:rPr lang="hu-HU" baseline="30000" dirty="0" smtClean="0"/>
              <a:t> Press Pub. </a:t>
            </a:r>
            <a:r>
              <a:rPr lang="hu-HU" baseline="30000" dirty="0" err="1" smtClean="0"/>
              <a:t>Assn</a:t>
            </a:r>
            <a:r>
              <a:rPr lang="hu-HU" baseline="30000" dirty="0" smtClean="0"/>
              <a:t>., 1940), 324.o.</a:t>
            </a:r>
            <a:endParaRPr lang="hu-HU" baseline="30000" dirty="0"/>
          </a:p>
        </p:txBody>
      </p:sp>
    </p:spTree>
    <p:extLst>
      <p:ext uri="{BB962C8B-B14F-4D97-AF65-F5344CB8AC3E}">
        <p14:creationId xmlns:p14="http://schemas.microsoft.com/office/powerpoint/2010/main" val="146207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ark pink and blue light trails">
            <a:extLst>
              <a:ext uri="{FF2B5EF4-FFF2-40B4-BE49-F238E27FC236}">
                <a16:creationId xmlns:a16="http://schemas.microsoft.com/office/drawing/2014/main" xmlns="" id="{C44BCAB4-CE1E-9F45-BEA6-DFD96E4E41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88932" cy="6857990"/>
          </a:xfrm>
          <a:prstGeom prst="rect">
            <a:avLst/>
          </a:prstGeom>
        </p:spPr>
      </p:pic>
      <p:sp>
        <p:nvSpPr>
          <p:cNvPr id="9" name="Rectangle 8">
            <a:extLst>
              <a:ext uri="{FF2B5EF4-FFF2-40B4-BE49-F238E27FC236}">
                <a16:creationId xmlns:a16="http://schemas.microsoft.com/office/drawing/2014/main" xmlns="" id="{CD64F326-929E-45E2-B54D-DC7E172077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xmlns="" id="{7BFCDFD7-7B3B-4ED9-B533-34D0B37244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3" name="Content Placeholder 2">
            <a:extLst>
              <a:ext uri="{FF2B5EF4-FFF2-40B4-BE49-F238E27FC236}">
                <a16:creationId xmlns:a16="http://schemas.microsoft.com/office/drawing/2014/main" xmlns="" id="{DB0A9602-C33F-C74A-AD9C-29D6397FDE01}"/>
              </a:ext>
            </a:extLst>
          </p:cNvPr>
          <p:cNvSpPr>
            <a:spLocks noGrp="1"/>
          </p:cNvSpPr>
          <p:nvPr>
            <p:ph idx="1"/>
          </p:nvPr>
        </p:nvSpPr>
        <p:spPr>
          <a:xfrm>
            <a:off x="1103273" y="1474366"/>
            <a:ext cx="5211540" cy="3326234"/>
          </a:xfrm>
        </p:spPr>
        <p:txBody>
          <a:bodyPr>
            <a:noAutofit/>
          </a:bodyPr>
          <a:lstStyle/>
          <a:p>
            <a:r>
              <a:rPr lang="hu-HU" sz="2800" dirty="0"/>
              <a:t>A magukat kereszténynek valló férfiak 64%-a és a </a:t>
            </a:r>
            <a:r>
              <a:rPr lang="hu-HU" sz="2800" dirty="0" smtClean="0"/>
              <a:t>keresztény </a:t>
            </a:r>
            <a:r>
              <a:rPr lang="hu-HU" sz="2800" dirty="0"/>
              <a:t>nők 15%-a legalább havonta egyszer néz </a:t>
            </a:r>
            <a:r>
              <a:rPr lang="hu-HU" sz="2800" dirty="0" smtClean="0"/>
              <a:t>pornográf </a:t>
            </a:r>
            <a:r>
              <a:rPr lang="hu-HU" sz="2800" dirty="0"/>
              <a:t>tartalmat. (Összehasonlításként: a nem keresztény férfiak 65%-a, és a nők 30%-a.)</a:t>
            </a:r>
            <a:endParaRPr lang="en-US" sz="2800" dirty="0"/>
          </a:p>
        </p:txBody>
      </p:sp>
    </p:spTree>
    <p:extLst>
      <p:ext uri="{BB962C8B-B14F-4D97-AF65-F5344CB8AC3E}">
        <p14:creationId xmlns:p14="http://schemas.microsoft.com/office/powerpoint/2010/main" val="10483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xmlns="" id="{82D3F0B7-E63F-8143-985D-644D48DAA7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6021BC4-CA8D-A845-AA04-5483A12646D4}"/>
              </a:ext>
            </a:extLst>
          </p:cNvPr>
          <p:cNvSpPr>
            <a:spLocks noGrp="1"/>
          </p:cNvSpPr>
          <p:nvPr>
            <p:ph idx="1"/>
          </p:nvPr>
        </p:nvSpPr>
        <p:spPr>
          <a:xfrm>
            <a:off x="6846137" y="1000125"/>
            <a:ext cx="4602152" cy="5018861"/>
          </a:xfrm>
        </p:spPr>
        <p:txBody>
          <a:bodyPr>
            <a:normAutofit/>
          </a:bodyPr>
          <a:lstStyle/>
          <a:p>
            <a:pPr>
              <a:lnSpc>
                <a:spcPct val="110000"/>
              </a:lnSpc>
            </a:pPr>
            <a:r>
              <a:rPr lang="hu-HU" sz="2800" dirty="0"/>
              <a:t>A lelkészek 33 %-a látogatott már szexuális jellegű webhelyet. Közülük 53% állítja, hogy az elmúlt évben csak </a:t>
            </a:r>
            <a:r>
              <a:rPr lang="hu-HU" sz="2800" dirty="0" smtClean="0"/>
              <a:t>néhányszor, </a:t>
            </a:r>
            <a:r>
              <a:rPr lang="hu-HU" sz="2800" dirty="0"/>
              <a:t>18 %-uk pedig havonta néhányszor, vagy több, mint egyszer hetente. </a:t>
            </a:r>
          </a:p>
          <a:p>
            <a:pPr>
              <a:lnSpc>
                <a:spcPct val="110000"/>
              </a:lnSpc>
            </a:pPr>
            <a:endParaRPr lang="en-US" sz="2800" dirty="0"/>
          </a:p>
        </p:txBody>
      </p:sp>
    </p:spTree>
    <p:extLst>
      <p:ext uri="{BB962C8B-B14F-4D97-AF65-F5344CB8AC3E}">
        <p14:creationId xmlns:p14="http://schemas.microsoft.com/office/powerpoint/2010/main" val="22290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ark pink and blue light trails">
            <a:extLst>
              <a:ext uri="{FF2B5EF4-FFF2-40B4-BE49-F238E27FC236}">
                <a16:creationId xmlns:a16="http://schemas.microsoft.com/office/drawing/2014/main" xmlns="" id="{1C25311A-75F4-E649-9CF3-6FC19A0650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C73BEB9-CB89-C24B-A387-DE66131313FC}"/>
              </a:ext>
            </a:extLst>
          </p:cNvPr>
          <p:cNvSpPr>
            <a:spLocks noGrp="1"/>
          </p:cNvSpPr>
          <p:nvPr>
            <p:ph idx="1"/>
          </p:nvPr>
        </p:nvSpPr>
        <p:spPr>
          <a:xfrm>
            <a:off x="774043" y="1071563"/>
            <a:ext cx="4602152" cy="4947423"/>
          </a:xfrm>
        </p:spPr>
        <p:txBody>
          <a:bodyPr>
            <a:normAutofit fontScale="92500"/>
          </a:bodyPr>
          <a:lstStyle/>
          <a:p>
            <a:pPr>
              <a:lnSpc>
                <a:spcPct val="110000"/>
              </a:lnSpc>
            </a:pPr>
            <a:r>
              <a:rPr lang="hu-HU" sz="2800" dirty="0"/>
              <a:t>Ez komoly aggodalomra ad okot, mert a pornográfia a keresztény magatartás szöges ellentéte. A pornó örömöt ígér, de fájdalmat terjeszt. A pornóban tiszteletlenül bánnak a nőkkel, kényszerítik, fizikailag és </a:t>
            </a:r>
            <a:r>
              <a:rPr lang="hu-HU" sz="2800" dirty="0" smtClean="0"/>
              <a:t>verbálisan </a:t>
            </a:r>
            <a:r>
              <a:rPr lang="hu-HU" sz="2800" dirty="0"/>
              <a:t>is bántalmazzák őket. Ez a valóság pedig átalakítja a társadalom gondolkodásmódját és tetteit. </a:t>
            </a:r>
            <a:endParaRPr lang="en-US" sz="2800" dirty="0"/>
          </a:p>
        </p:txBody>
      </p:sp>
    </p:spTree>
    <p:extLst>
      <p:ext uri="{BB962C8B-B14F-4D97-AF65-F5344CB8AC3E}">
        <p14:creationId xmlns:p14="http://schemas.microsoft.com/office/powerpoint/2010/main" val="169305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rk pink and blue light trails">
            <a:extLst>
              <a:ext uri="{FF2B5EF4-FFF2-40B4-BE49-F238E27FC236}">
                <a16:creationId xmlns:a16="http://schemas.microsoft.com/office/drawing/2014/main" xmlns="" id="{96D50DAF-988C-C543-B90E-2DA413881A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9709"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4254238B-5270-CE4B-BBA8-E0AA04515021}"/>
              </a:ext>
            </a:extLst>
          </p:cNvPr>
          <p:cNvSpPr>
            <a:spLocks noGrp="1"/>
          </p:cNvSpPr>
          <p:nvPr>
            <p:ph idx="1"/>
          </p:nvPr>
        </p:nvSpPr>
        <p:spPr>
          <a:xfrm>
            <a:off x="6846137" y="1343025"/>
            <a:ext cx="4602152" cy="4675961"/>
          </a:xfrm>
        </p:spPr>
        <p:txBody>
          <a:bodyPr>
            <a:normAutofit fontScale="92500"/>
          </a:bodyPr>
          <a:lstStyle/>
          <a:p>
            <a:r>
              <a:rPr lang="hu-HU" sz="2800" dirty="0"/>
              <a:t>Ez komoly aggodalomra ad okot, mert a pornográfia a keresztény magatartás szöges ellentéte. A pornó örömöt ígér, de fájdalmat terjeszt. A pornóban tiszteletlenül bánnak a nőkkel, kényszerítik, fizikailag és </a:t>
            </a:r>
            <a:r>
              <a:rPr lang="hu-HU" sz="2800" dirty="0" smtClean="0"/>
              <a:t>verbálisan </a:t>
            </a:r>
            <a:r>
              <a:rPr lang="hu-HU" sz="2800" dirty="0"/>
              <a:t>is bántalmazzák őket. Ez a valóság pedig átalakítja a társadalom gondolkodásmódját és </a:t>
            </a:r>
            <a:r>
              <a:rPr lang="hu-HU" sz="2800" dirty="0" smtClean="0"/>
              <a:t>tetteit.</a:t>
            </a:r>
            <a:r>
              <a:rPr lang="hu-HU" sz="2800" baseline="30000" dirty="0" smtClean="0">
                <a:hlinkClick r:id="rId4"/>
              </a:rPr>
              <a:t>6</a:t>
            </a:r>
            <a:r>
              <a:rPr lang="hu-HU" sz="2800" dirty="0" smtClean="0"/>
              <a:t> </a:t>
            </a:r>
            <a:r>
              <a:rPr lang="en-US" sz="2800" dirty="0" smtClean="0"/>
              <a:t> </a:t>
            </a:r>
            <a:endParaRPr lang="en-US" sz="2800" dirty="0"/>
          </a:p>
        </p:txBody>
      </p:sp>
    </p:spTree>
    <p:extLst>
      <p:ext uri="{BB962C8B-B14F-4D97-AF65-F5344CB8AC3E}">
        <p14:creationId xmlns:p14="http://schemas.microsoft.com/office/powerpoint/2010/main" val="275307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ark pink and blue light trails">
            <a:extLst>
              <a:ext uri="{FF2B5EF4-FFF2-40B4-BE49-F238E27FC236}">
                <a16:creationId xmlns:a16="http://schemas.microsoft.com/office/drawing/2014/main" xmlns="" id="{ADF555C9-B848-0F45-997E-83F709071A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12" name="Rectangle 11">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C4BD41E-842E-3D48-BCE2-C67D40FA3EC4}"/>
              </a:ext>
            </a:extLst>
          </p:cNvPr>
          <p:cNvSpPr>
            <a:spLocks noGrp="1"/>
          </p:cNvSpPr>
          <p:nvPr>
            <p:ph idx="1"/>
          </p:nvPr>
        </p:nvSpPr>
        <p:spPr>
          <a:xfrm>
            <a:off x="774043" y="1014413"/>
            <a:ext cx="4602152" cy="5004573"/>
          </a:xfrm>
        </p:spPr>
        <p:txBody>
          <a:bodyPr>
            <a:normAutofit/>
          </a:bodyPr>
          <a:lstStyle/>
          <a:p>
            <a:r>
              <a:rPr lang="hu-HU" sz="2800" dirty="0"/>
              <a:t>Egy 2016-ban végzett széleskörű felmérés során a kutatók arra a következtetésre jutottak, hogy: „Átlagosan, azok, akik gyakrabban fogyasztanak pornográf tartalmakat, nagyobb valószínűséggel követnek el szexuális erőszakot és verbális bántalmazást is</a:t>
            </a:r>
            <a:r>
              <a:rPr lang="hu-HU" sz="2800" dirty="0" smtClean="0"/>
              <a:t>.”</a:t>
            </a:r>
            <a:r>
              <a:rPr lang="hu-HU" sz="2800" baseline="30000" dirty="0" smtClean="0">
                <a:hlinkClick r:id="rId4"/>
              </a:rPr>
              <a:t>7</a:t>
            </a:r>
            <a:r>
              <a:rPr lang="hu-HU" sz="2800" dirty="0" smtClean="0"/>
              <a:t> </a:t>
            </a:r>
            <a:endParaRPr lang="hu-HU" sz="2800" dirty="0"/>
          </a:p>
        </p:txBody>
      </p:sp>
    </p:spTree>
    <p:extLst>
      <p:ext uri="{BB962C8B-B14F-4D97-AF65-F5344CB8AC3E}">
        <p14:creationId xmlns:p14="http://schemas.microsoft.com/office/powerpoint/2010/main" val="328854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B6EE7E08-B389-43E5-B019-1B0A8ACBBD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black and red traffic light">
            <a:extLst>
              <a:ext uri="{FF2B5EF4-FFF2-40B4-BE49-F238E27FC236}">
                <a16:creationId xmlns:a16="http://schemas.microsoft.com/office/drawing/2014/main" xmlns="" id="{E25275DC-3285-EC4C-A2D8-555FBA922B8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b="-3"/>
          <a:stretch/>
        </p:blipFill>
        <p:spPr bwMode="auto">
          <a:xfrm>
            <a:off x="20" y="10"/>
            <a:ext cx="639264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E60D94A5-8A09-4BAB-8F7C-69BC34C54D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7A1AE32B-3A6E-4C5E-8FEB-73861B9A26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DBCEBCD-AD48-364D-AB57-5C53032EDE64}"/>
              </a:ext>
            </a:extLst>
          </p:cNvPr>
          <p:cNvSpPr>
            <a:spLocks noGrp="1"/>
          </p:cNvSpPr>
          <p:nvPr>
            <p:ph type="title"/>
          </p:nvPr>
        </p:nvSpPr>
        <p:spPr>
          <a:xfrm>
            <a:off x="7064082" y="661737"/>
            <a:ext cx="4472921" cy="1529881"/>
          </a:xfrm>
        </p:spPr>
        <p:txBody>
          <a:bodyPr>
            <a:noAutofit/>
          </a:bodyPr>
          <a:lstStyle/>
          <a:p>
            <a:pPr algn="ctr">
              <a:lnSpc>
                <a:spcPct val="100000"/>
              </a:lnSpc>
            </a:pPr>
            <a:r>
              <a:rPr lang="hu-HU" sz="3200" b="1" cap="all" dirty="0" smtClean="0"/>
              <a:t>A </a:t>
            </a:r>
            <a:r>
              <a:rPr lang="hu-HU" sz="3200" b="1" cap="all" dirty="0"/>
              <a:t>VESZÉLYES  </a:t>
            </a:r>
            <a:r>
              <a:rPr lang="hu-HU" sz="3200" b="1" cap="all" dirty="0" smtClean="0"/>
              <a:t> </a:t>
            </a:r>
            <a:r>
              <a:rPr lang="hu-HU" sz="3200" b="1" cap="all" dirty="0" smtClean="0">
                <a:solidFill>
                  <a:srgbClr val="C00000"/>
                </a:solidFill>
              </a:rPr>
              <a:t>KAPCSOLÓDÁS</a:t>
            </a:r>
            <a:r>
              <a:rPr lang="hu-HU" sz="3200" b="1" cap="all" dirty="0">
                <a:solidFill>
                  <a:srgbClr val="C00000"/>
                </a:solidFill>
              </a:rPr>
              <a:t/>
            </a:r>
            <a:br>
              <a:rPr lang="hu-HU" sz="3200" b="1" cap="all" dirty="0">
                <a:solidFill>
                  <a:srgbClr val="C00000"/>
                </a:solidFill>
              </a:rPr>
            </a:br>
            <a:endParaRPr lang="hu-HU" sz="3200" dirty="0"/>
          </a:p>
        </p:txBody>
      </p:sp>
      <p:sp>
        <p:nvSpPr>
          <p:cNvPr id="3" name="Content Placeholder 2">
            <a:extLst>
              <a:ext uri="{FF2B5EF4-FFF2-40B4-BE49-F238E27FC236}">
                <a16:creationId xmlns:a16="http://schemas.microsoft.com/office/drawing/2014/main" xmlns="" id="{39B51CDA-14D8-FF43-A0EC-B8E172F833C1}"/>
              </a:ext>
            </a:extLst>
          </p:cNvPr>
          <p:cNvSpPr>
            <a:spLocks noGrp="1"/>
          </p:cNvSpPr>
          <p:nvPr>
            <p:ph idx="1"/>
          </p:nvPr>
        </p:nvSpPr>
        <p:spPr>
          <a:xfrm>
            <a:off x="7064082" y="2212302"/>
            <a:ext cx="4472922" cy="3601644"/>
          </a:xfrm>
        </p:spPr>
        <p:txBody>
          <a:bodyPr>
            <a:normAutofit fontScale="92500" lnSpcReduction="10000"/>
          </a:bodyPr>
          <a:lstStyle/>
          <a:p>
            <a:r>
              <a:rPr lang="hu-HU" sz="3200" dirty="0" smtClean="0"/>
              <a:t>A </a:t>
            </a:r>
            <a:r>
              <a:rPr lang="hu-HU" sz="3200" dirty="0"/>
              <a:t>„Nemzeti Szexuális Kizsákmányolás Központ” </a:t>
            </a:r>
            <a:r>
              <a:rPr lang="hu-HU" sz="3200" b="1" dirty="0" smtClean="0"/>
              <a:t>a </a:t>
            </a:r>
            <a:r>
              <a:rPr lang="hu-HU" sz="3200" b="1" dirty="0"/>
              <a:t>családon belüli erőszak és a pornográfia kapcsolatának három főbb jellemzőjét emeli </a:t>
            </a:r>
            <a:r>
              <a:rPr lang="hu-HU" sz="3200" b="1" dirty="0" smtClean="0"/>
              <a:t>ki:</a:t>
            </a:r>
            <a:r>
              <a:rPr lang="hu-HU" sz="3200" baseline="30000" dirty="0" smtClean="0">
                <a:hlinkClick r:id="rId4"/>
              </a:rPr>
              <a:t>9</a:t>
            </a:r>
            <a:endParaRPr lang="hu-HU" sz="3200" dirty="0" smtClean="0"/>
          </a:p>
          <a:p>
            <a:endParaRPr lang="en-US" dirty="0"/>
          </a:p>
        </p:txBody>
      </p:sp>
    </p:spTree>
    <p:extLst>
      <p:ext uri="{BB962C8B-B14F-4D97-AF65-F5344CB8AC3E}">
        <p14:creationId xmlns:p14="http://schemas.microsoft.com/office/powerpoint/2010/main" val="1792517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78632963-757B-40C2-BB84-FC6107A54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black and orange traffic light">
            <a:extLst>
              <a:ext uri="{FF2B5EF4-FFF2-40B4-BE49-F238E27FC236}">
                <a16:creationId xmlns:a16="http://schemas.microsoft.com/office/drawing/2014/main" xmlns="" id="{FCFEFBAA-0DB8-A944-B295-497BE88CD21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2853AE55-7E35-44B0-89F1-3F52B262AF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DBC4BE4D-4B50-4F51-9F85-4B5D60B02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E35F006-F1B9-E446-9AEE-89BAA7A9A402}"/>
              </a:ext>
            </a:extLst>
          </p:cNvPr>
          <p:cNvSpPr>
            <a:spLocks noGrp="1"/>
          </p:cNvSpPr>
          <p:nvPr>
            <p:ph type="title"/>
          </p:nvPr>
        </p:nvSpPr>
        <p:spPr>
          <a:xfrm>
            <a:off x="774043" y="727626"/>
            <a:ext cx="4602152" cy="1718225"/>
          </a:xfrm>
        </p:spPr>
        <p:txBody>
          <a:bodyPr>
            <a:normAutofit fontScale="90000"/>
          </a:bodyPr>
          <a:lstStyle/>
          <a:p>
            <a:r>
              <a:rPr lang="hu-HU" sz="3400" dirty="0" smtClean="0">
                <a:solidFill>
                  <a:srgbClr val="C00000"/>
                </a:solidFill>
              </a:rPr>
              <a:t>1</a:t>
            </a:r>
            <a:r>
              <a:rPr lang="hu-HU" sz="3400" dirty="0">
                <a:solidFill>
                  <a:srgbClr val="C00000"/>
                </a:solidFill>
              </a:rPr>
              <a:t>. </a:t>
            </a:r>
            <a:r>
              <a:rPr lang="hu-HU" sz="3400" dirty="0" smtClean="0">
                <a:solidFill>
                  <a:srgbClr val="C00000"/>
                </a:solidFill>
              </a:rPr>
              <a:t>A </a:t>
            </a:r>
            <a:r>
              <a:rPr lang="hu-HU" sz="3400" dirty="0">
                <a:solidFill>
                  <a:srgbClr val="C00000"/>
                </a:solidFill>
              </a:rPr>
              <a:t>pornográfia erőszakos és bántalmazó elvárásokat </a:t>
            </a:r>
            <a:r>
              <a:rPr lang="hu-HU" sz="3400" dirty="0" smtClean="0">
                <a:solidFill>
                  <a:srgbClr val="C00000"/>
                </a:solidFill>
              </a:rPr>
              <a:t>támaszt.</a:t>
            </a:r>
            <a:r>
              <a:rPr lang="hu-HU" dirty="0" smtClean="0">
                <a:solidFill>
                  <a:srgbClr val="C00000"/>
                </a:solidFill>
              </a:rPr>
              <a:t> </a:t>
            </a:r>
            <a:endParaRPr lang="hu-HU" sz="3400" dirty="0">
              <a:solidFill>
                <a:srgbClr val="C00000"/>
              </a:solidFill>
            </a:endParaRPr>
          </a:p>
        </p:txBody>
      </p:sp>
      <p:sp>
        <p:nvSpPr>
          <p:cNvPr id="3" name="Content Placeholder 2">
            <a:extLst>
              <a:ext uri="{FF2B5EF4-FFF2-40B4-BE49-F238E27FC236}">
                <a16:creationId xmlns:a16="http://schemas.microsoft.com/office/drawing/2014/main" xmlns="" id="{3D4C1600-3D48-8D4E-B13A-F3F29C1F560E}"/>
              </a:ext>
            </a:extLst>
          </p:cNvPr>
          <p:cNvSpPr>
            <a:spLocks noGrp="1"/>
          </p:cNvSpPr>
          <p:nvPr>
            <p:ph idx="1"/>
          </p:nvPr>
        </p:nvSpPr>
        <p:spPr>
          <a:xfrm>
            <a:off x="774043" y="2538920"/>
            <a:ext cx="4602152" cy="3480066"/>
          </a:xfrm>
        </p:spPr>
        <p:txBody>
          <a:bodyPr>
            <a:normAutofit/>
          </a:bodyPr>
          <a:lstStyle/>
          <a:p>
            <a:r>
              <a:rPr lang="hu-HU" sz="2400" dirty="0"/>
              <a:t>Elképesztő módon a pornográfia a szexuális nevelés egyik formája lett. Arra tanítja a gyermekeket, a fiatalokat, a felnőtt férfiakat és nőket, hogy a szexuális együttlét női résztvevőjének élveznie kell az olyan fizikai bántalmazásokat, mint az ütlegelés, öklözés, pofozás, vagy a beleegyezés nélküli aktus</a:t>
            </a:r>
          </a:p>
        </p:txBody>
      </p:sp>
    </p:spTree>
    <p:extLst>
      <p:ext uri="{BB962C8B-B14F-4D97-AF65-F5344CB8AC3E}">
        <p14:creationId xmlns:p14="http://schemas.microsoft.com/office/powerpoint/2010/main" val="2433818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31B32"/>
      </a:dk2>
      <a:lt2>
        <a:srgbClr val="F0F3F2"/>
      </a:lt2>
      <a:accent1>
        <a:srgbClr val="E72976"/>
      </a:accent1>
      <a:accent2>
        <a:srgbClr val="D517B4"/>
      </a:accent2>
      <a:accent3>
        <a:srgbClr val="B929E7"/>
      </a:accent3>
      <a:accent4>
        <a:srgbClr val="5A1AD5"/>
      </a:accent4>
      <a:accent5>
        <a:srgbClr val="2937E7"/>
      </a:accent5>
      <a:accent6>
        <a:srgbClr val="1774D5"/>
      </a:accent6>
      <a:hlink>
        <a:srgbClr val="4B3FBF"/>
      </a:hlink>
      <a:folHlink>
        <a:srgbClr val="7F7F7F"/>
      </a:folHlink>
    </a:clrScheme>
    <a:fontScheme name="Savon">
      <a:majorFont>
        <a:latin typeface="Century Gothi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2469</Words>
  <Application>Microsoft Office PowerPoint</Application>
  <PresentationFormat>Szélesvásznú</PresentationFormat>
  <Paragraphs>140</Paragraphs>
  <Slides>23</Slides>
  <Notes>23</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23</vt:i4>
      </vt:variant>
    </vt:vector>
  </HeadingPairs>
  <TitlesOfParts>
    <vt:vector size="34" baseType="lpstr">
      <vt:lpstr>Arial Unicode MS</vt:lpstr>
      <vt:lpstr>Arial</vt:lpstr>
      <vt:lpstr>Avenir Book</vt:lpstr>
      <vt:lpstr>Avenir Heavy</vt:lpstr>
      <vt:lpstr>Calibri</vt:lpstr>
      <vt:lpstr>Calibri Light</vt:lpstr>
      <vt:lpstr>Century Gothic</vt:lpstr>
      <vt:lpstr>Garamond</vt:lpstr>
      <vt:lpstr>Gill Sans MT</vt:lpstr>
      <vt:lpstr>Times New Roman</vt:lpstr>
      <vt:lpstr>SavonVTI</vt:lpstr>
      <vt:lpstr>VESZÉLYES KÖZELI ROKONOK:  A pornográfia és a partnerkapcsolati erőszak </vt:lpstr>
      <vt:lpstr>PowerPoint bemutató</vt:lpstr>
      <vt:lpstr>PowerPoint bemutató</vt:lpstr>
      <vt:lpstr>PowerPoint bemutató</vt:lpstr>
      <vt:lpstr>PowerPoint bemutató</vt:lpstr>
      <vt:lpstr>PowerPoint bemutató</vt:lpstr>
      <vt:lpstr>PowerPoint bemutató</vt:lpstr>
      <vt:lpstr>A VESZÉLYES   KAPCSOLÓDÁS </vt:lpstr>
      <vt:lpstr>1. A pornográfia erőszakos és bántalmazó elvárásokat támaszt. </vt:lpstr>
      <vt:lpstr>2. A bántalmazók felhasználják az áldozataikról készített meztelen képeket vagy pornográf videókat.</vt:lpstr>
      <vt:lpstr>3. Az otthon bántalmazók pornófogyasztása növelheti a szexuális zaklatások esélyét. </vt:lpstr>
      <vt:lpstr>EZ magánügy </vt:lpstr>
      <vt:lpstr>PowerPoint bemutató</vt:lpstr>
      <vt:lpstr>PowerPoint bemutató</vt:lpstr>
      <vt:lpstr>NEHÉZ A SZAKÍTÁS    </vt:lpstr>
      <vt:lpstr>1. Lépjünk azonnal a szabadulás felé vezető útra!  </vt:lpstr>
      <vt:lpstr>KERESS SEGÍTSÉGET! </vt:lpstr>
      <vt:lpstr>2. Őrizd a lelkedet és az elmédet! —ez szívügy. </vt:lpstr>
      <vt:lpstr>PowerPoint bemutató</vt:lpstr>
      <vt:lpstr>3. Gyűjts segítőket! </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Dangerous  kissing cousins:  Pornography and intimate partner violence</dc:title>
  <dc:creator>Arrais, Raquel</dc:creator>
  <cp:lastModifiedBy>Bea</cp:lastModifiedBy>
  <cp:revision>32</cp:revision>
  <dcterms:created xsi:type="dcterms:W3CDTF">2021-03-29T20:06:34Z</dcterms:created>
  <dcterms:modified xsi:type="dcterms:W3CDTF">2021-10-18T17:02:36Z</dcterms:modified>
</cp:coreProperties>
</file>