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80"/>
    <p:restoredTop sz="81081"/>
  </p:normalViewPr>
  <p:slideViewPr>
    <p:cSldViewPr snapToGrid="0" snapToObjects="1">
      <p:cViewPr>
        <p:scale>
          <a:sx n="69" d="100"/>
          <a:sy n="69" d="100"/>
        </p:scale>
        <p:origin x="-14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0B4F7-DAA5-BB45-B720-7EA6243993FF}" type="datetimeFigureOut">
              <a:rPr lang="en-US" smtClean="0"/>
              <a:t>2/10/2017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3CF425-6591-864A-94F1-3125A935919E}" type="slidenum">
              <a:rPr lang="en-US" smtClean="0"/>
              <a:t>‹#›</a:t>
            </a:fld>
            <a:endParaRPr lang="en-US"/>
          </a:p>
        </p:txBody>
      </p:sp>
    </p:spTree>
    <p:extLst>
      <p:ext uri="{BB962C8B-B14F-4D97-AF65-F5344CB8AC3E}">
        <p14:creationId xmlns:p14="http://schemas.microsoft.com/office/powerpoint/2010/main" val="94050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3CF425-6591-864A-94F1-3125A935919E}" type="slidenum">
              <a:rPr lang="en-US" smtClean="0"/>
              <a:t>11</a:t>
            </a:fld>
            <a:endParaRPr lang="en-US"/>
          </a:p>
        </p:txBody>
      </p:sp>
    </p:spTree>
    <p:extLst>
      <p:ext uri="{BB962C8B-B14F-4D97-AF65-F5344CB8AC3E}">
        <p14:creationId xmlns:p14="http://schemas.microsoft.com/office/powerpoint/2010/main" val="155074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F3CF425-6591-864A-94F1-3125A935919E}" type="slidenum">
              <a:rPr lang="en-US" smtClean="0"/>
              <a:t>13</a:t>
            </a:fld>
            <a:endParaRPr lang="en-US"/>
          </a:p>
        </p:txBody>
      </p:sp>
    </p:spTree>
    <p:extLst>
      <p:ext uri="{BB962C8B-B14F-4D97-AF65-F5344CB8AC3E}">
        <p14:creationId xmlns:p14="http://schemas.microsoft.com/office/powerpoint/2010/main" val="1754894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C8AAEE5-F408-FC4E-BDED-83A641B0040C}"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85F5-F56A-0049-B8BF-05A8CFEB35DF}" type="slidenum">
              <a:rPr lang="en-US" smtClean="0"/>
              <a:t>‹#›</a:t>
            </a:fld>
            <a:endParaRPr lang="en-US"/>
          </a:p>
        </p:txBody>
      </p:sp>
    </p:spTree>
    <p:extLst>
      <p:ext uri="{BB962C8B-B14F-4D97-AF65-F5344CB8AC3E}">
        <p14:creationId xmlns:p14="http://schemas.microsoft.com/office/powerpoint/2010/main" val="1503031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8AAEE5-F408-FC4E-BDED-83A641B0040C}"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85F5-F56A-0049-B8BF-05A8CFEB35DF}" type="slidenum">
              <a:rPr lang="en-US" smtClean="0"/>
              <a:t>‹#›</a:t>
            </a:fld>
            <a:endParaRPr lang="en-US"/>
          </a:p>
        </p:txBody>
      </p:sp>
    </p:spTree>
    <p:extLst>
      <p:ext uri="{BB962C8B-B14F-4D97-AF65-F5344CB8AC3E}">
        <p14:creationId xmlns:p14="http://schemas.microsoft.com/office/powerpoint/2010/main" val="27899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8AAEE5-F408-FC4E-BDED-83A641B0040C}"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85F5-F56A-0049-B8BF-05A8CFEB35DF}" type="slidenum">
              <a:rPr lang="en-US" smtClean="0"/>
              <a:t>‹#›</a:t>
            </a:fld>
            <a:endParaRPr lang="en-US"/>
          </a:p>
        </p:txBody>
      </p:sp>
    </p:spTree>
    <p:extLst>
      <p:ext uri="{BB962C8B-B14F-4D97-AF65-F5344CB8AC3E}">
        <p14:creationId xmlns:p14="http://schemas.microsoft.com/office/powerpoint/2010/main" val="1053540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8AAEE5-F408-FC4E-BDED-83A641B0040C}"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85F5-F56A-0049-B8BF-05A8CFEB35DF}" type="slidenum">
              <a:rPr lang="en-US" smtClean="0"/>
              <a:t>‹#›</a:t>
            </a:fld>
            <a:endParaRPr lang="en-US"/>
          </a:p>
        </p:txBody>
      </p:sp>
    </p:spTree>
    <p:extLst>
      <p:ext uri="{BB962C8B-B14F-4D97-AF65-F5344CB8AC3E}">
        <p14:creationId xmlns:p14="http://schemas.microsoft.com/office/powerpoint/2010/main" val="600264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8AAEE5-F408-FC4E-BDED-83A641B0040C}" type="datetimeFigureOut">
              <a:rPr lang="en-US" smtClean="0"/>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85F5-F56A-0049-B8BF-05A8CFEB35DF}" type="slidenum">
              <a:rPr lang="en-US" smtClean="0"/>
              <a:t>‹#›</a:t>
            </a:fld>
            <a:endParaRPr lang="en-US"/>
          </a:p>
        </p:txBody>
      </p:sp>
    </p:spTree>
    <p:extLst>
      <p:ext uri="{BB962C8B-B14F-4D97-AF65-F5344CB8AC3E}">
        <p14:creationId xmlns:p14="http://schemas.microsoft.com/office/powerpoint/2010/main" val="1906895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C8AAEE5-F408-FC4E-BDED-83A641B0040C}" type="datetimeFigureOut">
              <a:rPr lang="en-US" smtClean="0"/>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85F5-F56A-0049-B8BF-05A8CFEB35DF}" type="slidenum">
              <a:rPr lang="en-US" smtClean="0"/>
              <a:t>‹#›</a:t>
            </a:fld>
            <a:endParaRPr lang="en-US"/>
          </a:p>
        </p:txBody>
      </p:sp>
    </p:spTree>
    <p:extLst>
      <p:ext uri="{BB962C8B-B14F-4D97-AF65-F5344CB8AC3E}">
        <p14:creationId xmlns:p14="http://schemas.microsoft.com/office/powerpoint/2010/main" val="152855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C8AAEE5-F408-FC4E-BDED-83A641B0040C}" type="datetimeFigureOut">
              <a:rPr lang="en-US" smtClean="0"/>
              <a:t>2/10/2017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4B85F5-F56A-0049-B8BF-05A8CFEB35DF}" type="slidenum">
              <a:rPr lang="en-US" smtClean="0"/>
              <a:t>‹#›</a:t>
            </a:fld>
            <a:endParaRPr lang="en-US"/>
          </a:p>
        </p:txBody>
      </p:sp>
    </p:spTree>
    <p:extLst>
      <p:ext uri="{BB962C8B-B14F-4D97-AF65-F5344CB8AC3E}">
        <p14:creationId xmlns:p14="http://schemas.microsoft.com/office/powerpoint/2010/main" val="647358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C8AAEE5-F408-FC4E-BDED-83A641B0040C}" type="datetimeFigureOut">
              <a:rPr lang="en-US" smtClean="0"/>
              <a:t>2/10/2017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4B85F5-F56A-0049-B8BF-05A8CFEB35DF}" type="slidenum">
              <a:rPr lang="en-US" smtClean="0"/>
              <a:t>‹#›</a:t>
            </a:fld>
            <a:endParaRPr lang="en-US"/>
          </a:p>
        </p:txBody>
      </p:sp>
    </p:spTree>
    <p:extLst>
      <p:ext uri="{BB962C8B-B14F-4D97-AF65-F5344CB8AC3E}">
        <p14:creationId xmlns:p14="http://schemas.microsoft.com/office/powerpoint/2010/main" val="1000086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8AAEE5-F408-FC4E-BDED-83A641B0040C}" type="datetimeFigureOut">
              <a:rPr lang="en-US" smtClean="0"/>
              <a:t>2/10/2017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4B85F5-F56A-0049-B8BF-05A8CFEB35DF}" type="slidenum">
              <a:rPr lang="en-US" smtClean="0"/>
              <a:t>‹#›</a:t>
            </a:fld>
            <a:endParaRPr lang="en-US"/>
          </a:p>
        </p:txBody>
      </p:sp>
    </p:spTree>
    <p:extLst>
      <p:ext uri="{BB962C8B-B14F-4D97-AF65-F5344CB8AC3E}">
        <p14:creationId xmlns:p14="http://schemas.microsoft.com/office/powerpoint/2010/main" val="99922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8AAEE5-F408-FC4E-BDED-83A641B0040C}" type="datetimeFigureOut">
              <a:rPr lang="en-US" smtClean="0"/>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85F5-F56A-0049-B8BF-05A8CFEB35DF}" type="slidenum">
              <a:rPr lang="en-US" smtClean="0"/>
              <a:t>‹#›</a:t>
            </a:fld>
            <a:endParaRPr lang="en-US"/>
          </a:p>
        </p:txBody>
      </p:sp>
    </p:spTree>
    <p:extLst>
      <p:ext uri="{BB962C8B-B14F-4D97-AF65-F5344CB8AC3E}">
        <p14:creationId xmlns:p14="http://schemas.microsoft.com/office/powerpoint/2010/main" val="61716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8AAEE5-F408-FC4E-BDED-83A641B0040C}" type="datetimeFigureOut">
              <a:rPr lang="en-US" smtClean="0"/>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85F5-F56A-0049-B8BF-05A8CFEB35DF}" type="slidenum">
              <a:rPr lang="en-US" smtClean="0"/>
              <a:t>‹#›</a:t>
            </a:fld>
            <a:endParaRPr lang="en-US"/>
          </a:p>
        </p:txBody>
      </p:sp>
    </p:spTree>
    <p:extLst>
      <p:ext uri="{BB962C8B-B14F-4D97-AF65-F5344CB8AC3E}">
        <p14:creationId xmlns:p14="http://schemas.microsoft.com/office/powerpoint/2010/main" val="27487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8AAEE5-F408-FC4E-BDED-83A641B0040C}" type="datetimeFigureOut">
              <a:rPr lang="en-US" smtClean="0"/>
              <a:t>2/10/2017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4B85F5-F56A-0049-B8BF-05A8CFEB35DF}" type="slidenum">
              <a:rPr lang="en-US" smtClean="0"/>
              <a:t>‹#›</a:t>
            </a:fld>
            <a:endParaRPr lang="en-US"/>
          </a:p>
        </p:txBody>
      </p:sp>
    </p:spTree>
    <p:extLst>
      <p:ext uri="{BB962C8B-B14F-4D97-AF65-F5344CB8AC3E}">
        <p14:creationId xmlns:p14="http://schemas.microsoft.com/office/powerpoint/2010/main" val="577151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1"/>
            <a:ext cx="9309096" cy="6858001"/>
          </a:xfrm>
          <a:prstGeom prst="rect">
            <a:avLst/>
          </a:prstGeom>
        </p:spPr>
      </p:pic>
      <p:sp>
        <p:nvSpPr>
          <p:cNvPr id="2" name="Title 1"/>
          <p:cNvSpPr>
            <a:spLocks noGrp="1"/>
          </p:cNvSpPr>
          <p:nvPr>
            <p:ph type="ctrTitle"/>
          </p:nvPr>
        </p:nvSpPr>
        <p:spPr>
          <a:xfrm>
            <a:off x="4210049" y="-611187"/>
            <a:ext cx="5229225" cy="2387600"/>
          </a:xfrm>
        </p:spPr>
        <p:txBody>
          <a:bodyPr>
            <a:normAutofit/>
          </a:bodyPr>
          <a:lstStyle/>
          <a:p>
            <a:r>
              <a:rPr lang="hu-HU" sz="3200" b="1" dirty="0" smtClean="0">
                <a:solidFill>
                  <a:schemeClr val="bg1"/>
                </a:solidFill>
                <a:latin typeface="Avenir Book" charset="0"/>
                <a:ea typeface="Avenir Book" charset="0"/>
                <a:cs typeface="Avenir Book" charset="0"/>
              </a:rPr>
              <a:t>SZENVEDÉLYES IMÁDSÁGOK </a:t>
            </a:r>
            <a:r>
              <a:rPr lang="en-US" sz="3200" b="1" dirty="0" smtClean="0">
                <a:solidFill>
                  <a:schemeClr val="bg1"/>
                </a:solidFill>
                <a:latin typeface="Avenir Book" charset="0"/>
                <a:ea typeface="Avenir Book" charset="0"/>
                <a:cs typeface="Avenir Book" charset="0"/>
              </a:rPr>
              <a:t> </a:t>
            </a:r>
            <a:r>
              <a:rPr lang="en-US" sz="4000" i="1" dirty="0" err="1" smtClean="0">
                <a:solidFill>
                  <a:schemeClr val="accent5">
                    <a:lumMod val="50000"/>
                  </a:schemeClr>
                </a:solidFill>
                <a:latin typeface="Palatino Linotype" charset="0"/>
                <a:ea typeface="Palatino Linotype" charset="0"/>
                <a:cs typeface="Palatino Linotype" charset="0"/>
              </a:rPr>
              <a:t>és</a:t>
            </a:r>
            <a:r>
              <a:rPr lang="hu-HU" sz="4000" i="1" dirty="0" smtClean="0">
                <a:solidFill>
                  <a:schemeClr val="accent5">
                    <a:lumMod val="50000"/>
                  </a:schemeClr>
                </a:solidFill>
                <a:latin typeface="Palatino Linotype" charset="0"/>
                <a:ea typeface="Palatino Linotype" charset="0"/>
                <a:cs typeface="Palatino Linotype" charset="0"/>
              </a:rPr>
              <a:t> </a:t>
            </a:r>
            <a:r>
              <a:rPr lang="en-US" sz="4000" dirty="0" smtClean="0">
                <a:solidFill>
                  <a:srgbClr val="C00000"/>
                </a:solidFill>
                <a:latin typeface="Palatino Linotype" charset="0"/>
                <a:ea typeface="Palatino Linotype" charset="0"/>
                <a:cs typeface="Palatino Linotype" charset="0"/>
              </a:rPr>
              <a:t> </a:t>
            </a:r>
            <a:r>
              <a:rPr lang="hu-HU" sz="3200" dirty="0" smtClean="0">
                <a:solidFill>
                  <a:srgbClr val="C00000"/>
                </a:solidFill>
                <a:latin typeface="Avenir Book" charset="0"/>
                <a:ea typeface="Avenir Book" charset="0"/>
                <a:cs typeface="Avenir Book" charset="0"/>
              </a:rPr>
              <a:t>RENDÍTHETETLEN HIT</a:t>
            </a:r>
            <a:endParaRPr lang="en-US" sz="3200" dirty="0">
              <a:solidFill>
                <a:srgbClr val="C00000"/>
              </a:solidFill>
              <a:latin typeface="Avenir Book" charset="0"/>
              <a:ea typeface="Avenir Book" charset="0"/>
              <a:cs typeface="Avenir Book" charset="0"/>
            </a:endParaRPr>
          </a:p>
        </p:txBody>
      </p:sp>
      <p:sp>
        <p:nvSpPr>
          <p:cNvPr id="3" name="Subtitle 2"/>
          <p:cNvSpPr>
            <a:spLocks noGrp="1"/>
          </p:cNvSpPr>
          <p:nvPr>
            <p:ph type="subTitle" idx="1"/>
          </p:nvPr>
        </p:nvSpPr>
        <p:spPr>
          <a:xfrm>
            <a:off x="5867400" y="1944688"/>
            <a:ext cx="3324224" cy="1198562"/>
          </a:xfrm>
        </p:spPr>
        <p:txBody>
          <a:bodyPr>
            <a:normAutofit/>
          </a:bodyPr>
          <a:lstStyle/>
          <a:p>
            <a:pPr>
              <a:lnSpc>
                <a:spcPct val="120000"/>
              </a:lnSpc>
            </a:pPr>
            <a:r>
              <a:rPr lang="en-US" sz="1500" b="1" dirty="0" smtClean="0">
                <a:solidFill>
                  <a:srgbClr val="002060"/>
                </a:solidFill>
                <a:latin typeface="Avenir Book" charset="0"/>
                <a:ea typeface="Avenir Book" charset="0"/>
                <a:cs typeface="Avenir Book" charset="0"/>
              </a:rPr>
              <a:t>N</a:t>
            </a:r>
            <a:r>
              <a:rPr lang="hu-HU" sz="1500" b="1" dirty="0" smtClean="0">
                <a:solidFill>
                  <a:srgbClr val="002060"/>
                </a:solidFill>
                <a:latin typeface="Avenir Book" charset="0"/>
                <a:ea typeface="Avenir Book" charset="0"/>
                <a:cs typeface="Avenir Book" charset="0"/>
              </a:rPr>
              <a:t>ŐK NEMZETKÖZI IMANAPJA </a:t>
            </a:r>
          </a:p>
          <a:p>
            <a:pPr>
              <a:lnSpc>
                <a:spcPct val="120000"/>
              </a:lnSpc>
            </a:pPr>
            <a:r>
              <a:rPr lang="en-US" sz="1500" dirty="0" smtClean="0">
                <a:solidFill>
                  <a:srgbClr val="002060"/>
                </a:solidFill>
                <a:latin typeface="Avenir Book" charset="0"/>
                <a:ea typeface="Avenir Book" charset="0"/>
                <a:cs typeface="Avenir Book" charset="0"/>
              </a:rPr>
              <a:t>2017</a:t>
            </a:r>
            <a:r>
              <a:rPr lang="hu-HU" sz="1500" dirty="0" smtClean="0">
                <a:solidFill>
                  <a:srgbClr val="002060"/>
                </a:solidFill>
                <a:latin typeface="Avenir Book" charset="0"/>
                <a:ea typeface="Avenir Book" charset="0"/>
                <a:cs typeface="Avenir Book" charset="0"/>
              </a:rPr>
              <a:t>. Március 4.</a:t>
            </a:r>
            <a:endParaRPr lang="en-US" sz="1500" dirty="0" smtClean="0">
              <a:solidFill>
                <a:srgbClr val="002060"/>
              </a:solidFill>
              <a:latin typeface="Avenir Book" charset="0"/>
              <a:ea typeface="Avenir Book" charset="0"/>
              <a:cs typeface="Avenir Book" charset="0"/>
            </a:endParaRPr>
          </a:p>
        </p:txBody>
      </p:sp>
      <p:sp>
        <p:nvSpPr>
          <p:cNvPr id="5" name="Rectangle 4"/>
          <p:cNvSpPr/>
          <p:nvPr/>
        </p:nvSpPr>
        <p:spPr>
          <a:xfrm>
            <a:off x="7086600" y="3279035"/>
            <a:ext cx="2171700" cy="535531"/>
          </a:xfrm>
          <a:prstGeom prst="rect">
            <a:avLst/>
          </a:prstGeom>
        </p:spPr>
        <p:txBody>
          <a:bodyPr wrap="square">
            <a:spAutoFit/>
          </a:bodyPr>
          <a:lstStyle/>
          <a:p>
            <a:pPr algn="ctr">
              <a:lnSpc>
                <a:spcPct val="120000"/>
              </a:lnSpc>
            </a:pPr>
            <a:r>
              <a:rPr lang="hu-HU" sz="1200" dirty="0" smtClean="0">
                <a:solidFill>
                  <a:schemeClr val="bg1"/>
                </a:solidFill>
                <a:latin typeface="Avenir Book" charset="0"/>
                <a:ea typeface="Avenir Book" charset="0"/>
                <a:cs typeface="Avenir Book" charset="0"/>
              </a:rPr>
              <a:t>Írta: </a:t>
            </a:r>
          </a:p>
          <a:p>
            <a:pPr algn="ctr">
              <a:lnSpc>
                <a:spcPct val="120000"/>
              </a:lnSpc>
            </a:pPr>
            <a:r>
              <a:rPr lang="en-US" sz="1200" i="1" dirty="0" smtClean="0">
                <a:solidFill>
                  <a:schemeClr val="bg1"/>
                </a:solidFill>
                <a:latin typeface="Palatino Linotype" charset="0"/>
                <a:ea typeface="Palatino Linotype" charset="0"/>
                <a:cs typeface="Palatino Linotype" charset="0"/>
              </a:rPr>
              <a:t>Gina </a:t>
            </a:r>
            <a:r>
              <a:rPr lang="en-US" sz="1200" i="1" dirty="0" err="1">
                <a:solidFill>
                  <a:schemeClr val="bg1"/>
                </a:solidFill>
                <a:latin typeface="Palatino Linotype" charset="0"/>
                <a:ea typeface="Palatino Linotype" charset="0"/>
                <a:cs typeface="Palatino Linotype" charset="0"/>
              </a:rPr>
              <a:t>W</a:t>
            </a:r>
            <a:r>
              <a:rPr lang="en-US" sz="1200" i="1" dirty="0" err="1" smtClean="0">
                <a:solidFill>
                  <a:schemeClr val="bg1"/>
                </a:solidFill>
                <a:latin typeface="Palatino Linotype" charset="0"/>
                <a:ea typeface="Palatino Linotype" charset="0"/>
                <a:cs typeface="Palatino Linotype" charset="0"/>
              </a:rPr>
              <a:t>ahlen</a:t>
            </a:r>
            <a:endParaRPr lang="en-US" sz="1200" i="1" dirty="0">
              <a:solidFill>
                <a:schemeClr val="bg1"/>
              </a:solidFill>
              <a:latin typeface="Palatino Linotype" charset="0"/>
              <a:ea typeface="Palatino Linotype" charset="0"/>
              <a:cs typeface="Palatino Linotype"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21486" y="6394275"/>
            <a:ext cx="478971" cy="354866"/>
          </a:xfrm>
          <a:prstGeom prst="rect">
            <a:avLst/>
          </a:prstGeom>
        </p:spPr>
      </p:pic>
    </p:spTree>
    <p:extLst>
      <p:ext uri="{BB962C8B-B14F-4D97-AF65-F5344CB8AC3E}">
        <p14:creationId xmlns:p14="http://schemas.microsoft.com/office/powerpoint/2010/main" val="5285280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 y="-86924"/>
            <a:ext cx="9129560" cy="6944924"/>
          </a:xfrm>
          <a:prstGeom prst="rect">
            <a:avLst/>
          </a:prstGeom>
        </p:spPr>
      </p:pic>
      <p:sp>
        <p:nvSpPr>
          <p:cNvPr id="2" name="Title 1"/>
          <p:cNvSpPr>
            <a:spLocks noGrp="1"/>
          </p:cNvSpPr>
          <p:nvPr>
            <p:ph type="title"/>
          </p:nvPr>
        </p:nvSpPr>
        <p:spPr>
          <a:xfrm>
            <a:off x="846363" y="182880"/>
            <a:ext cx="7886700" cy="1943237"/>
          </a:xfrm>
        </p:spPr>
        <p:txBody>
          <a:bodyPr>
            <a:normAutofit/>
          </a:bodyPr>
          <a:lstStyle/>
          <a:p>
            <a:r>
              <a:rPr lang="en-US" sz="3600" dirty="0">
                <a:solidFill>
                  <a:srgbClr val="C00000"/>
                </a:solidFill>
                <a:latin typeface="Avenir Book" charset="0"/>
                <a:ea typeface="Avenir Book" charset="0"/>
                <a:cs typeface="Avenir Book" charset="0"/>
              </a:rPr>
              <a:t>KÉT ASSZONY – KÉT TÖRTÉNET </a:t>
            </a:r>
          </a:p>
        </p:txBody>
      </p:sp>
      <p:sp>
        <p:nvSpPr>
          <p:cNvPr id="3" name="Content Placeholder 2"/>
          <p:cNvSpPr>
            <a:spLocks noGrp="1"/>
          </p:cNvSpPr>
          <p:nvPr>
            <p:ph sz="half" idx="1"/>
          </p:nvPr>
        </p:nvSpPr>
        <p:spPr>
          <a:xfrm>
            <a:off x="628650" y="2226469"/>
            <a:ext cx="8047876" cy="765238"/>
          </a:xfrm>
        </p:spPr>
        <p:txBody>
          <a:bodyPr>
            <a:normAutofit/>
          </a:bodyPr>
          <a:lstStyle/>
          <a:p>
            <a:pPr marL="385763" indent="-385763" algn="ctr">
              <a:buFont typeface="+mj-lt"/>
              <a:buAutoNum type="arabicPeriod" startAt="4"/>
            </a:pPr>
            <a:r>
              <a:rPr lang="hu-HU" sz="2000" b="1" dirty="0" smtClean="0">
                <a:latin typeface="Avenir Book" charset="0"/>
                <a:ea typeface="Avenir Book" charset="0"/>
                <a:cs typeface="Avenir Book" charset="0"/>
              </a:rPr>
              <a:t>TELJESEN ÁTADTÁK MAGUKAT ISTENNEK</a:t>
            </a:r>
            <a:endParaRPr lang="hu-HU" b="1" dirty="0"/>
          </a:p>
        </p:txBody>
      </p:sp>
      <p:sp>
        <p:nvSpPr>
          <p:cNvPr id="8" name="Rectangle 7"/>
          <p:cNvSpPr/>
          <p:nvPr/>
        </p:nvSpPr>
        <p:spPr>
          <a:xfrm>
            <a:off x="1872344" y="3230022"/>
            <a:ext cx="5399314" cy="1446550"/>
          </a:xfrm>
          <a:prstGeom prst="rect">
            <a:avLst/>
          </a:prstGeom>
        </p:spPr>
        <p:txBody>
          <a:bodyPr wrap="square">
            <a:spAutoFit/>
          </a:bodyPr>
          <a:lstStyle/>
          <a:p>
            <a:pPr algn="ctr"/>
            <a:r>
              <a:rPr lang="hu-HU" sz="2400" dirty="0" smtClean="0"/>
              <a:t>„</a:t>
            </a:r>
            <a:r>
              <a:rPr lang="hu-HU" sz="2400" dirty="0"/>
              <a:t>Atyám, ha lehetséges, múljék el tőlem ez a pohár, mindazáltal ne úgy legyen, amint én akarom, hanem amint te.” </a:t>
            </a:r>
            <a:endParaRPr lang="hu-HU" sz="2400" dirty="0" smtClean="0"/>
          </a:p>
          <a:p>
            <a:pPr algn="ctr"/>
            <a:r>
              <a:rPr lang="hu-HU" sz="1600" dirty="0" smtClean="0"/>
              <a:t>Máté 26:39</a:t>
            </a:r>
            <a:endParaRPr lang="hu-HU" sz="1600" dirty="0"/>
          </a:p>
        </p:txBody>
      </p:sp>
    </p:spTree>
    <p:extLst>
      <p:ext uri="{BB962C8B-B14F-4D97-AF65-F5344CB8AC3E}">
        <p14:creationId xmlns:p14="http://schemas.microsoft.com/office/powerpoint/2010/main" val="11214362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 y="-86924"/>
            <a:ext cx="9129560" cy="6944924"/>
          </a:xfrm>
          <a:prstGeom prst="rect">
            <a:avLst/>
          </a:prstGeom>
        </p:spPr>
      </p:pic>
      <p:sp>
        <p:nvSpPr>
          <p:cNvPr id="2" name="Title 1"/>
          <p:cNvSpPr>
            <a:spLocks noGrp="1"/>
          </p:cNvSpPr>
          <p:nvPr>
            <p:ph type="title"/>
          </p:nvPr>
        </p:nvSpPr>
        <p:spPr>
          <a:xfrm>
            <a:off x="628650" y="91441"/>
            <a:ext cx="7886700" cy="2012904"/>
          </a:xfrm>
        </p:spPr>
        <p:txBody>
          <a:bodyPr>
            <a:normAutofit/>
          </a:bodyPr>
          <a:lstStyle/>
          <a:p>
            <a:pPr algn="ctr"/>
            <a:r>
              <a:rPr lang="hu-HU" sz="3600" dirty="0" smtClean="0">
                <a:solidFill>
                  <a:srgbClr val="C00000"/>
                </a:solidFill>
                <a:latin typeface="Avenir Book" charset="0"/>
                <a:ea typeface="Avenir Book" charset="0"/>
                <a:cs typeface="Avenir Book" charset="0"/>
              </a:rPr>
              <a:t>KÉT ASSZONY – KÉT TÖRTÉNET </a:t>
            </a:r>
            <a:endParaRPr lang="hu-HU" sz="3600" dirty="0">
              <a:solidFill>
                <a:srgbClr val="C00000"/>
              </a:solidFill>
              <a:latin typeface="Avenir Book" charset="0"/>
              <a:ea typeface="Avenir Book" charset="0"/>
              <a:cs typeface="Avenir Book" charset="0"/>
            </a:endParaRPr>
          </a:p>
        </p:txBody>
      </p:sp>
      <p:sp>
        <p:nvSpPr>
          <p:cNvPr id="3" name="Content Placeholder 2"/>
          <p:cNvSpPr>
            <a:spLocks noGrp="1"/>
          </p:cNvSpPr>
          <p:nvPr>
            <p:ph sz="half" idx="1"/>
          </p:nvPr>
        </p:nvSpPr>
        <p:spPr>
          <a:xfrm>
            <a:off x="628650" y="2226469"/>
            <a:ext cx="8047876" cy="765238"/>
          </a:xfrm>
        </p:spPr>
        <p:txBody>
          <a:bodyPr>
            <a:normAutofit/>
          </a:bodyPr>
          <a:lstStyle/>
          <a:p>
            <a:pPr marL="385763" indent="-385763" algn="ctr">
              <a:buFont typeface="+mj-lt"/>
              <a:buAutoNum type="arabicPeriod" startAt="4"/>
            </a:pPr>
            <a:r>
              <a:rPr lang="hu-HU" sz="2400" dirty="0"/>
              <a:t>TELJESEN ÁTADTÁK MAGUKAT ISTENNEK</a:t>
            </a:r>
          </a:p>
        </p:txBody>
      </p:sp>
      <p:sp>
        <p:nvSpPr>
          <p:cNvPr id="8" name="Rectangle 7"/>
          <p:cNvSpPr/>
          <p:nvPr/>
        </p:nvSpPr>
        <p:spPr>
          <a:xfrm>
            <a:off x="845049" y="3408598"/>
            <a:ext cx="7341007" cy="2554545"/>
          </a:xfrm>
          <a:prstGeom prst="rect">
            <a:avLst/>
          </a:prstGeom>
        </p:spPr>
        <p:txBody>
          <a:bodyPr wrap="square">
            <a:spAutoFit/>
          </a:bodyPr>
          <a:lstStyle/>
          <a:p>
            <a:pPr algn="ctr"/>
            <a:r>
              <a:rPr lang="hu-HU" sz="2400" dirty="0" smtClean="0"/>
              <a:t>„Hát elfeledkezhet-e az anya gyermekéről, hogy ne könyörüljön méhe fián? És ha ő el is feledkezne, én nem feledkezem el rólad! Íme, a tenyerembe véstelek téged, szüntelen </a:t>
            </a:r>
            <a:r>
              <a:rPr lang="en-US" sz="2400" dirty="0" smtClean="0"/>
              <a:t>e</a:t>
            </a:r>
            <a:r>
              <a:rPr lang="hu-HU" sz="2400" dirty="0" smtClean="0"/>
              <a:t>lőttem vanna</a:t>
            </a:r>
            <a:r>
              <a:rPr lang="en-US" sz="2400" dirty="0" smtClean="0"/>
              <a:t>k k</a:t>
            </a:r>
            <a:r>
              <a:rPr lang="hu-HU" sz="2400" dirty="0" smtClean="0"/>
              <a:t>őfalaid</a:t>
            </a:r>
            <a:r>
              <a:rPr lang="en-US" sz="2400" dirty="0" smtClean="0"/>
              <a:t>.” </a:t>
            </a:r>
            <a:endParaRPr lang="hu-HU" sz="2400" dirty="0" smtClean="0"/>
          </a:p>
          <a:p>
            <a:pPr algn="ctr"/>
            <a:endParaRPr lang="hu-HU" sz="2400" dirty="0"/>
          </a:p>
          <a:p>
            <a:pPr algn="ctr"/>
            <a:r>
              <a:rPr lang="hu-HU" sz="1600" dirty="0" err="1" smtClean="0"/>
              <a:t>Ésaiás</a:t>
            </a:r>
            <a:r>
              <a:rPr lang="en-US" sz="1600" dirty="0" smtClean="0"/>
              <a:t> 49:15-16</a:t>
            </a:r>
            <a:endParaRPr lang="en-US" sz="1600" dirty="0"/>
          </a:p>
          <a:p>
            <a:pPr algn="ctr"/>
            <a:endParaRPr lang="hu-HU" sz="2400" dirty="0"/>
          </a:p>
        </p:txBody>
      </p:sp>
    </p:spTree>
    <p:extLst>
      <p:ext uri="{BB962C8B-B14F-4D97-AF65-F5344CB8AC3E}">
        <p14:creationId xmlns:p14="http://schemas.microsoft.com/office/powerpoint/2010/main" val="5423029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1"/>
            <a:ext cx="9144000" cy="6936054"/>
          </a:xfrm>
          <a:prstGeom prst="rect">
            <a:avLst/>
          </a:prstGeom>
        </p:spPr>
      </p:pic>
      <p:sp>
        <p:nvSpPr>
          <p:cNvPr id="2" name="Title 1"/>
          <p:cNvSpPr>
            <a:spLocks noGrp="1"/>
          </p:cNvSpPr>
          <p:nvPr>
            <p:ph type="title"/>
          </p:nvPr>
        </p:nvSpPr>
        <p:spPr>
          <a:xfrm>
            <a:off x="2416629" y="865864"/>
            <a:ext cx="6444344" cy="1325563"/>
          </a:xfrm>
        </p:spPr>
        <p:txBody>
          <a:bodyPr>
            <a:normAutofit/>
          </a:bodyPr>
          <a:lstStyle/>
          <a:p>
            <a:pPr algn="ctr"/>
            <a:r>
              <a:rPr lang="hu-HU" sz="3600" b="1" dirty="0" smtClean="0">
                <a:solidFill>
                  <a:schemeClr val="bg1"/>
                </a:solidFill>
                <a:latin typeface="Avenir Book" charset="0"/>
                <a:ea typeface="Avenir Book" charset="0"/>
                <a:cs typeface="Avenir Book" charset="0"/>
              </a:rPr>
              <a:t>AZ IMÁDSÁG KIVÁLTSÁGA</a:t>
            </a:r>
            <a:endParaRPr lang="hu-HU" sz="3600" b="1" dirty="0">
              <a:solidFill>
                <a:schemeClr val="bg1"/>
              </a:solidFill>
              <a:latin typeface="Avenir Book" charset="0"/>
              <a:ea typeface="Avenir Book" charset="0"/>
              <a:cs typeface="Avenir Book" charset="0"/>
            </a:endParaRPr>
          </a:p>
        </p:txBody>
      </p:sp>
      <p:sp>
        <p:nvSpPr>
          <p:cNvPr id="3" name="Content Placeholder 2"/>
          <p:cNvSpPr>
            <a:spLocks noGrp="1"/>
          </p:cNvSpPr>
          <p:nvPr>
            <p:ph sz="half" idx="1"/>
          </p:nvPr>
        </p:nvSpPr>
        <p:spPr>
          <a:xfrm>
            <a:off x="628650" y="2226469"/>
            <a:ext cx="7832119" cy="3263504"/>
          </a:xfrm>
        </p:spPr>
        <p:txBody>
          <a:bodyPr>
            <a:normAutofit/>
          </a:bodyPr>
          <a:lstStyle/>
          <a:p>
            <a:pPr marL="0" indent="0" algn="ctr">
              <a:lnSpc>
                <a:spcPct val="100000"/>
              </a:lnSpc>
              <a:spcBef>
                <a:spcPts val="0"/>
              </a:spcBef>
              <a:buNone/>
              <a:defRPr/>
            </a:pPr>
            <a:r>
              <a:rPr lang="hu-HU" dirty="0" smtClean="0"/>
              <a:t>Ellen G. White: Jézushoz vezető út, 96.o.</a:t>
            </a:r>
          </a:p>
          <a:p>
            <a:pPr marL="0" indent="0" algn="ctr">
              <a:lnSpc>
                <a:spcPct val="100000"/>
              </a:lnSpc>
              <a:spcBef>
                <a:spcPts val="0"/>
              </a:spcBef>
              <a:buNone/>
              <a:defRPr/>
            </a:pPr>
            <a:endParaRPr lang="hu-HU" dirty="0" smtClean="0"/>
          </a:p>
          <a:p>
            <a:pPr marL="0" indent="0" algn="ctr">
              <a:lnSpc>
                <a:spcPct val="100000"/>
              </a:lnSpc>
              <a:spcBef>
                <a:spcPts val="0"/>
              </a:spcBef>
              <a:buNone/>
              <a:defRPr/>
            </a:pPr>
            <a:r>
              <a:rPr lang="hu-HU" dirty="0"/>
              <a:t>„Ha félelmünkre és kétségeinkre hallgatunk, vagy ha minden titokba bele akarunk látni, mielőtt igaz hitünk lenne, nehézségeink mind nagyobbak lesznek</a:t>
            </a:r>
            <a:r>
              <a:rPr lang="hu-HU" dirty="0" smtClean="0"/>
              <a:t>." </a:t>
            </a:r>
          </a:p>
        </p:txBody>
      </p:sp>
    </p:spTree>
    <p:extLst>
      <p:ext uri="{BB962C8B-B14F-4D97-AF65-F5344CB8AC3E}">
        <p14:creationId xmlns:p14="http://schemas.microsoft.com/office/powerpoint/2010/main" val="18863370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0"/>
            <a:ext cx="9144000" cy="6936054"/>
          </a:xfrm>
          <a:prstGeom prst="rect">
            <a:avLst/>
          </a:prstGeom>
        </p:spPr>
      </p:pic>
      <p:sp>
        <p:nvSpPr>
          <p:cNvPr id="2" name="Title 1"/>
          <p:cNvSpPr>
            <a:spLocks noGrp="1"/>
          </p:cNvSpPr>
          <p:nvPr>
            <p:ph type="title"/>
          </p:nvPr>
        </p:nvSpPr>
        <p:spPr>
          <a:xfrm>
            <a:off x="2677883" y="822323"/>
            <a:ext cx="6466117" cy="1325563"/>
          </a:xfrm>
        </p:spPr>
        <p:txBody>
          <a:bodyPr>
            <a:normAutofit/>
          </a:bodyPr>
          <a:lstStyle/>
          <a:p>
            <a:r>
              <a:rPr lang="hu-HU" sz="3600" b="1" dirty="0">
                <a:solidFill>
                  <a:schemeClr val="bg1"/>
                </a:solidFill>
                <a:latin typeface="Avenir Book" charset="0"/>
                <a:ea typeface="Avenir Book" charset="0"/>
                <a:cs typeface="Avenir Book" charset="0"/>
              </a:rPr>
              <a:t>AZ IMÁDSÁG </a:t>
            </a:r>
            <a:r>
              <a:rPr lang="hu-HU" sz="3600" b="1" dirty="0" smtClean="0">
                <a:solidFill>
                  <a:schemeClr val="bg1"/>
                </a:solidFill>
                <a:latin typeface="Avenir Book" charset="0"/>
                <a:ea typeface="Avenir Book" charset="0"/>
                <a:cs typeface="Avenir Book" charset="0"/>
              </a:rPr>
              <a:t>KIVÁLTSÁGA</a:t>
            </a:r>
            <a:endParaRPr lang="hu-HU" sz="3600" b="1" dirty="0">
              <a:solidFill>
                <a:schemeClr val="bg1"/>
              </a:solidFill>
              <a:latin typeface="Avenir Book" charset="0"/>
              <a:ea typeface="Avenir Book" charset="0"/>
              <a:cs typeface="Avenir Book" charset="0"/>
            </a:endParaRPr>
          </a:p>
        </p:txBody>
      </p:sp>
      <p:sp>
        <p:nvSpPr>
          <p:cNvPr id="3" name="Content Placeholder 2"/>
          <p:cNvSpPr>
            <a:spLocks noGrp="1"/>
          </p:cNvSpPr>
          <p:nvPr>
            <p:ph sz="half" idx="1"/>
          </p:nvPr>
        </p:nvSpPr>
        <p:spPr>
          <a:xfrm>
            <a:off x="693963" y="2574810"/>
            <a:ext cx="7832119" cy="3263504"/>
          </a:xfrm>
        </p:spPr>
        <p:txBody>
          <a:bodyPr>
            <a:normAutofit/>
          </a:bodyPr>
          <a:lstStyle/>
          <a:p>
            <a:pPr marL="0" indent="0" algn="ctr">
              <a:lnSpc>
                <a:spcPct val="100000"/>
              </a:lnSpc>
              <a:spcBef>
                <a:spcPts val="0"/>
              </a:spcBef>
              <a:buNone/>
              <a:defRPr/>
            </a:pPr>
            <a:r>
              <a:rPr lang="hu-HU" dirty="0" smtClean="0"/>
              <a:t>„Ha </a:t>
            </a:r>
            <a:r>
              <a:rPr lang="hu-HU" dirty="0"/>
              <a:t>gyengeségünk és alárendeltségünk érzetében jövünk Istenhez, kinek tudása végtelen, aki összes teremtményeit ismeri, s szava és akarata által kormányoz mindeneket, s feltárjuk hitben és alázatosságban mindazt, ami szívünket nyomja, akkor meghallgatja jajkiáltásainkat, és megenyhíti szívünket</a:t>
            </a:r>
            <a:r>
              <a:rPr lang="hu-HU" dirty="0" smtClean="0"/>
              <a:t>.”</a:t>
            </a:r>
          </a:p>
        </p:txBody>
      </p:sp>
    </p:spTree>
    <p:extLst>
      <p:ext uri="{BB962C8B-B14F-4D97-AF65-F5344CB8AC3E}">
        <p14:creationId xmlns:p14="http://schemas.microsoft.com/office/powerpoint/2010/main" val="18034465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1"/>
            <a:ext cx="9144000" cy="6936054"/>
          </a:xfrm>
          <a:prstGeom prst="rect">
            <a:avLst/>
          </a:prstGeom>
        </p:spPr>
      </p:pic>
      <p:sp>
        <p:nvSpPr>
          <p:cNvPr id="2" name="Title 1"/>
          <p:cNvSpPr>
            <a:spLocks noGrp="1"/>
          </p:cNvSpPr>
          <p:nvPr>
            <p:ph type="title"/>
          </p:nvPr>
        </p:nvSpPr>
        <p:spPr>
          <a:xfrm>
            <a:off x="2590800" y="887638"/>
            <a:ext cx="5924550" cy="1325563"/>
          </a:xfrm>
        </p:spPr>
        <p:txBody>
          <a:bodyPr>
            <a:normAutofit/>
          </a:bodyPr>
          <a:lstStyle/>
          <a:p>
            <a:pPr algn="ctr"/>
            <a:r>
              <a:rPr lang="en-US" sz="4000" b="1" dirty="0">
                <a:solidFill>
                  <a:schemeClr val="bg1">
                    <a:lumMod val="95000"/>
                  </a:schemeClr>
                </a:solidFill>
              </a:rPr>
              <a:t>AZ IMÁDSÁG KIVÁLTSÁGA</a:t>
            </a:r>
          </a:p>
        </p:txBody>
      </p:sp>
      <p:sp>
        <p:nvSpPr>
          <p:cNvPr id="3" name="Content Placeholder 2"/>
          <p:cNvSpPr>
            <a:spLocks noGrp="1"/>
          </p:cNvSpPr>
          <p:nvPr>
            <p:ph sz="half" idx="1"/>
          </p:nvPr>
        </p:nvSpPr>
        <p:spPr>
          <a:xfrm>
            <a:off x="672192" y="2596579"/>
            <a:ext cx="7832119" cy="3263504"/>
          </a:xfrm>
        </p:spPr>
        <p:txBody>
          <a:bodyPr>
            <a:normAutofit/>
          </a:bodyPr>
          <a:lstStyle/>
          <a:p>
            <a:pPr marL="0" indent="0" algn="ctr">
              <a:lnSpc>
                <a:spcPct val="100000"/>
              </a:lnSpc>
              <a:spcBef>
                <a:spcPts val="0"/>
              </a:spcBef>
              <a:buNone/>
              <a:defRPr/>
            </a:pPr>
            <a:r>
              <a:rPr lang="hu-HU" dirty="0" smtClean="0"/>
              <a:t>„A </a:t>
            </a:r>
            <a:r>
              <a:rPr lang="hu-HU" dirty="0"/>
              <a:t>szívből fakadó őszinte ima a legszorosabb közösségbe emel bennünket az Örökkévaló Lelkével. Ha pillanatnyilag nincs is rendkívüli bizonyítékunk arra, hogy Megváltónk és Üdvözítőnk szeretettel és részvéttel hajol le hozzánk, ez mégis úgy van. Bár láthatóan nem érzékeljük jelenlétét, keze mégis szeretettel és szívbéli részvéttel megpihen rajtunk.” </a:t>
            </a:r>
            <a:endParaRPr lang="hu-HU" dirty="0" smtClean="0"/>
          </a:p>
        </p:txBody>
      </p:sp>
    </p:spTree>
    <p:extLst>
      <p:ext uri="{BB962C8B-B14F-4D97-AF65-F5344CB8AC3E}">
        <p14:creationId xmlns:p14="http://schemas.microsoft.com/office/powerpoint/2010/main" val="9203638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1"/>
            <a:ext cx="9144000" cy="6936054"/>
          </a:xfrm>
          <a:prstGeom prst="rect">
            <a:avLst/>
          </a:prstGeom>
        </p:spPr>
      </p:pic>
      <p:sp>
        <p:nvSpPr>
          <p:cNvPr id="2" name="Title 1"/>
          <p:cNvSpPr>
            <a:spLocks noGrp="1"/>
          </p:cNvSpPr>
          <p:nvPr>
            <p:ph type="title"/>
          </p:nvPr>
        </p:nvSpPr>
        <p:spPr>
          <a:xfrm>
            <a:off x="2830286" y="691696"/>
            <a:ext cx="5685064" cy="1325563"/>
          </a:xfrm>
        </p:spPr>
        <p:txBody>
          <a:bodyPr>
            <a:normAutofit/>
          </a:bodyPr>
          <a:lstStyle/>
          <a:p>
            <a:pPr algn="ctr"/>
            <a:r>
              <a:rPr lang="hu-HU" sz="3200" b="1" dirty="0" smtClean="0">
                <a:solidFill>
                  <a:schemeClr val="bg1"/>
                </a:solidFill>
                <a:latin typeface="Avenir Book" charset="0"/>
                <a:ea typeface="Avenir Book" charset="0"/>
                <a:cs typeface="Avenir Book" charset="0"/>
              </a:rPr>
              <a:t>JÉZUS A MI HŰSÉGES, MEGBÍZHATÓ KŐSZIKLÁNK</a:t>
            </a:r>
            <a:endParaRPr lang="hu-HU" sz="3200" b="1" dirty="0">
              <a:solidFill>
                <a:schemeClr val="bg1"/>
              </a:solidFill>
              <a:latin typeface="Avenir Book" charset="0"/>
              <a:ea typeface="Avenir Book" charset="0"/>
              <a:cs typeface="Avenir Book" charset="0"/>
            </a:endParaRPr>
          </a:p>
        </p:txBody>
      </p:sp>
      <p:sp>
        <p:nvSpPr>
          <p:cNvPr id="3" name="Content Placeholder 2"/>
          <p:cNvSpPr>
            <a:spLocks noGrp="1"/>
          </p:cNvSpPr>
          <p:nvPr>
            <p:ph sz="half" idx="1"/>
          </p:nvPr>
        </p:nvSpPr>
        <p:spPr>
          <a:xfrm>
            <a:off x="389167" y="2935964"/>
            <a:ext cx="8515350" cy="2637519"/>
          </a:xfrm>
        </p:spPr>
        <p:txBody>
          <a:bodyPr>
            <a:normAutofit/>
          </a:bodyPr>
          <a:lstStyle/>
          <a:p>
            <a:pPr marL="0" indent="0" algn="ctr">
              <a:lnSpc>
                <a:spcPct val="100000"/>
              </a:lnSpc>
              <a:spcBef>
                <a:spcPts val="0"/>
              </a:spcBef>
              <a:buNone/>
              <a:defRPr/>
            </a:pPr>
            <a:r>
              <a:rPr lang="en-US" sz="3200" dirty="0" smtClean="0"/>
              <a:t>„</a:t>
            </a:r>
            <a:r>
              <a:rPr lang="hu-HU" sz="3200" dirty="0" smtClean="0"/>
              <a:t>Mert én ismerem az én gondolataimat, amelyeket rólatok gondolok </a:t>
            </a:r>
            <a:r>
              <a:rPr lang="en-US" sz="3200" dirty="0" smtClean="0"/>
              <a:t>– </a:t>
            </a:r>
            <a:r>
              <a:rPr lang="hu-HU" sz="3200" dirty="0" smtClean="0"/>
              <a:t>így szól az Úr –; békességre és nem háborúságra gondolok, hogy jövőt és reménységet adjak nektek</a:t>
            </a:r>
            <a:r>
              <a:rPr lang="en-US" sz="3200" dirty="0" smtClean="0"/>
              <a:t>.” </a:t>
            </a:r>
            <a:endParaRPr lang="hu-HU" sz="3200" dirty="0" smtClean="0"/>
          </a:p>
          <a:p>
            <a:pPr marL="0" indent="0" algn="ctr">
              <a:lnSpc>
                <a:spcPct val="100000"/>
              </a:lnSpc>
              <a:spcBef>
                <a:spcPts val="0"/>
              </a:spcBef>
              <a:buNone/>
              <a:defRPr/>
            </a:pPr>
            <a:r>
              <a:rPr lang="hu-HU" sz="3200" dirty="0" smtClean="0"/>
              <a:t>Jeremiás</a:t>
            </a:r>
            <a:r>
              <a:rPr lang="en-US" sz="3200" dirty="0" smtClean="0"/>
              <a:t> </a:t>
            </a:r>
            <a:r>
              <a:rPr lang="en-US" sz="3200" dirty="0"/>
              <a:t>29:11</a:t>
            </a:r>
          </a:p>
        </p:txBody>
      </p:sp>
    </p:spTree>
    <p:extLst>
      <p:ext uri="{BB962C8B-B14F-4D97-AF65-F5344CB8AC3E}">
        <p14:creationId xmlns:p14="http://schemas.microsoft.com/office/powerpoint/2010/main" val="1327542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t>
            </a:r>
            <a:r>
              <a:rPr lang="en-US" dirty="0"/>
              <a:t>A</a:t>
            </a:r>
            <a:r>
              <a:rPr lang="en-US" dirty="0" smtClean="0"/>
              <a:t>bout You?</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1"/>
            <a:ext cx="9144000" cy="6936054"/>
          </a:xfrm>
          <a:prstGeom prst="rect">
            <a:avLst/>
          </a:prstGeom>
        </p:spPr>
      </p:pic>
      <p:sp>
        <p:nvSpPr>
          <p:cNvPr id="3" name="Text Placeholder 2"/>
          <p:cNvSpPr>
            <a:spLocks noGrp="1"/>
          </p:cNvSpPr>
          <p:nvPr>
            <p:ph sz="half" idx="1"/>
          </p:nvPr>
        </p:nvSpPr>
        <p:spPr>
          <a:xfrm>
            <a:off x="666750" y="2711450"/>
            <a:ext cx="7886700" cy="3232150"/>
          </a:xfrm>
        </p:spPr>
        <p:txBody>
          <a:bodyPr/>
          <a:lstStyle/>
          <a:p>
            <a:r>
              <a:rPr lang="hu-HU" dirty="0" smtClean="0"/>
              <a:t>Öntötted-e </a:t>
            </a:r>
            <a:r>
              <a:rPr lang="hu-HU" dirty="0"/>
              <a:t>már ki valaha szívedet Isten </a:t>
            </a:r>
            <a:r>
              <a:rPr lang="hu-HU" dirty="0" smtClean="0"/>
              <a:t>előtt?</a:t>
            </a:r>
          </a:p>
          <a:p>
            <a:r>
              <a:rPr lang="hu-HU" dirty="0" smtClean="0"/>
              <a:t>Könyörögtél már </a:t>
            </a:r>
            <a:r>
              <a:rPr lang="hu-HU" dirty="0" smtClean="0"/>
              <a:t>beavatkozásáért</a:t>
            </a:r>
            <a:r>
              <a:rPr lang="hu-HU" dirty="0" smtClean="0"/>
              <a:t>?</a:t>
            </a:r>
          </a:p>
          <a:p>
            <a:r>
              <a:rPr lang="hu-HU" dirty="0" smtClean="0"/>
              <a:t>Annyira személyes az imádságod, hogy csak suttogva mondhatod el?</a:t>
            </a:r>
          </a:p>
          <a:p>
            <a:r>
              <a:rPr lang="hu-HU" dirty="0" smtClean="0"/>
              <a:t>Olyan mélyről fakad imád, hogy egyes-egyedül csak Isten hallhatja?</a:t>
            </a:r>
          </a:p>
          <a:p>
            <a:endParaRPr lang="en-US" dirty="0"/>
          </a:p>
        </p:txBody>
      </p:sp>
    </p:spTree>
    <p:extLst>
      <p:ext uri="{BB962C8B-B14F-4D97-AF65-F5344CB8AC3E}">
        <p14:creationId xmlns:p14="http://schemas.microsoft.com/office/powerpoint/2010/main" val="4529252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Unhappy Home</a:t>
            </a:r>
            <a:endParaRPr lang="en-US" dirty="0"/>
          </a:p>
        </p:txBody>
      </p:sp>
      <p:pic>
        <p:nvPicPr>
          <p:cNvPr id="6" name="Content Placeholder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 y="-86924"/>
            <a:ext cx="9129560" cy="6944924"/>
          </a:xfrm>
          <a:prstGeom prst="rect">
            <a:avLst/>
          </a:prstGeom>
        </p:spPr>
      </p:pic>
      <p:sp>
        <p:nvSpPr>
          <p:cNvPr id="3" name="Content Placeholder 2"/>
          <p:cNvSpPr>
            <a:spLocks noGrp="1"/>
          </p:cNvSpPr>
          <p:nvPr>
            <p:ph sz="half" idx="1"/>
          </p:nvPr>
        </p:nvSpPr>
        <p:spPr>
          <a:xfrm>
            <a:off x="952500" y="2226469"/>
            <a:ext cx="4040954" cy="2551271"/>
          </a:xfrm>
        </p:spPr>
        <p:txBody>
          <a:bodyPr>
            <a:noAutofit/>
          </a:bodyPr>
          <a:lstStyle/>
          <a:p>
            <a:pPr marL="0" indent="0">
              <a:buNone/>
            </a:pPr>
            <a:r>
              <a:rPr lang="hu-HU" sz="2000" b="1" dirty="0" err="1" smtClean="0">
                <a:solidFill>
                  <a:srgbClr val="C00000"/>
                </a:solidFill>
              </a:rPr>
              <a:t>Peninna</a:t>
            </a:r>
            <a:r>
              <a:rPr lang="en-US" sz="2000" dirty="0" smtClean="0">
                <a:solidFill>
                  <a:srgbClr val="C00000"/>
                </a:solidFill>
              </a:rPr>
              <a:t> </a:t>
            </a:r>
          </a:p>
          <a:p>
            <a:pPr marL="0" indent="0">
              <a:buNone/>
            </a:pPr>
            <a:endParaRPr lang="en-US" sz="2000" dirty="0" smtClean="0"/>
          </a:p>
          <a:p>
            <a:pPr marL="0" indent="0">
              <a:buNone/>
            </a:pPr>
            <a:r>
              <a:rPr lang="hu-HU" sz="2000" dirty="0" smtClean="0"/>
              <a:t>Féltékeny volt és kicsinyes</a:t>
            </a:r>
            <a:r>
              <a:rPr lang="en-US" sz="2000" dirty="0" smtClean="0"/>
              <a:t>, </a:t>
            </a:r>
          </a:p>
          <a:p>
            <a:pPr marL="0" indent="0">
              <a:buNone/>
            </a:pPr>
            <a:r>
              <a:rPr lang="hu-HU" sz="2000" dirty="0" smtClean="0"/>
              <a:t>büszkén és kihívóan viselkedett.</a:t>
            </a:r>
            <a:r>
              <a:rPr lang="en-US" sz="2000" dirty="0" smtClean="0"/>
              <a:t> </a:t>
            </a:r>
          </a:p>
          <a:p>
            <a:pPr marL="0" indent="0">
              <a:buNone/>
            </a:pPr>
            <a:r>
              <a:rPr lang="hu-HU" sz="2000" dirty="0" smtClean="0"/>
              <a:t>K</a:t>
            </a:r>
            <a:r>
              <a:rPr lang="en-US" sz="2000" dirty="0" smtClean="0"/>
              <a:t>ig</a:t>
            </a:r>
            <a:r>
              <a:rPr lang="hu-HU" sz="2000" dirty="0" smtClean="0"/>
              <a:t>únyolta Annát gyermektelen</a:t>
            </a:r>
          </a:p>
          <a:p>
            <a:pPr marL="0" indent="0">
              <a:buNone/>
            </a:pPr>
            <a:r>
              <a:rPr lang="hu-HU" sz="2000" dirty="0" smtClean="0"/>
              <a:t>állapota miatt, </a:t>
            </a:r>
            <a:r>
              <a:rPr lang="en-US" sz="2000" dirty="0" smtClean="0"/>
              <a:t>mint </a:t>
            </a:r>
            <a:r>
              <a:rPr lang="hu-HU" sz="2000" dirty="0" smtClean="0"/>
              <a:t>ami az </a:t>
            </a:r>
            <a:r>
              <a:rPr lang="en-US" sz="2000" dirty="0" smtClean="0"/>
              <a:t>Úr</a:t>
            </a:r>
            <a:endParaRPr lang="hu-HU" sz="2000" dirty="0" smtClean="0"/>
          </a:p>
          <a:p>
            <a:pPr marL="0" indent="0">
              <a:buNone/>
            </a:pPr>
            <a:r>
              <a:rPr lang="hu-HU" sz="2000" dirty="0" smtClean="0"/>
              <a:t>nemtetszésének bizonyítéka.</a:t>
            </a:r>
            <a:endParaRPr lang="hu-HU" sz="2000" dirty="0"/>
          </a:p>
        </p:txBody>
      </p:sp>
      <p:sp>
        <p:nvSpPr>
          <p:cNvPr id="4" name="Content Placeholder 3"/>
          <p:cNvSpPr>
            <a:spLocks noGrp="1"/>
          </p:cNvSpPr>
          <p:nvPr>
            <p:ph sz="half" idx="2"/>
          </p:nvPr>
        </p:nvSpPr>
        <p:spPr>
          <a:xfrm>
            <a:off x="4857750" y="2226468"/>
            <a:ext cx="3981449" cy="2425541"/>
          </a:xfrm>
        </p:spPr>
        <p:txBody>
          <a:bodyPr>
            <a:noAutofit/>
          </a:bodyPr>
          <a:lstStyle/>
          <a:p>
            <a:pPr marL="0" indent="0">
              <a:buNone/>
            </a:pPr>
            <a:r>
              <a:rPr lang="hu-HU" sz="2000" b="1" dirty="0" smtClean="0">
                <a:solidFill>
                  <a:srgbClr val="C00000"/>
                </a:solidFill>
              </a:rPr>
              <a:t>Anna</a:t>
            </a:r>
          </a:p>
          <a:p>
            <a:pPr marL="0" indent="0">
              <a:buNone/>
            </a:pPr>
            <a:endParaRPr lang="hu-HU" sz="2000" b="1" dirty="0" smtClean="0">
              <a:solidFill>
                <a:srgbClr val="0070C0"/>
              </a:solidFill>
            </a:endParaRPr>
          </a:p>
          <a:p>
            <a:pPr marL="0" indent="0">
              <a:buNone/>
            </a:pPr>
            <a:r>
              <a:rPr lang="hu-HU" sz="2000" dirty="0" smtClean="0"/>
              <a:t>Számára </a:t>
            </a:r>
            <a:r>
              <a:rPr lang="hu-HU" sz="2000" dirty="0"/>
              <a:t>a remény </a:t>
            </a:r>
            <a:r>
              <a:rPr lang="hu-HU" sz="2000" dirty="0" smtClean="0"/>
              <a:t>megsemmisültnek</a:t>
            </a:r>
          </a:p>
          <a:p>
            <a:pPr marL="0" indent="0">
              <a:buNone/>
            </a:pPr>
            <a:r>
              <a:rPr lang="hu-HU" sz="2000" dirty="0" smtClean="0"/>
              <a:t>s </a:t>
            </a:r>
            <a:r>
              <a:rPr lang="hu-HU" sz="2000" dirty="0"/>
              <a:t>az élet nehéz tehernek látszott, </a:t>
            </a:r>
            <a:endParaRPr lang="hu-HU" sz="2000" dirty="0" smtClean="0"/>
          </a:p>
          <a:p>
            <a:pPr marL="0" indent="0">
              <a:buNone/>
            </a:pPr>
            <a:r>
              <a:rPr lang="hu-HU" sz="2000" dirty="0" smtClean="0"/>
              <a:t>mégis </a:t>
            </a:r>
            <a:r>
              <a:rPr lang="hu-HU" sz="2000" dirty="0"/>
              <a:t>türelmes alázattal </a:t>
            </a:r>
            <a:endParaRPr lang="hu-HU" sz="2000" dirty="0" smtClean="0"/>
          </a:p>
          <a:p>
            <a:pPr marL="0" indent="0">
              <a:buNone/>
            </a:pPr>
            <a:r>
              <a:rPr lang="hu-HU" sz="2000" dirty="0" smtClean="0"/>
              <a:t>viselte </a:t>
            </a:r>
            <a:r>
              <a:rPr lang="hu-HU" sz="2000" dirty="0"/>
              <a:t>a </a:t>
            </a:r>
            <a:r>
              <a:rPr lang="hu-HU" sz="2000" dirty="0" smtClean="0"/>
              <a:t>próbát.</a:t>
            </a:r>
            <a:endParaRPr lang="en-US" sz="2000" dirty="0"/>
          </a:p>
          <a:p>
            <a:pPr marL="0" indent="0" algn="ctr">
              <a:buNone/>
            </a:pPr>
            <a:endParaRPr lang="en-US" sz="1800" dirty="0"/>
          </a:p>
          <a:p>
            <a:pPr marL="0" indent="0" algn="ctr">
              <a:buNone/>
            </a:pPr>
            <a:endParaRPr lang="en-US" sz="1800" dirty="0"/>
          </a:p>
          <a:p>
            <a:pPr marL="0" indent="0" algn="ctr">
              <a:buNone/>
            </a:pPr>
            <a:endParaRPr lang="en-US" sz="1800" dirty="0"/>
          </a:p>
          <a:p>
            <a:pPr marL="0" indent="0" algn="ctr">
              <a:buNone/>
            </a:pPr>
            <a:endParaRPr lang="en-US" sz="1800" dirty="0"/>
          </a:p>
        </p:txBody>
      </p:sp>
      <p:sp>
        <p:nvSpPr>
          <p:cNvPr id="5" name="Rectangle 4"/>
          <p:cNvSpPr/>
          <p:nvPr/>
        </p:nvSpPr>
        <p:spPr>
          <a:xfrm>
            <a:off x="2212308" y="5355606"/>
            <a:ext cx="4395755" cy="300082"/>
          </a:xfrm>
          <a:prstGeom prst="rect">
            <a:avLst/>
          </a:prstGeom>
        </p:spPr>
        <p:txBody>
          <a:bodyPr wrap="none">
            <a:spAutoFit/>
          </a:bodyPr>
          <a:lstStyle/>
          <a:p>
            <a:pPr algn="ctr"/>
            <a:r>
              <a:rPr lang="en-US" sz="1350" dirty="0"/>
              <a:t>Ellen G. White, </a:t>
            </a:r>
            <a:r>
              <a:rPr lang="en-US" sz="1350" i="1" dirty="0" smtClean="0"/>
              <a:t>P</a:t>
            </a:r>
            <a:r>
              <a:rPr lang="hu-HU" sz="1350" i="1" dirty="0" err="1" smtClean="0"/>
              <a:t>átriárkák</a:t>
            </a:r>
            <a:r>
              <a:rPr lang="hu-HU" sz="1350" i="1" dirty="0" smtClean="0"/>
              <a:t> és próféták -  eredeti</a:t>
            </a:r>
            <a:r>
              <a:rPr lang="en-US" sz="1350" dirty="0" smtClean="0"/>
              <a:t> </a:t>
            </a:r>
            <a:r>
              <a:rPr lang="en-US" sz="1350" dirty="0"/>
              <a:t>569, </a:t>
            </a:r>
            <a:r>
              <a:rPr lang="en-US" sz="1350" dirty="0" smtClean="0"/>
              <a:t>570</a:t>
            </a:r>
            <a:r>
              <a:rPr lang="hu-HU" sz="1350" dirty="0" smtClean="0"/>
              <a:t>.o.</a:t>
            </a:r>
            <a:endParaRPr lang="en-US" sz="1350" dirty="0"/>
          </a:p>
        </p:txBody>
      </p:sp>
    </p:spTree>
    <p:extLst>
      <p:ext uri="{BB962C8B-B14F-4D97-AF65-F5344CB8AC3E}">
        <p14:creationId xmlns:p14="http://schemas.microsoft.com/office/powerpoint/2010/main" val="8273503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1"/>
            <a:ext cx="9144000" cy="6936054"/>
          </a:xfrm>
          <a:prstGeom prst="rect">
            <a:avLst/>
          </a:prstGeom>
        </p:spPr>
      </p:pic>
      <p:sp>
        <p:nvSpPr>
          <p:cNvPr id="2" name="Title 1"/>
          <p:cNvSpPr>
            <a:spLocks noGrp="1"/>
          </p:cNvSpPr>
          <p:nvPr>
            <p:ph type="title"/>
          </p:nvPr>
        </p:nvSpPr>
        <p:spPr>
          <a:xfrm>
            <a:off x="3276600" y="308610"/>
            <a:ext cx="5238750" cy="1888263"/>
          </a:xfrm>
        </p:spPr>
        <p:txBody>
          <a:bodyPr>
            <a:normAutofit/>
          </a:bodyPr>
          <a:lstStyle/>
          <a:p>
            <a:r>
              <a:rPr lang="hu-HU" sz="3200" b="1" dirty="0" smtClean="0">
                <a:solidFill>
                  <a:schemeClr val="bg1"/>
                </a:solidFill>
                <a:latin typeface="Avenir Book" charset="0"/>
                <a:ea typeface="Avenir Book" charset="0"/>
                <a:cs typeface="Avenir Book" charset="0"/>
              </a:rPr>
              <a:t>EGYEDÜL ISTEN TUDOTT MEGOLDÁST ADNI</a:t>
            </a:r>
            <a:endParaRPr lang="en-US" sz="3200" b="1" dirty="0">
              <a:solidFill>
                <a:schemeClr val="bg1"/>
              </a:solidFill>
              <a:latin typeface="Avenir Book" charset="0"/>
              <a:ea typeface="Avenir Book" charset="0"/>
              <a:cs typeface="Avenir Book" charset="0"/>
            </a:endParaRPr>
          </a:p>
        </p:txBody>
      </p:sp>
      <p:sp>
        <p:nvSpPr>
          <p:cNvPr id="3" name="Content Placeholder 2"/>
          <p:cNvSpPr>
            <a:spLocks noGrp="1"/>
          </p:cNvSpPr>
          <p:nvPr>
            <p:ph sz="half" idx="1"/>
          </p:nvPr>
        </p:nvSpPr>
        <p:spPr>
          <a:xfrm>
            <a:off x="1600200" y="2492375"/>
            <a:ext cx="6553200" cy="3870325"/>
          </a:xfrm>
        </p:spPr>
        <p:txBody>
          <a:bodyPr>
            <a:normAutofit/>
          </a:bodyPr>
          <a:lstStyle/>
          <a:p>
            <a:pPr marL="0" indent="0" algn="ctr">
              <a:buNone/>
            </a:pPr>
            <a:r>
              <a:rPr lang="hu-HU" dirty="0"/>
              <a:t>„Nem, uram! Bánatos lelkű asszony vagyok én. Sem bort, sem részegítő italt nem ittam, csak szívemet öntöttem ki az Úr előtt. Ne tartsd a te szolgálóleányodat rossz asszonynak, mert az én bánatomnak és szomorúságomnak teljességéből szóltam mind ez idáig</a:t>
            </a:r>
            <a:r>
              <a:rPr lang="hu-HU" dirty="0" smtClean="0"/>
              <a:t>.”</a:t>
            </a:r>
          </a:p>
          <a:p>
            <a:pPr marL="0" indent="0" algn="ctr">
              <a:buNone/>
            </a:pPr>
            <a:r>
              <a:rPr lang="en-US" sz="1500" dirty="0" smtClean="0"/>
              <a:t>1 S</a:t>
            </a:r>
            <a:r>
              <a:rPr lang="hu-HU" sz="1500" dirty="0" err="1" smtClean="0"/>
              <a:t>ámuel</a:t>
            </a:r>
            <a:r>
              <a:rPr lang="hu-HU" sz="1500" dirty="0" smtClean="0"/>
              <a:t> </a:t>
            </a:r>
            <a:r>
              <a:rPr lang="en-US" sz="1500" dirty="0" smtClean="0"/>
              <a:t>1:15</a:t>
            </a:r>
            <a:r>
              <a:rPr lang="hu-HU" sz="1500" dirty="0" smtClean="0"/>
              <a:t>-</a:t>
            </a:r>
            <a:r>
              <a:rPr lang="en-US" sz="1500" dirty="0" smtClean="0"/>
              <a:t>16</a:t>
            </a:r>
            <a:r>
              <a:rPr lang="hu-HU" sz="1500" dirty="0" smtClean="0"/>
              <a:t> </a:t>
            </a:r>
            <a:endParaRPr lang="en-US" sz="1500" dirty="0"/>
          </a:p>
        </p:txBody>
      </p:sp>
    </p:spTree>
    <p:extLst>
      <p:ext uri="{BB962C8B-B14F-4D97-AF65-F5344CB8AC3E}">
        <p14:creationId xmlns:p14="http://schemas.microsoft.com/office/powerpoint/2010/main" val="4192816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936054"/>
          </a:xfrm>
          <a:prstGeom prst="rect">
            <a:avLst/>
          </a:prstGeom>
        </p:spPr>
      </p:pic>
      <p:sp>
        <p:nvSpPr>
          <p:cNvPr id="2" name="Title 1"/>
          <p:cNvSpPr>
            <a:spLocks noGrp="1"/>
          </p:cNvSpPr>
          <p:nvPr>
            <p:ph type="title"/>
          </p:nvPr>
        </p:nvSpPr>
        <p:spPr>
          <a:xfrm>
            <a:off x="2944584" y="114301"/>
            <a:ext cx="5791200" cy="2112508"/>
          </a:xfrm>
        </p:spPr>
        <p:txBody>
          <a:bodyPr>
            <a:normAutofit/>
          </a:bodyPr>
          <a:lstStyle/>
          <a:p>
            <a:pPr algn="ctr"/>
            <a:r>
              <a:rPr lang="en-US" sz="4000" b="1" dirty="0" smtClean="0">
                <a:solidFill>
                  <a:schemeClr val="bg1"/>
                </a:solidFill>
                <a:latin typeface="Avenir Book" charset="0"/>
                <a:ea typeface="Avenir Book" charset="0"/>
                <a:cs typeface="Avenir Book" charset="0"/>
              </a:rPr>
              <a:t> </a:t>
            </a:r>
            <a:r>
              <a:rPr lang="hu-HU" sz="4000" b="1" dirty="0" smtClean="0">
                <a:solidFill>
                  <a:schemeClr val="bg1"/>
                </a:solidFill>
                <a:latin typeface="Avenir Book" charset="0"/>
                <a:ea typeface="Avenir Book" charset="0"/>
                <a:cs typeface="Avenir Book" charset="0"/>
              </a:rPr>
              <a:t>A MEGISMÉTLŐDŐ ÁLDÁS</a:t>
            </a:r>
            <a:endParaRPr lang="hu-HU" sz="4000" b="1" dirty="0">
              <a:solidFill>
                <a:schemeClr val="bg1"/>
              </a:solidFill>
              <a:latin typeface="Avenir Book" charset="0"/>
              <a:ea typeface="Avenir Book" charset="0"/>
              <a:cs typeface="Avenir Book" charset="0"/>
            </a:endParaRPr>
          </a:p>
        </p:txBody>
      </p:sp>
      <p:sp>
        <p:nvSpPr>
          <p:cNvPr id="4" name="Content Placeholder 3"/>
          <p:cNvSpPr>
            <a:spLocks noGrp="1"/>
          </p:cNvSpPr>
          <p:nvPr>
            <p:ph sz="half" idx="2"/>
          </p:nvPr>
        </p:nvSpPr>
        <p:spPr>
          <a:xfrm>
            <a:off x="1123950" y="3175452"/>
            <a:ext cx="7372350" cy="3336925"/>
          </a:xfrm>
        </p:spPr>
        <p:txBody>
          <a:bodyPr>
            <a:normAutofit/>
          </a:bodyPr>
          <a:lstStyle/>
          <a:p>
            <a:pPr marL="0" indent="0" algn="ctr">
              <a:buNone/>
            </a:pPr>
            <a:r>
              <a:rPr lang="hu-HU" dirty="0" smtClean="0"/>
              <a:t> </a:t>
            </a:r>
            <a:r>
              <a:rPr lang="hu-HU" dirty="0"/>
              <a:t>„Ó, uram! Él a te lelked, uram, hogy én vagyok az az asszony, aki itt állt melletted, és egykor könyörgött az Úrhoz. Ezért a fiúért könyörögtem, és az Úr megadta kérésemet, amit tőle kértem. Most azért az Úrnak szentelem őt. Legyen egész életére az Úrnak szentelve</a:t>
            </a:r>
            <a:r>
              <a:rPr lang="hu-HU" dirty="0" smtClean="0"/>
              <a:t>!”</a:t>
            </a:r>
          </a:p>
          <a:p>
            <a:pPr marL="0" indent="0" algn="ctr">
              <a:buNone/>
            </a:pPr>
            <a:r>
              <a:rPr lang="hu-HU" sz="1600" dirty="0" smtClean="0"/>
              <a:t>1Sámuel 1:26-28 </a:t>
            </a:r>
            <a:endParaRPr lang="hu-HU" sz="1600" dirty="0"/>
          </a:p>
        </p:txBody>
      </p:sp>
    </p:spTree>
    <p:extLst>
      <p:ext uri="{BB962C8B-B14F-4D97-AF65-F5344CB8AC3E}">
        <p14:creationId xmlns:p14="http://schemas.microsoft.com/office/powerpoint/2010/main" val="1498042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936054"/>
          </a:xfrm>
          <a:prstGeom prst="rect">
            <a:avLst/>
          </a:prstGeom>
        </p:spPr>
      </p:pic>
      <p:sp>
        <p:nvSpPr>
          <p:cNvPr id="2" name="Title 1"/>
          <p:cNvSpPr>
            <a:spLocks noGrp="1"/>
          </p:cNvSpPr>
          <p:nvPr>
            <p:ph type="title"/>
          </p:nvPr>
        </p:nvSpPr>
        <p:spPr>
          <a:xfrm>
            <a:off x="2895598" y="205741"/>
            <a:ext cx="5706836" cy="2007460"/>
          </a:xfrm>
        </p:spPr>
        <p:txBody>
          <a:bodyPr>
            <a:normAutofit/>
          </a:bodyPr>
          <a:lstStyle/>
          <a:p>
            <a:pPr algn="ctr"/>
            <a:r>
              <a:rPr lang="hu-HU" sz="4000" b="1" dirty="0" smtClean="0">
                <a:solidFill>
                  <a:schemeClr val="bg1"/>
                </a:solidFill>
                <a:latin typeface="Avenir Book" charset="0"/>
                <a:ea typeface="Avenir Book" charset="0"/>
                <a:cs typeface="Avenir Book" charset="0"/>
              </a:rPr>
              <a:t>A MEGISMÉTLŐDŐ Á</a:t>
            </a:r>
            <a:r>
              <a:rPr lang="en-US" sz="4000" b="1" dirty="0" smtClean="0">
                <a:solidFill>
                  <a:schemeClr val="bg1"/>
                </a:solidFill>
                <a:latin typeface="Avenir Book" charset="0"/>
                <a:ea typeface="Avenir Book" charset="0"/>
                <a:cs typeface="Avenir Book" charset="0"/>
              </a:rPr>
              <a:t>LDÁS </a:t>
            </a:r>
            <a:endParaRPr lang="en-US" sz="4000" b="1" dirty="0">
              <a:solidFill>
                <a:schemeClr val="bg1"/>
              </a:solidFill>
              <a:latin typeface="Avenir Book" charset="0"/>
              <a:ea typeface="Avenir Book" charset="0"/>
              <a:cs typeface="Avenir Book" charset="0"/>
            </a:endParaRPr>
          </a:p>
        </p:txBody>
      </p:sp>
      <p:sp>
        <p:nvSpPr>
          <p:cNvPr id="3" name="Content Placeholder 2"/>
          <p:cNvSpPr>
            <a:spLocks noGrp="1"/>
          </p:cNvSpPr>
          <p:nvPr>
            <p:ph sz="half" idx="1"/>
          </p:nvPr>
        </p:nvSpPr>
        <p:spPr>
          <a:xfrm>
            <a:off x="911675" y="2960370"/>
            <a:ext cx="7121979" cy="2846070"/>
          </a:xfrm>
        </p:spPr>
        <p:txBody>
          <a:bodyPr>
            <a:normAutofit/>
          </a:bodyPr>
          <a:lstStyle/>
          <a:p>
            <a:pPr marL="0" indent="0" algn="ctr">
              <a:buNone/>
            </a:pPr>
            <a:r>
              <a:rPr lang="en-US" dirty="0" smtClean="0"/>
              <a:t>„</a:t>
            </a:r>
            <a:r>
              <a:rPr lang="hu-HU" dirty="0" smtClean="0"/>
              <a:t>Örvend szívem az Úrban, fölemelte szarvamat az Úr. Fölnyílt </a:t>
            </a:r>
            <a:r>
              <a:rPr lang="en-US" dirty="0" smtClean="0"/>
              <a:t>a </a:t>
            </a:r>
            <a:r>
              <a:rPr lang="hu-HU" dirty="0" smtClean="0"/>
              <a:t>szám ellenségeim ellen, mert szabadításodnak örvendezek! Senki sincs olyan szent, mint az Úr, sőt rajtad kívül senki sincs. Nincsen olyan kőszikla, mint a mi Istenünk.” </a:t>
            </a:r>
          </a:p>
          <a:p>
            <a:pPr marL="0" indent="0" algn="ctr">
              <a:buNone/>
            </a:pPr>
            <a:r>
              <a:rPr lang="hu-HU" sz="1500" dirty="0" smtClean="0"/>
              <a:t>1Sámuel 2:1-2</a:t>
            </a:r>
            <a:endParaRPr lang="en-US" sz="1500" dirty="0"/>
          </a:p>
        </p:txBody>
      </p:sp>
    </p:spTree>
    <p:extLst>
      <p:ext uri="{BB962C8B-B14F-4D97-AF65-F5344CB8AC3E}">
        <p14:creationId xmlns:p14="http://schemas.microsoft.com/office/powerpoint/2010/main" val="15154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 y="-86924"/>
            <a:ext cx="9129560" cy="6944924"/>
          </a:xfrm>
          <a:prstGeom prst="rect">
            <a:avLst/>
          </a:prstGeom>
        </p:spPr>
      </p:pic>
      <p:sp>
        <p:nvSpPr>
          <p:cNvPr id="2" name="Title 1"/>
          <p:cNvSpPr>
            <a:spLocks noGrp="1"/>
          </p:cNvSpPr>
          <p:nvPr>
            <p:ph type="title"/>
          </p:nvPr>
        </p:nvSpPr>
        <p:spPr>
          <a:xfrm>
            <a:off x="628650" y="160020"/>
            <a:ext cx="7886700" cy="1900781"/>
          </a:xfrm>
        </p:spPr>
        <p:txBody>
          <a:bodyPr>
            <a:normAutofit/>
          </a:bodyPr>
          <a:lstStyle/>
          <a:p>
            <a:r>
              <a:rPr lang="en-US" sz="3600" dirty="0" smtClean="0">
                <a:solidFill>
                  <a:srgbClr val="C00000"/>
                </a:solidFill>
                <a:latin typeface="Avenir Book" charset="0"/>
                <a:ea typeface="Avenir Book" charset="0"/>
                <a:cs typeface="Avenir Book" charset="0"/>
              </a:rPr>
              <a:t>K</a:t>
            </a:r>
            <a:r>
              <a:rPr lang="hu-HU" sz="3600" dirty="0" smtClean="0">
                <a:solidFill>
                  <a:srgbClr val="C00000"/>
                </a:solidFill>
                <a:latin typeface="Avenir Book" charset="0"/>
                <a:ea typeface="Avenir Book" charset="0"/>
                <a:cs typeface="Avenir Book" charset="0"/>
              </a:rPr>
              <a:t>ÉT ASSZONY – KÉT TÖRTÉNET </a:t>
            </a:r>
            <a:endParaRPr lang="en-US" sz="3600" dirty="0">
              <a:solidFill>
                <a:srgbClr val="C00000"/>
              </a:solidFill>
              <a:latin typeface="Avenir Book" charset="0"/>
              <a:ea typeface="Avenir Book" charset="0"/>
              <a:cs typeface="Avenir Book" charset="0"/>
            </a:endParaRPr>
          </a:p>
        </p:txBody>
      </p:sp>
      <p:sp>
        <p:nvSpPr>
          <p:cNvPr id="3" name="Content Placeholder 2"/>
          <p:cNvSpPr>
            <a:spLocks noGrp="1"/>
          </p:cNvSpPr>
          <p:nvPr>
            <p:ph sz="half" idx="1"/>
          </p:nvPr>
        </p:nvSpPr>
        <p:spPr>
          <a:xfrm>
            <a:off x="628651" y="2213200"/>
            <a:ext cx="7886700" cy="761382"/>
          </a:xfrm>
        </p:spPr>
        <p:txBody>
          <a:bodyPr>
            <a:noAutofit/>
          </a:bodyPr>
          <a:lstStyle/>
          <a:p>
            <a:pPr marL="385763" indent="-385763" algn="ctr">
              <a:lnSpc>
                <a:spcPct val="100000"/>
              </a:lnSpc>
              <a:spcBef>
                <a:spcPts val="0"/>
              </a:spcBef>
              <a:buFont typeface="+mj-lt"/>
              <a:buAutoNum type="arabicPeriod"/>
            </a:pPr>
            <a:r>
              <a:rPr lang="hu-HU" sz="2000" b="1" dirty="0" smtClean="0">
                <a:latin typeface="Avenir Book" charset="0"/>
                <a:ea typeface="Avenir Book" charset="0"/>
                <a:cs typeface="Avenir Book" charset="0"/>
              </a:rPr>
              <a:t>TEHETETLENSÉGÜKET FELISMERVE HITÜKHÖZ FOLYAMODTAK</a:t>
            </a:r>
            <a:r>
              <a:rPr lang="en-US" sz="2000" b="1" dirty="0" smtClean="0">
                <a:latin typeface="Avenir Book" charset="0"/>
                <a:ea typeface="Avenir Book" charset="0"/>
                <a:cs typeface="Avenir Book" charset="0"/>
              </a:rPr>
              <a:t> </a:t>
            </a:r>
          </a:p>
        </p:txBody>
      </p:sp>
      <p:sp>
        <p:nvSpPr>
          <p:cNvPr id="6" name="Rectangle 5"/>
          <p:cNvSpPr/>
          <p:nvPr/>
        </p:nvSpPr>
        <p:spPr>
          <a:xfrm>
            <a:off x="1151159" y="3379252"/>
            <a:ext cx="6381750" cy="2554545"/>
          </a:xfrm>
          <a:prstGeom prst="rect">
            <a:avLst/>
          </a:prstGeom>
        </p:spPr>
        <p:txBody>
          <a:bodyPr wrap="square">
            <a:spAutoFit/>
          </a:bodyPr>
          <a:lstStyle/>
          <a:p>
            <a:pPr algn="ctr"/>
            <a:r>
              <a:rPr lang="hu-HU" sz="2400" dirty="0" smtClean="0"/>
              <a:t>„Mert </a:t>
            </a:r>
            <a:r>
              <a:rPr lang="hu-HU" sz="2400" dirty="0"/>
              <a:t>annyi baj vett körül, hogy meg se számolhatom. Utolértek bűneim, a végét nem is látom. Számosabbak hajszálaimnál, és a szívem is elhagyott engem. Tessék, Uram, neked, hogy megments engem! Uram, siess segítségemre!”</a:t>
            </a:r>
          </a:p>
          <a:p>
            <a:pPr algn="ctr"/>
            <a:endParaRPr lang="hu-HU" sz="2400" dirty="0"/>
          </a:p>
          <a:p>
            <a:pPr algn="ctr"/>
            <a:r>
              <a:rPr lang="hu-HU" sz="1600" dirty="0" smtClean="0"/>
              <a:t>Zsoltár 40: 13-14 </a:t>
            </a:r>
            <a:endParaRPr lang="en-US" sz="1600" dirty="0"/>
          </a:p>
        </p:txBody>
      </p:sp>
    </p:spTree>
    <p:extLst>
      <p:ext uri="{BB962C8B-B14F-4D97-AF65-F5344CB8AC3E}">
        <p14:creationId xmlns:p14="http://schemas.microsoft.com/office/powerpoint/2010/main" val="21160117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29560" cy="6944924"/>
          </a:xfrm>
          <a:prstGeom prst="rect">
            <a:avLst/>
          </a:prstGeom>
        </p:spPr>
      </p:pic>
      <p:sp>
        <p:nvSpPr>
          <p:cNvPr id="2" name="Title 1"/>
          <p:cNvSpPr>
            <a:spLocks noGrp="1"/>
          </p:cNvSpPr>
          <p:nvPr>
            <p:ph type="title"/>
          </p:nvPr>
        </p:nvSpPr>
        <p:spPr>
          <a:xfrm>
            <a:off x="781048" y="274321"/>
            <a:ext cx="7886700" cy="1830024"/>
          </a:xfrm>
        </p:spPr>
        <p:txBody>
          <a:bodyPr>
            <a:normAutofit/>
          </a:bodyPr>
          <a:lstStyle/>
          <a:p>
            <a:r>
              <a:rPr lang="en-US" sz="3600" dirty="0">
                <a:solidFill>
                  <a:srgbClr val="C00000"/>
                </a:solidFill>
                <a:latin typeface="Avenir Book" charset="0"/>
                <a:ea typeface="Avenir Book" charset="0"/>
                <a:cs typeface="Avenir Book" charset="0"/>
              </a:rPr>
              <a:t>KÉT ASSZONY – KÉT TÖRTÉNET </a:t>
            </a:r>
          </a:p>
        </p:txBody>
      </p:sp>
      <p:sp>
        <p:nvSpPr>
          <p:cNvPr id="3" name="Content Placeholder 2"/>
          <p:cNvSpPr>
            <a:spLocks noGrp="1"/>
          </p:cNvSpPr>
          <p:nvPr>
            <p:ph sz="half" idx="1"/>
          </p:nvPr>
        </p:nvSpPr>
        <p:spPr>
          <a:xfrm>
            <a:off x="454481" y="2357095"/>
            <a:ext cx="8500911" cy="2193134"/>
          </a:xfrm>
        </p:spPr>
        <p:txBody>
          <a:bodyPr>
            <a:normAutofit/>
          </a:bodyPr>
          <a:lstStyle/>
          <a:p>
            <a:pPr marL="385763" indent="-385763" algn="ctr">
              <a:buFont typeface="+mj-lt"/>
              <a:buAutoNum type="arabicPeriod" startAt="2"/>
            </a:pPr>
            <a:r>
              <a:rPr lang="hu-HU" sz="2000" b="1" dirty="0" smtClean="0">
                <a:latin typeface="Avenir Book" charset="0"/>
                <a:ea typeface="Avenir Book" charset="0"/>
                <a:cs typeface="Avenir Book" charset="0"/>
              </a:rPr>
              <a:t>HITTEK ISTEN VALÓS LÉTEZÉSÉBEN, AKI BÁR MINDENHATÓ, MÉGIS ÉRDEKLI ŐT SZEMÉLYES SORSUK</a:t>
            </a:r>
            <a:endParaRPr lang="en-US" sz="2000" b="1" dirty="0"/>
          </a:p>
        </p:txBody>
      </p:sp>
      <p:sp>
        <p:nvSpPr>
          <p:cNvPr id="8" name="Rectangle 7"/>
          <p:cNvSpPr/>
          <p:nvPr/>
        </p:nvSpPr>
        <p:spPr>
          <a:xfrm>
            <a:off x="1019220" y="3447733"/>
            <a:ext cx="6731407" cy="1446550"/>
          </a:xfrm>
          <a:prstGeom prst="rect">
            <a:avLst/>
          </a:prstGeom>
        </p:spPr>
        <p:txBody>
          <a:bodyPr wrap="square">
            <a:spAutoFit/>
          </a:bodyPr>
          <a:lstStyle/>
          <a:p>
            <a:pPr algn="ctr"/>
            <a:r>
              <a:rPr lang="en-US" sz="2400" dirty="0" smtClean="0"/>
              <a:t>„</a:t>
            </a:r>
            <a:r>
              <a:rPr lang="hu-HU" sz="2400" dirty="0" smtClean="0"/>
              <a:t>Él az Úr, áldott az én kősziklám; magasztaltassék Isten,</a:t>
            </a:r>
          </a:p>
          <a:p>
            <a:pPr algn="ctr"/>
            <a:r>
              <a:rPr lang="hu-HU" sz="2400" dirty="0" smtClean="0"/>
              <a:t>szabadításom kőszi</a:t>
            </a:r>
            <a:r>
              <a:rPr lang="en-US" sz="2400" dirty="0" smtClean="0"/>
              <a:t>k</a:t>
            </a:r>
            <a:r>
              <a:rPr lang="hu-HU" sz="2400" dirty="0" smtClean="0"/>
              <a:t>lája</a:t>
            </a:r>
            <a:r>
              <a:rPr lang="en-US" sz="2400" dirty="0" smtClean="0"/>
              <a:t>.” </a:t>
            </a:r>
            <a:endParaRPr lang="hu-HU" sz="2400" dirty="0" smtClean="0"/>
          </a:p>
          <a:p>
            <a:pPr algn="ctr"/>
            <a:r>
              <a:rPr lang="en-US" sz="1600" dirty="0" smtClean="0"/>
              <a:t>2</a:t>
            </a:r>
            <a:r>
              <a:rPr lang="hu-HU" sz="1600" dirty="0" smtClean="0"/>
              <a:t> </a:t>
            </a:r>
            <a:r>
              <a:rPr lang="en-US" sz="1600" dirty="0" err="1" smtClean="0"/>
              <a:t>Sám</a:t>
            </a:r>
            <a:r>
              <a:rPr lang="hu-HU" sz="1600" dirty="0" err="1" smtClean="0"/>
              <a:t>uel</a:t>
            </a:r>
            <a:r>
              <a:rPr lang="en-US" sz="1600" dirty="0" smtClean="0"/>
              <a:t> 22:47</a:t>
            </a:r>
            <a:endParaRPr lang="en-US" sz="1600" dirty="0"/>
          </a:p>
        </p:txBody>
      </p:sp>
    </p:spTree>
    <p:extLst>
      <p:ext uri="{BB962C8B-B14F-4D97-AF65-F5344CB8AC3E}">
        <p14:creationId xmlns:p14="http://schemas.microsoft.com/office/powerpoint/2010/main" val="12369414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 y="-86924"/>
            <a:ext cx="9129560" cy="6944924"/>
          </a:xfrm>
          <a:prstGeom prst="rect">
            <a:avLst/>
          </a:prstGeom>
        </p:spPr>
      </p:pic>
      <p:sp>
        <p:nvSpPr>
          <p:cNvPr id="2" name="Title 1"/>
          <p:cNvSpPr>
            <a:spLocks noGrp="1"/>
          </p:cNvSpPr>
          <p:nvPr>
            <p:ph type="title"/>
          </p:nvPr>
        </p:nvSpPr>
        <p:spPr>
          <a:xfrm>
            <a:off x="628650" y="262758"/>
            <a:ext cx="7886700" cy="1798044"/>
          </a:xfrm>
        </p:spPr>
        <p:txBody>
          <a:bodyPr>
            <a:normAutofit/>
          </a:bodyPr>
          <a:lstStyle/>
          <a:p>
            <a:pPr algn="ctr"/>
            <a:r>
              <a:rPr lang="en-US" sz="3600" dirty="0">
                <a:solidFill>
                  <a:srgbClr val="C00000"/>
                </a:solidFill>
                <a:latin typeface="Avenir Book" charset="0"/>
                <a:ea typeface="Avenir Book" charset="0"/>
                <a:cs typeface="Avenir Book" charset="0"/>
              </a:rPr>
              <a:t>KÉT ASSZONY – KÉT TÖRTÉNET </a:t>
            </a:r>
          </a:p>
        </p:txBody>
      </p:sp>
      <p:sp>
        <p:nvSpPr>
          <p:cNvPr id="3" name="Content Placeholder 2"/>
          <p:cNvSpPr>
            <a:spLocks noGrp="1"/>
          </p:cNvSpPr>
          <p:nvPr>
            <p:ph sz="half" idx="1"/>
          </p:nvPr>
        </p:nvSpPr>
        <p:spPr>
          <a:xfrm>
            <a:off x="628650" y="2226469"/>
            <a:ext cx="6795408" cy="765238"/>
          </a:xfrm>
        </p:spPr>
        <p:txBody>
          <a:bodyPr>
            <a:normAutofit/>
          </a:bodyPr>
          <a:lstStyle/>
          <a:p>
            <a:pPr marL="385763" indent="-385763" algn="ctr">
              <a:buFont typeface="+mj-lt"/>
              <a:buAutoNum type="arabicPeriod" startAt="3"/>
            </a:pPr>
            <a:r>
              <a:rPr lang="hu-HU" sz="2000" b="1" dirty="0" smtClean="0">
                <a:latin typeface="Avenir Book" charset="0"/>
                <a:ea typeface="Avenir Book" charset="0"/>
                <a:cs typeface="Avenir Book" charset="0"/>
              </a:rPr>
              <a:t>SEMMIT SEM REJTEGETVE, TELJESEN ŐSZINTÉK VOLTAK ISTENNEL </a:t>
            </a:r>
            <a:endParaRPr lang="en-US" sz="2400" b="1" dirty="0" smtClean="0"/>
          </a:p>
          <a:p>
            <a:pPr marL="385763" indent="-385763">
              <a:buFont typeface="+mj-lt"/>
              <a:buAutoNum type="arabicPeriod" startAt="3"/>
            </a:pPr>
            <a:endParaRPr lang="en-US" sz="2400" dirty="0"/>
          </a:p>
        </p:txBody>
      </p:sp>
      <p:sp>
        <p:nvSpPr>
          <p:cNvPr id="8" name="Rectangle 7"/>
          <p:cNvSpPr/>
          <p:nvPr/>
        </p:nvSpPr>
        <p:spPr>
          <a:xfrm>
            <a:off x="1498192" y="3447738"/>
            <a:ext cx="6012950" cy="1446550"/>
          </a:xfrm>
          <a:prstGeom prst="rect">
            <a:avLst/>
          </a:prstGeom>
        </p:spPr>
        <p:txBody>
          <a:bodyPr wrap="square">
            <a:spAutoFit/>
          </a:bodyPr>
          <a:lstStyle/>
          <a:p>
            <a:pPr algn="ctr"/>
            <a:r>
              <a:rPr lang="hu-HU" sz="2400" dirty="0" smtClean="0"/>
              <a:t>„Íme, te a szívben levő igazságban gyönyörködsz, és bensőmben bölcsességre tanítasz engem.”</a:t>
            </a:r>
          </a:p>
          <a:p>
            <a:pPr algn="ctr"/>
            <a:r>
              <a:rPr lang="hu-HU" sz="1600" dirty="0" smtClean="0"/>
              <a:t>Zsoltár 51:8</a:t>
            </a:r>
            <a:endParaRPr lang="hu-HU" sz="1600" dirty="0"/>
          </a:p>
        </p:txBody>
      </p:sp>
    </p:spTree>
    <p:extLst>
      <p:ext uri="{BB962C8B-B14F-4D97-AF65-F5344CB8AC3E}">
        <p14:creationId xmlns:p14="http://schemas.microsoft.com/office/powerpoint/2010/main" val="173979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5622</TotalTime>
  <Words>701</Words>
  <Application>Microsoft Office PowerPoint</Application>
  <PresentationFormat>Diavetítés a képernyőre (4:3 oldalarány)</PresentationFormat>
  <Paragraphs>72</Paragraphs>
  <Slides>15</Slides>
  <Notes>2</Notes>
  <HiddenSlides>0</HiddenSlides>
  <MMClips>0</MMClips>
  <ScaleCrop>false</ScaleCrop>
  <HeadingPairs>
    <vt:vector size="4" baseType="variant">
      <vt:variant>
        <vt:lpstr>Téma</vt:lpstr>
      </vt:variant>
      <vt:variant>
        <vt:i4>1</vt:i4>
      </vt:variant>
      <vt:variant>
        <vt:lpstr>Diacímek</vt:lpstr>
      </vt:variant>
      <vt:variant>
        <vt:i4>15</vt:i4>
      </vt:variant>
    </vt:vector>
  </HeadingPairs>
  <TitlesOfParts>
    <vt:vector size="16" baseType="lpstr">
      <vt:lpstr>Office Theme</vt:lpstr>
      <vt:lpstr>SZENVEDÉLYES IMÁDSÁGOK  és  RENDÍTHETETLEN HIT</vt:lpstr>
      <vt:lpstr>What About You?</vt:lpstr>
      <vt:lpstr>Unhappy Home</vt:lpstr>
      <vt:lpstr>EGYEDÜL ISTEN TUDOTT MEGOLDÁST ADNI</vt:lpstr>
      <vt:lpstr> A MEGISMÉTLŐDŐ ÁLDÁS</vt:lpstr>
      <vt:lpstr>A MEGISMÉTLŐDŐ ÁLDÁS </vt:lpstr>
      <vt:lpstr>KÉT ASSZONY – KÉT TÖRTÉNET </vt:lpstr>
      <vt:lpstr>KÉT ASSZONY – KÉT TÖRTÉNET </vt:lpstr>
      <vt:lpstr>KÉT ASSZONY – KÉT TÖRTÉNET </vt:lpstr>
      <vt:lpstr>KÉT ASSZONY – KÉT TÖRTÉNET </vt:lpstr>
      <vt:lpstr>KÉT ASSZONY – KÉT TÖRTÉNET </vt:lpstr>
      <vt:lpstr>AZ IMÁDSÁG KIVÁLTSÁGA</vt:lpstr>
      <vt:lpstr>AZ IMÁDSÁG KIVÁLTSÁGA</vt:lpstr>
      <vt:lpstr>AZ IMÁDSÁG KIVÁLTSÁGA</vt:lpstr>
      <vt:lpstr>JÉZUS A MI HŰSÉGES, MEGBÍZHATÓ KŐSZIKLÁNK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Passionate Prayers and Fearless Faith</dc:title>
  <dc:creator>Timon, Rebecca</dc:creator>
  <cp:lastModifiedBy>Vicus</cp:lastModifiedBy>
  <cp:revision>60</cp:revision>
  <dcterms:created xsi:type="dcterms:W3CDTF">2016-11-10T20:45:07Z</dcterms:created>
  <dcterms:modified xsi:type="dcterms:W3CDTF">2017-02-10T10:54:57Z</dcterms:modified>
</cp:coreProperties>
</file>