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82"/>
  </p:normalViewPr>
  <p:slideViewPr>
    <p:cSldViewPr snapToGrid="0" snapToObjects="1">
      <p:cViewPr varScale="1">
        <p:scale>
          <a:sx n="63" d="100"/>
          <a:sy n="63" d="100"/>
        </p:scale>
        <p:origin x="130" y="38"/>
      </p:cViewPr>
      <p:guideLst/>
    </p:cSldViewPr>
  </p:slideViewPr>
  <p:notesTextViewPr>
    <p:cViewPr>
      <p:scale>
        <a:sx n="1" d="1"/>
        <a:sy n="1" d="1"/>
      </p:scale>
      <p:origin x="0" y="0"/>
    </p:cViewPr>
  </p:notesTextViewPr>
  <p:notesViewPr>
    <p:cSldViewPr snapToGrid="0" snapToObjects="1">
      <p:cViewPr>
        <p:scale>
          <a:sx n="112" d="100"/>
          <a:sy n="112" d="100"/>
        </p:scale>
        <p:origin x="400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0C57-B7A4-8848-9F6E-53A93CF2E9B5}"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FE19-A642-DF43-B799-A6D22B90B17F}" type="slidenum">
              <a:rPr lang="en-US" smtClean="0"/>
              <a:t>‹#›</a:t>
            </a:fld>
            <a:endParaRPr lang="en-US"/>
          </a:p>
        </p:txBody>
      </p:sp>
    </p:spTree>
    <p:extLst>
      <p:ext uri="{BB962C8B-B14F-4D97-AF65-F5344CB8AC3E}">
        <p14:creationId xmlns:p14="http://schemas.microsoft.com/office/powerpoint/2010/main" val="41101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KRISZTUS CSODÁLATOS SZERETETE SÜRGET MINKET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Írta: </a:t>
            </a:r>
            <a:r>
              <a:rPr lang="hu-HU" sz="1200" kern="1200" dirty="0" err="1" smtClean="0">
                <a:solidFill>
                  <a:schemeClr val="tx1"/>
                </a:solidFill>
                <a:effectLst/>
                <a:latin typeface="+mn-lt"/>
                <a:ea typeface="+mn-ea"/>
                <a:cs typeface="+mn-cs"/>
              </a:rPr>
              <a:t>Heather-Dawn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Small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t>
            </a:r>
            <a:r>
              <a:rPr lang="hu-HU" sz="1200" i="1" kern="1200" dirty="0" smtClean="0">
                <a:solidFill>
                  <a:schemeClr val="tx1"/>
                </a:solidFill>
                <a:effectLst/>
                <a:latin typeface="+mn-lt"/>
                <a:ea typeface="+mn-ea"/>
                <a:cs typeface="+mn-cs"/>
              </a:rPr>
              <a:t>Mert a Krisztusnak szerelme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szorongat minket”</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2Kor 5:14 </a:t>
            </a:r>
          </a:p>
          <a:p>
            <a:endParaRPr lang="hu-HU" sz="1200" i="1"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(Megjegyzés az előadónak: Amikor a prédikáció előtt imádkozol, kérd Istent, hogy küldje el Szent Lelkét, hogy hasson az összes hallgató szívére és értelmére. A Szentlélek az, Aki változást és gyógyulást hozhat mindenkinek. Ez az üzenet változásra szólít fel.)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Idézet a Szentírásból: </a:t>
            </a:r>
            <a:r>
              <a:rPr lang="hu-HU" sz="1200" b="1" kern="1200" dirty="0" smtClean="0">
                <a:solidFill>
                  <a:schemeClr val="tx1"/>
                </a:solidFill>
                <a:effectLst/>
                <a:latin typeface="+mn-lt"/>
                <a:ea typeface="+mn-ea"/>
                <a:cs typeface="+mn-cs"/>
              </a:rPr>
              <a:t>1 János 4:7-12 </a:t>
            </a:r>
          </a:p>
          <a:p>
            <a:r>
              <a:rPr lang="hu-HU" sz="1200" kern="1200" dirty="0" smtClean="0">
                <a:solidFill>
                  <a:schemeClr val="tx1"/>
                </a:solidFill>
                <a:effectLst/>
                <a:latin typeface="+mn-lt"/>
                <a:ea typeface="+mn-ea"/>
                <a:cs typeface="+mn-cs"/>
              </a:rPr>
              <a:t> </a:t>
            </a:r>
          </a:p>
          <a:p>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a:t>
            </a:fld>
            <a:endParaRPr lang="en-US"/>
          </a:p>
        </p:txBody>
      </p:sp>
    </p:spTree>
    <p:extLst>
      <p:ext uri="{BB962C8B-B14F-4D97-AF65-F5344CB8AC3E}">
        <p14:creationId xmlns:p14="http://schemas.microsoft.com/office/powerpoint/2010/main" val="67736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ÉN SZERETETEM ISTEN IRÁNT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János apostol egyértelműen ír első levele 4. fejezetében. A 7. versben azt tanácsolja nekünk, hogy szeressük egymást, majd elmagyarázza, hogy a szeretet képessége Isten megismeréséből ered. A 8. versben ismét kijelenti ezt, csak tagadó formában, hogy még jobban felhívja a figyelmünket: </a:t>
            </a:r>
            <a:r>
              <a:rPr lang="hu-HU" sz="1200" i="1" kern="1200" dirty="0" smtClean="0">
                <a:solidFill>
                  <a:schemeClr val="tx1"/>
                </a:solidFill>
                <a:effectLst/>
                <a:latin typeface="+mn-lt"/>
                <a:ea typeface="+mn-ea"/>
                <a:cs typeface="+mn-cs"/>
              </a:rPr>
              <a:t>„Aki nem szeret, nem ismerte meg az Istent; …” </a:t>
            </a:r>
            <a:r>
              <a:rPr lang="hu-HU" sz="1200" kern="1200" dirty="0" smtClean="0">
                <a:solidFill>
                  <a:schemeClr val="tx1"/>
                </a:solidFill>
                <a:effectLst/>
                <a:latin typeface="+mn-lt"/>
                <a:ea typeface="+mn-ea"/>
                <a:cs typeface="+mn-cs"/>
              </a:rPr>
              <a:t> Végül a 11. versben arra szólít bennünket, hogy szeressük egymást.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igéből egyértelműen világos, hogy ha nem szeretjük a többieket, akkor nem ismerjük igazán Istent. Ha a környezetem —a családom, a barátaim, a gyülekezeti testvéreim, a munkatársaim, az idegenek—nem látják életemben Krisztus tiszta és igaz szeretetét, akkor nem ismerem Istent.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Eljárhatunk szombatonként a gyülekezetbe, vagy akár hét közben is. Fizethetjük hűségesen a tizedet. Odaáldozhatjuk időnket, tehetségünket és erőinket az egyháznak. Viszont, ha Isten szeretete nem tükröződik életünkben, akkor nem ismerjük Istent! És ez azt jelenti, hogy elveszettek vagyunk! Képzeljük csak el, mindezeket megtesszük, és mégis elveszettek vagyunk? Senki sem akar elveszni! Márpedig mindnyájan elveszettek vagyunk, ha Isten szeretete nem él a szívünkben. Arra kérek most mindenkit, hogy őszintén vizsgáljuk meg a szívünket ebben a pillanatban és kérjünk Istentől változtatást most azonnal!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10</a:t>
            </a:fld>
            <a:endParaRPr lang="en-US"/>
          </a:p>
        </p:txBody>
      </p:sp>
    </p:spTree>
    <p:extLst>
      <p:ext uri="{BB962C8B-B14F-4D97-AF65-F5344CB8AC3E}">
        <p14:creationId xmlns:p14="http://schemas.microsoft.com/office/powerpoint/2010/main" val="412387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5075238" cy="2854325"/>
          </a:xfrm>
        </p:spPr>
      </p:sp>
      <p:sp>
        <p:nvSpPr>
          <p:cNvPr id="3" name="Notes Placeholder 2"/>
          <p:cNvSpPr>
            <a:spLocks noGrp="1"/>
          </p:cNvSpPr>
          <p:nvPr>
            <p:ph type="body" idx="1"/>
          </p:nvPr>
        </p:nvSpPr>
        <p:spPr>
          <a:xfrm>
            <a:off x="685800" y="3120390"/>
            <a:ext cx="5486400" cy="3600450"/>
          </a:xfrm>
        </p:spPr>
        <p:txBody>
          <a:bodyPr/>
          <a:lstStyle/>
          <a:p>
            <a:r>
              <a:rPr lang="hu-HU" sz="1200" b="1" kern="1200" dirty="0" smtClean="0">
                <a:solidFill>
                  <a:schemeClr val="tx1"/>
                </a:solidFill>
                <a:effectLst/>
                <a:latin typeface="+mn-lt"/>
                <a:ea typeface="+mn-ea"/>
                <a:cs typeface="+mn-cs"/>
              </a:rPr>
              <a:t>ISTEN CSODÁLATOS SZERETETE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Milyen bizonyítékunk van Isten szeretetére? Olvassuk el az 1 János 4:9 igeverset!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által lett nyilvánvalóvá az Isten szeretete bennünk, hogy az ő egyszülött Fiát elküldte az Isten e világra, hogy éljünk általa.”</a:t>
            </a:r>
          </a:p>
          <a:p>
            <a:r>
              <a:rPr lang="hu-HU" sz="1200" kern="1200" dirty="0" smtClean="0">
                <a:solidFill>
                  <a:schemeClr val="tx1"/>
                </a:solidFill>
                <a:effectLst/>
                <a:latin typeface="+mn-lt"/>
                <a:ea typeface="+mn-ea"/>
                <a:cs typeface="+mn-cs"/>
              </a:rPr>
              <a:t>János apostol még világosabban megerősíti ezt az evangéliumában:</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„Mert úgy szerette Isten e világot, hogy az ő egyszülött Fiát adta, hogy valaki hiszen ő benne, el ne vesszen, hanem örök élete legyen.” (</a:t>
            </a:r>
            <a:r>
              <a:rPr lang="hu-HU" sz="1200" b="1" i="1" kern="1200" dirty="0" err="1" smtClean="0">
                <a:solidFill>
                  <a:schemeClr val="tx1"/>
                </a:solidFill>
                <a:effectLst/>
                <a:latin typeface="+mn-lt"/>
                <a:ea typeface="+mn-ea"/>
                <a:cs typeface="+mn-cs"/>
              </a:rPr>
              <a:t>Jn</a:t>
            </a:r>
            <a:r>
              <a:rPr lang="hu-HU" sz="1200" b="1" i="1" kern="1200" dirty="0" smtClean="0">
                <a:solidFill>
                  <a:schemeClr val="tx1"/>
                </a:solidFill>
                <a:effectLst/>
                <a:latin typeface="+mn-lt"/>
                <a:ea typeface="+mn-ea"/>
                <a:cs typeface="+mn-cs"/>
              </a:rPr>
              <a:t> 3:16)</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Isten irántunk gyakorolt szeretete olyan határtalan, hogy ilyen hatalmas áldozat meghozatalára sürgette, kényszerítette Őt érted és értem.  </a:t>
            </a:r>
            <a:r>
              <a:rPr lang="hu-HU" sz="1200" b="1" i="1" kern="1200" dirty="0" smtClean="0">
                <a:solidFill>
                  <a:schemeClr val="tx1"/>
                </a:solidFill>
                <a:effectLst/>
                <a:latin typeface="+mn-lt"/>
                <a:ea typeface="+mn-ea"/>
                <a:cs typeface="+mn-cs"/>
              </a:rPr>
              <a:t>Ez az áldozat maga a végtelen, csodálatos szeretet!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Pál apostol elmondja, hogy Isten „…</a:t>
            </a:r>
            <a:r>
              <a:rPr lang="hu-HU" sz="1200" i="1" kern="1200" dirty="0" smtClean="0">
                <a:solidFill>
                  <a:schemeClr val="tx1"/>
                </a:solidFill>
                <a:effectLst/>
                <a:latin typeface="+mn-lt"/>
                <a:ea typeface="+mn-ea"/>
                <a:cs typeface="+mn-cs"/>
              </a:rPr>
              <a:t>magának kiválasztott minket Ő benne a világ teremtetése előtt…” </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Eféz</a:t>
            </a:r>
            <a:r>
              <a:rPr lang="hu-HU" sz="1200" kern="1200" dirty="0" smtClean="0">
                <a:solidFill>
                  <a:schemeClr val="tx1"/>
                </a:solidFill>
                <a:effectLst/>
                <a:latin typeface="+mn-lt"/>
                <a:ea typeface="+mn-ea"/>
                <a:cs typeface="+mn-cs"/>
              </a:rPr>
              <a:t> 1:4). Gondoljunk csak bele! Még mielőtt megfogantunk volna, sőt az idők kezdete előtt, Isten már gondolt rád és rám! Isten szeretete irántunk már az első bűn elkövetése előtt élt, mert már megvolt a terve a megmentésünkre.  </a:t>
            </a:r>
            <a:r>
              <a:rPr lang="hu-HU" sz="1200" b="1" i="1" kern="1200" dirty="0" smtClean="0">
                <a:solidFill>
                  <a:schemeClr val="tx1"/>
                </a:solidFill>
                <a:effectLst/>
                <a:latin typeface="+mn-lt"/>
                <a:ea typeface="+mn-ea"/>
                <a:cs typeface="+mn-cs"/>
              </a:rPr>
              <a:t>Ez az örökkévaló, csodálatos szeretet!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 White írja: „Ahhoz, hogy megkapjuk és továbbadjuk Isten megbocsájtó szeretetét, az az egy dolog nélkülözhetetlen számunkra hogy megismerjük és elhiggyük az Ő irántunk táplált szeretetét.” </a:t>
            </a:r>
            <a:r>
              <a:rPr lang="hu-HU" sz="1200" b="1" i="1" kern="1200" dirty="0" smtClean="0">
                <a:solidFill>
                  <a:schemeClr val="tx1"/>
                </a:solidFill>
                <a:effectLst/>
                <a:latin typeface="+mn-lt"/>
                <a:ea typeface="+mn-ea"/>
                <a:cs typeface="+mn-cs"/>
              </a:rPr>
              <a:t>Ez a megbocsátás a csodálatos szeretet!</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csodálatos, megbocsájtó szeretete miatt hívőként nekünk is szeretetet kell mutatnunk mások iránt. János így emlékeztet bennünket: „Szeretteim, ha így szeretett minket az Isten, </a:t>
            </a:r>
            <a:r>
              <a:rPr lang="hu-HU" sz="1200" u="sng" kern="1200" dirty="0" smtClean="0">
                <a:solidFill>
                  <a:schemeClr val="tx1"/>
                </a:solidFill>
                <a:effectLst/>
                <a:latin typeface="+mn-lt"/>
                <a:ea typeface="+mn-ea"/>
                <a:cs typeface="+mn-cs"/>
              </a:rPr>
              <a:t>nekünk is szeretnünk kell egymást.”</a:t>
            </a:r>
            <a:r>
              <a:rPr lang="hu-HU" sz="1200" kern="1200" dirty="0" smtClean="0">
                <a:solidFill>
                  <a:schemeClr val="tx1"/>
                </a:solidFill>
                <a:effectLst/>
                <a:latin typeface="+mn-lt"/>
                <a:ea typeface="+mn-ea"/>
                <a:cs typeface="+mn-cs"/>
              </a:rPr>
              <a:t> (1János 4:11) (kiemelés a szerzőtől).</a:t>
            </a:r>
          </a:p>
          <a:p>
            <a:endParaRPr lang="hu-HU" sz="1200" kern="1200" dirty="0" smtClean="0">
              <a:solidFill>
                <a:schemeClr val="tx1"/>
              </a:solidFill>
              <a:effectLst/>
              <a:latin typeface="+mn-lt"/>
              <a:ea typeface="+mn-ea"/>
              <a:cs typeface="+mn-cs"/>
            </a:endParaRPr>
          </a:p>
          <a:p>
            <a:r>
              <a:rPr lang="hu-HU" sz="1200" kern="1200" dirty="0" err="1" smtClean="0">
                <a:solidFill>
                  <a:schemeClr val="tx1"/>
                </a:solidFill>
                <a:effectLst/>
                <a:latin typeface="+mn-lt"/>
                <a:ea typeface="+mn-ea"/>
                <a:cs typeface="+mn-cs"/>
              </a:rPr>
              <a:t>E.G.White</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Az imádság </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Nampa</a:t>
            </a:r>
            <a:r>
              <a:rPr lang="hu-HU" sz="1200" kern="1200" dirty="0" smtClean="0">
                <a:solidFill>
                  <a:schemeClr val="tx1"/>
                </a:solidFill>
                <a:effectLst/>
                <a:latin typeface="+mn-lt"/>
                <a:ea typeface="+mn-ea"/>
                <a:cs typeface="+mn-cs"/>
              </a:rPr>
              <a:t>, ID: </a:t>
            </a:r>
            <a:r>
              <a:rPr lang="hu-HU" sz="1200" kern="1200" dirty="0" err="1" smtClean="0">
                <a:solidFill>
                  <a:schemeClr val="tx1"/>
                </a:solidFill>
                <a:effectLst/>
                <a:latin typeface="+mn-lt"/>
                <a:ea typeface="+mn-ea"/>
                <a:cs typeface="+mn-cs"/>
              </a:rPr>
              <a:t>Pacific</a:t>
            </a:r>
            <a:r>
              <a:rPr lang="hu-HU" sz="1200" kern="1200" dirty="0" smtClean="0">
                <a:solidFill>
                  <a:schemeClr val="tx1"/>
                </a:solidFill>
                <a:effectLst/>
                <a:latin typeface="+mn-lt"/>
                <a:ea typeface="+mn-ea"/>
                <a:cs typeface="+mn-cs"/>
              </a:rPr>
              <a:t> Press Publishing </a:t>
            </a:r>
            <a:r>
              <a:rPr lang="hu-HU" sz="1200" kern="1200" dirty="0" err="1" smtClean="0">
                <a:solidFill>
                  <a:schemeClr val="tx1"/>
                </a:solidFill>
                <a:effectLst/>
                <a:latin typeface="+mn-lt"/>
                <a:ea typeface="+mn-ea"/>
                <a:cs typeface="+mn-cs"/>
              </a:rPr>
              <a:t>Association</a:t>
            </a:r>
            <a:r>
              <a:rPr lang="hu-HU" sz="1200" kern="1200" dirty="0" smtClean="0">
                <a:solidFill>
                  <a:schemeClr val="tx1"/>
                </a:solidFill>
                <a:effectLst/>
                <a:latin typeface="+mn-lt"/>
                <a:ea typeface="+mn-ea"/>
                <a:cs typeface="+mn-cs"/>
              </a:rPr>
              <a:t>, 2002), 298.- 299. o.</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11</a:t>
            </a:fld>
            <a:endParaRPr lang="en-US"/>
          </a:p>
        </p:txBody>
      </p:sp>
    </p:spTree>
    <p:extLst>
      <p:ext uri="{BB962C8B-B14F-4D97-AF65-F5344CB8AC3E}">
        <p14:creationId xmlns:p14="http://schemas.microsoft.com/office/powerpoint/2010/main" val="227470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ÉN SZERETETEM MÁSOK IRÁNT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Bizonyos gyümölcsök nagy kedvencei egyeseknek. A kedvenc gyümölcsöt a legjobbnak hívjuk. A mangó (vagy helyettesíthetjük égövünk kedvenc gyümölcsével) édes és lédús. Látványra is tetszetős és olyan csábító! Egy másik, Délkelet-Ázsiában termő gyümölcs, amit sokan kedvelnek, a </a:t>
            </a:r>
            <a:r>
              <a:rPr lang="hu-HU" sz="1200" kern="1200" dirty="0" err="1" smtClean="0">
                <a:solidFill>
                  <a:schemeClr val="tx1"/>
                </a:solidFill>
                <a:effectLst/>
                <a:latin typeface="+mn-lt"/>
                <a:ea typeface="+mn-ea"/>
                <a:cs typeface="+mn-cs"/>
              </a:rPr>
              <a:t>durian</a:t>
            </a:r>
            <a:r>
              <a:rPr lang="hu-HU" sz="1200" kern="1200" dirty="0" smtClean="0">
                <a:solidFill>
                  <a:schemeClr val="tx1"/>
                </a:solidFill>
                <a:effectLst/>
                <a:latin typeface="+mn-lt"/>
                <a:ea typeface="+mn-ea"/>
                <a:cs typeface="+mn-cs"/>
              </a:rPr>
              <a:t>. A gyümölcs illata azonban átható és kellemetlen. Ezért sokan még csak meg sem akarják kóstolni. Átható, kellemetlen szaga miatt a szállodákban, vagy repülőgépeken nem is szolgálják fel. Sokak szerint mégis édes és mennyei az íze.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Sok kérdéssel szembesülünk, amikor a többiek szeretetére gondolunk. Egyesek olyanok, mint a mangó. Első látásra megkedveljük őket. Örömmel vagyunk a társaságukban. Mások viszont inkább a </a:t>
            </a:r>
            <a:r>
              <a:rPr lang="hu-HU" sz="1200" kern="1200" dirty="0" err="1" smtClean="0">
                <a:solidFill>
                  <a:schemeClr val="tx1"/>
                </a:solidFill>
                <a:effectLst/>
                <a:latin typeface="+mn-lt"/>
                <a:ea typeface="+mn-ea"/>
                <a:cs typeface="+mn-cs"/>
              </a:rPr>
              <a:t>durianra</a:t>
            </a:r>
            <a:r>
              <a:rPr lang="hu-HU" sz="1200" kern="1200" dirty="0" smtClean="0">
                <a:solidFill>
                  <a:schemeClr val="tx1"/>
                </a:solidFill>
                <a:effectLst/>
                <a:latin typeface="+mn-lt"/>
                <a:ea typeface="+mn-ea"/>
                <a:cs typeface="+mn-cs"/>
              </a:rPr>
              <a:t> hasonlítanak. Gyakran bántó szokásaik vannak. Nehéz kiismerni őket, és előfordul, hogy még a túloldalra is átszaladunk, csak hogy ne találkozzunk az ilyen emberrel. Viszont ha kitartunk, jó dolgokat is találhatunk bennük. Isten felhasználhatja a befolyásunkat a szívük meglágyítására.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Hogyan imádkozunk nap, mint nap? Azt kérjük, hogy az Úr változtassa meg a másik embert? Vagy azt, hogy Uram, engem változtass meg? Ránk tekintve olyan szeretetet látnak mások, ami lenyűgözi őket? Meglátják vajon rajtunk Jézust? Olyan szeretetet kell látniuk, amely kényszerít, irányít és sürget bennünket, hogy szeressük őket, akár mangók, akár </a:t>
            </a:r>
            <a:r>
              <a:rPr lang="hu-HU" sz="1200" kern="1200" dirty="0" err="1" smtClean="0">
                <a:solidFill>
                  <a:schemeClr val="tx1"/>
                </a:solidFill>
                <a:effectLst/>
                <a:latin typeface="+mn-lt"/>
                <a:ea typeface="+mn-ea"/>
                <a:cs typeface="+mn-cs"/>
              </a:rPr>
              <a:t>durianok</a:t>
            </a:r>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12</a:t>
            </a:fld>
            <a:endParaRPr lang="en-US"/>
          </a:p>
        </p:txBody>
      </p:sp>
    </p:spTree>
    <p:extLst>
      <p:ext uri="{BB962C8B-B14F-4D97-AF65-F5344CB8AC3E}">
        <p14:creationId xmlns:p14="http://schemas.microsoft.com/office/powerpoint/2010/main" val="243122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34975"/>
            <a:ext cx="4092575" cy="2301875"/>
          </a:xfrm>
        </p:spPr>
      </p:sp>
      <p:sp>
        <p:nvSpPr>
          <p:cNvPr id="3" name="Notes Placeholder 2"/>
          <p:cNvSpPr>
            <a:spLocks noGrp="1"/>
          </p:cNvSpPr>
          <p:nvPr>
            <p:ph type="body" idx="1"/>
          </p:nvPr>
        </p:nvSpPr>
        <p:spPr>
          <a:xfrm>
            <a:off x="685800" y="2857500"/>
            <a:ext cx="5486400" cy="3600450"/>
          </a:xfrm>
        </p:spPr>
        <p:txBody>
          <a:bodyPr/>
          <a:lstStyle/>
          <a:p>
            <a:r>
              <a:rPr lang="hu-HU" sz="1200" b="1" kern="1200" dirty="0" smtClean="0">
                <a:solidFill>
                  <a:schemeClr val="tx1"/>
                </a:solidFill>
                <a:effectLst/>
                <a:latin typeface="+mn-lt"/>
                <a:ea typeface="+mn-ea"/>
                <a:cs typeface="+mn-cs"/>
              </a:rPr>
              <a:t>KRISZTUS SZERETETE BENNEM</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Bátorság, barátaim! Ha olyanok vagyunk mások számára, mint a </a:t>
            </a:r>
            <a:r>
              <a:rPr lang="hu-HU" sz="1200" kern="1200" dirty="0" err="1" smtClean="0">
                <a:solidFill>
                  <a:schemeClr val="tx1"/>
                </a:solidFill>
                <a:effectLst/>
                <a:latin typeface="+mn-lt"/>
                <a:ea typeface="+mn-ea"/>
                <a:cs typeface="+mn-cs"/>
              </a:rPr>
              <a:t>durian</a:t>
            </a:r>
            <a:r>
              <a:rPr lang="hu-HU" sz="1200" kern="1200" dirty="0" smtClean="0">
                <a:solidFill>
                  <a:schemeClr val="tx1"/>
                </a:solidFill>
                <a:effectLst/>
                <a:latin typeface="+mn-lt"/>
                <a:ea typeface="+mn-ea"/>
                <a:cs typeface="+mn-cs"/>
              </a:rPr>
              <a:t>, szagosak és bűzösek, Isten akkor is meg tudja változtatni a szívünket és újjáteremthet Krisztusban.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Pál apostol írja a 2 Kor 5:17 igeversben: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„Azért ha valaki Krisztusban van, új teremtés az; a régiek elmúltak, íme, újjá lett minden.”</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KRISZTUSBAN kell lennünk! Miért KRISZTUSBAN? Mert KRISZTUSBAN igazságosságunk van, bűnök bocsánata, örök élet és örökké tartó öröm van. KRISZTUSBAN új teremtmények vagyunk.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 az az új teremtmény? Azt jelenti ez, hogy megváltozik az arcunk?   Külső változásról van szó? A válasz: úgy belső, mint külső a változás. Külsőleg a viselkedésünk változását fogják látni az emberek és az örömöt az arcunkon. Belsőleg a szív és a gondolkodás megváltozása megy végbe. Ha Krisztusban vagyunk, és Ő is bennünk él, akkor Ő megváltoztatja a jellemünket. A belső változás eredményeként a külső viselkedésünk is megváltozik. Ezt kell másoknak is észrevenniük. </a:t>
            </a:r>
          </a:p>
          <a:p>
            <a:r>
              <a:rPr lang="hu-HU" sz="1200" kern="1200" dirty="0" smtClean="0">
                <a:solidFill>
                  <a:schemeClr val="tx1"/>
                </a:solidFill>
                <a:effectLst/>
                <a:latin typeface="+mn-lt"/>
                <a:ea typeface="+mn-ea"/>
                <a:cs typeface="+mn-cs"/>
              </a:rPr>
              <a:t>A régi dolgok elmúltak. A régi szokások, viselkedés, hozzáállás, mind elhalványul. Ó, igen, időről időre még felszínre kerülhetnek. Olyankor, amikor Jézus helyett önmagunkra nézünk.  Ám ha minden nap keressük Megválónkat, észre fogjuk venni a változást abban, ahogy másokkal bánunk, és ők is észre fogják venni. Krisztussal kapcsolatban állni azt jelenti, hogy befogadjuk ránk árasztott szeretetét. </a:t>
            </a:r>
            <a:r>
              <a:rPr lang="hu-HU" sz="1200" b="1" i="1" kern="1200" dirty="0" smtClean="0">
                <a:solidFill>
                  <a:schemeClr val="tx1"/>
                </a:solidFill>
                <a:effectLst/>
                <a:latin typeface="+mn-lt"/>
                <a:ea typeface="+mn-ea"/>
                <a:cs typeface="+mn-cs"/>
              </a:rPr>
              <a:t>Ez a megújító, csodálatos szeretet!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régi szívet —tudod, annak a nőnek a szívét, aki apróságok miatt zsörtölődik a családjával, aki folyton kritizál és panaszkodik, aki időnként indulatos, igen annak a nőnek a szívét —legyőzi a benne lakó Szentlélek. Családunk, barátaink, munkatársaink és szomszédaink is látni fogják rajtunk Jézus csodálatos szeretetét.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13</a:t>
            </a:fld>
            <a:endParaRPr lang="en-US"/>
          </a:p>
        </p:txBody>
      </p:sp>
    </p:spTree>
    <p:extLst>
      <p:ext uri="{BB962C8B-B14F-4D97-AF65-F5344CB8AC3E}">
        <p14:creationId xmlns:p14="http://schemas.microsoft.com/office/powerpoint/2010/main" val="272115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4000500" cy="2251075"/>
          </a:xfrm>
        </p:spPr>
      </p:sp>
      <p:sp>
        <p:nvSpPr>
          <p:cNvPr id="3" name="Notes Placeholder 2"/>
          <p:cNvSpPr>
            <a:spLocks noGrp="1"/>
          </p:cNvSpPr>
          <p:nvPr>
            <p:ph type="body" idx="1"/>
          </p:nvPr>
        </p:nvSpPr>
        <p:spPr>
          <a:xfrm>
            <a:off x="685800" y="2754630"/>
            <a:ext cx="5486400" cy="3600450"/>
          </a:xfrm>
        </p:spPr>
        <p:txBody>
          <a:bodyPr/>
          <a:lstStyle/>
          <a:p>
            <a:r>
              <a:rPr lang="hu-HU" sz="1200" b="1" kern="1200" dirty="0" smtClean="0">
                <a:solidFill>
                  <a:schemeClr val="tx1"/>
                </a:solidFill>
                <a:effectLst/>
                <a:latin typeface="+mn-lt"/>
                <a:ea typeface="+mn-ea"/>
                <a:cs typeface="+mn-cs"/>
              </a:rPr>
              <a:t>ISTEN SZERETETÉNEK TOVÁBBADÁSA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Nem elég azonban befogadni Isten Szeretetét. Továbbítanunk kell ezt a szeretetet a többiek felé. Isten ránk áradó szeretete biztosít róla, hogy szeret és értékesek vagyunk számára. Ahogy továbbítjuk ezt a szeretetet másoknak, ők is tudni fogják, hogy Isten szereti és értékesnek tartja őket. Micsoda változást hozhat az a bűntudattól, megbánástól, szomorúságtól, haragtól, magánytól, reménytelenségtől és a megbocsájtás hiányától szenvedők életébe!  A fájdalmas életet örömtelivé változtatja annak a tudata, hogy Isten úgy szereti őket, ahogyan vannak és meghalt az ő megmentésükért. Mi lehetünk az öröm továbbítói, akit Isten arra választott ki, hogy továbbadjuk az Ő szeretetét szükségben élő gyermekeinek. </a:t>
            </a:r>
            <a:r>
              <a:rPr lang="hu-HU" sz="1200" b="1" i="1" kern="1200" dirty="0" smtClean="0">
                <a:solidFill>
                  <a:schemeClr val="tx1"/>
                </a:solidFill>
                <a:effectLst/>
                <a:latin typeface="+mn-lt"/>
                <a:ea typeface="+mn-ea"/>
                <a:cs typeface="+mn-cs"/>
              </a:rPr>
              <a:t>Ez, az életeket megváltoztató szeretet a csodálatos szeretet!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 White ékesszólóan ír erről a csodálatos, életeket megváltoztató szeretetről, amely megindítja szívünket: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Másokra is ki fog áradni belőle, amikor az örökkévaló mennyei szeretet alapelve tölti be a szívet. Nem csupán a nekik tett szívességeink miatt, hanem, mert a szeretet lesz a tettek mozgatórugója, a szeretet megváltoztatja a jellemet, irányítja az indítékokat, felügyeli a szenvedélyeket, legyőzi az ellenségeskedést és elmélyíti a ragaszkodást. Ez a szeretet nem egyezségen alapul, nem csupán az „énről és az enyémről” szól, hanem világszéles és az égig ér. Összhangban áll az angyali munkások szeretetével.  Ez a lélekben ápolt szeretet megédesíti az egész életet és nemesítő hatást gyakorol egész környezetünkre. Ha birtokában vagyunk, nem lehetünk boldogtalanok, durcásak, vagy szerencsétlenek. És ha teljes szívünkből szeretjük Istent, akkor gyermekeit is szeretnünk kell. Ez a szeretet Isten Lelke. A mennyei ékesség, ami valódi nemességet és méltóságot ad a léleknek.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Kötelességünk Krisztus szeretetének légkörében élni, mélyen belélegezni szeretetét és az Ő melegségét tükrözni környezetünkre. Ó, mekkora hatáskör nyílik meg előttünk! Milyen gondosan kell ápolnunk a lélek kertjét, hogy csak tiszta, édes, illatos virágot teremjen!  A szeretet, a gyöngédség és a könyörület megszenteli másokra gyakorolt befolyásunkat.</a:t>
            </a:r>
            <a:r>
              <a:rPr lang="hu-HU" sz="1200" kern="1200" baseline="30000" dirty="0" smtClean="0">
                <a:solidFill>
                  <a:schemeClr val="tx1"/>
                </a:solidFill>
                <a:effectLst/>
                <a:latin typeface="+mn-lt"/>
                <a:ea typeface="+mn-ea"/>
                <a:cs typeface="+mn-cs"/>
              </a:rPr>
              <a: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E.G. White: </a:t>
            </a:r>
            <a:r>
              <a:rPr lang="hu-HU" sz="1200" i="1" kern="1200" dirty="0" smtClean="0">
                <a:solidFill>
                  <a:schemeClr val="tx1"/>
                </a:solidFill>
                <a:effectLst/>
                <a:latin typeface="+mn-lt"/>
                <a:ea typeface="+mn-ea"/>
                <a:cs typeface="+mn-cs"/>
              </a:rPr>
              <a:t>Magasabb elhívásunk</a:t>
            </a:r>
            <a:r>
              <a:rPr lang="hu-HU" sz="1200" kern="1200" dirty="0" smtClean="0">
                <a:solidFill>
                  <a:schemeClr val="tx1"/>
                </a:solidFill>
                <a:effectLst/>
                <a:latin typeface="+mn-lt"/>
                <a:ea typeface="+mn-ea"/>
                <a:cs typeface="+mn-cs"/>
              </a:rPr>
              <a:t> (Washington, D.C.: </a:t>
            </a:r>
            <a:r>
              <a:rPr lang="hu-HU" sz="1200" kern="1200" dirty="0" err="1" smtClean="0">
                <a:solidFill>
                  <a:schemeClr val="tx1"/>
                </a:solidFill>
                <a:effectLst/>
                <a:latin typeface="+mn-lt"/>
                <a:ea typeface="+mn-ea"/>
                <a:cs typeface="+mn-cs"/>
              </a:rPr>
              <a:t>Review</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Herald</a:t>
            </a:r>
            <a:r>
              <a:rPr lang="hu-HU" sz="1200" kern="1200" dirty="0" smtClean="0">
                <a:solidFill>
                  <a:schemeClr val="tx1"/>
                </a:solidFill>
                <a:effectLst/>
                <a:latin typeface="+mn-lt"/>
                <a:ea typeface="+mn-ea"/>
                <a:cs typeface="+mn-cs"/>
              </a:rPr>
              <a:t> Publishing </a:t>
            </a:r>
            <a:r>
              <a:rPr lang="hu-HU" sz="1200" kern="1200" dirty="0" err="1" smtClean="0">
                <a:solidFill>
                  <a:schemeClr val="tx1"/>
                </a:solidFill>
                <a:effectLst/>
                <a:latin typeface="+mn-lt"/>
                <a:ea typeface="+mn-ea"/>
                <a:cs typeface="+mn-cs"/>
              </a:rPr>
              <a:t>Association</a:t>
            </a:r>
            <a:r>
              <a:rPr lang="hu-HU" sz="1200" kern="1200" dirty="0" smtClean="0">
                <a:solidFill>
                  <a:schemeClr val="tx1"/>
                </a:solidFill>
                <a:effectLst/>
                <a:latin typeface="+mn-lt"/>
                <a:ea typeface="+mn-ea"/>
                <a:cs typeface="+mn-cs"/>
              </a:rPr>
              <a:t>, 1961), 175.o.</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14</a:t>
            </a:fld>
            <a:endParaRPr lang="en-US"/>
          </a:p>
        </p:txBody>
      </p:sp>
    </p:spTree>
    <p:extLst>
      <p:ext uri="{BB962C8B-B14F-4D97-AF65-F5344CB8AC3E}">
        <p14:creationId xmlns:p14="http://schemas.microsoft.com/office/powerpoint/2010/main" val="292722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Olvassuk el: 1 János 4:10-12.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10.Nem abban van a szeretet, hogy mi szerettük az Istent, hanem hogy ő szeretett minket, és elküldte az ő Fiát engesztelő áldozatul a mi bűneinkért.</a:t>
            </a:r>
          </a:p>
          <a:p>
            <a:r>
              <a:rPr lang="hu-HU" sz="1200" kern="1200" dirty="0" smtClean="0">
                <a:solidFill>
                  <a:schemeClr val="tx1"/>
                </a:solidFill>
                <a:effectLst/>
                <a:latin typeface="+mn-lt"/>
                <a:ea typeface="+mn-ea"/>
                <a:cs typeface="+mn-cs"/>
              </a:rPr>
              <a:t>11.Szeretteim, ha így szeretett minket az Isten, nekünk is szeretnünk kell egymást.</a:t>
            </a:r>
          </a:p>
          <a:p>
            <a:r>
              <a:rPr lang="hu-HU" sz="1200" kern="1200" dirty="0" smtClean="0">
                <a:solidFill>
                  <a:schemeClr val="tx1"/>
                </a:solidFill>
                <a:effectLst/>
                <a:latin typeface="+mn-lt"/>
                <a:ea typeface="+mn-ea"/>
                <a:cs typeface="+mn-cs"/>
              </a:rPr>
              <a:t>12.Az Istent soha senki nem látta: Ha szeretjük egymást, az Isten bennünk marad, és az ő szeretete teljessé lett bennünk</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15</a:t>
            </a:fld>
            <a:endParaRPr lang="en-US"/>
          </a:p>
        </p:txBody>
      </p:sp>
    </p:spTree>
    <p:extLst>
      <p:ext uri="{BB962C8B-B14F-4D97-AF65-F5344CB8AC3E}">
        <p14:creationId xmlns:p14="http://schemas.microsoft.com/office/powerpoint/2010/main" val="226375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8650"/>
            <a:ext cx="4592638" cy="2582863"/>
          </a:xfrm>
        </p:spPr>
      </p:sp>
      <p:sp>
        <p:nvSpPr>
          <p:cNvPr id="3" name="Notes Placeholder 2"/>
          <p:cNvSpPr>
            <a:spLocks noGrp="1"/>
          </p:cNvSpPr>
          <p:nvPr>
            <p:ph type="body" idx="1"/>
          </p:nvPr>
        </p:nvSpPr>
        <p:spPr>
          <a:xfrm>
            <a:off x="628650" y="3211513"/>
            <a:ext cx="5897880" cy="3086100"/>
          </a:xfrm>
        </p:spPr>
        <p:txBody>
          <a:bodyPr/>
          <a:lstStyle/>
          <a:p>
            <a:r>
              <a:rPr lang="hu-HU" sz="1200" b="1" kern="1200" dirty="0" smtClean="0">
                <a:solidFill>
                  <a:schemeClr val="tx1"/>
                </a:solidFill>
                <a:effectLst/>
                <a:latin typeface="+mn-lt"/>
                <a:ea typeface="+mn-ea"/>
                <a:cs typeface="+mn-cs"/>
              </a:rPr>
              <a:t>FELHÍVÁS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mindnyájunkat üdvösségre hív Fia, Jézus Krisztus által.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Arra hív, hogy adjuk át életünket neki, hogy bennünk élhessen.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Arra szólít, hogy töltsünk időt vele minden nap és fogadjuk be Szent Lelkét és ajándékait.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szeretete irányít, sürget, kényszerít bennünket. Szeretete ösztönöz, hogy vágyakozzunk az új teremtménnyé válásunkhoz szükséges változásra.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Arra szólít, hogy legyünk egyek vele és az egyházával, miközben elérjük azokat, akikkel találkozunk, és akik életében Isten szeretetének érintésére van szükség.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Igen, nővéreim, Isten minden egyes nap arra szólít, hogy fogadjuk be az Ő szeretetét, és adjuk tovább mindenkinek, akivel csak találkozunk. Istennek tehát szüksége van a nőkre — </a:t>
            </a:r>
          </a:p>
          <a:p>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Nőkre, akik minden nap teljesen átadják magukat neki.</a:t>
            </a:r>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Nőkre, akik szeretik Őt és hajlandók életüket Isten dicsőítésére áldozni. </a:t>
            </a:r>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Nőkre, akik Őt teszik első helyre az életükben, ami azt jelenti, hogy a férjük, gyermekeik, családjuk, munkájuk, minden elé. Isten az első. </a:t>
            </a:r>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Nőkre, akik tanulmányozzák Isten igéjét és a Szentlélek vezeti őket.  </a:t>
            </a:r>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És nőkre, akik hajlandók másokat szolgálni.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te is ilyen nő szeretnél lenni, akit Isten csodálatos szeretete vezet, kérlek, csatlakozz hozzám, álljunk fel! Hadd lássa mindenki, hogy Istennek van egy női hadserege, amely kész és hajlandó szeretni a világot Őérte.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16</a:t>
            </a:fld>
            <a:endParaRPr lang="en-US"/>
          </a:p>
        </p:txBody>
      </p:sp>
    </p:spTree>
    <p:extLst>
      <p:ext uri="{BB962C8B-B14F-4D97-AF65-F5344CB8AC3E}">
        <p14:creationId xmlns:p14="http://schemas.microsoft.com/office/powerpoint/2010/main" val="338448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Hadd kezdjem mai üzenetemet néhány kérdéssel! </a:t>
            </a:r>
            <a:r>
              <a:rPr lang="hu-HU" sz="1200" i="1" kern="1200" dirty="0" smtClean="0">
                <a:solidFill>
                  <a:schemeClr val="tx1"/>
                </a:solidFill>
                <a:effectLst/>
                <a:latin typeface="+mn-lt"/>
                <a:ea typeface="+mn-ea"/>
                <a:cs typeface="+mn-cs"/>
              </a:rPr>
              <a:t>(Tartsunk néhány másodperces szünetet mindegyik kérdés után!)</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Milyen változást hozott Krisztus megismerése az életedbe?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Változtál idén, tavalyhoz képest?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Megváltoztatott Krisztus irántad áradó szeretete?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Mit mondanának erről a hozzád legközelebb állók, a családod, ha megkérdezném őket? </a:t>
            </a:r>
            <a:endParaRPr lang="hu-HU"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2</a:t>
            </a:fld>
            <a:endParaRPr lang="en-US"/>
          </a:p>
        </p:txBody>
      </p:sp>
    </p:spTree>
    <p:extLst>
      <p:ext uri="{BB962C8B-B14F-4D97-AF65-F5344CB8AC3E}">
        <p14:creationId xmlns:p14="http://schemas.microsoft.com/office/powerpoint/2010/main" val="111114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Ezek nagyon kínos kérdések, de még ha kényelmetlenek is, meg kell válaszolnunk őket. Tehát megismétlem őket!  </a:t>
            </a:r>
          </a:p>
          <a:p>
            <a:r>
              <a:rPr lang="hu-HU"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Milyen változást hozott Krisztus megismerése az életedbe?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Változtál idén, tavalyhoz képest?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Megváltoztatott Krisztus irántad áradó szeretete? </a:t>
            </a:r>
          </a:p>
          <a:p>
            <a:pPr marL="171450" lvl="0" indent="-171450" fontAlgn="base">
              <a:buFont typeface="Arial" panose="020B0604020202020204" pitchFamily="34" charset="0"/>
              <a:buChar char="•"/>
            </a:pPr>
            <a:r>
              <a:rPr lang="hu-HU" sz="1200" u="none" strike="noStrike" kern="1200" dirty="0" smtClean="0">
                <a:solidFill>
                  <a:schemeClr val="tx1"/>
                </a:solidFill>
                <a:effectLst/>
                <a:latin typeface="+mn-lt"/>
                <a:ea typeface="+mn-ea"/>
                <a:cs typeface="+mn-cs"/>
              </a:rPr>
              <a:t>Mit mondanának erről a hozzád legközelebb állók, a családod, ha megkérdezném őket? </a:t>
            </a:r>
            <a:r>
              <a:rPr lang="hu-H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706FE19-A642-DF43-B799-A6D22B90B17F}" type="slidenum">
              <a:rPr lang="en-US" smtClean="0"/>
              <a:t>3</a:t>
            </a:fld>
            <a:endParaRPr lang="en-US"/>
          </a:p>
        </p:txBody>
      </p:sp>
    </p:spTree>
    <p:extLst>
      <p:ext uri="{BB962C8B-B14F-4D97-AF65-F5344CB8AC3E}">
        <p14:creationId xmlns:p14="http://schemas.microsoft.com/office/powerpoint/2010/main" val="470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Pál apostol a 2 Kor 5:14 igeversben ezt írja: „</a:t>
            </a:r>
            <a:r>
              <a:rPr lang="hu-HU" sz="1200" i="1" kern="1200" dirty="0" smtClean="0">
                <a:solidFill>
                  <a:schemeClr val="tx1"/>
                </a:solidFill>
                <a:effectLst/>
                <a:latin typeface="+mn-lt"/>
                <a:ea typeface="+mn-ea"/>
                <a:cs typeface="+mn-cs"/>
              </a:rPr>
              <a:t>Mert a Krisztusnak szerelme </a:t>
            </a:r>
            <a:r>
              <a:rPr lang="hu-HU" sz="1200" b="1" i="1" kern="1200" dirty="0" smtClean="0">
                <a:solidFill>
                  <a:schemeClr val="tx1"/>
                </a:solidFill>
                <a:effectLst/>
                <a:latin typeface="+mn-lt"/>
                <a:ea typeface="+mn-ea"/>
                <a:cs typeface="+mn-cs"/>
              </a:rPr>
              <a:t>kényszerít </a:t>
            </a:r>
            <a:r>
              <a:rPr lang="hu-HU" sz="1200" i="1" kern="1200" dirty="0" smtClean="0">
                <a:solidFill>
                  <a:schemeClr val="tx1"/>
                </a:solidFill>
                <a:effectLst/>
                <a:latin typeface="+mn-lt"/>
                <a:ea typeface="+mn-ea"/>
                <a:cs typeface="+mn-cs"/>
              </a:rPr>
              <a:t>minket,…”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Más fordításokban ezt a szót így fordítják</a:t>
            </a:r>
            <a:r>
              <a:rPr lang="hu-HU" sz="1200" b="1" i="1" kern="1200" dirty="0" smtClean="0">
                <a:solidFill>
                  <a:schemeClr val="tx1"/>
                </a:solidFill>
                <a:effectLst/>
                <a:latin typeface="+mn-lt"/>
                <a:ea typeface="+mn-ea"/>
                <a:cs typeface="+mn-cs"/>
              </a:rPr>
              <a:t>: irányít, sürget, ösztökél, szorongat, megindít, mozgásra bír.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amerikai „Üzenet” fordítása szerint: </a:t>
            </a:r>
            <a:r>
              <a:rPr lang="hu-HU" sz="1200" b="1" i="1" kern="1200" dirty="0" smtClean="0">
                <a:solidFill>
                  <a:schemeClr val="tx1"/>
                </a:solidFill>
                <a:effectLst/>
                <a:latin typeface="+mn-lt"/>
                <a:ea typeface="+mn-ea"/>
                <a:cs typeface="+mn-cs"/>
              </a:rPr>
              <a:t>mozgásba hozott</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Erős szavak erős jelentéssel. Mit jelent, ha valami kényszerít, irányít, sürget, vagy cselekvésre ösztönöz bennünket? Milyen szeretet ez? Hadd mondjak el egy történetet nektek.</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4</a:t>
            </a:fld>
            <a:endParaRPr lang="en-US"/>
          </a:p>
        </p:txBody>
      </p:sp>
    </p:spTree>
    <p:extLst>
      <p:ext uri="{BB962C8B-B14F-4D97-AF65-F5344CB8AC3E}">
        <p14:creationId xmlns:p14="http://schemas.microsoft.com/office/powerpoint/2010/main" val="2595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822325"/>
            <a:ext cx="4530725" cy="2549525"/>
          </a:xfrm>
        </p:spPr>
      </p:sp>
      <p:sp>
        <p:nvSpPr>
          <p:cNvPr id="3" name="Notes Placeholder 2"/>
          <p:cNvSpPr>
            <a:spLocks noGrp="1"/>
          </p:cNvSpPr>
          <p:nvPr>
            <p:ph type="body" idx="1"/>
          </p:nvPr>
        </p:nvSpPr>
        <p:spPr>
          <a:xfrm>
            <a:off x="685800" y="3509010"/>
            <a:ext cx="5486400" cy="3600450"/>
          </a:xfrm>
        </p:spPr>
        <p:txBody>
          <a:bodyPr/>
          <a:lstStyle/>
          <a:p>
            <a:r>
              <a:rPr lang="hu-HU" sz="1200" kern="1200" dirty="0" smtClean="0">
                <a:solidFill>
                  <a:schemeClr val="tx1"/>
                </a:solidFill>
                <a:effectLst/>
                <a:latin typeface="+mn-lt"/>
                <a:ea typeface="+mn-ea"/>
                <a:cs typeface="+mn-cs"/>
              </a:rPr>
              <a:t>A huszonnégy éves Susan már egy éve vak volt. Egy téves orvosi diagnózis miatt veszítette el látását. Egyszer csak már nem látott semmit. Még férje, Mark kedves, szerető arcát sem. Egyfolytában azon tanakodott, hogyan történhetett ez meg vele. Depresszióba esett és minden joga meg is volt a veszteség miatti keserűség érzésére.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Mark átérezte felesége fájdalmát. Mélységes szomorúságot érzett vesztesége és a helyzettel vívott küzdelme miatt. Mit is tehetett? Susan túlságosan félt egyedül kimozdulni, ezért Mark mindenhová vele ment, még a busszal is elkísérte dolgozni. De már alig bírt kitartani. Mindez költséges volt és kimerítő. Miután bekísérte </a:t>
            </a:r>
            <a:r>
              <a:rPr lang="hu-HU" sz="1200" kern="1200" dirty="0" err="1" smtClean="0">
                <a:solidFill>
                  <a:schemeClr val="tx1"/>
                </a:solidFill>
                <a:effectLst/>
                <a:latin typeface="+mn-lt"/>
                <a:ea typeface="+mn-ea"/>
                <a:cs typeface="+mn-cs"/>
              </a:rPr>
              <a:t>Susant</a:t>
            </a:r>
            <a:r>
              <a:rPr lang="hu-HU" sz="1200" kern="1200" dirty="0" smtClean="0">
                <a:solidFill>
                  <a:schemeClr val="tx1"/>
                </a:solidFill>
                <a:effectLst/>
                <a:latin typeface="+mn-lt"/>
                <a:ea typeface="+mn-ea"/>
                <a:cs typeface="+mn-cs"/>
              </a:rPr>
              <a:t>, neki másik buszra kellett szállnia a munkahelye felé.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Végül egy nap Mark azt mondta </a:t>
            </a:r>
            <a:r>
              <a:rPr lang="hu-HU" sz="1200" kern="1200" dirty="0" err="1" smtClean="0">
                <a:solidFill>
                  <a:schemeClr val="tx1"/>
                </a:solidFill>
                <a:effectLst/>
                <a:latin typeface="+mn-lt"/>
                <a:ea typeface="+mn-ea"/>
                <a:cs typeface="+mn-cs"/>
              </a:rPr>
              <a:t>Susannak</a:t>
            </a:r>
            <a:r>
              <a:rPr lang="hu-HU" sz="1200" kern="1200" dirty="0" smtClean="0">
                <a:solidFill>
                  <a:schemeClr val="tx1"/>
                </a:solidFill>
                <a:effectLst/>
                <a:latin typeface="+mn-lt"/>
                <a:ea typeface="+mn-ea"/>
                <a:cs typeface="+mn-cs"/>
              </a:rPr>
              <a:t>, hogy ideje elkezdenie egyedül kimenni a buszhoz. Felesége mérges lett és megriadt még a gondolattól is, hogy kíséret nélkül kell majd a buszon utaznia. –Vak vagyok – kiabálta – Honnan tudhatnám, hogy merre megyek? Úgy érzem, ezzel magamra hagysz!  Mark szíve majd megszakadt e szavak hallatán, de tudta, hogy így kell tennie. Tudta, hogy egy idő után Susan megszokja majd a buszozást és egyre magabiztosabb lesz. Viszont, ha továbbra is kísérgeti, akkor soha nem jut el oda. Ezért a következő útjaikon mindent részletesen elmondott neki, amit csinál, és utána megkérte, hogy ő maga tegye ugyanazt egyedül. Még abban is segített, hogy Susan összebarátkozzon a buszetetővel.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Végül eljött a nap, amikor Susan már bízott benne, hogy egyedül is buszra tud szállni. Mark pedig taxival megy majd az irodába, ahogy azelőtt. Azon az első hétfő reggelen Susan úgy ölelte át a férjét, mintha soha sem akarná elengedni. Miután mégis elengedte, óvatosan felszállt a buszra, és már úton is volt. Minden egyes nap ezt tette. Hétfőn, kedden, szerdán, csütörtökön és pénteken. Napról napra magabiztosabb lett és elhitte, hogy képes egyedül munkába menni.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5</a:t>
            </a:fld>
            <a:endParaRPr lang="en-US"/>
          </a:p>
        </p:txBody>
      </p:sp>
    </p:spTree>
    <p:extLst>
      <p:ext uri="{BB962C8B-B14F-4D97-AF65-F5344CB8AC3E}">
        <p14:creationId xmlns:p14="http://schemas.microsoft.com/office/powerpoint/2010/main" val="11504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97630"/>
            <a:ext cx="5486400" cy="3600450"/>
          </a:xfrm>
        </p:spPr>
        <p:txBody>
          <a:bodyPr/>
          <a:lstStyle/>
          <a:p>
            <a:r>
              <a:rPr lang="hu-HU" sz="1200" kern="1200" dirty="0" smtClean="0">
                <a:solidFill>
                  <a:schemeClr val="tx1"/>
                </a:solidFill>
                <a:effectLst/>
                <a:latin typeface="+mn-lt"/>
                <a:ea typeface="+mn-ea"/>
                <a:cs typeface="+mn-cs"/>
              </a:rPr>
              <a:t>Egyik reggel, miközben leszálláskor a viteldíjat fizette a sofőr így szólt hozzá: - Nagyon irigylem magát!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Susan nem volt biztos benne, hogy a sofőr hozzá szólt-e. Végül is kicsoda irigyelhetne egy vak nőt? Kíváncsian kérdezte a buszvezetőtől: - Kinek mondta, hogy irigyli?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sofőr így válaszolt: - Nagyon jó lehet érezni, hogy annyira vigyáznak magára!  </a:t>
            </a:r>
          </a:p>
          <a:p>
            <a:r>
              <a:rPr lang="hu-HU" sz="1200" kern="1200" dirty="0" smtClean="0">
                <a:solidFill>
                  <a:schemeClr val="tx1"/>
                </a:solidFill>
                <a:effectLst/>
                <a:latin typeface="+mn-lt"/>
                <a:ea typeface="+mn-ea"/>
                <a:cs typeface="+mn-cs"/>
              </a:rPr>
              <a:t> </a:t>
            </a:r>
          </a:p>
          <a:p>
            <a:r>
              <a:rPr lang="hu-HU" sz="1200" kern="1200" dirty="0" err="1" smtClean="0">
                <a:solidFill>
                  <a:schemeClr val="tx1"/>
                </a:solidFill>
                <a:effectLst/>
                <a:latin typeface="+mn-lt"/>
                <a:ea typeface="+mn-ea"/>
                <a:cs typeface="+mn-cs"/>
              </a:rPr>
              <a:t>Susan-nak</a:t>
            </a:r>
            <a:r>
              <a:rPr lang="hu-HU" sz="1200" kern="1200" dirty="0" smtClean="0">
                <a:solidFill>
                  <a:schemeClr val="tx1"/>
                </a:solidFill>
                <a:effectLst/>
                <a:latin typeface="+mn-lt"/>
                <a:ea typeface="+mn-ea"/>
                <a:cs typeface="+mn-cs"/>
              </a:rPr>
              <a:t> fogalma sem volt, miről beszél a sofőr, ezért megkérdezte: - Mégis, mire gondol?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sofőr így felelt: - Tudja az elmúlt héten minden reggel egy jóképű fiatalember nézte a túlsó sarokról, ahogy leszáll a buszról. Végig figyelte, ahogy biztonságban átkel az úttesten és belép az irodaházba. Aztán csókot dob ön után és elmegy. Ön nagyon szerencsés hölgy!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Örömkönnyek gördültek végig Susan arcán. Mert bár fizikailag nem láthatta, mindig érezte Mark jelenlétét. Szerencsés volt, nagyon szerencsés, mert férjétől a látásánál is hatalmasabb ajándékot kapott — a szeretet ajándékát. Csodálatos szeretetet.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Milyen szeretet kényszerít, sürget és ösztönöz egy férfit, hogy ennyire vigyázzon a feleségére? Egyedül Isten szeretete. </a:t>
            </a:r>
            <a:r>
              <a:rPr lang="hu-HU" sz="1200" b="1" i="1" kern="1200" dirty="0" smtClean="0">
                <a:solidFill>
                  <a:schemeClr val="tx1"/>
                </a:solidFill>
                <a:effectLst/>
                <a:latin typeface="+mn-lt"/>
                <a:ea typeface="+mn-ea"/>
                <a:cs typeface="+mn-cs"/>
              </a:rPr>
              <a:t>Ez a csodálatos szeretet!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6</a:t>
            </a:fld>
            <a:endParaRPr lang="en-US"/>
          </a:p>
        </p:txBody>
      </p:sp>
    </p:spTree>
    <p:extLst>
      <p:ext uri="{BB962C8B-B14F-4D97-AF65-F5344CB8AC3E}">
        <p14:creationId xmlns:p14="http://schemas.microsoft.com/office/powerpoint/2010/main" val="391936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429000"/>
            <a:ext cx="5486400" cy="3600450"/>
          </a:xfrm>
        </p:spPr>
        <p:txBody>
          <a:bodyPr/>
          <a:lstStyle/>
          <a:p>
            <a:r>
              <a:rPr lang="hu-HU" sz="1200" b="1" kern="1200" dirty="0" smtClean="0">
                <a:solidFill>
                  <a:schemeClr val="tx1"/>
                </a:solidFill>
                <a:effectLst/>
                <a:latin typeface="+mn-lt"/>
                <a:ea typeface="+mn-ea"/>
                <a:cs typeface="+mn-cs"/>
              </a:rPr>
              <a:t>ISTEN SZERETETE IRÁNTAM</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irántunk megnyilvánuló szeretete viszont Mark </a:t>
            </a:r>
            <a:r>
              <a:rPr lang="hu-HU" sz="1200" kern="1200" dirty="0" err="1" smtClean="0">
                <a:solidFill>
                  <a:schemeClr val="tx1"/>
                </a:solidFill>
                <a:effectLst/>
                <a:latin typeface="+mn-lt"/>
                <a:ea typeface="+mn-ea"/>
                <a:cs typeface="+mn-cs"/>
              </a:rPr>
              <a:t>Susant</a:t>
            </a:r>
            <a:r>
              <a:rPr lang="hu-HU" sz="1200" kern="1200" dirty="0" smtClean="0">
                <a:solidFill>
                  <a:schemeClr val="tx1"/>
                </a:solidFill>
                <a:effectLst/>
                <a:latin typeface="+mn-lt"/>
                <a:ea typeface="+mn-ea"/>
                <a:cs typeface="+mn-cs"/>
              </a:rPr>
              <a:t> féltő szereteténél is sokkal csodálatosabb. Istent a szeretete indította arra, hogy elküldje egyszülött Fiát erre a Földre meghalni a bűneinkért, hogy mi örökké élhessünk.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János, a szeretett tanítvány ír első levelében Isten szeretetéről.  Leírja, hogyan hat Isten szeretete az életünkre. Olvassuk el az 1 János 4:7-12 igeszakaszt a Károlyi fordításban!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7.Szeretteim, szeressük egymást: mert a szeretet az Istentől van; és mindaz, aki szeret, az Istentől született, és ismeri az Istent.</a:t>
            </a:r>
          </a:p>
          <a:p>
            <a:r>
              <a:rPr lang="hu-HU" sz="1200" kern="1200" dirty="0" smtClean="0">
                <a:solidFill>
                  <a:schemeClr val="tx1"/>
                </a:solidFill>
                <a:effectLst/>
                <a:latin typeface="+mn-lt"/>
                <a:ea typeface="+mn-ea"/>
                <a:cs typeface="+mn-cs"/>
              </a:rPr>
              <a:t>8.Aki nem szeret, nem ismerte meg az Istent; mert az Isten szeretet.</a:t>
            </a:r>
          </a:p>
          <a:p>
            <a:r>
              <a:rPr lang="hu-HU" sz="1200" kern="1200" dirty="0" smtClean="0">
                <a:solidFill>
                  <a:schemeClr val="tx1"/>
                </a:solidFill>
                <a:effectLst/>
                <a:latin typeface="+mn-lt"/>
                <a:ea typeface="+mn-ea"/>
                <a:cs typeface="+mn-cs"/>
              </a:rPr>
              <a:t>9.Az által lett nyilvánvalóvá az Isten szeretete bennünk, hogy az ő egyszülött Fiát elküldte az Isten e világra, hogy éljünk általa.</a:t>
            </a:r>
          </a:p>
          <a:p>
            <a:r>
              <a:rPr lang="hu-HU" sz="1200" kern="1200" dirty="0" smtClean="0">
                <a:solidFill>
                  <a:schemeClr val="tx1"/>
                </a:solidFill>
                <a:effectLst/>
                <a:latin typeface="+mn-lt"/>
                <a:ea typeface="+mn-ea"/>
                <a:cs typeface="+mn-cs"/>
              </a:rPr>
              <a:t>10.Nem abban van a szeretet, hogy mi szerettük az Istent, hanem hogy ő szeretett minket, és elküldte az ő Fiát engesztelő áldozatul a mi bűneinkért.</a:t>
            </a:r>
          </a:p>
          <a:p>
            <a:r>
              <a:rPr lang="hu-HU" sz="1200" kern="1200" dirty="0" smtClean="0">
                <a:solidFill>
                  <a:schemeClr val="tx1"/>
                </a:solidFill>
                <a:effectLst/>
                <a:latin typeface="+mn-lt"/>
                <a:ea typeface="+mn-ea"/>
                <a:cs typeface="+mn-cs"/>
              </a:rPr>
              <a:t>11.Szeretteim, ha így szeretett minket az Isten, nekünk is szeretnünk kell egymást.</a:t>
            </a:r>
          </a:p>
          <a:p>
            <a:r>
              <a:rPr lang="hu-HU" sz="1200" kern="1200" dirty="0" smtClean="0">
                <a:solidFill>
                  <a:schemeClr val="tx1"/>
                </a:solidFill>
                <a:effectLst/>
                <a:latin typeface="+mn-lt"/>
                <a:ea typeface="+mn-ea"/>
                <a:cs typeface="+mn-cs"/>
              </a:rPr>
              <a:t>12.Az Istent soha senki nem látta: Ha szeretjük egymást, az Isten bennünk marad, és az ő szeretete teljessé lett bennünk:</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7</a:t>
            </a:fld>
            <a:endParaRPr lang="en-US"/>
          </a:p>
        </p:txBody>
      </p:sp>
    </p:spTree>
    <p:extLst>
      <p:ext uri="{BB962C8B-B14F-4D97-AF65-F5344CB8AC3E}">
        <p14:creationId xmlns:p14="http://schemas.microsoft.com/office/powerpoint/2010/main" val="161593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Isten mindnyájunkat arra hívott el, hogy mutassuk be az Ő szeretetét a világnak. A Női Szolgálatok mottója: „Érints meg egy szívet, érd el a világomat!” Az érintés azt jelenti, hogy Isten gondoskodó szeretetével közelítsünk a szükségben lévőkhöz. Előfordulhat, hogy életünk megpróbáltatásai és az önmagunkkal és másokkal folytatott küzdelmek miatt hiányzik belőlünk ez a megosztandó szeretet. Ám ha Isten naponta bennünk lakik, akkor meglesz bennünk az a szeretet.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7. versben ezt olvassuk: „A szeretet Istentől van.” Isten a szeretet forrása. Bármely más szeretet nem igaz szeretet. Az első Korinthusi levét 13. fejezete pontos definíciót ad a szeretetről. Pontosan leírja, milyen az igazi szeretet, és hogyan viselkedik. Pál többek között a következő kifejezéseket használja: </a:t>
            </a:r>
          </a:p>
          <a:p>
            <a:r>
              <a:rPr lang="hu-HU" sz="1200" kern="1200" dirty="0" smtClean="0">
                <a:solidFill>
                  <a:schemeClr val="tx1"/>
                </a:solidFill>
                <a:effectLst/>
                <a:latin typeface="+mn-lt"/>
                <a:ea typeface="+mn-ea"/>
                <a:cs typeface="+mn-cs"/>
              </a:rPr>
              <a:t>- hosszútűrő </a:t>
            </a:r>
          </a:p>
          <a:p>
            <a:r>
              <a:rPr lang="hu-HU" sz="1200" kern="1200" dirty="0" smtClean="0">
                <a:solidFill>
                  <a:schemeClr val="tx1"/>
                </a:solidFill>
                <a:effectLst/>
                <a:latin typeface="+mn-lt"/>
                <a:ea typeface="+mn-ea"/>
                <a:cs typeface="+mn-cs"/>
              </a:rPr>
              <a:t>- kedves</a:t>
            </a:r>
          </a:p>
          <a:p>
            <a:r>
              <a:rPr lang="hu-HU" sz="1200" kern="1200" dirty="0" smtClean="0">
                <a:solidFill>
                  <a:schemeClr val="tx1"/>
                </a:solidFill>
                <a:effectLst/>
                <a:latin typeface="+mn-lt"/>
                <a:ea typeface="+mn-ea"/>
                <a:cs typeface="+mn-cs"/>
              </a:rPr>
              <a:t>- nem irigykedik</a:t>
            </a:r>
          </a:p>
          <a:p>
            <a:r>
              <a:rPr lang="hu-HU" sz="1200" kern="1200" dirty="0" smtClean="0">
                <a:solidFill>
                  <a:schemeClr val="tx1"/>
                </a:solidFill>
                <a:effectLst/>
                <a:latin typeface="+mn-lt"/>
                <a:ea typeface="+mn-ea"/>
                <a:cs typeface="+mn-cs"/>
              </a:rPr>
              <a:t>- mindent elvisel</a:t>
            </a:r>
          </a:p>
          <a:p>
            <a:r>
              <a:rPr lang="hu-HU" sz="1200" kern="1200" dirty="0" smtClean="0">
                <a:solidFill>
                  <a:schemeClr val="tx1"/>
                </a:solidFill>
                <a:effectLst/>
                <a:latin typeface="+mn-lt"/>
                <a:ea typeface="+mn-ea"/>
                <a:cs typeface="+mn-cs"/>
              </a:rPr>
              <a:t>- soha nem múlik 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Tudom, már felmerült bennetek a kérdés: vajon ki képes így szeretni? A válasz, hogy Isten tud. És mi is tudunk, ha Ő bennünk él.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8</a:t>
            </a:fld>
            <a:endParaRPr lang="en-US"/>
          </a:p>
        </p:txBody>
      </p:sp>
    </p:spTree>
    <p:extLst>
      <p:ext uri="{BB962C8B-B14F-4D97-AF65-F5344CB8AC3E}">
        <p14:creationId xmlns:p14="http://schemas.microsoft.com/office/powerpoint/2010/main" val="414962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634740"/>
            <a:ext cx="5486400" cy="3600450"/>
          </a:xfrm>
        </p:spPr>
        <p:txBody>
          <a:bodyPr/>
          <a:lstStyle/>
          <a:p>
            <a:r>
              <a:rPr lang="hu-HU" sz="1200" kern="1200" dirty="0" smtClean="0">
                <a:solidFill>
                  <a:schemeClr val="tx1"/>
                </a:solidFill>
                <a:effectLst/>
                <a:latin typeface="+mn-lt"/>
                <a:ea typeface="+mn-ea"/>
                <a:cs typeface="+mn-cs"/>
              </a:rPr>
              <a:t>Tudom, már felmerült bennetek a kérdés: vajon ki képes így szeretni? A válasz, hogy Isten tud. És mi is tudunk, ha Ő bennünk él.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Tudjuk, hogy Isten képes így szeretni, hiszen így szól: </a:t>
            </a:r>
            <a:r>
              <a:rPr lang="hu-HU" sz="1200" i="1" kern="1200" dirty="0" smtClean="0">
                <a:solidFill>
                  <a:schemeClr val="tx1"/>
                </a:solidFill>
                <a:effectLst/>
                <a:latin typeface="+mn-lt"/>
                <a:ea typeface="+mn-ea"/>
                <a:cs typeface="+mn-cs"/>
              </a:rPr>
              <a:t>„… mert örökkévaló szeretettel szerettelek téged, azért terjesztettem reád az én irgalmasságomat.” (Jeremiás 31:3).</a:t>
            </a:r>
            <a:r>
              <a:rPr lang="hu-HU" sz="1200" kern="1200" dirty="0" smtClean="0">
                <a:solidFill>
                  <a:schemeClr val="tx1"/>
                </a:solidFill>
                <a:effectLst/>
                <a:latin typeface="+mn-lt"/>
                <a:ea typeface="+mn-ea"/>
                <a:cs typeface="+mn-cs"/>
              </a:rPr>
              <a:t> Jelenünktől, vagy bűneinkkel vívott mindennapos küzdelmeinktől, gyakori elbukásunktól függetlenül Ő még mindig szeret bennünket. Soha nem adja fel irántunk áradó szeretetét, vagy azt, hogy magához vonzzon bennünket. Istennel ápolt napi kapcsolatunk elengedhetetlen ahhoz, hogy másokat úgy tudjunk szeretni, ahogyan Isten szeret.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Mindenki, aki a mennyei családba született, különleges értelemben a mi Urunk testvére. Krisztus szeretete köti össze az Ő családjának tagjait. Ahol csak megnyilvánul ez a szeretet, ott feltárul az isteni kapcsolat. 1János 4:7 szerint: „… </a:t>
            </a:r>
            <a:r>
              <a:rPr lang="hu-HU" sz="1200" i="1" kern="1200" dirty="0" smtClean="0">
                <a:solidFill>
                  <a:schemeClr val="tx1"/>
                </a:solidFill>
                <a:effectLst/>
                <a:latin typeface="+mn-lt"/>
                <a:ea typeface="+mn-ea"/>
                <a:cs typeface="+mn-cs"/>
              </a:rPr>
              <a:t>mindaz, aki szeret, az Istentől született, és ismeri az Istent.”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Hallgassuk meg, hogyan támasztja alá a Prófétaság Lelkének következő két rövid idézete János apostol üzenetét!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nem leli kedvét az olyan emberben, aki </a:t>
            </a:r>
            <a:r>
              <a:rPr lang="hu-HU" sz="1200" u="sng" kern="1200" dirty="0" smtClean="0">
                <a:solidFill>
                  <a:schemeClr val="tx1"/>
                </a:solidFill>
                <a:effectLst/>
                <a:latin typeface="+mn-lt"/>
                <a:ea typeface="+mn-ea"/>
                <a:cs typeface="+mn-cs"/>
              </a:rPr>
              <a:t>csak a saját dolgaival törődik</a:t>
            </a:r>
            <a:r>
              <a:rPr lang="hu-HU" sz="1200" kern="1200" dirty="0" smtClean="0">
                <a:solidFill>
                  <a:schemeClr val="tx1"/>
                </a:solidFill>
                <a:effectLst/>
                <a:latin typeface="+mn-lt"/>
                <a:ea typeface="+mn-ea"/>
                <a:cs typeface="+mn-cs"/>
              </a:rPr>
              <a:t> és mások szükségletei előtt becsukja a szemét. (kiemelés a szerzőtől)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Isten szívünkben élő szeretete</a:t>
            </a:r>
            <a:r>
              <a:rPr lang="hu-HU" sz="1200" kern="1200" dirty="0" smtClean="0">
                <a:solidFill>
                  <a:schemeClr val="tx1"/>
                </a:solidFill>
                <a:effectLst/>
                <a:latin typeface="+mn-lt"/>
                <a:ea typeface="+mn-ea"/>
                <a:cs typeface="+mn-cs"/>
              </a:rPr>
              <a:t> a felebarátunk szeretetének egyetlen forrása. (kiemelés a szerzőtől)</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E.G. White: </a:t>
            </a:r>
            <a:r>
              <a:rPr lang="hu-HU" sz="1200" i="1" kern="1200" dirty="0" smtClean="0">
                <a:solidFill>
                  <a:schemeClr val="tx1"/>
                </a:solidFill>
                <a:effectLst/>
                <a:latin typeface="+mn-lt"/>
                <a:ea typeface="+mn-ea"/>
                <a:cs typeface="+mn-cs"/>
              </a:rPr>
              <a:t>Egészségügyi tanácsok </a:t>
            </a:r>
            <a:r>
              <a:rPr lang="hu-HU" sz="1200" kern="1200" dirty="0" smtClean="0">
                <a:solidFill>
                  <a:schemeClr val="tx1"/>
                </a:solidFill>
                <a:effectLst/>
                <a:latin typeface="+mn-lt"/>
                <a:ea typeface="+mn-ea"/>
                <a:cs typeface="+mn-cs"/>
              </a:rPr>
              <a:t>(Mountain </a:t>
            </a:r>
            <a:r>
              <a:rPr lang="hu-HU" sz="1200" kern="1200" dirty="0" err="1" smtClean="0">
                <a:solidFill>
                  <a:schemeClr val="tx1"/>
                </a:solidFill>
                <a:effectLst/>
                <a:latin typeface="+mn-lt"/>
                <a:ea typeface="+mn-ea"/>
                <a:cs typeface="+mn-cs"/>
              </a:rPr>
              <a:t>View</a:t>
            </a:r>
            <a:r>
              <a:rPr lang="hu-HU" sz="1200" kern="1200" dirty="0" smtClean="0">
                <a:solidFill>
                  <a:schemeClr val="tx1"/>
                </a:solidFill>
                <a:effectLst/>
                <a:latin typeface="+mn-lt"/>
                <a:ea typeface="+mn-ea"/>
                <a:cs typeface="+mn-cs"/>
              </a:rPr>
              <a:t>, CA: </a:t>
            </a:r>
            <a:r>
              <a:rPr lang="hu-HU" sz="1200" kern="1200" dirty="0" err="1" smtClean="0">
                <a:solidFill>
                  <a:schemeClr val="tx1"/>
                </a:solidFill>
                <a:effectLst/>
                <a:latin typeface="+mn-lt"/>
                <a:ea typeface="+mn-ea"/>
                <a:cs typeface="+mn-cs"/>
              </a:rPr>
              <a:t>Pacific</a:t>
            </a:r>
            <a:r>
              <a:rPr lang="hu-HU" sz="1200" kern="1200" dirty="0" smtClean="0">
                <a:solidFill>
                  <a:schemeClr val="tx1"/>
                </a:solidFill>
                <a:effectLst/>
                <a:latin typeface="+mn-lt"/>
                <a:ea typeface="+mn-ea"/>
                <a:cs typeface="+mn-cs"/>
              </a:rPr>
              <a:t> Press Publishing </a:t>
            </a:r>
            <a:r>
              <a:rPr lang="hu-HU" sz="1200" kern="1200" dirty="0" err="1" smtClean="0">
                <a:solidFill>
                  <a:schemeClr val="tx1"/>
                </a:solidFill>
                <a:effectLst/>
                <a:latin typeface="+mn-lt"/>
                <a:ea typeface="+mn-ea"/>
                <a:cs typeface="+mn-cs"/>
              </a:rPr>
              <a:t>Association</a:t>
            </a:r>
            <a:r>
              <a:rPr lang="hu-HU" sz="1200" kern="1200" dirty="0" smtClean="0">
                <a:solidFill>
                  <a:schemeClr val="tx1"/>
                </a:solidFill>
                <a:effectLst/>
                <a:latin typeface="+mn-lt"/>
                <a:ea typeface="+mn-ea"/>
                <a:cs typeface="+mn-cs"/>
              </a:rPr>
              <a:t>, 1923), 309. o.</a:t>
            </a:r>
          </a:p>
          <a:p>
            <a:r>
              <a:rPr lang="hu-HU" sz="1200" kern="1200" dirty="0" smtClean="0">
                <a:solidFill>
                  <a:schemeClr val="tx1"/>
                </a:solidFill>
                <a:effectLst/>
                <a:latin typeface="+mn-lt"/>
                <a:ea typeface="+mn-ea"/>
                <a:cs typeface="+mn-cs"/>
              </a:rPr>
              <a:t>E.G. White: </a:t>
            </a:r>
            <a:r>
              <a:rPr lang="hu-HU" sz="1200" i="1" kern="1200" dirty="0" smtClean="0">
                <a:solidFill>
                  <a:schemeClr val="tx1"/>
                </a:solidFill>
                <a:effectLst/>
                <a:latin typeface="+mn-lt"/>
                <a:ea typeface="+mn-ea"/>
                <a:cs typeface="+mn-cs"/>
              </a:rPr>
              <a:t>Jézus élete</a:t>
            </a:r>
            <a:r>
              <a:rPr lang="hu-HU" sz="1200" kern="1200" dirty="0" smtClean="0">
                <a:solidFill>
                  <a:schemeClr val="tx1"/>
                </a:solidFill>
                <a:effectLst/>
                <a:latin typeface="+mn-lt"/>
                <a:ea typeface="+mn-ea"/>
                <a:cs typeface="+mn-cs"/>
              </a:rPr>
              <a:t> (Mountain </a:t>
            </a:r>
            <a:r>
              <a:rPr lang="hu-HU" sz="1200" kern="1200" dirty="0" err="1" smtClean="0">
                <a:solidFill>
                  <a:schemeClr val="tx1"/>
                </a:solidFill>
                <a:effectLst/>
                <a:latin typeface="+mn-lt"/>
                <a:ea typeface="+mn-ea"/>
                <a:cs typeface="+mn-cs"/>
              </a:rPr>
              <a:t>View</a:t>
            </a:r>
            <a:r>
              <a:rPr lang="hu-HU" sz="1200" kern="1200" dirty="0" smtClean="0">
                <a:solidFill>
                  <a:schemeClr val="tx1"/>
                </a:solidFill>
                <a:effectLst/>
                <a:latin typeface="+mn-lt"/>
                <a:ea typeface="+mn-ea"/>
                <a:cs typeface="+mn-cs"/>
              </a:rPr>
              <a:t>, CA: </a:t>
            </a:r>
            <a:r>
              <a:rPr lang="hu-HU" sz="1200" kern="1200" dirty="0" err="1" smtClean="0">
                <a:solidFill>
                  <a:schemeClr val="tx1"/>
                </a:solidFill>
                <a:effectLst/>
                <a:latin typeface="+mn-lt"/>
                <a:ea typeface="+mn-ea"/>
                <a:cs typeface="+mn-cs"/>
              </a:rPr>
              <a:t>Pacific</a:t>
            </a:r>
            <a:r>
              <a:rPr lang="hu-HU" sz="1200" kern="1200" dirty="0" smtClean="0">
                <a:solidFill>
                  <a:schemeClr val="tx1"/>
                </a:solidFill>
                <a:effectLst/>
                <a:latin typeface="+mn-lt"/>
                <a:ea typeface="+mn-ea"/>
                <a:cs typeface="+mn-cs"/>
              </a:rPr>
              <a:t> Press Publishing </a:t>
            </a:r>
            <a:r>
              <a:rPr lang="hu-HU" sz="1200" kern="1200" dirty="0" err="1" smtClean="0">
                <a:solidFill>
                  <a:schemeClr val="tx1"/>
                </a:solidFill>
                <a:effectLst/>
                <a:latin typeface="+mn-lt"/>
                <a:ea typeface="+mn-ea"/>
                <a:cs typeface="+mn-cs"/>
              </a:rPr>
              <a:t>Association</a:t>
            </a:r>
            <a:r>
              <a:rPr lang="hu-HU" sz="1200" kern="1200" dirty="0" smtClean="0">
                <a:solidFill>
                  <a:schemeClr val="tx1"/>
                </a:solidFill>
                <a:effectLst/>
                <a:latin typeface="+mn-lt"/>
                <a:ea typeface="+mn-ea"/>
                <a:cs typeface="+mn-cs"/>
              </a:rPr>
              <a:t>, 1898), 505. o.</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06FE19-A642-DF43-B799-A6D22B90B17F}" type="slidenum">
              <a:rPr lang="en-US" smtClean="0"/>
              <a:t>9</a:t>
            </a:fld>
            <a:endParaRPr lang="en-US"/>
          </a:p>
        </p:txBody>
      </p:sp>
    </p:spTree>
    <p:extLst>
      <p:ext uri="{BB962C8B-B14F-4D97-AF65-F5344CB8AC3E}">
        <p14:creationId xmlns:p14="http://schemas.microsoft.com/office/powerpoint/2010/main" val="168049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4/20/2020</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86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06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4/20/2020</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72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4/20/2020</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7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4/20/2020</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86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038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5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352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15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4/20/2020</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501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78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4/20/2020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3571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2">
            <a:extLst>
              <a:ext uri="{FF2B5EF4-FFF2-40B4-BE49-F238E27FC236}">
                <a16:creationId xmlns=""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D734368B-9D50-8245-9E06-6F06D634842E}"/>
              </a:ext>
            </a:extLst>
          </p:cNvPr>
          <p:cNvSpPr>
            <a:spLocks noGrp="1"/>
          </p:cNvSpPr>
          <p:nvPr>
            <p:ph type="ctrTitle"/>
          </p:nvPr>
        </p:nvSpPr>
        <p:spPr>
          <a:xfrm>
            <a:off x="7682948" y="1380530"/>
            <a:ext cx="4283765" cy="3111957"/>
          </a:xfrm>
        </p:spPr>
        <p:txBody>
          <a:bodyPr anchor="ctr">
            <a:normAutofit fontScale="90000"/>
          </a:bodyPr>
          <a:lstStyle/>
          <a:p>
            <a:pPr algn="ctr">
              <a:lnSpc>
                <a:spcPct val="100000"/>
              </a:lnSpc>
            </a:pPr>
            <a:r>
              <a:rPr lang="hu-HU" b="1" dirty="0" smtClean="0">
                <a:solidFill>
                  <a:schemeClr val="tx1"/>
                </a:solidFill>
                <a:latin typeface="Avenir Next" panose="020B0503020202020204" pitchFamily="34" charset="0"/>
              </a:rPr>
              <a:t>KRISZTUS CSODÁLATOS</a:t>
            </a:r>
            <a:r>
              <a:rPr lang="en-US" b="1" dirty="0" smtClean="0">
                <a:solidFill>
                  <a:schemeClr val="tx1"/>
                </a:solidFill>
                <a:latin typeface="Avenir Next" panose="020B0503020202020204" pitchFamily="34" charset="0"/>
              </a:rPr>
              <a:t> </a:t>
            </a:r>
            <a:r>
              <a:rPr lang="hu-HU" b="1" dirty="0" smtClean="0">
                <a:solidFill>
                  <a:schemeClr val="tx1"/>
                </a:solidFill>
                <a:latin typeface="Avenir Next" panose="020B0503020202020204" pitchFamily="34" charset="0"/>
              </a:rPr>
              <a:t>SZERETETE</a:t>
            </a:r>
            <a:r>
              <a:rPr lang="en-US" b="1" dirty="0" smtClean="0">
                <a:solidFill>
                  <a:schemeClr val="tx1"/>
                </a:solidFill>
                <a:latin typeface="Avenir Next" panose="020B0503020202020204" pitchFamily="34" charset="0"/>
              </a:rPr>
              <a:t> </a:t>
            </a:r>
            <a:r>
              <a:rPr lang="hu-HU" b="1" dirty="0" smtClean="0">
                <a:solidFill>
                  <a:schemeClr val="tx1"/>
                </a:solidFill>
                <a:latin typeface="Avenir Next" panose="020B0503020202020204" pitchFamily="34" charset="0"/>
              </a:rPr>
              <a:t/>
            </a:r>
            <a:br>
              <a:rPr lang="hu-HU" b="1" dirty="0" smtClean="0">
                <a:solidFill>
                  <a:schemeClr val="tx1"/>
                </a:solidFill>
                <a:latin typeface="Avenir Next" panose="020B0503020202020204" pitchFamily="34" charset="0"/>
              </a:rPr>
            </a:br>
            <a:r>
              <a:rPr lang="hu-HU" b="1" dirty="0" smtClean="0">
                <a:solidFill>
                  <a:srgbClr val="92D050"/>
                </a:solidFill>
                <a:latin typeface="Avenir Next" panose="020B0503020202020204" pitchFamily="34" charset="0"/>
              </a:rPr>
              <a:t>SÜRGET MINKET</a:t>
            </a:r>
            <a:r>
              <a:rPr lang="en-US" dirty="0">
                <a:solidFill>
                  <a:schemeClr val="tx1"/>
                </a:solidFill>
                <a:latin typeface="Avenir Next" panose="020B0503020202020204" pitchFamily="34" charset="0"/>
              </a:rPr>
              <a:t/>
            </a:r>
            <a:br>
              <a:rPr lang="en-US" dirty="0">
                <a:solidFill>
                  <a:schemeClr val="tx1"/>
                </a:solidFill>
                <a:latin typeface="Avenir Next" panose="020B0503020202020204" pitchFamily="34" charset="0"/>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 xmlns:a16="http://schemas.microsoft.com/office/drawing/2014/main" id="{7355226D-06D1-9149-A060-0B3C481E625C}"/>
              </a:ext>
            </a:extLst>
          </p:cNvPr>
          <p:cNvSpPr>
            <a:spLocks noGrp="1"/>
          </p:cNvSpPr>
          <p:nvPr>
            <p:ph type="subTitle" idx="1"/>
          </p:nvPr>
        </p:nvSpPr>
        <p:spPr>
          <a:xfrm>
            <a:off x="8109236" y="3209155"/>
            <a:ext cx="3511233" cy="667107"/>
          </a:xfrm>
        </p:spPr>
        <p:txBody>
          <a:bodyPr anchor="t">
            <a:normAutofit/>
          </a:bodyPr>
          <a:lstStyle/>
          <a:p>
            <a:pPr algn="ctr"/>
            <a:r>
              <a:rPr lang="hu-HU" sz="1200" dirty="0" smtClean="0"/>
              <a:t>ÍRTA: </a:t>
            </a:r>
            <a:r>
              <a:rPr lang="en-US" sz="1200" dirty="0" smtClean="0"/>
              <a:t>Heather-Dawn </a:t>
            </a:r>
            <a:r>
              <a:rPr lang="en-US" sz="1200" dirty="0"/>
              <a:t>Small </a:t>
            </a:r>
          </a:p>
        </p:txBody>
      </p:sp>
      <p:pic>
        <p:nvPicPr>
          <p:cNvPr id="15" name="Picture 3">
            <a:extLst>
              <a:ext uri="{FF2B5EF4-FFF2-40B4-BE49-F238E27FC236}">
                <a16:creationId xmlns="" xmlns:a16="http://schemas.microsoft.com/office/drawing/2014/main" id="{B15D9732-D232-452B-A8BF-74C10BE11E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7537685" cy="6857990"/>
          </a:xfrm>
          <a:prstGeom prst="rect">
            <a:avLst/>
          </a:prstGeom>
        </p:spPr>
      </p:pic>
      <p:sp>
        <p:nvSpPr>
          <p:cNvPr id="29" name="Rectangle 24">
            <a:extLst>
              <a:ext uri="{FF2B5EF4-FFF2-40B4-BE49-F238E27FC236}">
                <a16:creationId xmlns=""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Subtitle 2">
            <a:extLst>
              <a:ext uri="{FF2B5EF4-FFF2-40B4-BE49-F238E27FC236}">
                <a16:creationId xmlns="" xmlns:a16="http://schemas.microsoft.com/office/drawing/2014/main" id="{EDDAD02B-9740-C443-92CA-62D41D19BAC3}"/>
              </a:ext>
            </a:extLst>
          </p:cNvPr>
          <p:cNvSpPr txBox="1">
            <a:spLocks/>
          </p:cNvSpPr>
          <p:nvPr/>
        </p:nvSpPr>
        <p:spPr>
          <a:xfrm>
            <a:off x="7537705" y="4603944"/>
            <a:ext cx="4657606" cy="1626167"/>
          </a:xfrm>
          <a:prstGeom prst="rect">
            <a:avLst/>
          </a:prstGeom>
        </p:spPr>
        <p:txBody>
          <a:bodyPr vert="horz" lIns="91440" tIns="45720" rIns="91440" bIns="45720" rtlCol="0" anchor="t">
            <a:no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hu-HU" sz="1400" dirty="0" smtClean="0">
                <a:solidFill>
                  <a:schemeClr val="tx1"/>
                </a:solidFill>
              </a:rPr>
              <a:t>A GENERÁL KONFERENCIA </a:t>
            </a:r>
          </a:p>
          <a:p>
            <a:pPr algn="ctr"/>
            <a:r>
              <a:rPr lang="hu-HU" sz="1400" dirty="0" smtClean="0">
                <a:solidFill>
                  <a:schemeClr val="tx1"/>
                </a:solidFill>
              </a:rPr>
              <a:t>Női szolgálatok osztályának KIEMELT NAPJA </a:t>
            </a:r>
          </a:p>
          <a:p>
            <a:pPr algn="ctr"/>
            <a:r>
              <a:rPr lang="hu-HU" dirty="0" smtClean="0">
                <a:solidFill>
                  <a:schemeClr val="tx1"/>
                </a:solidFill>
              </a:rPr>
              <a:t>2020 </a:t>
            </a:r>
            <a:endParaRPr lang="hu-HU" dirty="0">
              <a:solidFill>
                <a:schemeClr val="tx1"/>
              </a:solidFill>
            </a:endParaRPr>
          </a:p>
        </p:txBody>
      </p:sp>
    </p:spTree>
    <p:extLst>
      <p:ext uri="{BB962C8B-B14F-4D97-AF65-F5344CB8AC3E}">
        <p14:creationId xmlns:p14="http://schemas.microsoft.com/office/powerpoint/2010/main" val="8744947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 xmlns:a16="http://schemas.microsoft.com/office/drawing/2014/main" id="{1BB56EB9-078F-4952-AC1F-149C7A0AE4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BC4C378-90CB-AE4B-9D8F-EB8B7D616DDD}"/>
              </a:ext>
            </a:extLst>
          </p:cNvPr>
          <p:cNvSpPr>
            <a:spLocks noGrp="1"/>
          </p:cNvSpPr>
          <p:nvPr>
            <p:ph type="title"/>
          </p:nvPr>
        </p:nvSpPr>
        <p:spPr>
          <a:xfrm>
            <a:off x="134399" y="944752"/>
            <a:ext cx="4235895" cy="1462692"/>
          </a:xfrm>
        </p:spPr>
        <p:txBody>
          <a:bodyPr>
            <a:normAutofit/>
          </a:bodyPr>
          <a:lstStyle/>
          <a:p>
            <a:pPr algn="ctr"/>
            <a:r>
              <a:rPr lang="en-US" sz="3200" b="1" dirty="0">
                <a:solidFill>
                  <a:srgbClr val="C00000"/>
                </a:solidFill>
                <a:latin typeface="Avenir Next" panose="020B0503020202020204" pitchFamily="34" charset="0"/>
              </a:rPr>
              <a:t>AZ ÉN SZERETETEM </a:t>
            </a:r>
            <a:r>
              <a:rPr lang="en-US" sz="3200" b="1" dirty="0">
                <a:solidFill>
                  <a:schemeClr val="bg1"/>
                </a:solidFill>
                <a:latin typeface="Avenir Next" panose="020B0503020202020204" pitchFamily="34" charset="0"/>
              </a:rPr>
              <a:t>ISTEN IRÁNT</a:t>
            </a:r>
            <a:r>
              <a:rPr lang="en-US" sz="3200" dirty="0" smtClean="0">
                <a:solidFill>
                  <a:schemeClr val="bg1"/>
                </a:solidFill>
                <a:latin typeface="Avenir Next" panose="020B0503020202020204" pitchFamily="34" charset="0"/>
              </a:rPr>
              <a:t/>
            </a:r>
            <a:br>
              <a:rPr lang="en-US" sz="3200" dirty="0" smtClean="0">
                <a:solidFill>
                  <a:schemeClr val="bg1"/>
                </a:solidFill>
                <a:latin typeface="Avenir Next" panose="020B0503020202020204" pitchFamily="34" charset="0"/>
              </a:rPr>
            </a:br>
            <a:endParaRPr lang="en-US" sz="3200" dirty="0">
              <a:solidFill>
                <a:schemeClr val="bg1"/>
              </a:solidFill>
              <a:latin typeface="Avenir Next" panose="020B0503020202020204" pitchFamily="34" charset="0"/>
            </a:endParaRPr>
          </a:p>
        </p:txBody>
      </p:sp>
      <p:sp>
        <p:nvSpPr>
          <p:cNvPr id="20" name="Rectangle 10">
            <a:extLst>
              <a:ext uri="{FF2B5EF4-FFF2-40B4-BE49-F238E27FC236}">
                <a16:creationId xmlns="" xmlns:a16="http://schemas.microsoft.com/office/drawing/2014/main" id="{10058680-D07C-4893-B2B7-91543F18AB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 xmlns:a16="http://schemas.microsoft.com/office/drawing/2014/main" id="{7B42427A-0A1F-4A55-8705-D9179F1E0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14">
            <a:extLst>
              <a:ext uri="{FF2B5EF4-FFF2-40B4-BE49-F238E27FC236}">
                <a16:creationId xmlns="" xmlns:a16="http://schemas.microsoft.com/office/drawing/2014/main" id="{EE54A6FE-D8CB-48A3-900B-053D4EBD3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ADE19CC7-8A86-B84C-BC06-0C02268C5C57}"/>
              </a:ext>
            </a:extLst>
          </p:cNvPr>
          <p:cNvSpPr>
            <a:spLocks noGrp="1"/>
          </p:cNvSpPr>
          <p:nvPr>
            <p:ph idx="1"/>
          </p:nvPr>
        </p:nvSpPr>
        <p:spPr>
          <a:xfrm>
            <a:off x="1" y="2231136"/>
            <a:ext cx="4149854" cy="4474464"/>
          </a:xfrm>
        </p:spPr>
        <p:txBody>
          <a:bodyPr anchor="t">
            <a:normAutofit/>
          </a:bodyPr>
          <a:lstStyle/>
          <a:p>
            <a:pPr marL="0" indent="0" algn="ctr">
              <a:buNone/>
            </a:pPr>
            <a:r>
              <a:rPr lang="hu-HU" sz="2000" dirty="0">
                <a:solidFill>
                  <a:schemeClr val="bg1">
                    <a:lumMod val="75000"/>
                    <a:lumOff val="25000"/>
                  </a:schemeClr>
                </a:solidFill>
              </a:rPr>
              <a:t>János apostol egyértelműen ír első levele 4. fejezetében. A 7. versben azt tanácsolja nekünk, hogy szeressük egymást, majd elmagyarázza, hogy a szeretet képessége </a:t>
            </a:r>
            <a:r>
              <a:rPr lang="hu-HU" sz="2000" b="1" u="sng" dirty="0">
                <a:solidFill>
                  <a:srgbClr val="C00000"/>
                </a:solidFill>
              </a:rPr>
              <a:t>Isten megismeréséből </a:t>
            </a:r>
            <a:r>
              <a:rPr lang="hu-HU" sz="2000" dirty="0">
                <a:solidFill>
                  <a:schemeClr val="bg1">
                    <a:lumMod val="75000"/>
                    <a:lumOff val="25000"/>
                  </a:schemeClr>
                </a:solidFill>
              </a:rPr>
              <a:t>ered. A 8. versben ismét kijelenti ezt, csak tagadó formában, hogy még jobban felhívja a figyelmünket: „Aki nem szeret, </a:t>
            </a:r>
            <a:r>
              <a:rPr lang="hu-HU" sz="2000" b="1" u="sng" dirty="0">
                <a:solidFill>
                  <a:srgbClr val="C00000"/>
                </a:solidFill>
              </a:rPr>
              <a:t>nem ismerte meg az Istent;</a:t>
            </a:r>
            <a:r>
              <a:rPr lang="hu-HU" sz="2000" dirty="0">
                <a:solidFill>
                  <a:schemeClr val="bg1">
                    <a:lumMod val="75000"/>
                    <a:lumOff val="25000"/>
                  </a:schemeClr>
                </a:solidFill>
              </a:rPr>
              <a:t> …” </a:t>
            </a:r>
            <a:endParaRPr lang="en-US" sz="2000" dirty="0">
              <a:solidFill>
                <a:schemeClr val="bg1">
                  <a:lumMod val="75000"/>
                  <a:lumOff val="25000"/>
                </a:schemeClr>
              </a:solidFill>
            </a:endParaRPr>
          </a:p>
        </p:txBody>
      </p:sp>
      <p:pic>
        <p:nvPicPr>
          <p:cNvPr id="4" name="Picture 3">
            <a:extLst>
              <a:ext uri="{FF2B5EF4-FFF2-40B4-BE49-F238E27FC236}">
                <a16:creationId xmlns="" xmlns:a16="http://schemas.microsoft.com/office/drawing/2014/main" id="{B5ED085A-5C15-714E-9A83-9E62E05F1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1830" y="601200"/>
            <a:ext cx="7503636" cy="5789365"/>
          </a:xfrm>
          <a:prstGeom prst="rect">
            <a:avLst/>
          </a:prstGeom>
        </p:spPr>
      </p:pic>
    </p:spTree>
    <p:extLst>
      <p:ext uri="{BB962C8B-B14F-4D97-AF65-F5344CB8AC3E}">
        <p14:creationId xmlns:p14="http://schemas.microsoft.com/office/powerpoint/2010/main" val="20207414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30C5509-8054-FB48-87D3-60B50B9592B7}"/>
              </a:ext>
            </a:extLst>
          </p:cNvPr>
          <p:cNvSpPr>
            <a:spLocks noGrp="1"/>
          </p:cNvSpPr>
          <p:nvPr>
            <p:ph type="title"/>
          </p:nvPr>
        </p:nvSpPr>
        <p:spPr>
          <a:xfrm>
            <a:off x="581194" y="1097280"/>
            <a:ext cx="6309002" cy="1267968"/>
          </a:xfrm>
        </p:spPr>
        <p:txBody>
          <a:bodyPr>
            <a:normAutofit/>
          </a:bodyPr>
          <a:lstStyle/>
          <a:p>
            <a:pPr algn="ctr"/>
            <a:r>
              <a:rPr lang="hu-HU" sz="3200" b="1" dirty="0" smtClean="0">
                <a:solidFill>
                  <a:schemeClr val="tx2"/>
                </a:solidFill>
                <a:latin typeface="Avenir Next" panose="020B0503020202020204" pitchFamily="34" charset="0"/>
              </a:rPr>
              <a:t>ISTEN </a:t>
            </a:r>
            <a:r>
              <a:rPr lang="hu-HU" sz="3200" b="1" dirty="0" smtClean="0">
                <a:solidFill>
                  <a:srgbClr val="C00000"/>
                </a:solidFill>
                <a:latin typeface="Avenir Next" panose="020B0503020202020204" pitchFamily="34" charset="0"/>
              </a:rPr>
              <a:t>CSODÁLATOS SZERETETE</a:t>
            </a:r>
            <a:r>
              <a:rPr lang="en-US" sz="3200" dirty="0">
                <a:solidFill>
                  <a:srgbClr val="C00000"/>
                </a:solidFill>
                <a:latin typeface="Avenir Next" panose="020B0503020202020204" pitchFamily="34" charset="0"/>
              </a:rPr>
              <a:t/>
            </a:r>
            <a:br>
              <a:rPr lang="en-US" sz="3200" dirty="0">
                <a:solidFill>
                  <a:srgbClr val="C00000"/>
                </a:solidFill>
                <a:latin typeface="Avenir Next" panose="020B0503020202020204" pitchFamily="34" charset="0"/>
              </a:rPr>
            </a:br>
            <a:endParaRPr lang="en-US" sz="3200" dirty="0">
              <a:solidFill>
                <a:srgbClr val="C00000"/>
              </a:solidFill>
              <a:latin typeface="Avenir Next" panose="020B0503020202020204" pitchFamily="34" charset="0"/>
            </a:endParaRPr>
          </a:p>
        </p:txBody>
      </p:sp>
      <p:sp>
        <p:nvSpPr>
          <p:cNvPr id="11" name="Rectangle 1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78B4B69A-33B9-F54D-B4E0-0A37FFC78250}"/>
              </a:ext>
            </a:extLst>
          </p:cNvPr>
          <p:cNvSpPr>
            <a:spLocks noGrp="1"/>
          </p:cNvSpPr>
          <p:nvPr>
            <p:ph idx="1"/>
          </p:nvPr>
        </p:nvSpPr>
        <p:spPr>
          <a:xfrm>
            <a:off x="446534" y="2365248"/>
            <a:ext cx="6443663" cy="4023359"/>
          </a:xfrm>
        </p:spPr>
        <p:txBody>
          <a:bodyPr>
            <a:normAutofit/>
          </a:bodyPr>
          <a:lstStyle/>
          <a:p>
            <a:pPr marL="0" indent="0" algn="ctr">
              <a:buNone/>
            </a:pPr>
            <a:r>
              <a:rPr lang="hu-HU" sz="2800" dirty="0" smtClean="0">
                <a:solidFill>
                  <a:schemeClr val="tx2"/>
                </a:solidFill>
              </a:rPr>
              <a:t>„Mert úgy szerette Isten e világot, </a:t>
            </a:r>
          </a:p>
          <a:p>
            <a:pPr marL="0" indent="0" algn="ctr">
              <a:buNone/>
            </a:pPr>
            <a:r>
              <a:rPr lang="hu-HU" sz="2800" dirty="0" smtClean="0">
                <a:solidFill>
                  <a:schemeClr val="tx2"/>
                </a:solidFill>
              </a:rPr>
              <a:t>hogy az ő egyszülött Fiát adta, hogy valaki</a:t>
            </a:r>
          </a:p>
          <a:p>
            <a:pPr marL="0" indent="0" algn="ctr">
              <a:buNone/>
            </a:pPr>
            <a:r>
              <a:rPr lang="hu-HU" sz="2800" dirty="0" smtClean="0">
                <a:solidFill>
                  <a:schemeClr val="tx2"/>
                </a:solidFill>
              </a:rPr>
              <a:t> hiszen ő benne, el ne vesszen, </a:t>
            </a:r>
          </a:p>
          <a:p>
            <a:pPr marL="0" indent="0" algn="ctr">
              <a:buNone/>
            </a:pPr>
            <a:r>
              <a:rPr lang="hu-HU" sz="2800" dirty="0" smtClean="0">
                <a:solidFill>
                  <a:schemeClr val="tx2"/>
                </a:solidFill>
              </a:rPr>
              <a:t>hanem örök élete legyen.” </a:t>
            </a:r>
          </a:p>
          <a:p>
            <a:pPr marL="0" indent="0" algn="ctr">
              <a:buNone/>
            </a:pPr>
            <a:r>
              <a:rPr lang="hu-HU" sz="2400" dirty="0" smtClean="0">
                <a:solidFill>
                  <a:schemeClr val="tx2"/>
                </a:solidFill>
              </a:rPr>
              <a:t>(</a:t>
            </a:r>
            <a:r>
              <a:rPr lang="hu-HU" sz="2400" dirty="0" err="1" smtClean="0">
                <a:solidFill>
                  <a:schemeClr val="tx2"/>
                </a:solidFill>
              </a:rPr>
              <a:t>Jn</a:t>
            </a:r>
            <a:r>
              <a:rPr lang="hu-HU" sz="2400" dirty="0" smtClean="0">
                <a:solidFill>
                  <a:schemeClr val="tx2"/>
                </a:solidFill>
              </a:rPr>
              <a:t> 3:16)</a:t>
            </a:r>
          </a:p>
          <a:p>
            <a:pPr marL="0" indent="0" algn="ctr">
              <a:buNone/>
            </a:pPr>
            <a:endParaRPr lang="en-US" sz="2400" dirty="0">
              <a:solidFill>
                <a:schemeClr val="tx2"/>
              </a:solidFill>
            </a:endParaRPr>
          </a:p>
        </p:txBody>
      </p:sp>
      <p:pic>
        <p:nvPicPr>
          <p:cNvPr id="4" name="Picture 3" descr="Clouds in the sky&#10;&#10;Description automatically generated">
            <a:extLst>
              <a:ext uri="{FF2B5EF4-FFF2-40B4-BE49-F238E27FC236}">
                <a16:creationId xmlns="" xmlns:a16="http://schemas.microsoft.com/office/drawing/2014/main" id="{4ABC0B20-D221-484B-A743-863BF68D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5689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EA6CAED-6D7A-0E4D-8868-48941BF3AFD7}"/>
              </a:ext>
            </a:extLst>
          </p:cNvPr>
          <p:cNvSpPr>
            <a:spLocks noGrp="1"/>
          </p:cNvSpPr>
          <p:nvPr>
            <p:ph type="title"/>
          </p:nvPr>
        </p:nvSpPr>
        <p:spPr>
          <a:xfrm>
            <a:off x="581193" y="702156"/>
            <a:ext cx="6540462" cy="1013800"/>
          </a:xfrm>
        </p:spPr>
        <p:txBody>
          <a:bodyPr>
            <a:normAutofit fontScale="90000"/>
          </a:bodyPr>
          <a:lstStyle/>
          <a:p>
            <a:r>
              <a:rPr lang="en-US" sz="2100" b="1" dirty="0">
                <a:solidFill>
                  <a:schemeClr val="tx2"/>
                </a:solidFill>
                <a:latin typeface="Avenir Next" panose="020B0503020202020204" pitchFamily="34" charset="0"/>
              </a:rPr>
              <a:t/>
            </a:r>
            <a:br>
              <a:rPr lang="en-US" sz="2100" b="1" dirty="0">
                <a:solidFill>
                  <a:schemeClr val="tx2"/>
                </a:solidFill>
                <a:latin typeface="Avenir Next" panose="020B0503020202020204" pitchFamily="34" charset="0"/>
              </a:rPr>
            </a:br>
            <a:r>
              <a:rPr lang="en-US" sz="3600" b="1" dirty="0" smtClean="0">
                <a:solidFill>
                  <a:schemeClr val="tx1"/>
                </a:solidFill>
                <a:latin typeface="Avenir Next" panose="020B0503020202020204" pitchFamily="34" charset="0"/>
              </a:rPr>
              <a:t>AZ </a:t>
            </a:r>
            <a:r>
              <a:rPr lang="en-US" sz="3600" b="1" dirty="0">
                <a:solidFill>
                  <a:schemeClr val="tx1"/>
                </a:solidFill>
                <a:latin typeface="Avenir Next" panose="020B0503020202020204" pitchFamily="34" charset="0"/>
              </a:rPr>
              <a:t>ÉN SZERETETEM </a:t>
            </a:r>
            <a:r>
              <a:rPr lang="en-US" sz="3600" b="1" dirty="0">
                <a:solidFill>
                  <a:srgbClr val="C00000"/>
                </a:solidFill>
                <a:latin typeface="Avenir Next" panose="020B0503020202020204" pitchFamily="34" charset="0"/>
              </a:rPr>
              <a:t>MÁSOK </a:t>
            </a:r>
            <a:r>
              <a:rPr lang="en-US" sz="3600" b="1" dirty="0" smtClean="0">
                <a:solidFill>
                  <a:srgbClr val="C00000"/>
                </a:solidFill>
                <a:latin typeface="Avenir Next" panose="020B0503020202020204" pitchFamily="34" charset="0"/>
              </a:rPr>
              <a:t>IRÁNT</a:t>
            </a:r>
            <a:r>
              <a:rPr lang="en-US" sz="2100" b="1" dirty="0">
                <a:solidFill>
                  <a:schemeClr val="tx2"/>
                </a:solidFill>
                <a:latin typeface="Avenir Next" panose="020B0503020202020204" pitchFamily="34" charset="0"/>
              </a:rPr>
              <a:t/>
            </a:r>
            <a:br>
              <a:rPr lang="en-US" sz="2100" b="1" dirty="0">
                <a:solidFill>
                  <a:schemeClr val="tx2"/>
                </a:solidFill>
                <a:latin typeface="Avenir Next" panose="020B0503020202020204" pitchFamily="34" charset="0"/>
              </a:rPr>
            </a:br>
            <a:endParaRPr lang="en-US" sz="2100" b="1" dirty="0">
              <a:solidFill>
                <a:schemeClr val="tx2"/>
              </a:solidFill>
              <a:latin typeface="Avenir Next" panose="020B0503020202020204" pitchFamily="34" charset="0"/>
            </a:endParaRPr>
          </a:p>
        </p:txBody>
      </p:sp>
      <p:sp>
        <p:nvSpPr>
          <p:cNvPr id="21" name="Rectangle 2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49D86CCB-DEBE-4C47-93C3-622D2A5916FA}"/>
              </a:ext>
            </a:extLst>
          </p:cNvPr>
          <p:cNvSpPr>
            <a:spLocks noGrp="1"/>
          </p:cNvSpPr>
          <p:nvPr>
            <p:ph idx="1"/>
          </p:nvPr>
        </p:nvSpPr>
        <p:spPr>
          <a:xfrm>
            <a:off x="581194" y="1896533"/>
            <a:ext cx="6309003" cy="3962266"/>
          </a:xfrm>
        </p:spPr>
        <p:txBody>
          <a:bodyPr>
            <a:normAutofit lnSpcReduction="10000"/>
          </a:bodyPr>
          <a:lstStyle/>
          <a:p>
            <a:pPr marL="0" indent="0" algn="ctr">
              <a:buNone/>
            </a:pPr>
            <a:r>
              <a:rPr lang="hu-HU" sz="2400" dirty="0">
                <a:solidFill>
                  <a:schemeClr val="tx2"/>
                </a:solidFill>
              </a:rPr>
              <a:t>Hogyan imádkozunk nap, mint nap? Azt kérjük, hogy az Úr változtassa meg a másik embert? Vagy azt, hogy </a:t>
            </a:r>
            <a:r>
              <a:rPr lang="hu-HU" sz="2400" dirty="0" smtClean="0">
                <a:solidFill>
                  <a:schemeClr val="tx2"/>
                </a:solidFill>
              </a:rPr>
              <a:t>Uram, </a:t>
            </a:r>
            <a:r>
              <a:rPr lang="hu-HU" sz="2400" dirty="0">
                <a:solidFill>
                  <a:schemeClr val="tx2"/>
                </a:solidFill>
              </a:rPr>
              <a:t>engem változtass meg? Ránk tekintve olyan szeretetet látnak mások, ami lenyűgözi őket? Meglátják vajon rajtunk Jézust? Olyan szeretetet kell látniuk, amely kényszerít, irányít és sürget bennünket, hogy szeressük őket, akár mangók, akár </a:t>
            </a:r>
            <a:r>
              <a:rPr lang="hu-HU" sz="2400" dirty="0" err="1">
                <a:solidFill>
                  <a:schemeClr val="tx2"/>
                </a:solidFill>
              </a:rPr>
              <a:t>durianok</a:t>
            </a:r>
            <a:r>
              <a:rPr lang="hu-HU" sz="2400" dirty="0">
                <a:solidFill>
                  <a:schemeClr val="tx2"/>
                </a:solidFill>
              </a:rPr>
              <a:t>. </a:t>
            </a:r>
            <a:endParaRPr lang="en-US" sz="2400" dirty="0">
              <a:solidFill>
                <a:schemeClr val="tx2"/>
              </a:solidFill>
            </a:endParaRPr>
          </a:p>
        </p:txBody>
      </p:sp>
      <p:pic>
        <p:nvPicPr>
          <p:cNvPr id="5" name="Picture 4" descr="A close up of a fruit tree&#10;&#10;Description automatically generated">
            <a:extLst>
              <a:ext uri="{FF2B5EF4-FFF2-40B4-BE49-F238E27FC236}">
                <a16:creationId xmlns="" xmlns:a16="http://schemas.microsoft.com/office/drawing/2014/main" id="{96896E6F-0933-E24F-B497-59804599B8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7568188" y="-1"/>
            <a:ext cx="4623812" cy="3381502"/>
          </a:xfrm>
          <a:prstGeom prst="rect">
            <a:avLst/>
          </a:prstGeom>
        </p:spPr>
      </p:pic>
      <p:pic>
        <p:nvPicPr>
          <p:cNvPr id="6" name="Picture 5" descr="A group of oranges in a pile&#10;&#10;Description automatically generated">
            <a:extLst>
              <a:ext uri="{FF2B5EF4-FFF2-40B4-BE49-F238E27FC236}">
                <a16:creationId xmlns="" xmlns:a16="http://schemas.microsoft.com/office/drawing/2014/main" id="{6FB79B08-46C5-3A41-93D8-71843226A3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7571351" y="3476499"/>
            <a:ext cx="4620649" cy="3381500"/>
          </a:xfrm>
          <a:prstGeom prst="rect">
            <a:avLst/>
          </a:prstGeom>
        </p:spPr>
      </p:pic>
    </p:spTree>
    <p:extLst>
      <p:ext uri="{BB962C8B-B14F-4D97-AF65-F5344CB8AC3E}">
        <p14:creationId xmlns:p14="http://schemas.microsoft.com/office/powerpoint/2010/main" val="121366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A373634-23DE-2F42-87CB-05255A52E694}"/>
              </a:ext>
            </a:extLst>
          </p:cNvPr>
          <p:cNvSpPr>
            <a:spLocks noGrp="1"/>
          </p:cNvSpPr>
          <p:nvPr>
            <p:ph type="title"/>
          </p:nvPr>
        </p:nvSpPr>
        <p:spPr>
          <a:xfrm>
            <a:off x="581193" y="1320718"/>
            <a:ext cx="6309003" cy="1013800"/>
          </a:xfrm>
        </p:spPr>
        <p:txBody>
          <a:bodyPr>
            <a:normAutofit/>
          </a:bodyPr>
          <a:lstStyle/>
          <a:p>
            <a:pPr algn="ctr"/>
            <a:r>
              <a:rPr lang="hu-HU" sz="3200" b="1" dirty="0" smtClean="0">
                <a:solidFill>
                  <a:schemeClr val="tx2"/>
                </a:solidFill>
                <a:latin typeface="Avenir Next" panose="020B0503020202020204" pitchFamily="34" charset="0"/>
              </a:rPr>
              <a:t>KRISZTUS </a:t>
            </a:r>
            <a:r>
              <a:rPr lang="hu-HU" sz="3200" b="1" dirty="0" smtClean="0">
                <a:solidFill>
                  <a:srgbClr val="C00000"/>
                </a:solidFill>
                <a:latin typeface="Avenir Next" panose="020B0503020202020204" pitchFamily="34" charset="0"/>
              </a:rPr>
              <a:t>SZERETETE BENNEM</a:t>
            </a:r>
            <a:r>
              <a:rPr lang="en-US" sz="3200" dirty="0">
                <a:solidFill>
                  <a:schemeClr val="tx2"/>
                </a:solidFill>
                <a:latin typeface="Avenir Next" panose="020B0503020202020204" pitchFamily="34" charset="0"/>
              </a:rPr>
              <a:t/>
            </a:r>
            <a:br>
              <a:rPr lang="en-US" sz="3200" dirty="0">
                <a:solidFill>
                  <a:schemeClr val="tx2"/>
                </a:solidFill>
                <a:latin typeface="Avenir Next" panose="020B0503020202020204" pitchFamily="34" charset="0"/>
              </a:rPr>
            </a:br>
            <a:endParaRPr lang="en-US" sz="3200" dirty="0">
              <a:solidFill>
                <a:schemeClr val="tx2"/>
              </a:solidFill>
              <a:latin typeface="Avenir Next" panose="020B0503020202020204" pitchFamily="34" charset="0"/>
            </a:endParaRPr>
          </a:p>
        </p:txBody>
      </p:sp>
      <p:sp>
        <p:nvSpPr>
          <p:cNvPr id="11" name="Rectangle 1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2CC2D045-2DE7-6047-AC6C-748366B64D28}"/>
              </a:ext>
            </a:extLst>
          </p:cNvPr>
          <p:cNvSpPr>
            <a:spLocks noGrp="1"/>
          </p:cNvSpPr>
          <p:nvPr>
            <p:ph idx="1"/>
          </p:nvPr>
        </p:nvSpPr>
        <p:spPr>
          <a:xfrm>
            <a:off x="581193" y="2609088"/>
            <a:ext cx="6309004" cy="3790459"/>
          </a:xfrm>
        </p:spPr>
        <p:txBody>
          <a:bodyPr>
            <a:normAutofit fontScale="92500" lnSpcReduction="10000"/>
          </a:bodyPr>
          <a:lstStyle/>
          <a:p>
            <a:pPr marL="0" indent="0" algn="ctr">
              <a:buNone/>
            </a:pPr>
            <a:r>
              <a:rPr lang="hu-HU" sz="2400" dirty="0" smtClean="0">
                <a:solidFill>
                  <a:schemeClr val="tx2"/>
                </a:solidFill>
              </a:rPr>
              <a:t>Pál apostol írja </a:t>
            </a:r>
            <a:r>
              <a:rPr lang="en-US" sz="2400" dirty="0" smtClean="0">
                <a:solidFill>
                  <a:schemeClr val="tx2"/>
                </a:solidFill>
              </a:rPr>
              <a:t>a </a:t>
            </a:r>
            <a:r>
              <a:rPr lang="en-US" sz="2400" dirty="0">
                <a:solidFill>
                  <a:schemeClr val="tx2"/>
                </a:solidFill>
              </a:rPr>
              <a:t>2 </a:t>
            </a:r>
            <a:r>
              <a:rPr lang="hu-HU" sz="2400" dirty="0" smtClean="0">
                <a:solidFill>
                  <a:schemeClr val="tx2"/>
                </a:solidFill>
              </a:rPr>
              <a:t>Kor</a:t>
            </a:r>
            <a:r>
              <a:rPr lang="en-US" sz="2400" dirty="0" smtClean="0">
                <a:solidFill>
                  <a:schemeClr val="tx2"/>
                </a:solidFill>
              </a:rPr>
              <a:t> </a:t>
            </a:r>
            <a:r>
              <a:rPr lang="en-US" sz="2400" dirty="0">
                <a:solidFill>
                  <a:schemeClr val="tx2"/>
                </a:solidFill>
              </a:rPr>
              <a:t>5:17 </a:t>
            </a:r>
            <a:r>
              <a:rPr lang="hu-HU" sz="2400" dirty="0" smtClean="0">
                <a:solidFill>
                  <a:schemeClr val="tx2"/>
                </a:solidFill>
              </a:rPr>
              <a:t>igeversbe</a:t>
            </a:r>
            <a:r>
              <a:rPr lang="en-US" sz="2400" dirty="0" smtClean="0">
                <a:solidFill>
                  <a:schemeClr val="tx2"/>
                </a:solidFill>
              </a:rPr>
              <a:t>n</a:t>
            </a:r>
            <a:r>
              <a:rPr lang="en-US" sz="2400" dirty="0">
                <a:solidFill>
                  <a:schemeClr val="tx2"/>
                </a:solidFill>
              </a:rPr>
              <a:t>: </a:t>
            </a:r>
          </a:p>
          <a:p>
            <a:pPr marL="0" indent="0" algn="ctr">
              <a:buNone/>
            </a:pPr>
            <a:r>
              <a:rPr lang="en-US" sz="2800" dirty="0">
                <a:solidFill>
                  <a:schemeClr val="tx2"/>
                </a:solidFill>
              </a:rPr>
              <a:t> </a:t>
            </a:r>
          </a:p>
          <a:p>
            <a:pPr marL="0" indent="0" algn="ctr">
              <a:buNone/>
            </a:pPr>
            <a:r>
              <a:rPr lang="en-US" sz="3200" dirty="0" smtClean="0">
                <a:solidFill>
                  <a:schemeClr val="tx2"/>
                </a:solidFill>
              </a:rPr>
              <a:t>„</a:t>
            </a:r>
            <a:r>
              <a:rPr lang="hu-HU" sz="3200" dirty="0" smtClean="0">
                <a:solidFill>
                  <a:schemeClr val="tx2"/>
                </a:solidFill>
              </a:rPr>
              <a:t>Azért ha valaki Krisztusban van, új teremtés az; a régiek elmúltak</a:t>
            </a:r>
            <a:r>
              <a:rPr lang="en-US" sz="3200" dirty="0" smtClean="0">
                <a:solidFill>
                  <a:schemeClr val="tx2"/>
                </a:solidFill>
              </a:rPr>
              <a:t>, </a:t>
            </a:r>
            <a:endParaRPr lang="hu-HU" sz="3200" dirty="0" smtClean="0">
              <a:solidFill>
                <a:schemeClr val="tx2"/>
              </a:solidFill>
            </a:endParaRPr>
          </a:p>
          <a:p>
            <a:pPr marL="0" indent="0" algn="ctr">
              <a:buNone/>
            </a:pPr>
            <a:r>
              <a:rPr lang="hu-HU" sz="3200" b="1" dirty="0" smtClean="0">
                <a:solidFill>
                  <a:schemeClr val="accent4">
                    <a:lumMod val="75000"/>
                  </a:schemeClr>
                </a:solidFill>
              </a:rPr>
              <a:t>íme, újjá lett minden</a:t>
            </a:r>
            <a:r>
              <a:rPr lang="en-US" sz="3200" b="1" dirty="0" smtClean="0">
                <a:solidFill>
                  <a:schemeClr val="accent4">
                    <a:lumMod val="75000"/>
                  </a:schemeClr>
                </a:solidFill>
              </a:rPr>
              <a:t>.</a:t>
            </a:r>
            <a:r>
              <a:rPr lang="en-US" sz="3200" b="1" dirty="0" smtClean="0">
                <a:solidFill>
                  <a:schemeClr val="tx2"/>
                </a:solidFill>
              </a:rPr>
              <a:t>”</a:t>
            </a:r>
            <a:endParaRPr lang="en-US" sz="3200" b="1" dirty="0">
              <a:solidFill>
                <a:schemeClr val="tx2"/>
              </a:solidFill>
            </a:endParaRPr>
          </a:p>
          <a:p>
            <a:pPr marL="0" indent="0" algn="ctr">
              <a:buNone/>
            </a:pPr>
            <a:r>
              <a:rPr lang="en-US" sz="3200" dirty="0">
                <a:solidFill>
                  <a:schemeClr val="tx2"/>
                </a:solidFill>
              </a:rPr>
              <a:t> </a:t>
            </a:r>
          </a:p>
          <a:p>
            <a:pPr marL="0" indent="0" algn="ctr">
              <a:buNone/>
            </a:pPr>
            <a:endParaRPr lang="en-US" sz="2800" dirty="0">
              <a:solidFill>
                <a:schemeClr val="tx2"/>
              </a:solidFill>
            </a:endParaRPr>
          </a:p>
        </p:txBody>
      </p:sp>
      <p:pic>
        <p:nvPicPr>
          <p:cNvPr id="4" name="Picture 3" descr="A sunset over a body of water&#10;&#10;Description automatically generated">
            <a:extLst>
              <a:ext uri="{FF2B5EF4-FFF2-40B4-BE49-F238E27FC236}">
                <a16:creationId xmlns="" xmlns:a16="http://schemas.microsoft.com/office/drawing/2014/main" id="{01094F79-9C81-4C4C-BD87-A9E8CD9B0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21283" y="10"/>
            <a:ext cx="4670717" cy="6857990"/>
          </a:xfrm>
          <a:prstGeom prst="rect">
            <a:avLst/>
          </a:prstGeom>
        </p:spPr>
      </p:pic>
    </p:spTree>
    <p:extLst>
      <p:ext uri="{BB962C8B-B14F-4D97-AF65-F5344CB8AC3E}">
        <p14:creationId xmlns:p14="http://schemas.microsoft.com/office/powerpoint/2010/main" val="417794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F8735-5110-D84D-92D3-A99C7C83DF3A}"/>
              </a:ext>
            </a:extLst>
          </p:cNvPr>
          <p:cNvSpPr>
            <a:spLocks noGrp="1"/>
          </p:cNvSpPr>
          <p:nvPr>
            <p:ph type="title"/>
          </p:nvPr>
        </p:nvSpPr>
        <p:spPr>
          <a:xfrm>
            <a:off x="6461760" y="841248"/>
            <a:ext cx="5001131" cy="1133856"/>
          </a:xfrm>
        </p:spPr>
        <p:txBody>
          <a:bodyPr>
            <a:normAutofit/>
          </a:bodyPr>
          <a:lstStyle/>
          <a:p>
            <a:pPr algn="ctr"/>
            <a:r>
              <a:rPr lang="en-US" sz="3200" b="1" dirty="0">
                <a:solidFill>
                  <a:schemeClr val="tx1"/>
                </a:solidFill>
                <a:latin typeface="Avenir Next" panose="020B0503020202020204" pitchFamily="34" charset="0"/>
              </a:rPr>
              <a:t>ISTEN SZERETETÉNEK </a:t>
            </a:r>
            <a:r>
              <a:rPr lang="en-US" sz="3200" b="1" dirty="0">
                <a:solidFill>
                  <a:srgbClr val="C00000"/>
                </a:solidFill>
                <a:latin typeface="Avenir Next" panose="020B0503020202020204" pitchFamily="34" charset="0"/>
              </a:rPr>
              <a:t>TOVÁBBADÁSA </a:t>
            </a:r>
            <a:endParaRPr lang="en-US" sz="3200" dirty="0">
              <a:latin typeface="Avenir Next" panose="020B0503020202020204" pitchFamily="34" charset="0"/>
            </a:endParaRPr>
          </a:p>
        </p:txBody>
      </p:sp>
      <p:sp>
        <p:nvSpPr>
          <p:cNvPr id="9" name="Rectangle 8">
            <a:extLst>
              <a:ext uri="{FF2B5EF4-FFF2-40B4-BE49-F238E27FC236}">
                <a16:creationId xmlns="" xmlns:a16="http://schemas.microsoft.com/office/drawing/2014/main" id="{7A4CA679-3546-4E14-8FB8-F57168C37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44D16E90-7C64-4C04-A50A-B866A1A92B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DBE4DD59-5AA2-46C6-B6A8-9B4C62D19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160CE81C-67DC-489E-BFFB-877C80B85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6D74444-43C4-3C48-B8BD-799C123E99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611392" y="2347105"/>
            <a:ext cx="5074920" cy="3712464"/>
          </a:xfrm>
          <a:prstGeom prst="rect">
            <a:avLst/>
          </a:prstGeom>
        </p:spPr>
      </p:pic>
      <p:sp>
        <p:nvSpPr>
          <p:cNvPr id="3" name="Content Placeholder 2">
            <a:extLst>
              <a:ext uri="{FF2B5EF4-FFF2-40B4-BE49-F238E27FC236}">
                <a16:creationId xmlns="" xmlns:a16="http://schemas.microsoft.com/office/drawing/2014/main" id="{E8499884-185D-9346-A5A3-9276636A488B}"/>
              </a:ext>
            </a:extLst>
          </p:cNvPr>
          <p:cNvSpPr>
            <a:spLocks noGrp="1"/>
          </p:cNvSpPr>
          <p:nvPr>
            <p:ph idx="1"/>
          </p:nvPr>
        </p:nvSpPr>
        <p:spPr>
          <a:xfrm>
            <a:off x="6340830" y="2347105"/>
            <a:ext cx="5269977" cy="4067142"/>
          </a:xfrm>
        </p:spPr>
        <p:txBody>
          <a:bodyPr>
            <a:normAutofit fontScale="92500"/>
          </a:bodyPr>
          <a:lstStyle/>
          <a:p>
            <a:pPr marL="0" indent="0" algn="ctr">
              <a:buNone/>
            </a:pPr>
            <a:r>
              <a:rPr lang="hu-HU" sz="2000" dirty="0" smtClean="0"/>
              <a:t>Kötelességünk Krisztus szeretetének légkörében élni, mélyen belélegezni szeretetét és az Ő melegségét tükrözni környezetünkre. Ó, mekkora hatáskör nyílik meg előttünk! Milyen gondosan kell ápolnunk a lélek kertjét, hogy csak tiszta, édes, illatos virágot teremjen!  A szeretet, a gyöngédség és a könyörület megszenteli másokra gyakorolt befolyásunkat. </a:t>
            </a:r>
          </a:p>
          <a:p>
            <a:pPr marL="0" indent="0" algn="ctr">
              <a:buNone/>
            </a:pPr>
            <a:endParaRPr lang="en-US" sz="2000" dirty="0"/>
          </a:p>
          <a:p>
            <a:pPr marL="0" indent="0" algn="ctr">
              <a:buNone/>
            </a:pPr>
            <a:r>
              <a:rPr lang="en-US" sz="1800" i="1" dirty="0"/>
              <a:t>E.G. White: </a:t>
            </a:r>
            <a:r>
              <a:rPr lang="hu-HU" sz="1800" i="1" dirty="0" smtClean="0"/>
              <a:t>Magasabb elhívásunk 175. o.</a:t>
            </a:r>
            <a:r>
              <a:rPr lang="en-US" sz="1800" i="1" dirty="0"/>
              <a:t> </a:t>
            </a:r>
          </a:p>
          <a:p>
            <a:pPr marL="0" indent="0" algn="ctr">
              <a:buNone/>
            </a:pPr>
            <a:endParaRPr lang="en-US" sz="2000" dirty="0"/>
          </a:p>
        </p:txBody>
      </p:sp>
    </p:spTree>
    <p:extLst>
      <p:ext uri="{BB962C8B-B14F-4D97-AF65-F5344CB8AC3E}">
        <p14:creationId xmlns:p14="http://schemas.microsoft.com/office/powerpoint/2010/main" val="253038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20A32591-F124-B44E-AAE5-5F82E0FF80C3}"/>
              </a:ext>
            </a:extLst>
          </p:cNvPr>
          <p:cNvSpPr>
            <a:spLocks noGrp="1"/>
          </p:cNvSpPr>
          <p:nvPr>
            <p:ph idx="1"/>
          </p:nvPr>
        </p:nvSpPr>
        <p:spPr>
          <a:xfrm>
            <a:off x="94129" y="1411939"/>
            <a:ext cx="4370295" cy="5047503"/>
          </a:xfrm>
        </p:spPr>
        <p:txBody>
          <a:bodyPr>
            <a:noAutofit/>
          </a:bodyPr>
          <a:lstStyle/>
          <a:p>
            <a:pPr marL="0" indent="0" algn="ctr">
              <a:lnSpc>
                <a:spcPct val="160000"/>
              </a:lnSpc>
              <a:buNone/>
            </a:pPr>
            <a:r>
              <a:rPr lang="en-US" sz="2000" dirty="0"/>
              <a:t> </a:t>
            </a:r>
          </a:p>
          <a:p>
            <a:pPr marL="0" indent="0">
              <a:buNone/>
            </a:pPr>
            <a:r>
              <a:rPr lang="hu-HU" sz="2000" dirty="0">
                <a:solidFill>
                  <a:schemeClr val="tx1"/>
                </a:solidFill>
              </a:rPr>
              <a:t>10.Nem abban van a szeretet, hogy mi szerettük az Istent, hanem hogy ő szeretett minket, és elküldte az ő Fiát engesztelő áldozatul a mi bűneinkért.</a:t>
            </a:r>
          </a:p>
          <a:p>
            <a:pPr marL="0" indent="0">
              <a:buNone/>
            </a:pPr>
            <a:r>
              <a:rPr lang="hu-HU" sz="2000" dirty="0">
                <a:solidFill>
                  <a:schemeClr val="tx1"/>
                </a:solidFill>
              </a:rPr>
              <a:t>11.Szeretteim, ha így szeretett minket az Isten, nekünk is szeretnünk kell egymást.</a:t>
            </a:r>
          </a:p>
          <a:p>
            <a:pPr marL="0" indent="0">
              <a:buNone/>
            </a:pPr>
            <a:r>
              <a:rPr lang="hu-HU" sz="2000" dirty="0">
                <a:solidFill>
                  <a:schemeClr val="tx1"/>
                </a:solidFill>
              </a:rPr>
              <a:t>12.Az Istent soha senki nem látta: Ha szeretjük egymást, az Isten bennünk marad, és az ő szeretete teljessé lett </a:t>
            </a:r>
            <a:r>
              <a:rPr lang="hu-HU" sz="2000" dirty="0" smtClean="0">
                <a:solidFill>
                  <a:schemeClr val="tx1"/>
                </a:solidFill>
              </a:rPr>
              <a:t>bennünk</a:t>
            </a:r>
          </a:p>
          <a:p>
            <a:pPr marL="0" indent="0">
              <a:buNone/>
            </a:pPr>
            <a:r>
              <a:rPr lang="hu-HU" sz="1800" i="1" dirty="0" smtClean="0">
                <a:solidFill>
                  <a:schemeClr val="tx1"/>
                </a:solidFill>
              </a:rPr>
              <a:t>1János 4:10-12</a:t>
            </a:r>
            <a:endParaRPr lang="hu-HU" sz="1800" i="1" dirty="0">
              <a:solidFill>
                <a:schemeClr val="tx1"/>
              </a:solidFill>
            </a:endParaRPr>
          </a:p>
          <a:p>
            <a:pPr marL="0" indent="0" algn="ctr">
              <a:lnSpc>
                <a:spcPct val="160000"/>
              </a:lnSpc>
              <a:buNone/>
            </a:pPr>
            <a:r>
              <a:rPr lang="en-US" sz="2000" dirty="0"/>
              <a:t> </a:t>
            </a:r>
          </a:p>
          <a:p>
            <a:pPr marL="0" indent="0" algn="ctr">
              <a:lnSpc>
                <a:spcPct val="160000"/>
              </a:lnSpc>
              <a:buNone/>
            </a:pPr>
            <a:endParaRPr lang="en-US" sz="2000" dirty="0"/>
          </a:p>
        </p:txBody>
      </p:sp>
      <p:pic>
        <p:nvPicPr>
          <p:cNvPr id="4" name="Picture 3">
            <a:extLst>
              <a:ext uri="{FF2B5EF4-FFF2-40B4-BE49-F238E27FC236}">
                <a16:creationId xmlns="" xmlns:a16="http://schemas.microsoft.com/office/drawing/2014/main" id="{1696BDB5-667E-C848-A87C-92AF0713B0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
        <p:nvSpPr>
          <p:cNvPr id="2" name="Szövegdoboz 1"/>
          <p:cNvSpPr txBox="1"/>
          <p:nvPr/>
        </p:nvSpPr>
        <p:spPr>
          <a:xfrm>
            <a:off x="6376416" y="5132832"/>
            <a:ext cx="4291584" cy="923330"/>
          </a:xfrm>
          <a:prstGeom prst="rect">
            <a:avLst/>
          </a:prstGeom>
          <a:noFill/>
        </p:spPr>
        <p:txBody>
          <a:bodyPr wrap="square" rtlCol="0">
            <a:spAutoFit/>
          </a:bodyPr>
          <a:lstStyle/>
          <a:p>
            <a:r>
              <a:rPr lang="hu-HU" sz="5400" b="1" dirty="0" smtClean="0">
                <a:solidFill>
                  <a:schemeClr val="bg1"/>
                </a:solidFill>
              </a:rPr>
              <a:t>SZERETET</a:t>
            </a:r>
            <a:endParaRPr lang="hu-HU" sz="5400" b="1" dirty="0">
              <a:solidFill>
                <a:schemeClr val="bg1"/>
              </a:solidFill>
            </a:endParaRPr>
          </a:p>
        </p:txBody>
      </p:sp>
    </p:spTree>
    <p:extLst>
      <p:ext uri="{BB962C8B-B14F-4D97-AF65-F5344CB8AC3E}">
        <p14:creationId xmlns:p14="http://schemas.microsoft.com/office/powerpoint/2010/main" val="77803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8E384359-9C71-2148-99C7-E3F6917D87C3}"/>
              </a:ext>
            </a:extLst>
          </p:cNvPr>
          <p:cNvSpPr>
            <a:spLocks noGrp="1"/>
          </p:cNvSpPr>
          <p:nvPr>
            <p:ph idx="1"/>
          </p:nvPr>
        </p:nvSpPr>
        <p:spPr>
          <a:xfrm>
            <a:off x="1" y="548639"/>
            <a:ext cx="4654294" cy="6309361"/>
          </a:xfrm>
        </p:spPr>
        <p:txBody>
          <a:bodyPr>
            <a:normAutofit/>
          </a:bodyPr>
          <a:lstStyle/>
          <a:p>
            <a:pPr marL="0" indent="0" algn="ctr">
              <a:buNone/>
            </a:pPr>
            <a:r>
              <a:rPr lang="hu-HU" sz="2000" b="1" dirty="0">
                <a:solidFill>
                  <a:schemeClr val="accent1">
                    <a:lumMod val="75000"/>
                  </a:schemeClr>
                </a:solidFill>
              </a:rPr>
              <a:t>Istennek </a:t>
            </a:r>
            <a:r>
              <a:rPr lang="hu-HU" sz="2000" b="1" dirty="0" smtClean="0">
                <a:solidFill>
                  <a:schemeClr val="accent1">
                    <a:lumMod val="75000"/>
                  </a:schemeClr>
                </a:solidFill>
              </a:rPr>
              <a:t>olyan nőkre van szüksége, akik: </a:t>
            </a:r>
            <a:endParaRPr lang="hu-HU" sz="2000" b="1" dirty="0">
              <a:solidFill>
                <a:schemeClr val="accent1">
                  <a:lumMod val="75000"/>
                </a:schemeClr>
              </a:solidFill>
            </a:endParaRPr>
          </a:p>
          <a:p>
            <a:pPr marL="0" indent="0">
              <a:buNone/>
            </a:pPr>
            <a:r>
              <a:rPr lang="hu-HU" sz="2000" dirty="0"/>
              <a:t> </a:t>
            </a:r>
          </a:p>
          <a:p>
            <a:pPr lvl="0" fontAlgn="base">
              <a:buFont typeface="Wingdings" panose="05000000000000000000" pitchFamily="2" charset="2"/>
              <a:buChar char="v"/>
            </a:pPr>
            <a:r>
              <a:rPr lang="hu-HU" sz="2000" dirty="0" smtClean="0"/>
              <a:t>Minden </a:t>
            </a:r>
            <a:r>
              <a:rPr lang="hu-HU" sz="2000" dirty="0"/>
              <a:t>nap teljesen átadják </a:t>
            </a:r>
            <a:r>
              <a:rPr lang="hu-HU" sz="2000" dirty="0" smtClean="0"/>
              <a:t> magukat </a:t>
            </a:r>
            <a:r>
              <a:rPr lang="hu-HU" sz="2000" dirty="0"/>
              <a:t>neki</a:t>
            </a:r>
            <a:r>
              <a:rPr lang="hu-HU" sz="2000" dirty="0" smtClean="0"/>
              <a:t>.</a:t>
            </a:r>
            <a:r>
              <a:rPr lang="hu-HU" sz="2000" dirty="0"/>
              <a:t> </a:t>
            </a:r>
          </a:p>
          <a:p>
            <a:pPr lvl="0" fontAlgn="base">
              <a:buFont typeface="Wingdings" panose="05000000000000000000" pitchFamily="2" charset="2"/>
              <a:buChar char="v"/>
            </a:pPr>
            <a:r>
              <a:rPr lang="hu-HU" sz="2000" dirty="0" smtClean="0"/>
              <a:t>Szeretik </a:t>
            </a:r>
            <a:r>
              <a:rPr lang="hu-HU" sz="2000" dirty="0"/>
              <a:t>Őt és hajlandók életüket Isten dicsőítésére áldozni.  </a:t>
            </a:r>
          </a:p>
          <a:p>
            <a:pPr lvl="0" fontAlgn="base">
              <a:buFont typeface="Wingdings" panose="05000000000000000000" pitchFamily="2" charset="2"/>
              <a:buChar char="v"/>
            </a:pPr>
            <a:r>
              <a:rPr lang="hu-HU" sz="2000" dirty="0" smtClean="0"/>
              <a:t>Őt </a:t>
            </a:r>
            <a:r>
              <a:rPr lang="hu-HU" sz="2000" dirty="0"/>
              <a:t>teszik első helyre </a:t>
            </a:r>
            <a:r>
              <a:rPr lang="hu-HU" sz="2000" dirty="0" smtClean="0"/>
              <a:t>az  </a:t>
            </a:r>
            <a:r>
              <a:rPr lang="hu-HU" sz="2000" dirty="0"/>
              <a:t>életükben, ami azt jelenti, hogy a férjük, gyermekeik, családjuk, munkájuk, minden elé. Isten az első.  </a:t>
            </a:r>
          </a:p>
          <a:p>
            <a:pPr lvl="0" fontAlgn="base">
              <a:buFont typeface="Wingdings" panose="05000000000000000000" pitchFamily="2" charset="2"/>
              <a:buChar char="v"/>
            </a:pPr>
            <a:r>
              <a:rPr lang="hu-HU" sz="2000" dirty="0" smtClean="0"/>
              <a:t>Tanulmányozzák </a:t>
            </a:r>
            <a:r>
              <a:rPr lang="hu-HU" sz="2000" dirty="0"/>
              <a:t>Isten igéjét és a Szentlélek vezeti őket.   </a:t>
            </a:r>
          </a:p>
          <a:p>
            <a:pPr lvl="0" fontAlgn="base">
              <a:buFont typeface="Wingdings" panose="05000000000000000000" pitchFamily="2" charset="2"/>
              <a:buChar char="v"/>
            </a:pPr>
            <a:r>
              <a:rPr lang="hu-HU" sz="2000" dirty="0" smtClean="0"/>
              <a:t>Hajlandók </a:t>
            </a:r>
            <a:r>
              <a:rPr lang="hu-HU" sz="2000" dirty="0"/>
              <a:t>másokat szolgálni.  </a:t>
            </a:r>
          </a:p>
          <a:p>
            <a:pPr marL="0" indent="0">
              <a:lnSpc>
                <a:spcPct val="110000"/>
              </a:lnSpc>
              <a:buNone/>
            </a:pPr>
            <a:endParaRPr lang="en-US" sz="1800" dirty="0"/>
          </a:p>
        </p:txBody>
      </p:sp>
      <p:pic>
        <p:nvPicPr>
          <p:cNvPr id="4" name="Picture 3">
            <a:extLst>
              <a:ext uri="{FF2B5EF4-FFF2-40B4-BE49-F238E27FC236}">
                <a16:creationId xmlns="" xmlns:a16="http://schemas.microsoft.com/office/drawing/2014/main" id="{EFABB730-A6EF-4243-841D-95C3D611C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194400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7C819A8E-DF83-4847-AFFA-218239CDC649}"/>
              </a:ext>
            </a:extLst>
          </p:cNvPr>
          <p:cNvSpPr>
            <a:spLocks noGrp="1"/>
          </p:cNvSpPr>
          <p:nvPr>
            <p:ph idx="1"/>
          </p:nvPr>
        </p:nvSpPr>
        <p:spPr>
          <a:xfrm>
            <a:off x="581194" y="1560358"/>
            <a:ext cx="6787794" cy="3962266"/>
          </a:xfrm>
        </p:spPr>
        <p:txBody>
          <a:bodyPr>
            <a:normAutofit/>
          </a:bodyPr>
          <a:lstStyle/>
          <a:p>
            <a:pPr lvl="0" fontAlgn="base"/>
            <a:r>
              <a:rPr lang="hu-HU" sz="2400" dirty="0">
                <a:solidFill>
                  <a:schemeClr val="tx1"/>
                </a:solidFill>
              </a:rPr>
              <a:t>Milyen változást hozott Krisztus megismerése az életedbe? </a:t>
            </a:r>
          </a:p>
          <a:p>
            <a:pPr lvl="0" fontAlgn="base"/>
            <a:r>
              <a:rPr lang="hu-HU" sz="2400" b="1" dirty="0">
                <a:solidFill>
                  <a:schemeClr val="accent1">
                    <a:lumMod val="75000"/>
                  </a:schemeClr>
                </a:solidFill>
              </a:rPr>
              <a:t>Változtál </a:t>
            </a:r>
            <a:r>
              <a:rPr lang="hu-HU" sz="2400" dirty="0">
                <a:solidFill>
                  <a:schemeClr val="tx1"/>
                </a:solidFill>
              </a:rPr>
              <a:t>idén, tavalyhoz képest? </a:t>
            </a:r>
          </a:p>
          <a:p>
            <a:pPr lvl="0" fontAlgn="base"/>
            <a:r>
              <a:rPr lang="hu-HU" sz="2400" dirty="0">
                <a:solidFill>
                  <a:schemeClr val="tx1"/>
                </a:solidFill>
              </a:rPr>
              <a:t>Megváltoztatott Krisztus irántad áradó szeretete? </a:t>
            </a:r>
          </a:p>
          <a:p>
            <a:pPr lvl="0" fontAlgn="base"/>
            <a:r>
              <a:rPr lang="hu-HU" sz="2400" dirty="0">
                <a:solidFill>
                  <a:schemeClr val="tx1"/>
                </a:solidFill>
              </a:rPr>
              <a:t>Mit mondanának erről a hozzád legközelebb állók, a családod, ha megkérdezném őket? </a:t>
            </a:r>
          </a:p>
          <a:p>
            <a:endParaRPr lang="en-US" sz="2400" dirty="0">
              <a:solidFill>
                <a:schemeClr val="tx2"/>
              </a:solidFill>
            </a:endParaRPr>
          </a:p>
        </p:txBody>
      </p:sp>
      <p:pic>
        <p:nvPicPr>
          <p:cNvPr id="4" name="Picture 3">
            <a:extLst>
              <a:ext uri="{FF2B5EF4-FFF2-40B4-BE49-F238E27FC236}">
                <a16:creationId xmlns="" xmlns:a16="http://schemas.microsoft.com/office/drawing/2014/main" id="{63EF681C-DD8D-7D46-AEEC-B0F596F7F1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4561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2E3162F-EE53-4940-A340-8851AD61F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 xmlns:a16="http://schemas.microsoft.com/office/drawing/2014/main" id="{9831CBB7-4817-4B54-A7F9-0AE2D0C47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96BC321D-B05F-4857-8880-97F61B9B7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FB552558-B180-DC47-95C3-C47A07138411}"/>
              </a:ext>
            </a:extLst>
          </p:cNvPr>
          <p:cNvSpPr>
            <a:spLocks noGrp="1"/>
          </p:cNvSpPr>
          <p:nvPr>
            <p:ph idx="1"/>
          </p:nvPr>
        </p:nvSpPr>
        <p:spPr>
          <a:xfrm>
            <a:off x="6966184" y="601200"/>
            <a:ext cx="4389262" cy="5528139"/>
          </a:xfrm>
        </p:spPr>
        <p:txBody>
          <a:bodyPr>
            <a:normAutofit/>
          </a:bodyPr>
          <a:lstStyle/>
          <a:p>
            <a:pPr marL="0" indent="0">
              <a:buNone/>
            </a:pPr>
            <a:r>
              <a:rPr lang="hu-HU" sz="1800" b="1" dirty="0" smtClean="0"/>
              <a:t>Ezek nagyon kínos kérdések, de még ha kényelmetlenek is, meg kell válaszolnunk őket. Tehát megismétlem őket! </a:t>
            </a:r>
          </a:p>
          <a:p>
            <a:pPr marL="171450" lvl="0" indent="-171450" fontAlgn="base">
              <a:buFont typeface="Arial" panose="020B0604020202020204" pitchFamily="34" charset="0"/>
              <a:buChar char="•"/>
            </a:pPr>
            <a:r>
              <a:rPr lang="hu-HU" sz="1800" dirty="0">
                <a:solidFill>
                  <a:schemeClr val="tx1"/>
                </a:solidFill>
              </a:rPr>
              <a:t>Milyen változást hozott Krisztus megismerése az életedbe? </a:t>
            </a:r>
          </a:p>
          <a:p>
            <a:pPr marL="171450" lvl="0" indent="-171450" fontAlgn="base">
              <a:buFont typeface="Arial" panose="020B0604020202020204" pitchFamily="34" charset="0"/>
              <a:buChar char="•"/>
            </a:pPr>
            <a:r>
              <a:rPr lang="hu-HU" sz="1800" b="1" dirty="0">
                <a:solidFill>
                  <a:schemeClr val="accent1">
                    <a:lumMod val="75000"/>
                  </a:schemeClr>
                </a:solidFill>
              </a:rPr>
              <a:t>Változtál</a:t>
            </a:r>
            <a:r>
              <a:rPr lang="hu-HU" sz="1800" b="1" dirty="0">
                <a:solidFill>
                  <a:schemeClr val="tx1"/>
                </a:solidFill>
              </a:rPr>
              <a:t> </a:t>
            </a:r>
            <a:r>
              <a:rPr lang="hu-HU" sz="1800" dirty="0">
                <a:solidFill>
                  <a:schemeClr val="tx1"/>
                </a:solidFill>
              </a:rPr>
              <a:t>idén, tavalyhoz képest? </a:t>
            </a:r>
          </a:p>
          <a:p>
            <a:pPr marL="171450" lvl="0" indent="-171450" fontAlgn="base">
              <a:buFont typeface="Arial" panose="020B0604020202020204" pitchFamily="34" charset="0"/>
              <a:buChar char="•"/>
            </a:pPr>
            <a:r>
              <a:rPr lang="hu-HU" sz="1800" dirty="0">
                <a:solidFill>
                  <a:schemeClr val="tx1"/>
                </a:solidFill>
              </a:rPr>
              <a:t>Megváltoztatott Krisztus irántad áradó szeretete? </a:t>
            </a:r>
          </a:p>
          <a:p>
            <a:pPr marL="171450" lvl="0" indent="-171450" fontAlgn="base">
              <a:buFont typeface="Arial" panose="020B0604020202020204" pitchFamily="34" charset="0"/>
              <a:buChar char="•"/>
            </a:pPr>
            <a:r>
              <a:rPr lang="hu-HU" sz="1800" dirty="0">
                <a:solidFill>
                  <a:schemeClr val="tx1"/>
                </a:solidFill>
              </a:rPr>
              <a:t>Mit mondanának erről a hozzád legközelebb állók, a családod, ha megkérdezném őket? </a:t>
            </a:r>
            <a:endParaRPr lang="en-US" sz="1800" dirty="0"/>
          </a:p>
          <a:p>
            <a:endParaRPr lang="en-US" sz="1800" dirty="0"/>
          </a:p>
        </p:txBody>
      </p:sp>
    </p:spTree>
    <p:extLst>
      <p:ext uri="{BB962C8B-B14F-4D97-AF65-F5344CB8AC3E}">
        <p14:creationId xmlns:p14="http://schemas.microsoft.com/office/powerpoint/2010/main" val="278181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06F6D0B-106C-C54A-BFDE-F936CA1AB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 xmlns:a16="http://schemas.microsoft.com/office/drawing/2014/main" id="{9831CBB7-4817-4B54-A7F9-0AE2D0C47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96BC321D-B05F-4857-8880-97F61B9B7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B656E446-0084-574F-B73B-488F657B78D0}"/>
              </a:ext>
            </a:extLst>
          </p:cNvPr>
          <p:cNvSpPr>
            <a:spLocks noGrp="1"/>
          </p:cNvSpPr>
          <p:nvPr>
            <p:ph idx="1"/>
          </p:nvPr>
        </p:nvSpPr>
        <p:spPr>
          <a:xfrm>
            <a:off x="6817659" y="601200"/>
            <a:ext cx="4859520" cy="5655600"/>
          </a:xfrm>
        </p:spPr>
        <p:txBody>
          <a:bodyPr>
            <a:normAutofit/>
          </a:bodyPr>
          <a:lstStyle/>
          <a:p>
            <a:r>
              <a:rPr lang="hu-HU" sz="2400" dirty="0" smtClean="0"/>
              <a:t>„Mert Krisztus szeretete</a:t>
            </a:r>
            <a:r>
              <a:rPr lang="en-US" sz="2400" dirty="0" smtClean="0"/>
              <a:t> </a:t>
            </a:r>
            <a:r>
              <a:rPr lang="hu-HU" sz="2400" b="1" i="1" dirty="0" smtClean="0">
                <a:solidFill>
                  <a:srgbClr val="C00000"/>
                </a:solidFill>
              </a:rPr>
              <a:t>kényszerít </a:t>
            </a:r>
            <a:r>
              <a:rPr lang="hu-HU" sz="2400" dirty="0" smtClean="0"/>
              <a:t>minket</a:t>
            </a:r>
            <a:r>
              <a:rPr lang="en-US" sz="2400" dirty="0" smtClean="0"/>
              <a:t>...” </a:t>
            </a:r>
            <a:r>
              <a:rPr lang="en-US" sz="1400" dirty="0"/>
              <a:t> </a:t>
            </a:r>
          </a:p>
          <a:p>
            <a:r>
              <a:rPr lang="hu-HU" sz="2400" dirty="0" smtClean="0"/>
              <a:t>„Mert Krisztus szeretete</a:t>
            </a:r>
            <a:r>
              <a:rPr lang="en-US" sz="2400" dirty="0" smtClean="0"/>
              <a:t> </a:t>
            </a:r>
            <a:r>
              <a:rPr lang="hu-HU" sz="2400" b="1" i="1" dirty="0" smtClean="0">
                <a:solidFill>
                  <a:srgbClr val="C00000"/>
                </a:solidFill>
              </a:rPr>
              <a:t>irányít</a:t>
            </a:r>
            <a:r>
              <a:rPr lang="en-US" sz="2400" b="1" dirty="0" smtClean="0">
                <a:solidFill>
                  <a:srgbClr val="C00000"/>
                </a:solidFill>
              </a:rPr>
              <a:t> </a:t>
            </a:r>
            <a:r>
              <a:rPr lang="hu-HU" sz="2400" dirty="0" smtClean="0"/>
              <a:t>minket.</a:t>
            </a:r>
            <a:r>
              <a:rPr lang="en-US" sz="2400" dirty="0" smtClean="0"/>
              <a:t>..” </a:t>
            </a:r>
            <a:endParaRPr lang="en-US" dirty="0"/>
          </a:p>
          <a:p>
            <a:r>
              <a:rPr lang="hu-HU" sz="2400" dirty="0" smtClean="0"/>
              <a:t>„Mert Krisztus szeretete</a:t>
            </a:r>
            <a:r>
              <a:rPr lang="en-US" sz="2400" dirty="0" smtClean="0"/>
              <a:t>e  </a:t>
            </a:r>
            <a:r>
              <a:rPr lang="hu-HU" sz="2400" b="1" i="1" dirty="0" smtClean="0">
                <a:solidFill>
                  <a:srgbClr val="C00000"/>
                </a:solidFill>
              </a:rPr>
              <a:t>szorongat, sürget </a:t>
            </a:r>
            <a:r>
              <a:rPr lang="hu-HU" sz="2400" dirty="0" smtClean="0"/>
              <a:t>és </a:t>
            </a:r>
            <a:r>
              <a:rPr lang="hu-HU" sz="2400" b="1" i="1" dirty="0" smtClean="0">
                <a:solidFill>
                  <a:srgbClr val="C00000"/>
                </a:solidFill>
              </a:rPr>
              <a:t>ösztökél </a:t>
            </a:r>
            <a:r>
              <a:rPr lang="hu-HU" sz="2400" dirty="0" smtClean="0"/>
              <a:t>minket</a:t>
            </a:r>
            <a:r>
              <a:rPr lang="en-US" sz="2400" dirty="0" smtClean="0"/>
              <a:t>...” </a:t>
            </a:r>
            <a:endParaRPr lang="en-US" dirty="0"/>
          </a:p>
          <a:p>
            <a:r>
              <a:rPr lang="hu-HU" sz="2400" dirty="0" smtClean="0"/>
              <a:t>Az amerikai „Üzenet” fordítás szerint: „Krisztus szeretete</a:t>
            </a:r>
            <a:r>
              <a:rPr lang="en-US" sz="2400" dirty="0" smtClean="0"/>
              <a:t> </a:t>
            </a:r>
            <a:r>
              <a:rPr lang="hu-HU" sz="2400" b="1" i="1" dirty="0" smtClean="0">
                <a:solidFill>
                  <a:srgbClr val="C00000"/>
                </a:solidFill>
              </a:rPr>
              <a:t>mozgásba hozott </a:t>
            </a:r>
            <a:r>
              <a:rPr lang="hu-HU" sz="2400" dirty="0" smtClean="0"/>
              <a:t>engem...” </a:t>
            </a:r>
            <a:endParaRPr lang="hu-HU" dirty="0" smtClean="0"/>
          </a:p>
          <a:p>
            <a:pPr marL="0" indent="0">
              <a:buNone/>
            </a:pPr>
            <a:endParaRPr lang="hu-HU" sz="2400" dirty="0"/>
          </a:p>
        </p:txBody>
      </p:sp>
    </p:spTree>
    <p:extLst>
      <p:ext uri="{BB962C8B-B14F-4D97-AF65-F5344CB8AC3E}">
        <p14:creationId xmlns:p14="http://schemas.microsoft.com/office/powerpoint/2010/main" val="11891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F0047DEA-8599-C248-8E99-EE3D75F6CCA2}"/>
              </a:ext>
            </a:extLst>
          </p:cNvPr>
          <p:cNvSpPr>
            <a:spLocks noGrp="1"/>
          </p:cNvSpPr>
          <p:nvPr>
            <p:ph type="title"/>
          </p:nvPr>
        </p:nvSpPr>
        <p:spPr>
          <a:xfrm>
            <a:off x="8013433" y="2436824"/>
            <a:ext cx="3568661" cy="1188720"/>
          </a:xfrm>
        </p:spPr>
        <p:txBody>
          <a:bodyPr>
            <a:noAutofit/>
          </a:bodyPr>
          <a:lstStyle/>
          <a:p>
            <a:pPr algn="ctr"/>
            <a:r>
              <a:rPr lang="hu-HU" sz="4800" b="1" i="1" cap="none" dirty="0" smtClean="0">
                <a:solidFill>
                  <a:srgbClr val="C00000"/>
                </a:solidFill>
                <a:latin typeface="Book Antiqua" panose="02040602050305030304" pitchFamily="18" charset="0"/>
              </a:rPr>
              <a:t>Susan története </a:t>
            </a:r>
            <a:endParaRPr lang="hu-HU" sz="4800" b="1" i="1" cap="none" dirty="0">
              <a:solidFill>
                <a:srgbClr val="C00000"/>
              </a:solidFill>
              <a:latin typeface="Book Antiqua" panose="02040602050305030304" pitchFamily="18" charset="0"/>
            </a:endParaRPr>
          </a:p>
        </p:txBody>
      </p:sp>
      <p:pic>
        <p:nvPicPr>
          <p:cNvPr id="4" name="Picture 3">
            <a:extLst>
              <a:ext uri="{FF2B5EF4-FFF2-40B4-BE49-F238E27FC236}">
                <a16:creationId xmlns="" xmlns:a16="http://schemas.microsoft.com/office/drawing/2014/main" id="{62089BAB-8D7D-8A48-9312-5F0F2F7CE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7537685" cy="6857990"/>
          </a:xfrm>
          <a:prstGeom prst="rect">
            <a:avLst/>
          </a:prstGeom>
        </p:spPr>
      </p:pic>
      <p:sp>
        <p:nvSpPr>
          <p:cNvPr id="11"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177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 xmlns:a16="http://schemas.microsoft.com/office/drawing/2014/main" id="{4DBFC563-A850-DB4D-AA68-3FDB9A107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7537685" cy="6857990"/>
          </a:xfrm>
          <a:prstGeom prst="rect">
            <a:avLst/>
          </a:prstGeom>
        </p:spPr>
      </p:pic>
      <p:sp>
        <p:nvSpPr>
          <p:cNvPr id="11"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77388C17-D85B-A64B-B80E-E8ED3AB8A747}"/>
              </a:ext>
            </a:extLst>
          </p:cNvPr>
          <p:cNvSpPr>
            <a:spLocks noGrp="1"/>
          </p:cNvSpPr>
          <p:nvPr>
            <p:ph idx="1"/>
          </p:nvPr>
        </p:nvSpPr>
        <p:spPr>
          <a:xfrm>
            <a:off x="7798281" y="1547491"/>
            <a:ext cx="4178547" cy="3634486"/>
          </a:xfrm>
        </p:spPr>
        <p:txBody>
          <a:bodyPr>
            <a:normAutofit/>
          </a:bodyPr>
          <a:lstStyle/>
          <a:p>
            <a:pPr marL="0" indent="0" algn="ctr">
              <a:buNone/>
            </a:pPr>
            <a:r>
              <a:rPr lang="hu-HU" sz="3600" b="1" i="1" dirty="0" smtClean="0">
                <a:solidFill>
                  <a:srgbClr val="C00000"/>
                </a:solidFill>
                <a:latin typeface="Book Antiqua" panose="02040602050305030304" pitchFamily="18" charset="0"/>
              </a:rPr>
              <a:t>Ez a csodálatos szeretet! </a:t>
            </a:r>
            <a:r>
              <a:rPr lang="en-US" sz="3600" b="1" i="1" dirty="0" smtClean="0">
                <a:solidFill>
                  <a:srgbClr val="C00000"/>
                </a:solidFill>
                <a:latin typeface="Book Antiqua" panose="02040602050305030304" pitchFamily="18" charset="0"/>
              </a:rPr>
              <a:t> </a:t>
            </a:r>
            <a:endParaRPr lang="en-US" sz="18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090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E8DC3A0-FD96-AB43-AB26-0A8598341E5F}"/>
              </a:ext>
            </a:extLst>
          </p:cNvPr>
          <p:cNvSpPr>
            <a:spLocks noGrp="1"/>
          </p:cNvSpPr>
          <p:nvPr>
            <p:ph type="title"/>
          </p:nvPr>
        </p:nvSpPr>
        <p:spPr>
          <a:xfrm>
            <a:off x="446535" y="670561"/>
            <a:ext cx="6443662" cy="1353312"/>
          </a:xfrm>
        </p:spPr>
        <p:txBody>
          <a:bodyPr>
            <a:normAutofit/>
          </a:bodyPr>
          <a:lstStyle/>
          <a:p>
            <a:pPr algn="ctr"/>
            <a:r>
              <a:rPr lang="hu-HU" sz="3200" b="1" dirty="0" smtClean="0">
                <a:solidFill>
                  <a:schemeClr val="tx2"/>
                </a:solidFill>
                <a:latin typeface="Avenir Next" panose="020B0503020202020204" pitchFamily="34" charset="0"/>
              </a:rPr>
              <a:t>ISTEN SZERETETE </a:t>
            </a:r>
            <a:r>
              <a:rPr lang="hu-HU" sz="3200" b="1" dirty="0" smtClean="0">
                <a:solidFill>
                  <a:srgbClr val="C00000"/>
                </a:solidFill>
                <a:latin typeface="Avenir Next" panose="020B0503020202020204" pitchFamily="34" charset="0"/>
              </a:rPr>
              <a:t>IRÁNTAM</a:t>
            </a:r>
            <a:r>
              <a:rPr lang="en-US" dirty="0">
                <a:solidFill>
                  <a:schemeClr val="tx2"/>
                </a:solidFill>
                <a:latin typeface="Avenir Next" panose="020B0503020202020204" pitchFamily="34" charset="0"/>
              </a:rPr>
              <a:t/>
            </a:r>
            <a:br>
              <a:rPr lang="en-US" dirty="0">
                <a:solidFill>
                  <a:schemeClr val="tx2"/>
                </a:solidFill>
                <a:latin typeface="Avenir Next" panose="020B0503020202020204" pitchFamily="34" charset="0"/>
              </a:rPr>
            </a:br>
            <a:endParaRPr lang="en-US" dirty="0">
              <a:solidFill>
                <a:schemeClr val="tx2"/>
              </a:solidFill>
              <a:latin typeface="Avenir Next" panose="020B0503020202020204" pitchFamily="34" charset="0"/>
            </a:endParaRPr>
          </a:p>
        </p:txBody>
      </p:sp>
      <p:sp>
        <p:nvSpPr>
          <p:cNvPr id="11" name="Rectangle 1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34AE2226-F7E4-074C-86BD-FACFFF7B686F}"/>
              </a:ext>
            </a:extLst>
          </p:cNvPr>
          <p:cNvSpPr>
            <a:spLocks noGrp="1"/>
          </p:cNvSpPr>
          <p:nvPr>
            <p:ph idx="1"/>
          </p:nvPr>
        </p:nvSpPr>
        <p:spPr>
          <a:xfrm>
            <a:off x="446534" y="1914144"/>
            <a:ext cx="6554097" cy="4795937"/>
          </a:xfrm>
        </p:spPr>
        <p:txBody>
          <a:bodyPr>
            <a:normAutofit fontScale="92500" lnSpcReduction="20000"/>
          </a:bodyPr>
          <a:lstStyle/>
          <a:p>
            <a:pPr marL="0" indent="0" algn="ctr">
              <a:buNone/>
            </a:pPr>
            <a:r>
              <a:rPr lang="hu-HU" sz="1800" dirty="0">
                <a:solidFill>
                  <a:schemeClr val="tx1"/>
                </a:solidFill>
              </a:rPr>
              <a:t>7.Szeretteim, szeressük egymást: mert a szeretet az Istentől van; és mindaz, aki szeret, az Istentől született, és ismeri az Istent.</a:t>
            </a:r>
          </a:p>
          <a:p>
            <a:pPr marL="0" indent="0" algn="ctr">
              <a:buNone/>
            </a:pPr>
            <a:r>
              <a:rPr lang="hu-HU" sz="1800" dirty="0">
                <a:solidFill>
                  <a:schemeClr val="tx1"/>
                </a:solidFill>
              </a:rPr>
              <a:t>8.Aki nem szeret, nem ismerte meg az Istent; mert az Isten szeretet.</a:t>
            </a:r>
          </a:p>
          <a:p>
            <a:pPr marL="0" indent="0" algn="ctr">
              <a:buNone/>
            </a:pPr>
            <a:r>
              <a:rPr lang="hu-HU" sz="1800" dirty="0">
                <a:solidFill>
                  <a:schemeClr val="tx1"/>
                </a:solidFill>
              </a:rPr>
              <a:t>9.Az által lett nyilvánvalóvá az Isten szeretete bennünk, hogy az ő egyszülött Fiát elküldte az Isten e világra, hogy éljünk általa.</a:t>
            </a:r>
          </a:p>
          <a:p>
            <a:pPr marL="0" indent="0" algn="ctr">
              <a:buNone/>
            </a:pPr>
            <a:r>
              <a:rPr lang="hu-HU" sz="1800" dirty="0">
                <a:solidFill>
                  <a:schemeClr val="tx1"/>
                </a:solidFill>
              </a:rPr>
              <a:t>10.Nem abban van a szeretet, hogy mi szerettük az Istent, hanem hogy ő szeretett minket, és elküldte az ő Fiát engesztelő áldozatul a mi bűneinkért.</a:t>
            </a:r>
          </a:p>
          <a:p>
            <a:pPr marL="0" indent="0" algn="ctr">
              <a:buNone/>
            </a:pPr>
            <a:r>
              <a:rPr lang="hu-HU" sz="1800" dirty="0">
                <a:solidFill>
                  <a:schemeClr val="tx1"/>
                </a:solidFill>
              </a:rPr>
              <a:t>11.Szeretteim, ha így szeretett minket az Isten, nekünk is szeretnünk kell egymást.</a:t>
            </a:r>
          </a:p>
          <a:p>
            <a:pPr marL="0" indent="0" algn="ctr">
              <a:buNone/>
            </a:pPr>
            <a:r>
              <a:rPr lang="hu-HU" sz="1800" dirty="0">
                <a:solidFill>
                  <a:schemeClr val="tx1"/>
                </a:solidFill>
              </a:rPr>
              <a:t>12.Az Istent soha senki nem látta: Ha szeretjük egymást, az Isten bennünk marad, és az ő szeretete teljessé lett bennünk</a:t>
            </a:r>
            <a:r>
              <a:rPr lang="en-US" sz="1800" dirty="0" smtClean="0">
                <a:solidFill>
                  <a:schemeClr val="tx2"/>
                </a:solidFill>
              </a:rPr>
              <a:t> </a:t>
            </a:r>
            <a:endParaRPr lang="hu-HU" sz="1800" dirty="0" smtClean="0">
              <a:solidFill>
                <a:schemeClr val="tx2"/>
              </a:solidFill>
            </a:endParaRPr>
          </a:p>
          <a:p>
            <a:pPr marL="0" indent="0" algn="ctr">
              <a:buNone/>
            </a:pPr>
            <a:r>
              <a:rPr lang="hu-HU" sz="1800" dirty="0" smtClean="0">
                <a:solidFill>
                  <a:schemeClr val="tx2"/>
                </a:solidFill>
              </a:rPr>
              <a:t>1 János </a:t>
            </a:r>
            <a:r>
              <a:rPr lang="en-US" sz="1800" dirty="0" smtClean="0">
                <a:solidFill>
                  <a:schemeClr val="tx2"/>
                </a:solidFill>
              </a:rPr>
              <a:t>4:7-12</a:t>
            </a:r>
            <a:r>
              <a:rPr lang="hu-HU" sz="1800" dirty="0" smtClean="0">
                <a:solidFill>
                  <a:schemeClr val="tx2"/>
                </a:solidFill>
              </a:rPr>
              <a:t> </a:t>
            </a:r>
            <a:endParaRPr lang="en-US" sz="1800" dirty="0">
              <a:solidFill>
                <a:schemeClr val="tx2"/>
              </a:solidFill>
            </a:endParaRPr>
          </a:p>
          <a:p>
            <a:pPr marL="0" indent="0" algn="ctr">
              <a:buNone/>
            </a:pPr>
            <a:endParaRPr lang="en-US" sz="1800" dirty="0">
              <a:solidFill>
                <a:schemeClr val="tx2"/>
              </a:solidFill>
            </a:endParaRPr>
          </a:p>
        </p:txBody>
      </p:sp>
      <p:pic>
        <p:nvPicPr>
          <p:cNvPr id="4" name="Picture 3" descr="A sign on the side of a building&#10;&#10;Description automatically generated">
            <a:extLst>
              <a:ext uri="{FF2B5EF4-FFF2-40B4-BE49-F238E27FC236}">
                <a16:creationId xmlns="" xmlns:a16="http://schemas.microsoft.com/office/drawing/2014/main" id="{45AF39B6-D3F6-BF42-81BB-17DBD359E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12552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ED6F9D69-B37B-3247-BE79-2DE74DC57990}"/>
              </a:ext>
            </a:extLst>
          </p:cNvPr>
          <p:cNvSpPr>
            <a:spLocks noGrp="1"/>
          </p:cNvSpPr>
          <p:nvPr>
            <p:ph idx="1"/>
          </p:nvPr>
        </p:nvSpPr>
        <p:spPr>
          <a:xfrm>
            <a:off x="609906" y="1708855"/>
            <a:ext cx="3568661" cy="3634486"/>
          </a:xfrm>
        </p:spPr>
        <p:txBody>
          <a:bodyPr>
            <a:normAutofit/>
          </a:bodyPr>
          <a:lstStyle/>
          <a:p>
            <a:r>
              <a:rPr lang="hu-HU" sz="2800" dirty="0">
                <a:solidFill>
                  <a:schemeClr val="tx1"/>
                </a:solidFill>
              </a:rPr>
              <a:t>hosszútűrő </a:t>
            </a:r>
          </a:p>
          <a:p>
            <a:r>
              <a:rPr lang="hu-HU" sz="2800" dirty="0" smtClean="0">
                <a:solidFill>
                  <a:schemeClr val="tx1"/>
                </a:solidFill>
              </a:rPr>
              <a:t>kedves</a:t>
            </a:r>
            <a:endParaRPr lang="hu-HU" sz="2800" dirty="0">
              <a:solidFill>
                <a:schemeClr val="tx1"/>
              </a:solidFill>
            </a:endParaRPr>
          </a:p>
          <a:p>
            <a:r>
              <a:rPr lang="hu-HU" sz="2800" dirty="0" smtClean="0">
                <a:solidFill>
                  <a:schemeClr val="tx1"/>
                </a:solidFill>
              </a:rPr>
              <a:t>nem </a:t>
            </a:r>
            <a:r>
              <a:rPr lang="hu-HU" sz="2800" dirty="0">
                <a:solidFill>
                  <a:schemeClr val="tx1"/>
                </a:solidFill>
              </a:rPr>
              <a:t>irigykedik</a:t>
            </a:r>
          </a:p>
          <a:p>
            <a:r>
              <a:rPr lang="hu-HU" sz="2800" dirty="0" smtClean="0">
                <a:solidFill>
                  <a:schemeClr val="tx1"/>
                </a:solidFill>
              </a:rPr>
              <a:t>mindent </a:t>
            </a:r>
            <a:r>
              <a:rPr lang="hu-HU" sz="2800" dirty="0">
                <a:solidFill>
                  <a:schemeClr val="tx1"/>
                </a:solidFill>
              </a:rPr>
              <a:t>elvisel</a:t>
            </a:r>
          </a:p>
          <a:p>
            <a:r>
              <a:rPr lang="hu-HU" sz="2800" dirty="0" smtClean="0">
                <a:solidFill>
                  <a:schemeClr val="tx1"/>
                </a:solidFill>
              </a:rPr>
              <a:t>soha </a:t>
            </a:r>
            <a:r>
              <a:rPr lang="hu-HU" sz="2800" dirty="0">
                <a:solidFill>
                  <a:schemeClr val="tx1"/>
                </a:solidFill>
              </a:rPr>
              <a:t>nem múlik el </a:t>
            </a:r>
          </a:p>
          <a:p>
            <a:endParaRPr lang="en-US" sz="2800" dirty="0"/>
          </a:p>
        </p:txBody>
      </p:sp>
      <p:pic>
        <p:nvPicPr>
          <p:cNvPr id="4" name="Picture 3" descr="A person that is standing in the grass&#10;&#10;Description automatically generated">
            <a:extLst>
              <a:ext uri="{FF2B5EF4-FFF2-40B4-BE49-F238E27FC236}">
                <a16:creationId xmlns="" xmlns:a16="http://schemas.microsoft.com/office/drawing/2014/main" id="{48BDA69D-3CDB-9544-831E-051127E5E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4295" y="10"/>
            <a:ext cx="7537705" cy="6857990"/>
          </a:xfrm>
          <a:prstGeom prst="rect">
            <a:avLst/>
          </a:prstGeom>
        </p:spPr>
      </p:pic>
    </p:spTree>
    <p:extLst>
      <p:ext uri="{BB962C8B-B14F-4D97-AF65-F5344CB8AC3E}">
        <p14:creationId xmlns:p14="http://schemas.microsoft.com/office/powerpoint/2010/main" val="2240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B86119E1-C83F-9344-93B5-6704C7172E82}"/>
              </a:ext>
            </a:extLst>
          </p:cNvPr>
          <p:cNvSpPr>
            <a:spLocks noGrp="1"/>
          </p:cNvSpPr>
          <p:nvPr>
            <p:ph idx="1"/>
          </p:nvPr>
        </p:nvSpPr>
        <p:spPr>
          <a:xfrm>
            <a:off x="638620" y="1641620"/>
            <a:ext cx="3539947" cy="3634486"/>
          </a:xfrm>
        </p:spPr>
        <p:txBody>
          <a:bodyPr>
            <a:normAutofit/>
          </a:bodyPr>
          <a:lstStyle/>
          <a:p>
            <a:pPr marL="0" indent="0" algn="ctr">
              <a:buNone/>
            </a:pPr>
            <a:r>
              <a:rPr lang="hu-HU" sz="2800" dirty="0" smtClean="0"/>
              <a:t>„… mert örökkévaló szeretettel </a:t>
            </a:r>
            <a:r>
              <a:rPr lang="hu-HU" sz="2800" b="1" dirty="0" smtClean="0">
                <a:solidFill>
                  <a:srgbClr val="C00000"/>
                </a:solidFill>
              </a:rPr>
              <a:t>szerettelek téged, </a:t>
            </a:r>
            <a:r>
              <a:rPr lang="hu-HU" sz="2800" dirty="0" smtClean="0"/>
              <a:t>azért terjesztettem reád az én </a:t>
            </a:r>
            <a:r>
              <a:rPr lang="hu-HU" sz="2800" b="1" dirty="0" smtClean="0">
                <a:solidFill>
                  <a:srgbClr val="C00000"/>
                </a:solidFill>
              </a:rPr>
              <a:t>irgalmasságomat</a:t>
            </a:r>
            <a:r>
              <a:rPr lang="hu-HU" sz="2800" dirty="0" smtClean="0"/>
              <a:t>.” </a:t>
            </a:r>
            <a:r>
              <a:rPr lang="hu-HU" sz="2400" dirty="0" smtClean="0"/>
              <a:t>(Jeremiás 31:3).</a:t>
            </a:r>
            <a:endParaRPr lang="hu-HU" sz="1800" dirty="0"/>
          </a:p>
        </p:txBody>
      </p:sp>
      <p:pic>
        <p:nvPicPr>
          <p:cNvPr id="4" name="Picture 3">
            <a:extLst>
              <a:ext uri="{FF2B5EF4-FFF2-40B4-BE49-F238E27FC236}">
                <a16:creationId xmlns="" xmlns:a16="http://schemas.microsoft.com/office/drawing/2014/main" id="{CBE4CC08-702B-DF4C-86B8-9B42D77A4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2755223971"/>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413024"/>
      </a:dk2>
      <a:lt2>
        <a:srgbClr val="E8E2E8"/>
      </a:lt2>
      <a:accent1>
        <a:srgbClr val="44B64D"/>
      </a:accent1>
      <a:accent2>
        <a:srgbClr val="62B438"/>
      </a:accent2>
      <a:accent3>
        <a:srgbClr val="91AB40"/>
      </a:accent3>
      <a:accent4>
        <a:srgbClr val="B49E38"/>
      </a:accent4>
      <a:accent5>
        <a:srgbClr val="C67D4A"/>
      </a:accent5>
      <a:accent6>
        <a:srgbClr val="B43839"/>
      </a:accent6>
      <a:hlink>
        <a:srgbClr val="A67737"/>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835</Words>
  <Application>Microsoft Office PowerPoint</Application>
  <PresentationFormat>Szélesvásznú</PresentationFormat>
  <Paragraphs>259</Paragraphs>
  <Slides>16</Slides>
  <Notes>16</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Arial</vt:lpstr>
      <vt:lpstr>Arial Nova Light</vt:lpstr>
      <vt:lpstr>Avenir Next</vt:lpstr>
      <vt:lpstr>Book Antiqua</vt:lpstr>
      <vt:lpstr>Calibri</vt:lpstr>
      <vt:lpstr>Gill Sans MT</vt:lpstr>
      <vt:lpstr>Wingdings</vt:lpstr>
      <vt:lpstr>Wingdings 2</vt:lpstr>
      <vt:lpstr>DividendVTI</vt:lpstr>
      <vt:lpstr>KRISZTUS CSODÁLATOS SZERETETE  SÜRGET MINKET  </vt:lpstr>
      <vt:lpstr>PowerPoint bemutató</vt:lpstr>
      <vt:lpstr>PowerPoint bemutató</vt:lpstr>
      <vt:lpstr>PowerPoint bemutató</vt:lpstr>
      <vt:lpstr>Susan története </vt:lpstr>
      <vt:lpstr>PowerPoint bemutató</vt:lpstr>
      <vt:lpstr>ISTEN SZERETETE IRÁNTAM </vt:lpstr>
      <vt:lpstr>PowerPoint bemutató</vt:lpstr>
      <vt:lpstr>PowerPoint bemutató</vt:lpstr>
      <vt:lpstr>AZ ÉN SZERETETEM ISTEN IRÁNT </vt:lpstr>
      <vt:lpstr>ISTEN CSODÁLATOS SZERETETE </vt:lpstr>
      <vt:lpstr> AZ ÉN SZERETETEM MÁSOK IRÁNT </vt:lpstr>
      <vt:lpstr>KRISZTUS SZERETETE BENNEM </vt:lpstr>
      <vt:lpstr>ISTEN SZERETETÉNEK TOVÁBBADÁSA </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AMAZING LOVE MOVES ME</dc:title>
  <dc:creator>Arrais, Raquel</dc:creator>
  <cp:lastModifiedBy>Bea</cp:lastModifiedBy>
  <cp:revision>55</cp:revision>
  <dcterms:created xsi:type="dcterms:W3CDTF">2020-02-13T16:45:32Z</dcterms:created>
  <dcterms:modified xsi:type="dcterms:W3CDTF">2020-04-20T07:49:03Z</dcterms:modified>
</cp:coreProperties>
</file>