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3"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83"/>
    <p:restoredTop sz="76940"/>
  </p:normalViewPr>
  <p:slideViewPr>
    <p:cSldViewPr snapToGrid="0" snapToObjects="1">
      <p:cViewPr varScale="1">
        <p:scale>
          <a:sx n="61" d="100"/>
          <a:sy n="61" d="100"/>
        </p:scale>
        <p:origin x="240" y="58"/>
      </p:cViewPr>
      <p:guideLst/>
    </p:cSldViewPr>
  </p:slideViewPr>
  <p:notesTextViewPr>
    <p:cViewPr>
      <p:scale>
        <a:sx n="1" d="1"/>
        <a:sy n="1" d="1"/>
      </p:scale>
      <p:origin x="0" y="-36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1138C0-DA6F-794C-AC17-57F596C269AE}" type="datetimeFigureOut">
              <a:rPr lang="en-US" smtClean="0"/>
              <a:t>5/24/2018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B8B50-6640-F747-858F-C1AE2611DD9E}" type="slidenum">
              <a:rPr lang="en-US" smtClean="0"/>
              <a:t>‹#›</a:t>
            </a:fld>
            <a:endParaRPr lang="en-US"/>
          </a:p>
        </p:txBody>
      </p:sp>
    </p:spTree>
    <p:extLst>
      <p:ext uri="{BB962C8B-B14F-4D97-AF65-F5344CB8AC3E}">
        <p14:creationId xmlns:p14="http://schemas.microsoft.com/office/powerpoint/2010/main" val="327821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u-HU" sz="1200" b="1" kern="1200" dirty="0" smtClean="0">
                <a:solidFill>
                  <a:schemeClr val="tx1"/>
                </a:solidFill>
                <a:effectLst/>
                <a:latin typeface="+mn-lt"/>
                <a:ea typeface="+mn-ea"/>
                <a:cs typeface="+mn-cs"/>
              </a:rPr>
              <a:t>Nyolc áldás, amit tovább kell adnunk </a:t>
            </a:r>
          </a:p>
          <a:p>
            <a:endParaRPr lang="hu-HU" sz="1200" kern="1200" dirty="0" smtClean="0">
              <a:solidFill>
                <a:schemeClr val="tx1"/>
              </a:solidFill>
              <a:effectLst/>
              <a:latin typeface="+mn-lt"/>
              <a:ea typeface="+mn-ea"/>
              <a:cs typeface="+mn-cs"/>
            </a:endParaRPr>
          </a:p>
          <a:p>
            <a:r>
              <a:rPr lang="hu-HU" sz="1200" b="0" kern="1200" dirty="0" smtClean="0">
                <a:solidFill>
                  <a:schemeClr val="tx1"/>
                </a:solidFill>
                <a:effectLst/>
                <a:latin typeface="+mn-lt"/>
                <a:ea typeface="+mn-ea"/>
                <a:cs typeface="+mn-cs"/>
              </a:rPr>
              <a:t>Dicsérjük Istent az áldásaiért és kegyelméért, majd adjuk tovább az áldást! </a:t>
            </a:r>
            <a:endParaRPr lang="hu-HU"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1</a:t>
            </a:fld>
            <a:endParaRPr lang="en-US"/>
          </a:p>
        </p:txBody>
      </p:sp>
    </p:spTree>
    <p:extLst>
      <p:ext uri="{BB962C8B-B14F-4D97-AF65-F5344CB8AC3E}">
        <p14:creationId xmlns:p14="http://schemas.microsoft.com/office/powerpoint/2010/main" val="1406614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Értsük meg életünk célját! </a:t>
            </a:r>
          </a:p>
          <a:p>
            <a:pPr lvl="0"/>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Isten gyermekeként keressük az Ő irányítását, hogy megtaláljuk isteni célunkat.</a:t>
            </a:r>
          </a:p>
          <a:p>
            <a:endParaRPr lang="hu-HU" sz="1200" kern="1200" dirty="0" smtClean="0">
              <a:solidFill>
                <a:schemeClr val="tx1"/>
              </a:solidFill>
              <a:effectLst/>
              <a:latin typeface="+mn-lt"/>
              <a:ea typeface="+mn-ea"/>
              <a:cs typeface="+mn-cs"/>
            </a:endParaRPr>
          </a:p>
          <a:p>
            <a:r>
              <a:rPr lang="hu-HU" sz="1200" b="1" kern="1200" dirty="0" smtClean="0">
                <a:solidFill>
                  <a:schemeClr val="tx1"/>
                </a:solidFill>
                <a:effectLst/>
                <a:latin typeface="+mn-lt"/>
                <a:ea typeface="+mn-ea"/>
                <a:cs typeface="+mn-cs"/>
              </a:rPr>
              <a:t>Célunk ismerete elengedhetetlen feltétele missziómunkánknak. </a:t>
            </a:r>
            <a:r>
              <a:rPr lang="hu-HU" sz="1200" kern="1200" dirty="0" smtClean="0">
                <a:solidFill>
                  <a:schemeClr val="tx1"/>
                </a:solidFill>
                <a:effectLst/>
                <a:latin typeface="+mn-lt"/>
                <a:ea typeface="+mn-ea"/>
                <a:cs typeface="+mn-cs"/>
              </a:rPr>
              <a:t>Küldetésünk van önmagunkért, gyermekeinkért, férjünkért, szüleinkért, a családunkért, gyülekezetünkért, de mindenekelőtt Istenünkért. Töltsük be küldetésünket! Váljunk Isten áldásává a többiek számára! </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2</a:t>
            </a:fld>
            <a:endParaRPr lang="en-US"/>
          </a:p>
        </p:txBody>
      </p:sp>
    </p:spTree>
    <p:extLst>
      <p:ext uri="{BB962C8B-B14F-4D97-AF65-F5344CB8AC3E}">
        <p14:creationId xmlns:p14="http://schemas.microsoft.com/office/powerpoint/2010/main" val="1086458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Szeretettel szolgáljunk!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1Kor 13:1-3 – </a:t>
            </a:r>
            <a:r>
              <a:rPr lang="hu-HU" sz="1200" i="1" kern="1200" dirty="0" smtClean="0">
                <a:solidFill>
                  <a:schemeClr val="tx1"/>
                </a:solidFill>
                <a:effectLst/>
                <a:latin typeface="+mn-lt"/>
                <a:ea typeface="+mn-ea"/>
                <a:cs typeface="+mn-cs"/>
              </a:rPr>
              <a:t>„Ha embereknek vagy angyaloknak nyelvén szólok is, szeretet pedig nincsen én bennem, olyanná lettem, mint a zengő érc vagy pengő cimbalom. És ha jövendőt tudok is mondani, és minden titkot és minden tudományt ismerek is; és ha egész hitem van is, úgyannyira, hogy hegyeket mozdíthatok ki helyükről, szeretet pedig nincsen én bennem, semmi vagyok. És ha vagyonomat mind felétetem is, és ha testemet tűzre adom is, szeretet pedig nincsen én bennem, semmi hasznom abból.” </a:t>
            </a:r>
          </a:p>
          <a:p>
            <a:endParaRPr lang="hu-HU" sz="1200" i="1"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Bármit teszünk is felelősségteljesen, de a szeretet melegsége nélkül, az nem felel meg az isteni célnak, és akár jóvátehetetlen károkat is okozhat. Szeretettel szolgáljunk tehát, hogy szolgálatunk áldás lehessen mások számára!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3</a:t>
            </a:fld>
            <a:endParaRPr lang="en-US"/>
          </a:p>
        </p:txBody>
      </p:sp>
    </p:spTree>
    <p:extLst>
      <p:ext uri="{BB962C8B-B14F-4D97-AF65-F5344CB8AC3E}">
        <p14:creationId xmlns:p14="http://schemas.microsoft.com/office/powerpoint/2010/main" val="646502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Legyünk késedelmesek a haragra és járjunk elől a kedvességben! </a:t>
            </a:r>
          </a:p>
          <a:p>
            <a:pPr lvl="0"/>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Zsoltár 86:15 – „</a:t>
            </a:r>
            <a:r>
              <a:rPr lang="hu-HU" sz="1200" i="1" kern="1200" dirty="0" smtClean="0">
                <a:solidFill>
                  <a:schemeClr val="tx1"/>
                </a:solidFill>
                <a:effectLst/>
                <a:latin typeface="+mn-lt"/>
                <a:ea typeface="+mn-ea"/>
                <a:cs typeface="+mn-cs"/>
              </a:rPr>
              <a:t>De te Uram, könyörülő és irgalmas </a:t>
            </a:r>
            <a:r>
              <a:rPr lang="hu-HU" sz="1200" b="1" i="1" kern="1200" dirty="0" smtClean="0">
                <a:solidFill>
                  <a:schemeClr val="tx1"/>
                </a:solidFill>
                <a:effectLst/>
                <a:latin typeface="+mn-lt"/>
                <a:ea typeface="+mn-ea"/>
                <a:cs typeface="+mn-cs"/>
              </a:rPr>
              <a:t>Isten </a:t>
            </a:r>
            <a:r>
              <a:rPr lang="hu-HU" sz="1200" i="1" kern="1200" dirty="0" smtClean="0">
                <a:solidFill>
                  <a:schemeClr val="tx1"/>
                </a:solidFill>
                <a:effectLst/>
                <a:latin typeface="+mn-lt"/>
                <a:ea typeface="+mn-ea"/>
                <a:cs typeface="+mn-cs"/>
              </a:rPr>
              <a:t>vagy, </a:t>
            </a:r>
            <a:r>
              <a:rPr lang="hu-HU" sz="1200" b="1" i="1" kern="1200" dirty="0" smtClean="0">
                <a:solidFill>
                  <a:schemeClr val="tx1"/>
                </a:solidFill>
                <a:effectLst/>
                <a:latin typeface="+mn-lt"/>
                <a:ea typeface="+mn-ea"/>
                <a:cs typeface="+mn-cs"/>
              </a:rPr>
              <a:t>késedelmes a haragra</a:t>
            </a:r>
            <a:r>
              <a:rPr lang="hu-HU" sz="1200" i="1" kern="1200" dirty="0" smtClean="0">
                <a:solidFill>
                  <a:schemeClr val="tx1"/>
                </a:solidFill>
                <a:effectLst/>
                <a:latin typeface="+mn-lt"/>
                <a:ea typeface="+mn-ea"/>
                <a:cs typeface="+mn-cs"/>
              </a:rPr>
              <a:t>, nagy kegyelmű és igazságú!”</a:t>
            </a:r>
            <a:r>
              <a:rPr lang="hu-HU" sz="1200" kern="1200" dirty="0" smtClean="0">
                <a:solidFill>
                  <a:schemeClr val="tx1"/>
                </a:solidFill>
                <a:effectLst/>
                <a:latin typeface="+mn-lt"/>
                <a:ea typeface="+mn-ea"/>
                <a:cs typeface="+mn-cs"/>
              </a:rPr>
              <a:t> Gyakoroljuk Isten tulajdonságait, hogy áldássá lehessünk a többiek számára!</a:t>
            </a:r>
          </a:p>
          <a:p>
            <a:r>
              <a:rPr lang="hu-HU" sz="1200" kern="1200" dirty="0" smtClean="0">
                <a:solidFill>
                  <a:schemeClr val="tx1"/>
                </a:solidFill>
                <a:effectLst/>
                <a:latin typeface="+mn-lt"/>
                <a:ea typeface="+mn-ea"/>
                <a:cs typeface="+mn-cs"/>
              </a:rPr>
              <a:t>  </a:t>
            </a:r>
          </a:p>
          <a:p>
            <a:r>
              <a:rPr lang="hu-HU" sz="1200" kern="1200" dirty="0" err="1" smtClean="0">
                <a:solidFill>
                  <a:schemeClr val="tx1"/>
                </a:solidFill>
                <a:effectLst/>
                <a:latin typeface="+mn-lt"/>
                <a:ea typeface="+mn-ea"/>
                <a:cs typeface="+mn-cs"/>
              </a:rPr>
              <a:t>Efézus</a:t>
            </a:r>
            <a:r>
              <a:rPr lang="hu-HU" sz="1200" kern="1200" dirty="0" smtClean="0">
                <a:solidFill>
                  <a:schemeClr val="tx1"/>
                </a:solidFill>
                <a:effectLst/>
                <a:latin typeface="+mn-lt"/>
                <a:ea typeface="+mn-ea"/>
                <a:cs typeface="+mn-cs"/>
              </a:rPr>
              <a:t> 4:26 – </a:t>
            </a:r>
            <a:r>
              <a:rPr lang="hu-HU" sz="1200" i="1" kern="1200" dirty="0" smtClean="0">
                <a:solidFill>
                  <a:schemeClr val="tx1"/>
                </a:solidFill>
                <a:effectLst/>
                <a:latin typeface="+mn-lt"/>
                <a:ea typeface="+mn-ea"/>
                <a:cs typeface="+mn-cs"/>
              </a:rPr>
              <a:t>„Ám haragudjatok, de ne vétkezzetek: a nap le ne menjen a ti haragotokon”</a:t>
            </a:r>
          </a:p>
          <a:p>
            <a:endParaRPr lang="hu-HU" sz="1200" i="1"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Milyen nagy áldás, és jó példa is az mások számára, ha nem vagyunk hirtelenharagúak és mindig kedvesen reagálunk!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4</a:t>
            </a:fld>
            <a:endParaRPr lang="en-US"/>
          </a:p>
        </p:txBody>
      </p:sp>
    </p:spTree>
    <p:extLst>
      <p:ext uri="{BB962C8B-B14F-4D97-AF65-F5344CB8AC3E}">
        <p14:creationId xmlns:p14="http://schemas.microsoft.com/office/powerpoint/2010/main" val="1824043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4. Cselekedjünk helyesen, és ne másokra tekintsünk! </a:t>
            </a:r>
          </a:p>
          <a:p>
            <a:pPr lvl="0"/>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Jakab 2:9 – </a:t>
            </a:r>
            <a:r>
              <a:rPr lang="hu-HU" sz="1200" i="1" kern="1200" dirty="0" smtClean="0">
                <a:solidFill>
                  <a:schemeClr val="tx1"/>
                </a:solidFill>
                <a:effectLst/>
                <a:latin typeface="+mn-lt"/>
                <a:ea typeface="+mn-ea"/>
                <a:cs typeface="+mn-cs"/>
              </a:rPr>
              <a:t>„De ha személyválogatók vagytok, vétkeztek, elmarasztaltatva a törvény által, mint annak megrontói.”  </a:t>
            </a:r>
          </a:p>
          <a:p>
            <a:endParaRPr lang="hu-HU" sz="1200" i="1"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Az, hogy úgy szeressük felebarátunkat, mint önmagunkat, nem csupán egy parancsolat, hanem igen messze ható következményei vannak. Ne essünk a bűnbe, hogy diszkriminációval romboljuk gyermekeink és környezetünk életét. Élnek emberek akár a közvetlen közelünkben is, akiket megszokásból, vagy hiányos ismereteink miatt a lebecsültek közé sorolunk.  Aki krisztusi szeretettel él, nem eshet ebbe a kísértésbe. Más szóval, a kísértés ellenére sem adhatunk helyet az ilyen megromlott gondolkodásmódnak. Egyformán legyünk áldás mindenki számára!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5</a:t>
            </a:fld>
            <a:endParaRPr lang="en-US"/>
          </a:p>
        </p:txBody>
      </p:sp>
    </p:spTree>
    <p:extLst>
      <p:ext uri="{BB962C8B-B14F-4D97-AF65-F5344CB8AC3E}">
        <p14:creationId xmlns:p14="http://schemas.microsoft.com/office/powerpoint/2010/main" val="714178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Növeljük hitünket! </a:t>
            </a:r>
          </a:p>
          <a:p>
            <a:pPr lvl="0"/>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Római levél 10:17 – </a:t>
            </a:r>
            <a:r>
              <a:rPr lang="hu-HU" sz="1200" i="1" kern="1200" dirty="0" smtClean="0">
                <a:solidFill>
                  <a:schemeClr val="tx1"/>
                </a:solidFill>
                <a:effectLst/>
                <a:latin typeface="+mn-lt"/>
                <a:ea typeface="+mn-ea"/>
                <a:cs typeface="+mn-cs"/>
              </a:rPr>
              <a:t>„Azért a hit hallásból van, a hallás pedig </a:t>
            </a:r>
            <a:r>
              <a:rPr lang="hu-HU" sz="1200" b="1" i="1" kern="1200" dirty="0" smtClean="0">
                <a:solidFill>
                  <a:schemeClr val="tx1"/>
                </a:solidFill>
                <a:effectLst/>
                <a:latin typeface="+mn-lt"/>
                <a:ea typeface="+mn-ea"/>
                <a:cs typeface="+mn-cs"/>
              </a:rPr>
              <a:t>Isten igéje </a:t>
            </a:r>
            <a:r>
              <a:rPr lang="hu-HU" sz="1200" i="1" kern="1200" dirty="0" smtClean="0">
                <a:solidFill>
                  <a:schemeClr val="tx1"/>
                </a:solidFill>
                <a:effectLst/>
                <a:latin typeface="+mn-lt"/>
                <a:ea typeface="+mn-ea"/>
                <a:cs typeface="+mn-cs"/>
              </a:rPr>
              <a:t>által.” </a:t>
            </a:r>
          </a:p>
          <a:p>
            <a:r>
              <a:rPr lang="hu-HU" sz="1200" i="1"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Isten igéjének tanulmányozásával fejleszthetjük hitünket, valamint azzal, hogy észrevesszük, meglátjuk, meghalljuk és megtapasztaljuk az Ő munkálkodását életünkben. Olvassuk az igét, tegyünk bizonyságot, támogassuk a rászorulókat, járjunk Isten házába, zárjuk szívünkbe a megváltásról szóló énekeket; és nemcsak nekünk jut áldás, hanem mi is áldássá válunk.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6</a:t>
            </a:fld>
            <a:endParaRPr lang="en-US"/>
          </a:p>
        </p:txBody>
      </p:sp>
    </p:spTree>
    <p:extLst>
      <p:ext uri="{BB962C8B-B14F-4D97-AF65-F5344CB8AC3E}">
        <p14:creationId xmlns:p14="http://schemas.microsoft.com/office/powerpoint/2010/main" val="94436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hu-HU" sz="1200" b="1" kern="1200" dirty="0" smtClean="0">
                <a:solidFill>
                  <a:schemeClr val="tx1"/>
                </a:solidFill>
                <a:effectLst/>
                <a:latin typeface="+mn-lt"/>
                <a:ea typeface="+mn-ea"/>
                <a:cs typeface="+mn-cs"/>
              </a:rPr>
              <a:t>6. Engedelmeskedjünk!  </a:t>
            </a:r>
          </a:p>
          <a:p>
            <a:pPr lvl="0"/>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1Sámuel 15:22 – </a:t>
            </a:r>
            <a:r>
              <a:rPr lang="hu-HU" sz="1200" i="1" kern="1200" dirty="0" smtClean="0">
                <a:solidFill>
                  <a:schemeClr val="tx1"/>
                </a:solidFill>
                <a:effectLst/>
                <a:latin typeface="+mn-lt"/>
                <a:ea typeface="+mn-ea"/>
                <a:cs typeface="+mn-cs"/>
              </a:rPr>
              <a:t>„Sámuel pedig monda: Vajon kedvesebb-e az Úr előtt az égő- és véres áldozat, mint az Úr szava iránt való engedelmesség? Íme</a:t>
            </a:r>
            <a:r>
              <a:rPr lang="hu-HU" sz="1200" b="1" i="1" kern="1200" dirty="0" smtClean="0">
                <a:solidFill>
                  <a:schemeClr val="tx1"/>
                </a:solidFill>
                <a:effectLst/>
                <a:latin typeface="+mn-lt"/>
                <a:ea typeface="+mn-ea"/>
                <a:cs typeface="+mn-cs"/>
              </a:rPr>
              <a:t>, jobb az engedelmesség a véres áldozatnál </a:t>
            </a:r>
            <a:r>
              <a:rPr lang="hu-HU" sz="1200" i="1" kern="1200" dirty="0" smtClean="0">
                <a:solidFill>
                  <a:schemeClr val="tx1"/>
                </a:solidFill>
                <a:effectLst/>
                <a:latin typeface="+mn-lt"/>
                <a:ea typeface="+mn-ea"/>
                <a:cs typeface="+mn-cs"/>
              </a:rPr>
              <a:t>és a szófogadás a kosok kövérénél!”</a:t>
            </a:r>
          </a:p>
          <a:p>
            <a:r>
              <a:rPr lang="hu-HU" sz="1200" kern="1200" dirty="0" smtClean="0">
                <a:solidFill>
                  <a:schemeClr val="tx1"/>
                </a:solidFill>
                <a:effectLst/>
                <a:latin typeface="+mn-lt"/>
                <a:ea typeface="+mn-ea"/>
                <a:cs typeface="+mn-cs"/>
              </a:rPr>
              <a:t>  </a:t>
            </a:r>
          </a:p>
          <a:p>
            <a:r>
              <a:rPr lang="hu-HU" sz="1200" kern="1200" dirty="0" smtClean="0">
                <a:solidFill>
                  <a:schemeClr val="tx1"/>
                </a:solidFill>
                <a:effectLst/>
                <a:latin typeface="+mn-lt"/>
                <a:ea typeface="+mn-ea"/>
                <a:cs typeface="+mn-cs"/>
              </a:rPr>
              <a:t>Az engedelmes élet több a szertartásoknál és az általunk fontosnak hitt áldozatoknál. Amennyiben látszólagos engedelmességünk alapja a félelem, a kultúra/hagyomány, vagy téves ítélkezés, próbáljunk meg úgy átitatódni Isten igéjével, hogy a Szentlélek fénye világítsa meg utunkat és vezessen el a megértésig. Az engedelmes ember az, aki áldásokban részesül és ő maga is áldássá lesz.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7</a:t>
            </a:fld>
            <a:endParaRPr lang="en-US"/>
          </a:p>
        </p:txBody>
      </p:sp>
    </p:spTree>
    <p:extLst>
      <p:ext uri="{BB962C8B-B14F-4D97-AF65-F5344CB8AC3E}">
        <p14:creationId xmlns:p14="http://schemas.microsoft.com/office/powerpoint/2010/main" val="195732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s-CO" sz="1200" b="1" kern="1200" dirty="0">
                <a:solidFill>
                  <a:schemeClr val="tx1"/>
                </a:solidFill>
                <a:effectLst/>
                <a:latin typeface="+mn-lt"/>
                <a:ea typeface="+mn-ea"/>
                <a:cs typeface="+mn-cs"/>
              </a:rPr>
              <a:t>7. </a:t>
            </a:r>
            <a:r>
              <a:rPr lang="hu-HU" sz="1200" b="1" kern="1200" dirty="0" smtClean="0">
                <a:solidFill>
                  <a:schemeClr val="tx1"/>
                </a:solidFill>
                <a:effectLst/>
                <a:latin typeface="+mn-lt"/>
                <a:ea typeface="+mn-ea"/>
                <a:cs typeface="+mn-cs"/>
              </a:rPr>
              <a:t>Legyünk boldogok! </a:t>
            </a:r>
          </a:p>
          <a:p>
            <a:pPr lvl="0"/>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Úgy hallottuk, a kereszténynek kell a legboldogabbnak lennie a világon. De vajon miért? Mert van reménysége, övé Krisztus, aki kegyelemben és megbocsájtásban részesíti, nincsen egyedül, </a:t>
            </a:r>
            <a:r>
              <a:rPr lang="hu-HU" sz="1200" i="1" kern="1200" dirty="0" smtClean="0">
                <a:solidFill>
                  <a:schemeClr val="tx1"/>
                </a:solidFill>
                <a:effectLst/>
                <a:latin typeface="+mn-lt"/>
                <a:ea typeface="+mn-ea"/>
                <a:cs typeface="+mn-cs"/>
              </a:rPr>
              <a:t>alkalmas időben</a:t>
            </a:r>
            <a:r>
              <a:rPr lang="hu-HU" sz="1200" kern="1200" dirty="0" smtClean="0">
                <a:solidFill>
                  <a:schemeClr val="tx1"/>
                </a:solidFill>
                <a:effectLst/>
                <a:latin typeface="+mn-lt"/>
                <a:ea typeface="+mn-ea"/>
                <a:cs typeface="+mn-cs"/>
              </a:rPr>
              <a:t> megkönnyebbülhet. </a:t>
            </a:r>
          </a:p>
          <a:p>
            <a:r>
              <a:rPr lang="hu-HU" sz="1200" kern="1200" dirty="0" err="1" smtClean="0">
                <a:solidFill>
                  <a:schemeClr val="tx1"/>
                </a:solidFill>
                <a:effectLst/>
                <a:latin typeface="+mn-lt"/>
                <a:ea typeface="+mn-ea"/>
                <a:cs typeface="+mn-cs"/>
              </a:rPr>
              <a:t>Zsid</a:t>
            </a:r>
            <a:r>
              <a:rPr lang="hu-HU" sz="1200" kern="1200" dirty="0" smtClean="0">
                <a:solidFill>
                  <a:schemeClr val="tx1"/>
                </a:solidFill>
                <a:effectLst/>
                <a:latin typeface="+mn-lt"/>
                <a:ea typeface="+mn-ea"/>
                <a:cs typeface="+mn-cs"/>
              </a:rPr>
              <a:t> 4:16 – </a:t>
            </a:r>
            <a:r>
              <a:rPr lang="hu-HU" sz="1200" i="1" kern="1200" dirty="0" smtClean="0">
                <a:solidFill>
                  <a:schemeClr val="tx1"/>
                </a:solidFill>
                <a:effectLst/>
                <a:latin typeface="+mn-lt"/>
                <a:ea typeface="+mn-ea"/>
                <a:cs typeface="+mn-cs"/>
              </a:rPr>
              <a:t>„Járuljunk azért bizodalommal a kegyelem királyi székéhez, hogy irgalmasságot nyerjünk és kegyelmet találjunk, </a:t>
            </a:r>
            <a:r>
              <a:rPr lang="hu-HU" sz="1200" b="1" i="1" kern="1200" dirty="0" smtClean="0">
                <a:solidFill>
                  <a:schemeClr val="tx1"/>
                </a:solidFill>
                <a:effectLst/>
                <a:latin typeface="+mn-lt"/>
                <a:ea typeface="+mn-ea"/>
                <a:cs typeface="+mn-cs"/>
              </a:rPr>
              <a:t>alkalmas időben </a:t>
            </a:r>
            <a:r>
              <a:rPr lang="hu-HU" sz="1200" i="1" kern="1200" dirty="0" smtClean="0">
                <a:solidFill>
                  <a:schemeClr val="tx1"/>
                </a:solidFill>
                <a:effectLst/>
                <a:latin typeface="+mn-lt"/>
                <a:ea typeface="+mn-ea"/>
                <a:cs typeface="+mn-cs"/>
              </a:rPr>
              <a:t>való segítségül.”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Ha keserűen és örömtelenül pergeted napjaidat, helyezd életed Isten kezébe és Ő boldogsággal tölti meg szívedet, a felismeréssel, hogy áldott gyermeke vagy! Fogadd el Isten áldásait és boldogságod legyen a többiek áldására! </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8</a:t>
            </a:fld>
            <a:endParaRPr lang="en-US"/>
          </a:p>
        </p:txBody>
      </p:sp>
    </p:spTree>
    <p:extLst>
      <p:ext uri="{BB962C8B-B14F-4D97-AF65-F5344CB8AC3E}">
        <p14:creationId xmlns:p14="http://schemas.microsoft.com/office/powerpoint/2010/main" val="1958490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s-CO" sz="1200" b="1" kern="1200" dirty="0">
                <a:solidFill>
                  <a:schemeClr val="tx1"/>
                </a:solidFill>
                <a:effectLst/>
                <a:latin typeface="+mn-lt"/>
                <a:ea typeface="+mn-ea"/>
                <a:cs typeface="+mn-cs"/>
              </a:rPr>
              <a:t>8. </a:t>
            </a:r>
            <a:r>
              <a:rPr lang="hu-HU" sz="1200" b="1" kern="1200" dirty="0" smtClean="0">
                <a:solidFill>
                  <a:schemeClr val="tx1"/>
                </a:solidFill>
                <a:effectLst/>
                <a:latin typeface="+mn-lt"/>
                <a:ea typeface="+mn-ea"/>
                <a:cs typeface="+mn-cs"/>
              </a:rPr>
              <a:t>Istentől kérjünk tanácsot!  </a:t>
            </a:r>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„Sóhajts egy imát reggel, suttogva imádkozz délben és este is imádkozz halkan, hogy szíved jókedve megmaradjon!” (dalszöveg — egy nyilvános weboldalról)</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Józsué 1:8 </a:t>
            </a:r>
            <a:r>
              <a:rPr lang="hu-HU" sz="1200" i="1" kern="1200" dirty="0" smtClean="0">
                <a:solidFill>
                  <a:schemeClr val="tx1"/>
                </a:solidFill>
                <a:effectLst/>
                <a:latin typeface="+mn-lt"/>
                <a:ea typeface="+mn-ea"/>
                <a:cs typeface="+mn-cs"/>
              </a:rPr>
              <a:t>–„El ne távozzék e törvénynek könyve a te szádtól, hanem gondolkodjál arról éjjel és nappal, hogy vigyázz és mindent úgy cselekedjél, amint írva van abban, mert akkor leszel jó szerencsés a te utaidon és akkor boldogulsz.”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Csakis akkor lehetünk az áldássá, amivé Isten szánt bennünket, ha folyamatosan kapcsolatban állunk vele. </a:t>
            </a:r>
          </a:p>
          <a:p>
            <a:endParaRPr lang="hu-HU" sz="1200" kern="1200" dirty="0" smtClean="0">
              <a:solidFill>
                <a:schemeClr val="tx1"/>
              </a:solidFill>
              <a:effectLst/>
              <a:latin typeface="+mn-lt"/>
              <a:ea typeface="+mn-ea"/>
              <a:cs typeface="+mn-cs"/>
            </a:endParaRPr>
          </a:p>
          <a:p>
            <a:r>
              <a:rPr lang="hu-HU" sz="1200" kern="1200" dirty="0" smtClean="0">
                <a:solidFill>
                  <a:schemeClr val="tx1"/>
                </a:solidFill>
                <a:effectLst/>
                <a:latin typeface="+mn-lt"/>
                <a:ea typeface="+mn-ea"/>
                <a:cs typeface="+mn-cs"/>
              </a:rPr>
              <a:t>Áldott nők, lányok, asszonyok, legyetek áldottak és legyetek áldássá! </a:t>
            </a:r>
          </a:p>
          <a:p>
            <a:r>
              <a:rPr lang="hu-HU" sz="1200" kern="1200" dirty="0" smtClean="0">
                <a:solidFill>
                  <a:schemeClr val="tx1"/>
                </a:solidFill>
                <a:effectLst/>
                <a:latin typeface="+mn-lt"/>
                <a:ea typeface="+mn-ea"/>
                <a:cs typeface="+mn-cs"/>
              </a:rPr>
              <a:t> </a:t>
            </a:r>
            <a:endParaRPr lang="hu-HU"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E0B8B50-6640-F747-858F-C1AE2611DD9E}" type="slidenum">
              <a:rPr lang="en-US" smtClean="0"/>
              <a:t>9</a:t>
            </a:fld>
            <a:endParaRPr lang="en-US"/>
          </a:p>
        </p:txBody>
      </p:sp>
    </p:spTree>
    <p:extLst>
      <p:ext uri="{BB962C8B-B14F-4D97-AF65-F5344CB8AC3E}">
        <p14:creationId xmlns:p14="http://schemas.microsoft.com/office/powerpoint/2010/main" val="2061401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4022E4-77A1-544D-8EA6-6A323539A053}"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789330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64613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856044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4022E4-77A1-544D-8EA6-6A323539A053}"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2071918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4022E4-77A1-544D-8EA6-6A323539A053}" type="datetimeFigureOut">
              <a:rPr lang="en-US" smtClean="0"/>
              <a:t>5/24/2018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294826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4022E4-77A1-544D-8EA6-6A323539A053}" type="datetimeFigureOut">
              <a:rPr lang="en-US" smtClean="0"/>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69381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4022E4-77A1-544D-8EA6-6A323539A053}" type="datetimeFigureOut">
              <a:rPr lang="en-US" smtClean="0"/>
              <a:t>5/24/2018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859126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4022E4-77A1-544D-8EA6-6A323539A053}" type="datetimeFigureOut">
              <a:rPr lang="en-US" smtClean="0"/>
              <a:t>5/24/2018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809249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4022E4-77A1-544D-8EA6-6A323539A053}" type="datetimeFigureOut">
              <a:rPr lang="en-US" smtClean="0"/>
              <a:t>5/24/2018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834598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4022E4-77A1-544D-8EA6-6A323539A053}" type="datetimeFigureOut">
              <a:rPr lang="en-US" smtClean="0"/>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530113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4022E4-77A1-544D-8EA6-6A323539A053}" type="datetimeFigureOut">
              <a:rPr lang="en-US" smtClean="0"/>
              <a:t>5/24/2018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64C310-91FB-1047-9373-5090397F7B89}" type="slidenum">
              <a:rPr lang="en-US" smtClean="0"/>
              <a:t>‹#›</a:t>
            </a:fld>
            <a:endParaRPr lang="en-US"/>
          </a:p>
        </p:txBody>
      </p:sp>
    </p:spTree>
    <p:extLst>
      <p:ext uri="{BB962C8B-B14F-4D97-AF65-F5344CB8AC3E}">
        <p14:creationId xmlns:p14="http://schemas.microsoft.com/office/powerpoint/2010/main" val="1858115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4022E4-77A1-544D-8EA6-6A323539A053}" type="datetimeFigureOut">
              <a:rPr lang="en-US" smtClean="0"/>
              <a:t>5/24/2018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64C310-91FB-1047-9373-5090397F7B89}" type="slidenum">
              <a:rPr lang="en-US" smtClean="0"/>
              <a:t>‹#›</a:t>
            </a:fld>
            <a:endParaRPr lang="en-US"/>
          </a:p>
        </p:txBody>
      </p:sp>
    </p:spTree>
    <p:extLst>
      <p:ext uri="{BB962C8B-B14F-4D97-AF65-F5344CB8AC3E}">
        <p14:creationId xmlns:p14="http://schemas.microsoft.com/office/powerpoint/2010/main" val="2048821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17404"/>
          <a:stretch/>
        </p:blipFill>
        <p:spPr>
          <a:xfrm>
            <a:off x="0" y="0"/>
            <a:ext cx="12192000" cy="6858001"/>
          </a:xfrm>
          <a:prstGeom prst="rect">
            <a:avLst/>
          </a:prstGeom>
        </p:spPr>
      </p:pic>
      <p:sp>
        <p:nvSpPr>
          <p:cNvPr id="2" name="Title 1"/>
          <p:cNvSpPr>
            <a:spLocks noGrp="1"/>
          </p:cNvSpPr>
          <p:nvPr>
            <p:ph type="ctrTitle"/>
          </p:nvPr>
        </p:nvSpPr>
        <p:spPr>
          <a:xfrm>
            <a:off x="1524000" y="2141621"/>
            <a:ext cx="9665368" cy="2206541"/>
          </a:xfrm>
        </p:spPr>
        <p:txBody>
          <a:bodyPr>
            <a:normAutofit/>
          </a:bodyPr>
          <a:lstStyle/>
          <a:p>
            <a:r>
              <a:rPr lang="hu-HU" sz="4000" b="1" dirty="0" smtClean="0">
                <a:latin typeface="Avenir Next" charset="0"/>
                <a:ea typeface="Avenir Next" charset="0"/>
                <a:cs typeface="Avenir Next" charset="0"/>
              </a:rPr>
              <a:t>NYOLC</a:t>
            </a:r>
            <a:r>
              <a:rPr lang="en-US" sz="4000" b="1" dirty="0" smtClean="0">
                <a:latin typeface="Avenir Next" charset="0"/>
                <a:ea typeface="Avenir Next" charset="0"/>
                <a:cs typeface="Avenir Next" charset="0"/>
              </a:rPr>
              <a:t> </a:t>
            </a:r>
            <a:r>
              <a:rPr lang="hu-HU" sz="4000" b="1" dirty="0" smtClean="0">
                <a:solidFill>
                  <a:schemeClr val="accent6">
                    <a:lumMod val="50000"/>
                  </a:schemeClr>
                </a:solidFill>
                <a:latin typeface="Avenir Next" charset="0"/>
                <a:ea typeface="Avenir Next" charset="0"/>
                <a:cs typeface="Avenir Next" charset="0"/>
              </a:rPr>
              <a:t>ÁLDÁS, AMIT TOVÁBB KELL ADNUNK</a:t>
            </a:r>
            <a:r>
              <a:rPr lang="en-US" sz="4000" b="1" dirty="0" smtClean="0">
                <a:solidFill>
                  <a:schemeClr val="accent6">
                    <a:lumMod val="50000"/>
                  </a:schemeClr>
                </a:solidFill>
                <a:latin typeface="Avenir Next" charset="0"/>
                <a:ea typeface="Avenir Next" charset="0"/>
                <a:cs typeface="Avenir Next" charset="0"/>
              </a:rPr>
              <a:t> </a:t>
            </a:r>
            <a:endParaRPr lang="en-US" sz="4000" dirty="0">
              <a:solidFill>
                <a:schemeClr val="accent6">
                  <a:lumMod val="50000"/>
                </a:schemeClr>
              </a:solidFill>
              <a:latin typeface="Avenir Next" charset="0"/>
              <a:ea typeface="Avenir Next" charset="0"/>
              <a:cs typeface="Avenir Next" charset="0"/>
            </a:endParaRPr>
          </a:p>
        </p:txBody>
      </p:sp>
      <p:sp>
        <p:nvSpPr>
          <p:cNvPr id="8" name="Subtitle 2"/>
          <p:cNvSpPr>
            <a:spLocks noGrp="1"/>
          </p:cNvSpPr>
          <p:nvPr>
            <p:ph type="subTitle" idx="1"/>
          </p:nvPr>
        </p:nvSpPr>
        <p:spPr>
          <a:xfrm>
            <a:off x="1206500" y="4632158"/>
            <a:ext cx="9474200" cy="1311442"/>
          </a:xfrm>
        </p:spPr>
        <p:txBody>
          <a:bodyPr>
            <a:normAutofit/>
          </a:bodyPr>
          <a:lstStyle/>
          <a:p>
            <a:r>
              <a:rPr lang="hu-HU" sz="2000" b="1" dirty="0" smtClean="0">
                <a:solidFill>
                  <a:schemeClr val="bg2">
                    <a:lumMod val="50000"/>
                  </a:schemeClr>
                </a:solidFill>
                <a:latin typeface="Avenir Next" charset="0"/>
                <a:ea typeface="Avenir Next" charset="0"/>
                <a:cs typeface="Avenir Next" charset="0"/>
              </a:rPr>
              <a:t>A NŐI </a:t>
            </a:r>
            <a:r>
              <a:rPr lang="hu-HU" sz="2000" b="1" dirty="0" smtClean="0">
                <a:solidFill>
                  <a:schemeClr val="bg2">
                    <a:lumMod val="50000"/>
                  </a:schemeClr>
                </a:solidFill>
                <a:latin typeface="Avenir Next" charset="0"/>
                <a:ea typeface="Avenir Next" charset="0"/>
                <a:cs typeface="Avenir Next" charset="0"/>
              </a:rPr>
              <a:t>SZOLGÁLATOK </a:t>
            </a:r>
            <a:r>
              <a:rPr lang="hu-HU" sz="2000" b="1" dirty="0" smtClean="0">
                <a:solidFill>
                  <a:schemeClr val="bg2">
                    <a:lumMod val="50000"/>
                  </a:schemeClr>
                </a:solidFill>
                <a:latin typeface="Avenir Next" charset="0"/>
                <a:ea typeface="Avenir Next" charset="0"/>
                <a:cs typeface="Avenir Next" charset="0"/>
              </a:rPr>
              <a:t>OSZTÁLYÁNAK KIEMELT NAPJA 2018</a:t>
            </a:r>
            <a:endParaRPr lang="en-US" sz="2000" b="1" dirty="0">
              <a:solidFill>
                <a:schemeClr val="bg2">
                  <a:lumMod val="50000"/>
                </a:schemeClr>
              </a:solidFill>
              <a:latin typeface="Avenir Next" charset="0"/>
              <a:ea typeface="Avenir Next" charset="0"/>
              <a:cs typeface="Avenir Next" charset="0"/>
            </a:endParaRPr>
          </a:p>
          <a:p>
            <a:r>
              <a:rPr lang="en-US" sz="1800" dirty="0" smtClean="0">
                <a:solidFill>
                  <a:schemeClr val="bg2">
                    <a:lumMod val="50000"/>
                  </a:schemeClr>
                </a:solidFill>
                <a:latin typeface="Avenir Next" charset="0"/>
                <a:ea typeface="Avenir Next" charset="0"/>
                <a:cs typeface="Avenir Next" charset="0"/>
              </a:rPr>
              <a:t>GENER</a:t>
            </a:r>
            <a:r>
              <a:rPr lang="hu-HU" sz="1800" dirty="0" smtClean="0">
                <a:solidFill>
                  <a:schemeClr val="bg2">
                    <a:lumMod val="50000"/>
                  </a:schemeClr>
                </a:solidFill>
                <a:latin typeface="Avenir Next" charset="0"/>
                <a:ea typeface="Avenir Next" charset="0"/>
                <a:cs typeface="Avenir Next" charset="0"/>
              </a:rPr>
              <a:t>ÁLKONFERENCIA</a:t>
            </a:r>
            <a:r>
              <a:rPr lang="en-US" sz="1800" dirty="0" smtClean="0">
                <a:solidFill>
                  <a:schemeClr val="bg2">
                    <a:lumMod val="50000"/>
                  </a:schemeClr>
                </a:solidFill>
                <a:latin typeface="Avenir Next" charset="0"/>
                <a:ea typeface="Avenir Next" charset="0"/>
                <a:cs typeface="Avenir Next" charset="0"/>
              </a:rPr>
              <a:t> </a:t>
            </a:r>
            <a:endParaRPr lang="en-US" sz="1800" dirty="0">
              <a:solidFill>
                <a:schemeClr val="bg2">
                  <a:lumMod val="50000"/>
                </a:schemeClr>
              </a:solidFill>
              <a:latin typeface="Avenir Next" charset="0"/>
              <a:ea typeface="Avenir Next" charset="0"/>
              <a:cs typeface="Avenir Next" charset="0"/>
            </a:endParaRPr>
          </a:p>
          <a:p>
            <a:r>
              <a:rPr lang="hu-HU" sz="1800" dirty="0" smtClean="0">
                <a:solidFill>
                  <a:schemeClr val="bg2">
                    <a:lumMod val="50000"/>
                  </a:schemeClr>
                </a:solidFill>
                <a:latin typeface="Avenir Next" charset="0"/>
                <a:ea typeface="Avenir Next" charset="0"/>
                <a:cs typeface="Avenir Next" charset="0"/>
              </a:rPr>
              <a:t>NŐI SZOLGÁLATOK OSZTÁLYA</a:t>
            </a:r>
            <a:r>
              <a:rPr lang="en-US" sz="1800" dirty="0" smtClean="0">
                <a:solidFill>
                  <a:schemeClr val="bg2">
                    <a:lumMod val="50000"/>
                  </a:schemeClr>
                </a:solidFill>
                <a:latin typeface="Avenir Next" charset="0"/>
                <a:ea typeface="Avenir Next" charset="0"/>
                <a:cs typeface="Avenir Next" charset="0"/>
              </a:rPr>
              <a:t> </a:t>
            </a:r>
            <a:endParaRPr lang="en-US" sz="1800" dirty="0">
              <a:solidFill>
                <a:schemeClr val="bg2">
                  <a:lumMod val="50000"/>
                </a:schemeClr>
              </a:solidFill>
              <a:latin typeface="Avenir Next" charset="0"/>
              <a:ea typeface="Avenir Next" charset="0"/>
              <a:cs typeface="Avenir Next" charset="0"/>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71789" y="5928446"/>
            <a:ext cx="543621" cy="380280"/>
          </a:xfrm>
          <a:prstGeom prst="rect">
            <a:avLst/>
          </a:prstGeom>
        </p:spPr>
      </p:pic>
    </p:spTree>
    <p:extLst>
      <p:ext uri="{BB962C8B-B14F-4D97-AF65-F5344CB8AC3E}">
        <p14:creationId xmlns:p14="http://schemas.microsoft.com/office/powerpoint/2010/main" val="200623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717800" y="1482725"/>
            <a:ext cx="8788400" cy="1325563"/>
          </a:xfrm>
        </p:spPr>
        <p:txBody>
          <a:bodyPr>
            <a:normAutofit/>
          </a:bodyPr>
          <a:lstStyle/>
          <a:p>
            <a:pPr lvl="0"/>
            <a:r>
              <a:rPr lang="en-US" sz="3600" b="1" dirty="0">
                <a:solidFill>
                  <a:schemeClr val="bg2">
                    <a:lumMod val="50000"/>
                  </a:schemeClr>
                </a:solidFill>
                <a:latin typeface="Avenir Next" charset="0"/>
                <a:ea typeface="Avenir Next" charset="0"/>
                <a:cs typeface="Avenir Next" charset="0"/>
              </a:rPr>
              <a:t>1. </a:t>
            </a:r>
            <a:r>
              <a:rPr lang="hu-HU" sz="3600" b="1" dirty="0" smtClean="0">
                <a:solidFill>
                  <a:schemeClr val="bg2">
                    <a:lumMod val="50000"/>
                  </a:schemeClr>
                </a:solidFill>
                <a:latin typeface="Avenir Next" charset="0"/>
                <a:ea typeface="Avenir Next" charset="0"/>
                <a:cs typeface="Avenir Next" charset="0"/>
              </a:rPr>
              <a:t>ÉRTSÜK MEG ÉLETÜNK CÉLJÁT! </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257300" y="3209925"/>
            <a:ext cx="10134600" cy="2632075"/>
          </a:xfrm>
        </p:spPr>
        <p:txBody>
          <a:bodyPr>
            <a:normAutofit fontScale="92500" lnSpcReduction="10000"/>
          </a:bodyPr>
          <a:lstStyle/>
          <a:p>
            <a:pPr marL="0" indent="0" algn="ctr">
              <a:buNone/>
            </a:pPr>
            <a:r>
              <a:rPr lang="hu-HU" dirty="0"/>
              <a:t>Isten gyermekeként keressük az Ő irányítását, hogy megtaláljuk isteni célunkat</a:t>
            </a:r>
            <a:r>
              <a:rPr lang="hu-HU" dirty="0" smtClean="0"/>
              <a:t>.</a:t>
            </a:r>
            <a:endParaRPr lang="hu-HU" dirty="0"/>
          </a:p>
          <a:p>
            <a:pPr marL="0" indent="0" algn="ctr">
              <a:buNone/>
            </a:pPr>
            <a:r>
              <a:rPr lang="hu-HU" b="1" dirty="0"/>
              <a:t>Célunk ismerete elengedhetetlen feltétele missziómunkánknak. </a:t>
            </a:r>
            <a:r>
              <a:rPr lang="hu-HU" dirty="0"/>
              <a:t>Küldetésünk van önmagunkért, gyermekeinkért, férjünkért, szüleinkért, a családunkért, gyülekezetünkért, de mindenekelőtt Istenünkért. Töltsük be küldetésünket! Váljunk Isten áldásává a többiek számára! </a:t>
            </a:r>
          </a:p>
          <a:p>
            <a:pPr marL="0" indent="0">
              <a:buNone/>
            </a:pPr>
            <a:r>
              <a:rPr lang="hu-HU" dirty="0"/>
              <a:t> </a:t>
            </a:r>
          </a:p>
        </p:txBody>
      </p:sp>
    </p:spTree>
    <p:extLst>
      <p:ext uri="{BB962C8B-B14F-4D97-AF65-F5344CB8AC3E}">
        <p14:creationId xmlns:p14="http://schemas.microsoft.com/office/powerpoint/2010/main" val="1470503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3035300" y="1457325"/>
            <a:ext cx="10515600" cy="1325563"/>
          </a:xfrm>
        </p:spPr>
        <p:txBody>
          <a:bodyPr>
            <a:normAutofit/>
          </a:bodyPr>
          <a:lstStyle/>
          <a:p>
            <a:pPr lvl="0"/>
            <a:r>
              <a:rPr lang="es-CO" sz="3600" b="1" dirty="0">
                <a:solidFill>
                  <a:schemeClr val="bg2">
                    <a:lumMod val="50000"/>
                  </a:schemeClr>
                </a:solidFill>
                <a:latin typeface="Avenir Next" charset="0"/>
                <a:ea typeface="Avenir Next" charset="0"/>
                <a:cs typeface="Avenir Next" charset="0"/>
              </a:rPr>
              <a:t>2. </a:t>
            </a:r>
            <a:r>
              <a:rPr lang="es-CO" sz="3600" b="1" dirty="0" smtClean="0">
                <a:solidFill>
                  <a:schemeClr val="bg2">
                    <a:lumMod val="50000"/>
                  </a:schemeClr>
                </a:solidFill>
                <a:latin typeface="Avenir Next" charset="0"/>
                <a:ea typeface="Avenir Next" charset="0"/>
                <a:cs typeface="Avenir Next" charset="0"/>
              </a:rPr>
              <a:t>S</a:t>
            </a:r>
            <a:r>
              <a:rPr lang="hu-HU" sz="3600" b="1" dirty="0" smtClean="0">
                <a:solidFill>
                  <a:schemeClr val="bg2">
                    <a:lumMod val="50000"/>
                  </a:schemeClr>
                </a:solidFill>
                <a:latin typeface="Avenir Next" charset="0"/>
                <a:ea typeface="Avenir Next" charset="0"/>
                <a:cs typeface="Avenir Next" charset="0"/>
              </a:rPr>
              <a:t>Z</a:t>
            </a:r>
            <a:r>
              <a:rPr lang="es-CO" sz="3600" b="1" dirty="0" smtClean="0">
                <a:solidFill>
                  <a:schemeClr val="bg2">
                    <a:lumMod val="50000"/>
                  </a:schemeClr>
                </a:solidFill>
                <a:latin typeface="Avenir Next" charset="0"/>
                <a:ea typeface="Avenir Next" charset="0"/>
                <a:cs typeface="Avenir Next" charset="0"/>
              </a:rPr>
              <a:t>ERE</a:t>
            </a:r>
            <a:r>
              <a:rPr lang="hu-HU" sz="3600" b="1" dirty="0" smtClean="0">
                <a:solidFill>
                  <a:schemeClr val="bg2">
                    <a:lumMod val="50000"/>
                  </a:schemeClr>
                </a:solidFill>
                <a:latin typeface="Avenir Next" charset="0"/>
                <a:ea typeface="Avenir Next" charset="0"/>
                <a:cs typeface="Avenir Next" charset="0"/>
              </a:rPr>
              <a:t>TETTEL SZOLGÁLJUNK! </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787400" y="2933699"/>
            <a:ext cx="10566400" cy="4322763"/>
          </a:xfrm>
        </p:spPr>
        <p:txBody>
          <a:bodyPr/>
          <a:lstStyle/>
          <a:p>
            <a:pPr marL="0" indent="0" algn="ctr">
              <a:buNone/>
            </a:pPr>
            <a:r>
              <a:rPr lang="hu-HU" dirty="0"/>
              <a:t>„Ha embereknek vagy angyaloknak nyelvén szólok is, szeretet pedig nincsen én bennem, olyanná lettem, mint a zengő érc vagy pengő cimbalom. És ha jövendőt tudok is mondani, és minden titkot és minden tudományt ismerek is; és ha egész hitem van is, úgyannyira, hogy hegyeket mozdíthatok ki helyükről, szeretet pedig nincsen én bennem, semmi vagyok. És ha vagyonomat mind felétetem is, és ha testemet tűzre adom is, szeretet pedig nincsen én bennem, semmi hasznom abból.” </a:t>
            </a:r>
          </a:p>
          <a:p>
            <a:pPr marL="0" indent="0" algn="ctr">
              <a:buNone/>
            </a:pPr>
            <a:r>
              <a:rPr lang="hu-HU" sz="2400" dirty="0" smtClean="0"/>
              <a:t>1 Kor 13:1-3</a:t>
            </a:r>
            <a:endParaRPr lang="hu-HU" sz="2400" dirty="0"/>
          </a:p>
        </p:txBody>
      </p:sp>
    </p:spTree>
    <p:extLst>
      <p:ext uri="{BB962C8B-B14F-4D97-AF65-F5344CB8AC3E}">
        <p14:creationId xmlns:p14="http://schemas.microsoft.com/office/powerpoint/2010/main" val="1511674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959100" y="1193801"/>
            <a:ext cx="8966200" cy="1385888"/>
          </a:xfrm>
        </p:spPr>
        <p:txBody>
          <a:bodyPr>
            <a:normAutofit fontScale="90000"/>
          </a:bodyPr>
          <a:lstStyle/>
          <a:p>
            <a:pPr lvl="0"/>
            <a:r>
              <a:rPr lang="en-US" sz="3600" b="1" dirty="0">
                <a:solidFill>
                  <a:schemeClr val="bg2">
                    <a:lumMod val="50000"/>
                  </a:schemeClr>
                </a:solidFill>
                <a:latin typeface="Avenir Next" charset="0"/>
                <a:ea typeface="Avenir Next" charset="0"/>
                <a:cs typeface="Avenir Next" charset="0"/>
              </a:rPr>
              <a:t>3. </a:t>
            </a:r>
            <a:r>
              <a:rPr lang="hu-HU" sz="3600" b="1" dirty="0" smtClean="0">
                <a:solidFill>
                  <a:schemeClr val="bg2">
                    <a:lumMod val="50000"/>
                  </a:schemeClr>
                </a:solidFill>
                <a:latin typeface="Avenir Next" charset="0"/>
                <a:ea typeface="Avenir Next" charset="0"/>
                <a:cs typeface="Avenir Next" charset="0"/>
              </a:rPr>
              <a:t>LEGYÜNK KÉSEDELMESEK A HARAGRA, ÉS JÁRJUNK ELŐL A KEDVESSÉGBEN! </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003300" y="3311525"/>
            <a:ext cx="10515600" cy="1806575"/>
          </a:xfrm>
        </p:spPr>
        <p:txBody>
          <a:bodyPr/>
          <a:lstStyle/>
          <a:p>
            <a:pPr marL="0" indent="0" algn="ctr">
              <a:lnSpc>
                <a:spcPct val="100000"/>
              </a:lnSpc>
              <a:buNone/>
            </a:pPr>
            <a:r>
              <a:rPr lang="hu-HU" dirty="0"/>
              <a:t>„</a:t>
            </a:r>
            <a:r>
              <a:rPr lang="hu-HU" i="1" dirty="0"/>
              <a:t>De te Uram, könyörülő és irgalmas </a:t>
            </a:r>
            <a:r>
              <a:rPr lang="hu-HU" b="1" i="1" dirty="0"/>
              <a:t>Isten </a:t>
            </a:r>
            <a:r>
              <a:rPr lang="hu-HU" i="1" dirty="0"/>
              <a:t>vagy, </a:t>
            </a:r>
            <a:r>
              <a:rPr lang="hu-HU" b="1" i="1" dirty="0"/>
              <a:t>késedelmes a haragra</a:t>
            </a:r>
            <a:r>
              <a:rPr lang="hu-HU" i="1" dirty="0"/>
              <a:t>, nagy kegyelmű és igazságú!”</a:t>
            </a:r>
            <a:r>
              <a:rPr lang="hu-HU" dirty="0"/>
              <a:t> </a:t>
            </a:r>
            <a:endParaRPr lang="hu-HU" dirty="0" smtClean="0"/>
          </a:p>
          <a:p>
            <a:pPr marL="0" indent="0" algn="ctr">
              <a:lnSpc>
                <a:spcPct val="100000"/>
              </a:lnSpc>
              <a:buNone/>
            </a:pPr>
            <a:r>
              <a:rPr lang="hu-HU" sz="2400" dirty="0" smtClean="0"/>
              <a:t>Zsolt </a:t>
            </a:r>
            <a:r>
              <a:rPr lang="en-US" sz="2400" dirty="0" smtClean="0"/>
              <a:t>86:15 </a:t>
            </a:r>
            <a:endParaRPr lang="en-US" sz="2400" dirty="0"/>
          </a:p>
        </p:txBody>
      </p:sp>
    </p:spTree>
    <p:extLst>
      <p:ext uri="{BB962C8B-B14F-4D97-AF65-F5344CB8AC3E}">
        <p14:creationId xmlns:p14="http://schemas.microsoft.com/office/powerpoint/2010/main" val="1981895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806700" y="1368425"/>
            <a:ext cx="10515600" cy="2044700"/>
          </a:xfrm>
        </p:spPr>
        <p:txBody>
          <a:bodyPr>
            <a:normAutofit/>
          </a:bodyPr>
          <a:lstStyle/>
          <a:p>
            <a:pPr lvl="0"/>
            <a:r>
              <a:rPr lang="en-US" sz="3600" b="1" dirty="0">
                <a:solidFill>
                  <a:schemeClr val="bg2">
                    <a:lumMod val="50000"/>
                  </a:schemeClr>
                </a:solidFill>
                <a:latin typeface="Avenir Next" charset="0"/>
                <a:ea typeface="Avenir Next" charset="0"/>
                <a:cs typeface="Avenir Next" charset="0"/>
              </a:rPr>
              <a:t> 4. </a:t>
            </a:r>
            <a:r>
              <a:rPr lang="hu-HU" sz="3600" b="1" dirty="0" smtClean="0">
                <a:solidFill>
                  <a:schemeClr val="bg2">
                    <a:lumMod val="50000"/>
                  </a:schemeClr>
                </a:solidFill>
                <a:latin typeface="Avenir Next" charset="0"/>
                <a:ea typeface="Avenir Next" charset="0"/>
                <a:cs typeface="Avenir Next" charset="0"/>
              </a:rPr>
              <a:t>CSELEKEDJÜNK HELYESEN! </a:t>
            </a:r>
            <a:r>
              <a:rPr lang="en-US" sz="3600" b="1" dirty="0">
                <a:solidFill>
                  <a:schemeClr val="bg2">
                    <a:lumMod val="50000"/>
                  </a:schemeClr>
                </a:solidFill>
                <a:latin typeface="Avenir Next" charset="0"/>
                <a:ea typeface="Avenir Next" charset="0"/>
                <a:cs typeface="Avenir Next" charset="0"/>
              </a:rPr>
              <a:t/>
            </a:r>
            <a:br>
              <a:rPr lang="en-US" sz="3600" b="1" dirty="0">
                <a:solidFill>
                  <a:schemeClr val="bg2">
                    <a:lumMod val="50000"/>
                  </a:schemeClr>
                </a:solidFill>
                <a:latin typeface="Avenir Next" charset="0"/>
                <a:ea typeface="Avenir Next" charset="0"/>
                <a:cs typeface="Avenir Next" charset="0"/>
              </a:rPr>
            </a:b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1752600" y="3502025"/>
            <a:ext cx="8623300" cy="2073275"/>
          </a:xfrm>
        </p:spPr>
        <p:txBody>
          <a:bodyPr>
            <a:normAutofit/>
          </a:bodyPr>
          <a:lstStyle/>
          <a:p>
            <a:pPr marL="0" indent="0" algn="ctr">
              <a:buNone/>
            </a:pPr>
            <a:r>
              <a:rPr lang="hu-HU" sz="3200" dirty="0"/>
              <a:t>„De ha személyválogatók vagytok, vétkeztek, elmarasztaltatva a törvény által, mint annak megrontói.”  </a:t>
            </a:r>
            <a:endParaRPr lang="hu-HU" sz="3600" dirty="0"/>
          </a:p>
          <a:p>
            <a:pPr marL="0" indent="0" algn="ctr">
              <a:lnSpc>
                <a:spcPct val="100000"/>
              </a:lnSpc>
              <a:buNone/>
            </a:pPr>
            <a:r>
              <a:rPr lang="hu-HU" dirty="0" smtClean="0"/>
              <a:t>Jakab </a:t>
            </a:r>
            <a:r>
              <a:rPr lang="en-US" dirty="0" smtClean="0"/>
              <a:t>2:9 </a:t>
            </a:r>
            <a:endParaRPr lang="en-US" dirty="0"/>
          </a:p>
        </p:txBody>
      </p:sp>
    </p:spTree>
    <p:extLst>
      <p:ext uri="{BB962C8B-B14F-4D97-AF65-F5344CB8AC3E}">
        <p14:creationId xmlns:p14="http://schemas.microsoft.com/office/powerpoint/2010/main" val="9275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3035300" y="1444625"/>
            <a:ext cx="8775700" cy="1325563"/>
          </a:xfrm>
        </p:spPr>
        <p:txBody>
          <a:bodyPr>
            <a:normAutofit/>
          </a:bodyPr>
          <a:lstStyle/>
          <a:p>
            <a:pPr lvl="0"/>
            <a:r>
              <a:rPr lang="es-CO" sz="3600" b="1" dirty="0">
                <a:solidFill>
                  <a:schemeClr val="bg2">
                    <a:lumMod val="50000"/>
                  </a:schemeClr>
                </a:solidFill>
                <a:latin typeface="Avenir Next" charset="0"/>
                <a:ea typeface="Avenir Next" charset="0"/>
                <a:cs typeface="Avenir Next" charset="0"/>
              </a:rPr>
              <a:t>5. </a:t>
            </a:r>
            <a:r>
              <a:rPr lang="hu-HU" sz="3600" b="1" dirty="0" smtClean="0">
                <a:solidFill>
                  <a:schemeClr val="bg2">
                    <a:lumMod val="50000"/>
                  </a:schemeClr>
                </a:solidFill>
                <a:latin typeface="Avenir Next" charset="0"/>
                <a:ea typeface="Avenir Next" charset="0"/>
                <a:cs typeface="Avenir Next" charset="0"/>
              </a:rPr>
              <a:t>NÖVELJÜK HITÜNKET! </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838200" y="2816225"/>
            <a:ext cx="10515600" cy="3381375"/>
          </a:xfrm>
        </p:spPr>
        <p:txBody>
          <a:bodyPr>
            <a:normAutofit/>
          </a:bodyPr>
          <a:lstStyle/>
          <a:p>
            <a:pPr marL="0" indent="0" algn="ctr">
              <a:buNone/>
            </a:pPr>
            <a:endParaRPr lang="en-US" i="1" dirty="0"/>
          </a:p>
          <a:p>
            <a:pPr marL="0" indent="0" algn="ctr">
              <a:buNone/>
            </a:pPr>
            <a:r>
              <a:rPr lang="hu-HU" sz="3200" i="1" dirty="0"/>
              <a:t>„Azért a hit hallásból van, a hallás pedig </a:t>
            </a:r>
            <a:r>
              <a:rPr lang="hu-HU" sz="3200" b="1" i="1" dirty="0"/>
              <a:t>Isten igéje </a:t>
            </a:r>
            <a:r>
              <a:rPr lang="hu-HU" sz="3200" i="1" dirty="0"/>
              <a:t>által.” </a:t>
            </a:r>
          </a:p>
          <a:p>
            <a:pPr marL="0" indent="0" algn="ctr">
              <a:buNone/>
            </a:pPr>
            <a:endParaRPr lang="en-US" b="1" i="1" dirty="0"/>
          </a:p>
          <a:p>
            <a:pPr marL="0" indent="0" algn="ctr">
              <a:buNone/>
            </a:pPr>
            <a:r>
              <a:rPr lang="hu-HU" dirty="0" smtClean="0"/>
              <a:t>Róm </a:t>
            </a:r>
            <a:r>
              <a:rPr lang="en-US" dirty="0" smtClean="0"/>
              <a:t>10:17 </a:t>
            </a:r>
            <a:endParaRPr lang="en-US" dirty="0"/>
          </a:p>
          <a:p>
            <a:pPr marL="0" indent="0" algn="ctr">
              <a:buNone/>
            </a:pPr>
            <a:endParaRPr lang="en-US" sz="1100" b="1" i="1" dirty="0"/>
          </a:p>
          <a:p>
            <a:pPr marL="0" indent="0" algn="ctr">
              <a:buNone/>
            </a:pPr>
            <a:endParaRPr lang="en-US" dirty="0"/>
          </a:p>
        </p:txBody>
      </p:sp>
    </p:spTree>
    <p:extLst>
      <p:ext uri="{BB962C8B-B14F-4D97-AF65-F5344CB8AC3E}">
        <p14:creationId xmlns:p14="http://schemas.microsoft.com/office/powerpoint/2010/main" val="84160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933700" y="1444625"/>
            <a:ext cx="8661400" cy="1325563"/>
          </a:xfrm>
        </p:spPr>
        <p:txBody>
          <a:bodyPr>
            <a:normAutofit/>
          </a:bodyPr>
          <a:lstStyle/>
          <a:p>
            <a:pPr lvl="0"/>
            <a:r>
              <a:rPr lang="es-CO" sz="4000" b="1" dirty="0">
                <a:solidFill>
                  <a:schemeClr val="bg2">
                    <a:lumMod val="50000"/>
                  </a:schemeClr>
                </a:solidFill>
                <a:latin typeface="Avenir Next" charset="0"/>
                <a:ea typeface="Avenir Next" charset="0"/>
                <a:cs typeface="Avenir Next" charset="0"/>
              </a:rPr>
              <a:t>6. </a:t>
            </a:r>
            <a:r>
              <a:rPr lang="hu-HU" sz="4000" b="1" dirty="0" smtClean="0">
                <a:solidFill>
                  <a:schemeClr val="bg2">
                    <a:lumMod val="50000"/>
                  </a:schemeClr>
                </a:solidFill>
                <a:latin typeface="Avenir Next" charset="0"/>
                <a:ea typeface="Avenir Next" charset="0"/>
                <a:cs typeface="Avenir Next" charset="0"/>
              </a:rPr>
              <a:t>ENGEDELMESKEDJÜNK! </a:t>
            </a:r>
            <a:endParaRPr lang="en-US" sz="40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838200" y="3133725"/>
            <a:ext cx="10515600" cy="3368675"/>
          </a:xfrm>
        </p:spPr>
        <p:txBody>
          <a:bodyPr>
            <a:normAutofit/>
          </a:bodyPr>
          <a:lstStyle/>
          <a:p>
            <a:pPr marL="0" indent="0" algn="ctr">
              <a:lnSpc>
                <a:spcPct val="120000"/>
              </a:lnSpc>
              <a:buNone/>
            </a:pPr>
            <a:r>
              <a:rPr lang="hu-HU" dirty="0"/>
              <a:t>„Sámuel pedig monda: Vajon kedvesebb-e az Úr előtt az égő- és véres áldozat, mint az Úr szava iránt való engedelmesség? Íme</a:t>
            </a:r>
            <a:r>
              <a:rPr lang="hu-HU" b="1" dirty="0"/>
              <a:t>, jobb az engedelmesség a véres áldozatnál </a:t>
            </a:r>
            <a:r>
              <a:rPr lang="hu-HU" dirty="0"/>
              <a:t>és a szófogadás a kosok </a:t>
            </a:r>
            <a:r>
              <a:rPr lang="hu-HU" i="1" dirty="0"/>
              <a:t>kövérénél</a:t>
            </a:r>
            <a:r>
              <a:rPr lang="hu-HU" i="1" dirty="0" smtClean="0"/>
              <a:t>!”</a:t>
            </a:r>
          </a:p>
          <a:p>
            <a:pPr marL="0" indent="0" algn="ctr">
              <a:lnSpc>
                <a:spcPct val="120000"/>
              </a:lnSpc>
              <a:buNone/>
            </a:pPr>
            <a:r>
              <a:rPr lang="en-US" sz="2400" dirty="0" smtClean="0"/>
              <a:t>1 </a:t>
            </a:r>
            <a:r>
              <a:rPr lang="hu-HU" sz="2400" dirty="0" smtClean="0"/>
              <a:t>Sámuel </a:t>
            </a:r>
            <a:r>
              <a:rPr lang="en-US" sz="2400" dirty="0" smtClean="0"/>
              <a:t>15:22</a:t>
            </a:r>
            <a:endParaRPr lang="en-US" sz="2400" dirty="0"/>
          </a:p>
        </p:txBody>
      </p:sp>
    </p:spTree>
    <p:extLst>
      <p:ext uri="{BB962C8B-B14F-4D97-AF65-F5344CB8AC3E}">
        <p14:creationId xmlns:p14="http://schemas.microsoft.com/office/powerpoint/2010/main" val="1966564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0" y="0"/>
            <a:ext cx="12189833" cy="6858000"/>
          </a:xfrm>
          <a:prstGeom prst="rect">
            <a:avLst/>
          </a:prstGeom>
        </p:spPr>
      </p:pic>
      <p:sp>
        <p:nvSpPr>
          <p:cNvPr id="2" name="Title 1"/>
          <p:cNvSpPr>
            <a:spLocks noGrp="1"/>
          </p:cNvSpPr>
          <p:nvPr>
            <p:ph type="title"/>
          </p:nvPr>
        </p:nvSpPr>
        <p:spPr>
          <a:xfrm>
            <a:off x="2870200" y="1482725"/>
            <a:ext cx="8877300" cy="1325563"/>
          </a:xfrm>
        </p:spPr>
        <p:txBody>
          <a:bodyPr>
            <a:normAutofit/>
          </a:bodyPr>
          <a:lstStyle/>
          <a:p>
            <a:pPr lvl="0"/>
            <a:r>
              <a:rPr lang="es-CO" sz="3600" b="1" dirty="0">
                <a:solidFill>
                  <a:schemeClr val="bg2">
                    <a:lumMod val="50000"/>
                  </a:schemeClr>
                </a:solidFill>
                <a:latin typeface="Avenir Next" charset="0"/>
                <a:ea typeface="Avenir Next" charset="0"/>
                <a:cs typeface="Avenir Next" charset="0"/>
              </a:rPr>
              <a:t>7. </a:t>
            </a:r>
            <a:r>
              <a:rPr lang="hu-HU" sz="3600" b="1" dirty="0" smtClean="0">
                <a:solidFill>
                  <a:schemeClr val="bg2">
                    <a:lumMod val="50000"/>
                  </a:schemeClr>
                </a:solidFill>
                <a:latin typeface="Avenir Next" charset="0"/>
                <a:ea typeface="Avenir Next" charset="0"/>
                <a:cs typeface="Avenir Next" charset="0"/>
              </a:rPr>
              <a:t>LEGYÜNK BOLDOGOK!</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2044700" y="3340101"/>
            <a:ext cx="8547100" cy="2438400"/>
          </a:xfrm>
        </p:spPr>
        <p:txBody>
          <a:bodyPr/>
          <a:lstStyle/>
          <a:p>
            <a:pPr marL="0" indent="0" algn="ctr">
              <a:buNone/>
            </a:pPr>
            <a:r>
              <a:rPr lang="hu-HU" i="1" dirty="0" smtClean="0"/>
              <a:t>„</a:t>
            </a:r>
            <a:r>
              <a:rPr lang="hu-HU" i="1" dirty="0"/>
              <a:t>Járuljunk azért bizodalommal a kegyelem királyi székéhez, hogy irgalmasságot nyerjünk és kegyelmet találjunk, </a:t>
            </a:r>
            <a:r>
              <a:rPr lang="hu-HU" b="1" i="1" dirty="0"/>
              <a:t>alkalmas időben </a:t>
            </a:r>
            <a:r>
              <a:rPr lang="hu-HU" i="1" dirty="0"/>
              <a:t>való segítségül.” </a:t>
            </a:r>
            <a:endParaRPr lang="hu-HU" i="1" dirty="0" smtClean="0"/>
          </a:p>
          <a:p>
            <a:pPr marL="0" indent="0" algn="ctr">
              <a:buNone/>
            </a:pPr>
            <a:r>
              <a:rPr lang="hu-HU" sz="2400" dirty="0" err="1" smtClean="0"/>
              <a:t>Zsid</a:t>
            </a:r>
            <a:r>
              <a:rPr lang="hu-HU" sz="2400" dirty="0" smtClean="0"/>
              <a:t> </a:t>
            </a:r>
            <a:r>
              <a:rPr lang="en-US" sz="2400" dirty="0" smtClean="0"/>
              <a:t>4:16</a:t>
            </a:r>
            <a:endParaRPr lang="en-US" sz="2400" dirty="0"/>
          </a:p>
          <a:p>
            <a:pPr algn="ctr"/>
            <a:endParaRPr lang="en-US" dirty="0"/>
          </a:p>
        </p:txBody>
      </p:sp>
    </p:spTree>
    <p:extLst>
      <p:ext uri="{BB962C8B-B14F-4D97-AF65-F5344CB8AC3E}">
        <p14:creationId xmlns:p14="http://schemas.microsoft.com/office/powerpoint/2010/main" val="130706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25041"/>
          <a:stretch/>
        </p:blipFill>
        <p:spPr>
          <a:xfrm>
            <a:off x="-1" y="0"/>
            <a:ext cx="12189833" cy="6858000"/>
          </a:xfrm>
          <a:prstGeom prst="rect">
            <a:avLst/>
          </a:prstGeom>
        </p:spPr>
      </p:pic>
      <p:sp>
        <p:nvSpPr>
          <p:cNvPr id="2" name="Title 1"/>
          <p:cNvSpPr>
            <a:spLocks noGrp="1"/>
          </p:cNvSpPr>
          <p:nvPr>
            <p:ph type="title"/>
          </p:nvPr>
        </p:nvSpPr>
        <p:spPr>
          <a:xfrm>
            <a:off x="2667000" y="1482725"/>
            <a:ext cx="8686800" cy="1325563"/>
          </a:xfrm>
        </p:spPr>
        <p:txBody>
          <a:bodyPr>
            <a:normAutofit/>
          </a:bodyPr>
          <a:lstStyle/>
          <a:p>
            <a:r>
              <a:rPr lang="es-CO" sz="3600" b="1" dirty="0">
                <a:solidFill>
                  <a:schemeClr val="bg2">
                    <a:lumMod val="50000"/>
                  </a:schemeClr>
                </a:solidFill>
                <a:latin typeface="Avenir Next" charset="0"/>
                <a:ea typeface="Avenir Next" charset="0"/>
                <a:cs typeface="Avenir Next" charset="0"/>
              </a:rPr>
              <a:t>8. </a:t>
            </a:r>
            <a:r>
              <a:rPr lang="hu-HU" sz="3600" b="1" dirty="0" smtClean="0">
                <a:solidFill>
                  <a:schemeClr val="bg2">
                    <a:lumMod val="50000"/>
                  </a:schemeClr>
                </a:solidFill>
                <a:latin typeface="Avenir Next" charset="0"/>
                <a:ea typeface="Avenir Next" charset="0"/>
                <a:cs typeface="Avenir Next" charset="0"/>
              </a:rPr>
              <a:t>ISTENTŐL KÉRJÜNK TANÁCSOT! </a:t>
            </a:r>
            <a:r>
              <a:rPr lang="es-CO" sz="3600" b="1" dirty="0" smtClean="0">
                <a:solidFill>
                  <a:schemeClr val="bg2">
                    <a:lumMod val="50000"/>
                  </a:schemeClr>
                </a:solidFill>
                <a:latin typeface="Avenir Next" charset="0"/>
                <a:ea typeface="Avenir Next" charset="0"/>
                <a:cs typeface="Avenir Next" charset="0"/>
              </a:rPr>
              <a:t> </a:t>
            </a:r>
            <a:endParaRPr lang="en-US" sz="3600" dirty="0">
              <a:solidFill>
                <a:schemeClr val="bg2">
                  <a:lumMod val="5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838200" y="3324225"/>
            <a:ext cx="10515600" cy="2873375"/>
          </a:xfrm>
        </p:spPr>
        <p:txBody>
          <a:bodyPr>
            <a:normAutofit/>
          </a:bodyPr>
          <a:lstStyle/>
          <a:p>
            <a:pPr marL="0" indent="0" algn="ctr">
              <a:buNone/>
            </a:pPr>
            <a:r>
              <a:rPr lang="hu-HU" dirty="0"/>
              <a:t>El ne távozzék e törvénynek könyve a te szádtól, hanem gondolkodjál arról éjjel és nappal, hogy vigyázz és mindent úgy cselekedjél, amint írva van abban, mert akkor leszel jó szerencsés a te utaidon és akkor boldogulsz.” </a:t>
            </a:r>
          </a:p>
          <a:p>
            <a:pPr marL="0" indent="0" algn="ctr">
              <a:lnSpc>
                <a:spcPct val="110000"/>
              </a:lnSpc>
              <a:buNone/>
            </a:pPr>
            <a:r>
              <a:rPr lang="hu-HU" sz="2400" dirty="0" smtClean="0"/>
              <a:t>Józsué </a:t>
            </a:r>
            <a:r>
              <a:rPr lang="en-US" sz="2400" dirty="0" smtClean="0"/>
              <a:t>1:8 </a:t>
            </a:r>
            <a:endParaRPr lang="en-US" sz="2400" i="1" dirty="0"/>
          </a:p>
        </p:txBody>
      </p:sp>
    </p:spTree>
    <p:extLst>
      <p:ext uri="{BB962C8B-B14F-4D97-AF65-F5344CB8AC3E}">
        <p14:creationId xmlns:p14="http://schemas.microsoft.com/office/powerpoint/2010/main" val="125704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1287</TotalTime>
  <Words>1192</Words>
  <Application>Microsoft Office PowerPoint</Application>
  <PresentationFormat>Szélesvásznú</PresentationFormat>
  <Paragraphs>91</Paragraphs>
  <Slides>9</Slides>
  <Notes>9</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9</vt:i4>
      </vt:variant>
    </vt:vector>
  </HeadingPairs>
  <TitlesOfParts>
    <vt:vector size="14" baseType="lpstr">
      <vt:lpstr>Arial</vt:lpstr>
      <vt:lpstr>Avenir Next</vt:lpstr>
      <vt:lpstr>Calibri</vt:lpstr>
      <vt:lpstr>Calibri Light</vt:lpstr>
      <vt:lpstr>Office Theme</vt:lpstr>
      <vt:lpstr>NYOLC ÁLDÁS, AMIT TOVÁBB KELL ADNUNK </vt:lpstr>
      <vt:lpstr>1. ÉRTSÜK MEG ÉLETÜNK CÉLJÁT! </vt:lpstr>
      <vt:lpstr>2. SZERETETTEL SZOLGÁLJUNK! </vt:lpstr>
      <vt:lpstr>3. LEGYÜNK KÉSEDELMESEK A HARAGRA, ÉS JÁRJUNK ELŐL A KEDVESSÉGBEN! </vt:lpstr>
      <vt:lpstr> 4. CSELEKEDJÜNK HELYESEN!  </vt:lpstr>
      <vt:lpstr>5. NÖVELJÜK HITÜNKET! </vt:lpstr>
      <vt:lpstr>6. ENGEDELMESKEDJÜNK! </vt:lpstr>
      <vt:lpstr>7. LEGYÜNK BOLDOGOK!</vt:lpstr>
      <vt:lpstr>8. ISTENTŐL KÉRJÜNK TANÁCSOT!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Eight Blessings to share </dc:title>
  <dc:creator>Arrais, Raquel</dc:creator>
  <cp:lastModifiedBy>Bea</cp:lastModifiedBy>
  <cp:revision>30</cp:revision>
  <dcterms:created xsi:type="dcterms:W3CDTF">2018-01-28T23:02:22Z</dcterms:created>
  <dcterms:modified xsi:type="dcterms:W3CDTF">2018-05-24T14:45:24Z</dcterms:modified>
</cp:coreProperties>
</file>